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1" r:id="rId3"/>
    <p:sldId id="266" r:id="rId4"/>
    <p:sldId id="257" r:id="rId5"/>
    <p:sldId id="262" r:id="rId6"/>
    <p:sldId id="268" r:id="rId7"/>
    <p:sldId id="265" r:id="rId8"/>
    <p:sldId id="256" r:id="rId9"/>
    <p:sldId id="275" r:id="rId10"/>
    <p:sldId id="278" r:id="rId11"/>
    <p:sldId id="269" r:id="rId12"/>
    <p:sldId id="273" r:id="rId13"/>
    <p:sldId id="271" r:id="rId14"/>
    <p:sldId id="277" r:id="rId15"/>
    <p:sldId id="281" r:id="rId16"/>
    <p:sldId id="276" r:id="rId17"/>
    <p:sldId id="279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C2E"/>
    <a:srgbClr val="F1FF9B"/>
    <a:srgbClr val="FFE0A3"/>
    <a:srgbClr val="FF3399"/>
    <a:srgbClr val="CC3399"/>
    <a:srgbClr val="C19FFF"/>
    <a:srgbClr val="CAB4EA"/>
    <a:srgbClr val="D3B5E9"/>
    <a:srgbClr val="D68B1C"/>
    <a:srgbClr val="D000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469932791699864E-2"/>
          <c:y val="4.0438767641533375E-2"/>
          <c:w val="0.88449454261769289"/>
          <c:h val="0.61729478406077087"/>
        </c:manualLayout>
      </c:layout>
      <c:bar3DChart>
        <c:barDir val="col"/>
        <c:grouping val="clustered"/>
        <c:ser>
          <c:idx val="0"/>
          <c:order val="0"/>
          <c:tx>
            <c:v>количество граждан, имеющих право на федеральную льготу</c:v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113463</c:v>
                </c:pt>
                <c:pt idx="1">
                  <c:v>118743</c:v>
                </c:pt>
                <c:pt idx="2">
                  <c:v>113303</c:v>
                </c:pt>
                <c:pt idx="3">
                  <c:v>112308</c:v>
                </c:pt>
              </c:numCache>
            </c:numRef>
          </c:val>
        </c:ser>
        <c:ser>
          <c:idx val="1"/>
          <c:order val="1"/>
          <c:tx>
            <c:v>количество граждан, сохранивших право на НСУ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1.229710583514986E-2"/>
                  <c:y val="-0.126524792597154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9.4650450973577674E-2"/>
                      <c:h val="3.486826102482623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93522</c:v>
                </c:pt>
                <c:pt idx="1">
                  <c:v>44510</c:v>
                </c:pt>
                <c:pt idx="2">
                  <c:v>42326</c:v>
                </c:pt>
                <c:pt idx="3">
                  <c:v>37856</c:v>
                </c:pt>
              </c:numCache>
            </c:numRef>
          </c:val>
        </c:ser>
        <c:ser>
          <c:idx val="2"/>
          <c:order val="2"/>
          <c:tx>
            <c:v>количество граждан, имеющих право на региональную льготу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#,##0</c:formatCode>
                <c:ptCount val="4"/>
                <c:pt idx="0">
                  <c:v>102148</c:v>
                </c:pt>
                <c:pt idx="1">
                  <c:v>154060</c:v>
                </c:pt>
                <c:pt idx="2">
                  <c:v>159797</c:v>
                </c:pt>
                <c:pt idx="3">
                  <c:v>175353</c:v>
                </c:pt>
              </c:numCache>
            </c:numRef>
          </c:val>
        </c:ser>
        <c:ser>
          <c:idx val="3"/>
          <c:order val="3"/>
          <c:tx>
            <c:v>общее количество граждан, имеющих право на обеспечение льготными лекарственными препаратами</c:v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Лист1!$E$2:$E$5</c:f>
              <c:numCache>
                <c:formatCode>#,##0</c:formatCode>
                <c:ptCount val="4"/>
                <c:pt idx="0">
                  <c:v>215611</c:v>
                </c:pt>
                <c:pt idx="1">
                  <c:v>198857</c:v>
                </c:pt>
                <c:pt idx="2">
                  <c:v>201003</c:v>
                </c:pt>
                <c:pt idx="3">
                  <c:v>211289</c:v>
                </c:pt>
              </c:numCache>
            </c:numRef>
          </c:val>
        </c:ser>
        <c:dLbls/>
        <c:shape val="box"/>
        <c:axId val="89577728"/>
        <c:axId val="90128384"/>
        <c:axId val="0"/>
      </c:bar3DChart>
      <c:catAx>
        <c:axId val="89577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128384"/>
        <c:crosses val="autoZero"/>
        <c:auto val="1"/>
        <c:lblAlgn val="ctr"/>
        <c:lblOffset val="100"/>
      </c:catAx>
      <c:valAx>
        <c:axId val="901283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57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9428409137823288"/>
          <c:y val="0.71945540421073317"/>
          <c:w val="0.78232554100475049"/>
          <c:h val="0.2493570118856619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федеральная льгота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4"/>
              <c:layout>
                <c:manualLayout>
                  <c:x val="-1.8901566002184914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6"/>
              <c:layout>
                <c:manualLayout>
                  <c:x val="-1.3231021785915212E-2"/>
                  <c:y val="7.069183833094149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302734624989953E-2"/>
                      <c:h val="6.102370583805376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523.20000000000005</c:v>
                </c:pt>
                <c:pt idx="1">
                  <c:v>387.6</c:v>
                </c:pt>
                <c:pt idx="2">
                  <c:v>595.20000000000005</c:v>
                </c:pt>
                <c:pt idx="3">
                  <c:v>516.6</c:v>
                </c:pt>
                <c:pt idx="4">
                  <c:v>409.5</c:v>
                </c:pt>
                <c:pt idx="5">
                  <c:v>532.70000000000005</c:v>
                </c:pt>
                <c:pt idx="6">
                  <c:v>477.5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региональная льгота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7011409401966361E-2"/>
                  <c:y val="-1.03958613012017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6858128119874663E-2"/>
                  <c:y val="3.465287100400554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8697816050554986E-2"/>
                      <c:h val="6.1023705838053763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7556570426354817E-2"/>
                  <c:y val="-1.540139353621948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7.2478129250991966E-2"/>
                      <c:h val="6.102370583805376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1340939601310909E-2"/>
                  <c:y val="-1.732643550200277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0791722602403338E-2"/>
                  <c:y val="-1.73264355020027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208.9</c:v>
                </c:pt>
                <c:pt idx="1">
                  <c:v>223.4</c:v>
                </c:pt>
                <c:pt idx="2">
                  <c:v>230.6</c:v>
                </c:pt>
                <c:pt idx="3">
                  <c:v>344</c:v>
                </c:pt>
                <c:pt idx="4">
                  <c:v>523.20000000000005</c:v>
                </c:pt>
                <c:pt idx="5">
                  <c:v>557</c:v>
                </c:pt>
                <c:pt idx="6">
                  <c:v>527.79999999999995</c:v>
                </c:pt>
              </c:numCache>
            </c:numRef>
          </c:val>
        </c:ser>
        <c:dLbls>
          <c:showVal val="1"/>
        </c:dLbls>
        <c:shape val="box"/>
        <c:axId val="97064832"/>
        <c:axId val="97066368"/>
        <c:axId val="0"/>
      </c:bar3DChart>
      <c:catAx>
        <c:axId val="970648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066368"/>
        <c:crosses val="autoZero"/>
        <c:auto val="1"/>
        <c:lblAlgn val="ctr"/>
        <c:lblOffset val="100"/>
      </c:catAx>
      <c:valAx>
        <c:axId val="970663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06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i="1" baseline="0" dirty="0" smtClean="0"/>
              <a:t>По нозологиям</a:t>
            </a:r>
            <a:endParaRPr lang="ru-RU" b="1" i="1" baseline="0" dirty="0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solidFill>
          <a:schemeClr val="accent5">
            <a:lumMod val="20000"/>
            <a:lumOff val="80000"/>
          </a:schemeClr>
        </a:solidFill>
        <a:ln>
          <a:noFill/>
        </a:ln>
        <a:effectLst/>
        <a:sp3d/>
      </c:spPr>
    </c:sideWall>
    <c:backWall>
      <c:spPr>
        <a:solidFill>
          <a:schemeClr val="accent5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487084120207333E-2"/>
          <c:y val="2.0273591486059981E-2"/>
          <c:w val="0.88057990835896338"/>
          <c:h val="0.7765434046433359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2"/>
              <c:layout>
                <c:manualLayout>
                  <c:x val="-9.9770326149685989E-3"/>
                  <c:y val="6.14422936678265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2277783861914779E-2"/>
                      <c:h val="2.673941537109082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459370884801253E-3"/>
                  <c:y val="6.43573036418125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134993415681999E-2"/>
                  <c:y val="5.920871935046757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6542628297033331E-2"/>
                  <c:y val="-3.024250560349584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  <c:pt idx="5">
                  <c:v>шизофрения и эпилепсия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19050</c:v>
                </c:pt>
                <c:pt idx="1">
                  <c:v>8590</c:v>
                </c:pt>
                <c:pt idx="2">
                  <c:v>750</c:v>
                </c:pt>
                <c:pt idx="3">
                  <c:v>835</c:v>
                </c:pt>
                <c:pt idx="4">
                  <c:v>542</c:v>
                </c:pt>
                <c:pt idx="5">
                  <c:v>1924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350641077622318E-3"/>
                  <c:y val="-3.28167897500925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4277467858340126E-2"/>
                      <c:h val="5.950212977487787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9.5157760744051904E-3"/>
                  <c:y val="-5.297846015242303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3545328817881904E-2"/>
                      <c:h val="4.438087697313000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7695085531355553E-2"/>
                  <c:y val="-7.560626400873939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  <c:pt idx="5">
                  <c:v>шизофрения и эпилепсия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19480</c:v>
                </c:pt>
                <c:pt idx="1">
                  <c:v>8298</c:v>
                </c:pt>
                <c:pt idx="2">
                  <c:v>879</c:v>
                </c:pt>
                <c:pt idx="3">
                  <c:v>832</c:v>
                </c:pt>
                <c:pt idx="4">
                  <c:v>531</c:v>
                </c:pt>
                <c:pt idx="5">
                  <c:v>1821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AC2E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8378112654403757E-2"/>
                  <c:y val="-2.574292145672515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810615946562753E-2"/>
                  <c:y val="-2.574292145672504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8332986398192477E-3"/>
                  <c:y val="6.56554080803449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4.6352206883694791E-2"/>
                      <c:h val="2.925962417138213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8378112654403706E-3"/>
                  <c:y val="6.69315957874849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6707483479618399E-2"/>
                      <c:h val="5.048186897663779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8918741769602505E-3"/>
                  <c:y val="6.43573036418125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386559871949018E-2"/>
                  <c:y val="-6.04850112069915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  <c:pt idx="5">
                  <c:v>шизофрения и эпилепсия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20300</c:v>
                </c:pt>
                <c:pt idx="1">
                  <c:v>8692</c:v>
                </c:pt>
                <c:pt idx="2">
                  <c:v>878</c:v>
                </c:pt>
                <c:pt idx="3">
                  <c:v>808</c:v>
                </c:pt>
                <c:pt idx="4">
                  <c:v>570</c:v>
                </c:pt>
                <c:pt idx="5">
                  <c:v>1920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18.03.2016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8929188168982207E-2"/>
                  <c:y val="-2.520208800291313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003611190762215E-2"/>
                  <c:y val="-1.0080835201165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810615946562753E-2"/>
                  <c:y val="2.574292145672409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945609362244606E-2"/>
                  <c:y val="-2.574292145672504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8475427656777763E-3"/>
                  <c:y val="-1.260104400145655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46459408449111E-2"/>
                  <c:y val="9.9220818909106818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4.2813189777423689E-2"/>
                      <c:h val="4.186066817283869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  <c:pt idx="5">
                  <c:v>шизофрения и эпилепсия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11579</c:v>
                </c:pt>
                <c:pt idx="1">
                  <c:v>2758</c:v>
                </c:pt>
                <c:pt idx="2">
                  <c:v>182</c:v>
                </c:pt>
                <c:pt idx="3">
                  <c:v>193</c:v>
                </c:pt>
                <c:pt idx="4">
                  <c:v>154</c:v>
                </c:pt>
                <c:pt idx="5">
                  <c:v>798</c:v>
                </c:pt>
              </c:numCache>
            </c:numRef>
          </c:val>
        </c:ser>
        <c:dLbls>
          <c:showVal val="1"/>
        </c:dLbls>
        <c:shape val="box"/>
        <c:axId val="119793920"/>
        <c:axId val="120360960"/>
        <c:axId val="0"/>
      </c:bar3DChart>
      <c:catAx>
        <c:axId val="119793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360960"/>
        <c:crosses val="autoZero"/>
        <c:auto val="1"/>
        <c:lblAlgn val="ctr"/>
        <c:lblOffset val="100"/>
      </c:catAx>
      <c:valAx>
        <c:axId val="120360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79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76938898827509"/>
          <c:y val="0.93418491486903277"/>
          <c:w val="0.33940440719033438"/>
          <c:h val="6.2977274499634792E-2"/>
        </c:manualLayout>
      </c:layout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Централизованные поставки препаратов Минздравом России по утвержденным заявкам субъекта </a:t>
            </a:r>
            <a:endParaRPr lang="ru-RU" i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(полномочия сохранены до 2017 года)</a:t>
            </a:r>
            <a:endParaRPr lang="ru-RU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500646001588337"/>
          <c:y val="0"/>
        </c:manualLayout>
      </c:layout>
      <c:spPr>
        <a:noFill/>
        <a:ln>
          <a:noFill/>
        </a:ln>
        <a:effectLst/>
      </c:spPr>
    </c:title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446730357117803"/>
          <c:y val="0.22962162728525429"/>
          <c:w val="0.79400351083755583"/>
          <c:h val="0.5489777872324211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1"/>
              <c:layout>
                <c:manualLayout>
                  <c:x val="-4.9726797500048464E-2"/>
                  <c:y val="-7.8781345847330107E-5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34102637626668E-2"/>
                  <c:y val="1.29948266265020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пациентов, чел</c:v>
                </c:pt>
                <c:pt idx="1">
                  <c:v>обслужено рецептов, шт</c:v>
                </c:pt>
                <c:pt idx="2">
                  <c:v>отпущено на сумму, млн.руб.</c:v>
                </c:pt>
                <c:pt idx="3">
                  <c:v>стоимость  рецепта,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431</c:v>
                </c:pt>
                <c:pt idx="1">
                  <c:v>3837</c:v>
                </c:pt>
                <c:pt idx="2">
                  <c:v>228.8</c:v>
                </c:pt>
                <c:pt idx="3">
                  <c:v>59.6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3945669554943901E-3"/>
                  <c:y val="8.316690691339055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57826782197768E-2"/>
                  <c:y val="-2.016167440324619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7.536999443371207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3085256594066653E-3"/>
                  <c:y val="5.457827183130875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пациентов, чел</c:v>
                </c:pt>
                <c:pt idx="1">
                  <c:v>обслужено рецептов, шт</c:v>
                </c:pt>
                <c:pt idx="2">
                  <c:v>отпущено на сумму, млн.руб.</c:v>
                </c:pt>
                <c:pt idx="3">
                  <c:v>стоимость  рецепта, тыс. 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522</c:v>
                </c:pt>
                <c:pt idx="1">
                  <c:v>3941</c:v>
                </c:pt>
                <c:pt idx="2">
                  <c:v>214.9</c:v>
                </c:pt>
                <c:pt idx="3">
                  <c:v>54.5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1"/>
              <c:layout>
                <c:manualLayout>
                  <c:x val="2.036740173296652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064685210713739E-2"/>
                  <c:y val="-9.2406606859203974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пациентов, чел</c:v>
                </c:pt>
                <c:pt idx="1">
                  <c:v>обслужено рецептов, шт</c:v>
                </c:pt>
                <c:pt idx="2">
                  <c:v>отпущено на сумму, млн.руб.</c:v>
                </c:pt>
                <c:pt idx="3">
                  <c:v>стоимость  рецепта, тыс. руб.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600</c:v>
                </c:pt>
                <c:pt idx="1">
                  <c:v>4241</c:v>
                </c:pt>
                <c:pt idx="2">
                  <c:v>213.1</c:v>
                </c:pt>
                <c:pt idx="3">
                  <c:v>50.3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18.03.2016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9.334925483241328E-3"/>
                  <c:y val="9.70280580656223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973595882149723E-2"/>
                      <c:h val="5.698193228217454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183700866483264E-2"/>
                  <c:y val="-2.520209300405865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5.197930650600830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8475427656776479E-3"/>
                  <c:y val="5.71772371566092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пациентов, чел</c:v>
                </c:pt>
                <c:pt idx="1">
                  <c:v>обслужено рецептов, шт</c:v>
                </c:pt>
                <c:pt idx="2">
                  <c:v>отпущено на сумму, млн.руб.</c:v>
                </c:pt>
                <c:pt idx="3">
                  <c:v>стоимость  рецепта, тыс. руб.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618</c:v>
                </c:pt>
                <c:pt idx="1">
                  <c:v>700</c:v>
                </c:pt>
                <c:pt idx="2">
                  <c:v>51.5</c:v>
                </c:pt>
                <c:pt idx="3">
                  <c:v>73.2</c:v>
                </c:pt>
              </c:numCache>
            </c:numRef>
          </c:val>
        </c:ser>
        <c:dLbls>
          <c:showVal val="1"/>
        </c:dLbls>
        <c:gapWidth val="219"/>
        <c:shape val="box"/>
        <c:axId val="122336768"/>
        <c:axId val="122338304"/>
        <c:axId val="0"/>
      </c:bar3DChart>
      <c:catAx>
        <c:axId val="122336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338304"/>
        <c:crosses val="autoZero"/>
        <c:auto val="1"/>
        <c:lblAlgn val="ctr"/>
        <c:lblOffset val="100"/>
      </c:catAx>
      <c:valAx>
        <c:axId val="122338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accent5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3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solidFill>
          <a:schemeClr val="accent5">
            <a:lumMod val="20000"/>
            <a:lumOff val="80000"/>
          </a:schemeClr>
        </a:solidFill>
        <a:ln>
          <a:noFill/>
        </a:ln>
        <a:effectLst/>
        <a:sp3d/>
      </c:spPr>
    </c:sideWall>
    <c:backWall>
      <c:spPr>
        <a:solidFill>
          <a:schemeClr val="accent5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7.828593027991047E-3"/>
                  <c:y val="-4.43390054396838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3.5900385555213229E-2"/>
                      <c:h val="7.079184102405024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7.2605199336744572E-17"/>
                  <c:y val="-4.823975538265779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209368300084344E-2"/>
                  <c:y val="-7.92065869944031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472912200056225E-2"/>
                  <c:y val="-7.92065869944031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</c:v>
                </c:pt>
                <c:pt idx="1">
                  <c:v>количество выписанных рецептов</c:v>
                </c:pt>
                <c:pt idx="2">
                  <c:v>финансирование, млн руб</c:v>
                </c:pt>
                <c:pt idx="3">
                  <c:v>средняя стоимость рецепта,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97</c:v>
                </c:pt>
                <c:pt idx="1">
                  <c:v>463</c:v>
                </c:pt>
                <c:pt idx="2">
                  <c:v>10.3</c:v>
                </c:pt>
                <c:pt idx="3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9801646748600428E-3"/>
                  <c:y val="-5.225973499787925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411987769132895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</c:v>
                </c:pt>
                <c:pt idx="1">
                  <c:v>количество выписанных рецептов</c:v>
                </c:pt>
                <c:pt idx="2">
                  <c:v>финансирование, млн руб</c:v>
                </c:pt>
                <c:pt idx="3">
                  <c:v>средняя стоимость рецепта, тыс. 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108</c:v>
                </c:pt>
                <c:pt idx="1">
                  <c:v>509</c:v>
                </c:pt>
                <c:pt idx="2">
                  <c:v>27.1</c:v>
                </c:pt>
                <c:pt idx="3">
                  <c:v>53.2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9801646748600792E-3"/>
                  <c:y val="-4.823975538265774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269231718129837E-2"/>
                  <c:y val="-8.815318928129067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</c:v>
                </c:pt>
                <c:pt idx="1">
                  <c:v>количество выписанных рецептов</c:v>
                </c:pt>
                <c:pt idx="2">
                  <c:v>финансирование, млн руб</c:v>
                </c:pt>
                <c:pt idx="3">
                  <c:v>средняя стоимость рецепта, тыс. руб.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120</c:v>
                </c:pt>
                <c:pt idx="1">
                  <c:v>566</c:v>
                </c:pt>
                <c:pt idx="2">
                  <c:v>72.900000000000006</c:v>
                </c:pt>
                <c:pt idx="3">
                  <c:v>128.80000000000001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18.03.2016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8097824746120886E-2"/>
                  <c:y val="-6.04190340288960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6705701250351418E-3"/>
                  <c:y val="-1.58413173988807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364561000281152E-3"/>
                  <c:y val="-1.980164674860086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143482325091372E-2"/>
                  <c:y val="3.960485268198421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1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8235542802247959E-2"/>
                      <c:h val="9.350337594689289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</c:v>
                </c:pt>
                <c:pt idx="1">
                  <c:v>количество выписанных рецептов</c:v>
                </c:pt>
                <c:pt idx="2">
                  <c:v>финансирование, млн руб</c:v>
                </c:pt>
                <c:pt idx="3">
                  <c:v>средняя стоимость рецепта, тыс. руб.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126</c:v>
                </c:pt>
                <c:pt idx="1">
                  <c:v>69</c:v>
                </c:pt>
                <c:pt idx="2">
                  <c:v>10.200000000000001</c:v>
                </c:pt>
                <c:pt idx="3">
                  <c:v>147.4</c:v>
                </c:pt>
              </c:numCache>
            </c:numRef>
          </c:val>
        </c:ser>
        <c:dLbls>
          <c:showVal val="1"/>
        </c:dLbls>
        <c:shape val="box"/>
        <c:axId val="127639552"/>
        <c:axId val="127641088"/>
        <c:axId val="0"/>
      </c:bar3DChart>
      <c:catAx>
        <c:axId val="127639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641088"/>
        <c:crosses val="autoZero"/>
        <c:auto val="1"/>
        <c:lblAlgn val="ctr"/>
        <c:lblOffset val="100"/>
      </c:catAx>
      <c:valAx>
        <c:axId val="1276410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63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7E89E-556C-4351-8DFD-D618F62AB871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28A2B-FD49-484A-998F-A5BFB6342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175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D2998-E1DA-45EA-9106-C90F47FD6E97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8EEFE-4E62-4273-95A1-F9EA87DC07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Льготное лекарственное обеспечение осуществляется по трем программа: федеральные льготники (инвалиды)- 178 –ФЗ, региональные льготники (областной закон) и федеральная</a:t>
            </a:r>
            <a:r>
              <a:rPr lang="ru-RU" altLang="ru-RU" baseline="0" dirty="0" smtClean="0"/>
              <a:t> программа «7 нозологий»</a:t>
            </a:r>
            <a:r>
              <a:rPr lang="ru-RU" altLang="ru-RU" dirty="0" smtClean="0"/>
              <a:t>. В государственной программе Развитие здравоохранения лекарственное обеспечение включено в виде подпрограммы № 8.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463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Полномочия по лекарственному обеспечению пациентов по программе «7 нозологий» относится к полномочиям федерации. В 2013-2014 годах осуществлялось обеспечение жителей Архангельской области и Ненецкого автономного округа, с 2015 года эти полномочия разделены между указанными субъектами.</a:t>
            </a:r>
          </a:p>
          <a:p>
            <a:r>
              <a:rPr lang="ru-RU" altLang="ru-RU" dirty="0" smtClean="0"/>
              <a:t>Поставки осуществляются по заявкам, защита которых происходит ежегодно в Минздраве России (ноябрь 2015 г.). Необходимо отметить, что в 2015 году обеспечено на 7,6 % рецептов больше, чем в 2014 году, при этом затраченное финансирование уменьшилось </a:t>
            </a:r>
            <a:r>
              <a:rPr lang="ru-RU" altLang="ru-RU" baseline="0" dirty="0" smtClean="0"/>
              <a:t>на </a:t>
            </a:r>
            <a:r>
              <a:rPr lang="ru-RU" altLang="ru-RU" dirty="0" smtClean="0"/>
              <a:t>0,8%. Это обусловлено тем, что некоторые</a:t>
            </a:r>
            <a:r>
              <a:rPr lang="ru-RU" altLang="ru-RU" baseline="0" dirty="0" smtClean="0"/>
              <a:t> пациенты обеспечивались отечественными препаратами. Средняя стоимость рецепта снизилась с 54,5 тыс. </a:t>
            </a:r>
            <a:r>
              <a:rPr lang="ru-RU" altLang="ru-RU" baseline="0" dirty="0" err="1" smtClean="0"/>
              <a:t>руб</a:t>
            </a:r>
            <a:r>
              <a:rPr lang="ru-RU" altLang="ru-RU" baseline="0" dirty="0" smtClean="0"/>
              <a:t> в 2014 году до 50,3 тыс. </a:t>
            </a:r>
            <a:r>
              <a:rPr lang="ru-RU" altLang="ru-RU" baseline="0" dirty="0" err="1" smtClean="0"/>
              <a:t>руб</a:t>
            </a:r>
            <a:r>
              <a:rPr lang="ru-RU" altLang="ru-RU" baseline="0" dirty="0" smtClean="0"/>
              <a:t> в 2015 году (-7,7 %)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985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619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Сравнение приведено с действовавшими в 2015 году Перечнями, утвержденными распоряжением</a:t>
            </a:r>
            <a:r>
              <a:rPr lang="ru-RU" baseline="0" dirty="0" smtClean="0"/>
              <a:t> Правительства Российской Федерации от 30 декабря 2014 года № 2782-р.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0756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7702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659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9077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В реализации лекарственного обеспечения участвуют ГУПАО «Фармация», МК –</a:t>
            </a:r>
            <a:r>
              <a:rPr lang="ru-RU" altLang="ru-RU" dirty="0" err="1" smtClean="0"/>
              <a:t>компани</a:t>
            </a:r>
            <a:r>
              <a:rPr lang="ru-RU" altLang="ru-RU" dirty="0" smtClean="0"/>
              <a:t>, муниципальная аптека в г. Вельске,</a:t>
            </a:r>
            <a:r>
              <a:rPr lang="ru-RU" altLang="ru-RU" baseline="0" dirty="0" smtClean="0"/>
              <a:t> та</a:t>
            </a:r>
            <a:r>
              <a:rPr lang="ru-RU" altLang="ru-RU" dirty="0" smtClean="0"/>
              <a:t>кже в выписке льготных рецептов принимают участие 47 ГМО.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668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2016</a:t>
            </a:r>
            <a:r>
              <a:rPr lang="ru-RU" baseline="0" dirty="0" smtClean="0"/>
              <a:t> году 18,7 % жителей региона имеет право на обеспечение льготными лекарственными препаратами, тогда как в 2015 году эта цифра была 17,5 % (+1,2 %)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14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В 2013-2014 годах за счет средств федерального бюджета осуществлялось обеспечение льготными препаратами и медицинскими изделиями жителей Архангельской области и Ненецкого автономного округа, с 2015 года эти полномочия разделены между указанными субъектами.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В 2014 году часть федеральных льготников выбрала денежных эквивалент набора социальных услуг, при этом право на льготное лекарственное обеспечение сохранилось за гражданином на основании областного закона 2-2-ОЗ, например: онкологические заболевания, гематологические заболевания, ревматизм, бронхиальная астма, инфаркт миокарда в первые 6 месяцев, глаукома, катаракта. В связи с этим резко возросли количество региональных льготников (дублирование льгот) и нагрузка на областной бюджет.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522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 smtClean="0"/>
              <a:t>Динамика</a:t>
            </a:r>
            <a:r>
              <a:rPr lang="ru-RU" baseline="0" dirty="0" smtClean="0"/>
              <a:t> рассчитана относительно 2013 года.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ru-RU" dirty="0" smtClean="0"/>
              <a:t>В 2013-2014 годах за счет средств федерального бюджета осуществлялось обеспечение льготными препаратами и медицинскими изделиями жителей Архангельской области и Ненецкого автономного округа, с 2015 года эти полномочия разделены между указанными субъектами.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3839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До 2015 года за счет средств федерального бюджета осуществлялось обеспечение льготными препаратами и медицинскими изделиями жителей Архангельской области и Ненецкого автономного округа, с 2015 года эти полномочия разделены между указанными субъектами.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926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114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728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На слайде представлена</a:t>
            </a:r>
            <a:r>
              <a:rPr lang="ru-RU" altLang="ru-RU" baseline="0" dirty="0" smtClean="0"/>
              <a:t> в динамике количество граждан, получивших льготные лекарственные препараты в разрезе по нозологиям.</a:t>
            </a:r>
            <a:endParaRPr lang="ru-RU" alt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7727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9970" y="3887115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65064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58863" y="274638"/>
            <a:ext cx="8085137" cy="2238375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лекарственном обеспечении льготных категорий граждан Архангельской области </a:t>
            </a:r>
            <a:b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 году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4294967295"/>
          </p:nvPr>
        </p:nvSpPr>
        <p:spPr>
          <a:xfrm>
            <a:off x="5792788" y="3276600"/>
            <a:ext cx="3351212" cy="2849563"/>
          </a:xfrm>
        </p:spPr>
        <p:txBody>
          <a:bodyPr>
            <a:normAutofit fontScale="85000" lnSpcReduction="1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Архангельской области</a:t>
            </a:r>
          </a:p>
          <a:p>
            <a:pPr algn="ctr">
              <a:spcBef>
                <a:spcPct val="0"/>
              </a:spcBef>
              <a:buNone/>
            </a:pPr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марта 2016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7413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1670" y="1443835"/>
            <a:ext cx="7482545" cy="4428327"/>
          </a:xfrm>
        </p:spPr>
        <p:txBody>
          <a:bodyPr>
            <a:normAutofit/>
          </a:bodyPr>
          <a:lstStyle/>
          <a:p>
            <a:pPr marL="0" indent="531813" algn="just">
              <a:buNone/>
              <a:defRPr/>
            </a:pPr>
            <a:r>
              <a:rPr lang="ru-RU" alt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alt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30 июля 1994 года  </a:t>
            </a:r>
            <a:r>
              <a:rPr lang="ru-RU" alt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890 «О государственной поддержке медицинской промышленности и улучшении обеспечения населения и учреждений здравоохранения лекарственными средствами и изделиями медицинского назначения»:</a:t>
            </a:r>
            <a:r>
              <a:rPr lang="en-US" alt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диабет, бронхиальная астма, эпилепсия, онкологические заболевания, болезнь Паркинсона, состояние после перенесенного ОИМ и после операций на сердце и др., а также дети  первых трех лет жизни и дети из многодетных семей  в возрасте  до 6 лет</a:t>
            </a:r>
          </a:p>
          <a:p>
            <a:pPr algn="just">
              <a:buFontTx/>
              <a:buChar char="-"/>
              <a:defRPr/>
            </a:pPr>
            <a:r>
              <a:rPr lang="ru-RU" alt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alt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 от </a:t>
            </a:r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02.03.2005 № 2-2-ОЗ</a:t>
            </a:r>
            <a:r>
              <a:rPr lang="ru-RU" altLang="ru-RU" sz="1400" dirty="0">
                <a:solidFill>
                  <a:schemeClr val="bg1"/>
                </a:solidFill>
              </a:rPr>
              <a:t> </a:t>
            </a:r>
            <a:r>
              <a:rPr lang="ru-RU" alt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социальной поддержки отдельных групп населения Архангельской области в обеспечении лекарственными средствами и изделиями медицинского назначения» </a:t>
            </a:r>
            <a:endParaRPr lang="ru-RU" alt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alt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численность  льготных категорий граждан</a:t>
            </a:r>
          </a:p>
          <a:p>
            <a:pPr marL="0" indent="0" algn="ctr">
              <a:buNone/>
              <a:defRPr/>
            </a:pPr>
            <a:r>
              <a:rPr lang="ru-RU" alt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в 2013 году– 102 148 чел. </a:t>
            </a:r>
          </a:p>
          <a:p>
            <a:pPr marL="0" indent="0" algn="ctr">
              <a:buNone/>
              <a:defRPr/>
            </a:pPr>
            <a:r>
              <a:rPr lang="ru-RU" alt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в 2014 году– 154 060 чел.</a:t>
            </a:r>
          </a:p>
          <a:p>
            <a:pPr marL="0" indent="0" algn="ctr">
              <a:buNone/>
              <a:defRPr/>
            </a:pPr>
            <a:r>
              <a:rPr lang="ru-RU" alt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в 2015 году – 159 797 чел</a:t>
            </a:r>
            <a:r>
              <a:rPr lang="ru-RU" altLang="ru-R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  <a:defRPr/>
            </a:pPr>
            <a:r>
              <a:rPr lang="ru-RU" alt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в </a:t>
            </a:r>
            <a:r>
              <a:rPr lang="ru-RU" altLang="ru-R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2016 </a:t>
            </a:r>
            <a:r>
              <a:rPr lang="ru-RU" alt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году – </a:t>
            </a:r>
            <a:r>
              <a:rPr lang="ru-RU" altLang="ru-R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175 353 </a:t>
            </a:r>
            <a:r>
              <a:rPr lang="ru-RU" alt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чел.</a:t>
            </a:r>
          </a:p>
          <a:p>
            <a:pPr marL="0" indent="0" algn="ctr">
              <a:buNone/>
              <a:defRPr/>
            </a:pPr>
            <a:endParaRPr lang="ru-RU" alt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ru-RU" alt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6260" y="69491"/>
            <a:ext cx="8398775" cy="6108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еализация региональной </a:t>
            </a: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b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61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59785" y="274639"/>
            <a:ext cx="8084215" cy="101649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региональной программы</a:t>
            </a:r>
            <a:b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2016 год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региональных льготников </a:t>
            </a: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– 175 353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человека)</a:t>
            </a: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endParaRPr lang="ru-RU" alt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804885163"/>
              </p:ext>
            </p:extLst>
          </p:nvPr>
        </p:nvGraphicFramePr>
        <p:xfrm>
          <a:off x="1517900" y="1138425"/>
          <a:ext cx="7177134" cy="503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26580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3309" y="222195"/>
            <a:ext cx="6871725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«7 нозологий</a:t>
            </a: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(</a:t>
            </a:r>
            <a:r>
              <a:rPr lang="ru-RU" altLang="ru-RU" b="1" dirty="0" err="1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муковисцидоз</a:t>
            </a: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, гемофилия, гипофизарный нанизм, болезнь Гоше, рассеянный склероз, </a:t>
            </a:r>
            <a:r>
              <a:rPr lang="ru-RU" altLang="ru-RU" b="1" dirty="0" err="1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онкогематология</a:t>
            </a: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, трансплантация органов </a:t>
            </a:r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и тканей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420651723"/>
              </p:ext>
            </p:extLst>
          </p:nvPr>
        </p:nvGraphicFramePr>
        <p:xfrm>
          <a:off x="1212490" y="1596541"/>
          <a:ext cx="7482545" cy="503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6135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59785" y="222195"/>
            <a:ext cx="7931510" cy="763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«Орфанные» заболевания</a:t>
            </a:r>
            <a:endParaRPr lang="ru-RU" alt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6016" y="985720"/>
            <a:ext cx="6413609" cy="17912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Орфанное</a:t>
            </a:r>
            <a:r>
              <a:rPr lang="ru-RU" alt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заболевание – заболевание с распространением не более 10 случаев на 100 тыс. человек</a:t>
            </a:r>
          </a:p>
          <a:p>
            <a:pPr algn="ctr">
              <a:lnSpc>
                <a:spcPct val="80000"/>
              </a:lnSpc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федеральный регистр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</a:t>
            </a:r>
          </a:p>
          <a:p>
            <a:pPr algn="ctr">
              <a:lnSpc>
                <a:spcPct val="80000"/>
              </a:lnSpc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нозологий из более чем 200 «орфанных» заболеваний</a:t>
            </a:r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725331954"/>
              </p:ext>
            </p:extLst>
          </p:nvPr>
        </p:nvGraphicFramePr>
        <p:xfrm>
          <a:off x="1976016" y="2970885"/>
          <a:ext cx="6566314" cy="320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93032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9911"/>
            <a:ext cx="7931510" cy="426225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Перечень ЖНВЛП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Перечень ОНЛС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Перечень дорогостоящих ЛП («7 нозологий»)</a:t>
            </a:r>
          </a:p>
          <a:p>
            <a:pPr algn="r">
              <a:spcBef>
                <a:spcPct val="0"/>
              </a:spcBef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ассортимент для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аптечных организаций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3555" y="69490"/>
            <a:ext cx="8398775" cy="106893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 марта 2016 года вступило в действие</a:t>
            </a:r>
            <a:b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распоряжение Правительства Российской Федерации от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26.12.2015 г.       № 2724-р</a:t>
            </a: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утвердившее перечни лекарственных препаратов</a:t>
            </a:r>
            <a: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3554" y="1523147"/>
            <a:ext cx="1679755" cy="144773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Формируются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ежегодно</a:t>
            </a:r>
          </a:p>
        </p:txBody>
      </p:sp>
      <p:sp>
        <p:nvSpPr>
          <p:cNvPr id="5" name="Нашивка 4"/>
          <p:cNvSpPr/>
          <p:nvPr/>
        </p:nvSpPr>
        <p:spPr>
          <a:xfrm>
            <a:off x="2100650" y="1901950"/>
            <a:ext cx="252412" cy="431800"/>
          </a:xfrm>
          <a:prstGeom prst="chevron">
            <a:avLst>
              <a:gd name="adj" fmla="val 534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950" y="3892550"/>
            <a:ext cx="1368425" cy="1409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производятся на территории РФ </a:t>
            </a:r>
            <a:r>
              <a:rPr lang="ru-RU" sz="1200" b="1" dirty="0">
                <a:solidFill>
                  <a:srgbClr val="FF0000"/>
                </a:solidFill>
                <a:cs typeface="Arial" charset="0"/>
              </a:rPr>
              <a:t>– 413 (67%)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наименований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9329" y="4003675"/>
            <a:ext cx="1352550" cy="1138238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Перечень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ЖНВЛП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charset="0"/>
              </a:rPr>
              <a:t>646 (+43)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наименований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37021" y="3535188"/>
            <a:ext cx="2447925" cy="504825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Минимальный ассортимент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70 (+2)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наименований</a:t>
            </a:r>
            <a:endParaRPr lang="ru-RU" sz="1200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37021" y="4132263"/>
            <a:ext cx="2447925" cy="846138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Перечень ЛП для обеспечения отдельных категорий граждан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ОНЛС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charset="0"/>
              </a:rPr>
              <a:t>335 (+15)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наименований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037239" y="4568825"/>
            <a:ext cx="698500" cy="876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737021" y="5109528"/>
            <a:ext cx="2447925" cy="611187"/>
          </a:xfrm>
          <a:prstGeom prst="round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Перечень дорогостоящих ЛП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7 ВЗН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FF0000"/>
                </a:solidFill>
                <a:cs typeface="Arial" charset="0"/>
              </a:rPr>
              <a:t>24 (+1)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наименования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96075" y="3357563"/>
            <a:ext cx="2160588" cy="774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производится на территории РФ – </a:t>
            </a:r>
            <a:r>
              <a:rPr lang="ru-RU" sz="1200" b="1" dirty="0">
                <a:solidFill>
                  <a:srgbClr val="FF0000"/>
                </a:solidFill>
                <a:cs typeface="Arial" charset="0"/>
              </a:rPr>
              <a:t>46 (96%)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наименований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07193" y="4200525"/>
            <a:ext cx="2160588" cy="774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производится на территории РФ – </a:t>
            </a:r>
            <a:r>
              <a:rPr lang="ru-RU" sz="1200" b="1" dirty="0">
                <a:solidFill>
                  <a:srgbClr val="FF0000"/>
                </a:solidFill>
                <a:cs typeface="Arial" charset="0"/>
              </a:rPr>
              <a:t>46 (96%)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наименований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659563" y="5049838"/>
            <a:ext cx="2233612" cy="8270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производится на территории РФ  – </a:t>
            </a:r>
            <a:r>
              <a:rPr lang="ru-RU" sz="1200" b="1" dirty="0">
                <a:solidFill>
                  <a:srgbClr val="FF0000"/>
                </a:solidFill>
                <a:cs typeface="Arial" charset="0"/>
              </a:rPr>
              <a:t>14 (63%)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наименований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1434897" y="4587875"/>
            <a:ext cx="266700" cy="31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037239" y="3719289"/>
            <a:ext cx="692150" cy="8572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045176" y="4571252"/>
            <a:ext cx="684213" cy="47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37"/>
          <p:cNvCxnSpPr>
            <a:cxnSpLocks noChangeShapeType="1"/>
          </p:cNvCxnSpPr>
          <p:nvPr/>
        </p:nvCxnSpPr>
        <p:spPr bwMode="auto">
          <a:xfrm flipV="1">
            <a:off x="6156325" y="3744913"/>
            <a:ext cx="539750" cy="79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Прямая со стрелкой 21"/>
          <p:cNvCxnSpPr/>
          <p:nvPr/>
        </p:nvCxnSpPr>
        <p:spPr>
          <a:xfrm flipV="1">
            <a:off x="6183358" y="4576764"/>
            <a:ext cx="5175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74581" y="5463381"/>
            <a:ext cx="5032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7905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907080" y="69490"/>
            <a:ext cx="7771484" cy="763525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врачебных комиссий медицинских организаций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985720"/>
            <a:ext cx="7787955" cy="5039265"/>
          </a:xfrm>
        </p:spPr>
        <p:txBody>
          <a:bodyPr>
            <a:normAutofit fontScale="85000" lnSpcReduction="10000"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приказа Минздрава России от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20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2012 года № 1175н «Об утверждении порядка назначения и выписывания лекарственных препаратов, а также форм рецептурных бланков на лекарственные препараты, порядка оформления указанных бланков, их учета и хранения» льготные рецепты выписываются по международным непатентованным наименованиям лекарств. Обеспечение отдельных пациентов лекарственными препаратами конкретных торговых наименований производится в исключительных случаях при наличии аргументированного обоснования (индивидуальная непереносимость, ограничение по возрасту, аллергические реакции), документально зафиксированного в амбулаторной карте пациента, на основании решения врачебной комиссии медицинской организации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представляют в министерство единое решение врачебной комиссии медицинской организации на полугодие, при необходимости дополнительно направляют решения ВК в течение полугодия. </a:t>
            </a:r>
          </a:p>
          <a:p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2015 год медицинскими организациями в министерство представлено более 400 протоколов комиссий ВК.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431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907080" y="69490"/>
            <a:ext cx="7771484" cy="763525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льготными лекарственными препаратами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443835"/>
            <a:ext cx="7787955" cy="4581150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здравоохранения Архангельской области заключены государственные контракты на лекарственные препараты, медицинские изделия и специализированное лечебное питание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детей-инвалидов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льготных категорий граждан в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полугодии 2016 года.</a:t>
            </a:r>
          </a:p>
          <a:p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проводятся мероприятия по подготовке документации для проведения аукционов для обеспечения граждан во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полугодии 2016 года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18 марта 2016 года рецептов, находящихся на отсроченном обеспечении, нет. В 2013-2015 годах уровень отсроченного отпуска не превышал 0,02 %.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7632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44625"/>
            <a:ext cx="7481888" cy="457993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endParaRPr lang="ru-RU" altLang="ru-RU" sz="15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</a:pPr>
            <a:endParaRPr lang="ru-RU" altLang="ru-RU" sz="1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1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</a:pPr>
            <a:endParaRPr lang="ru-RU" altLang="ru-RU" sz="1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</a:pPr>
            <a:endParaRPr lang="ru-RU" altLang="ru-RU" sz="1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</a:pPr>
            <a:endParaRPr lang="ru-RU" altLang="ru-RU" sz="1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</a:pPr>
            <a:endParaRPr lang="ru-RU" altLang="ru-RU" sz="1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260" y="1235473"/>
            <a:ext cx="3351203" cy="18881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0115" y="3955978"/>
            <a:ext cx="2757183" cy="206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0884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042988" y="404813"/>
            <a:ext cx="7561262" cy="787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лекарственное обеспечение граждан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74675" y="1600201"/>
            <a:ext cx="3530600" cy="584200"/>
          </a:xfrm>
          <a:prstGeom prst="rect">
            <a:avLst/>
          </a:prstGeom>
          <a:solidFill>
            <a:schemeClr val="tx2">
              <a:alpha val="18823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федерального бюджета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895056" y="1641159"/>
            <a:ext cx="3529013" cy="708025"/>
          </a:xfrm>
          <a:prstGeom prst="rect">
            <a:avLst/>
          </a:prstGeom>
          <a:solidFill>
            <a:schemeClr val="tx2">
              <a:alpha val="18823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РФ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39750" y="2838450"/>
            <a:ext cx="3529013" cy="2159000"/>
          </a:xfrm>
          <a:prstGeom prst="rect">
            <a:avLst/>
          </a:prstGeom>
          <a:solidFill>
            <a:schemeClr val="tx2">
              <a:alpha val="18823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SzPct val="85000"/>
              <a:buFontTx/>
              <a:buChar char="-"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 от 17.07.1999 № 178-ФЗ  «О государственной социальной помощи» (программа обеспечения необходимыми лекарственными средствами - ОНЛС) </a:t>
            </a:r>
          </a:p>
          <a:p>
            <a:pPr algn="just" eaLnBrk="1" hangingPunct="1">
              <a:spcBef>
                <a:spcPct val="50000"/>
              </a:spcBef>
              <a:buSzPct val="85000"/>
              <a:buFontTx/>
              <a:buChar char="-"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«Семь нозологий»</a:t>
            </a:r>
          </a:p>
          <a:p>
            <a:pPr eaLnBrk="1" hangingPunct="1">
              <a:spcBef>
                <a:spcPct val="50000"/>
              </a:spcBef>
              <a:buSzPct val="85000"/>
              <a:buFontTx/>
              <a:buNone/>
            </a:pPr>
            <a:endParaRPr lang="ru-RU" altLang="ru-RU" sz="1600" b="1" dirty="0">
              <a:solidFill>
                <a:srgbClr val="0000CC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643438" y="2852738"/>
            <a:ext cx="4032250" cy="2138362"/>
          </a:xfrm>
          <a:prstGeom prst="rect">
            <a:avLst/>
          </a:prstGeom>
          <a:solidFill>
            <a:schemeClr val="tx2">
              <a:alpha val="18823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 </a:t>
            </a:r>
            <a:r>
              <a:rPr lang="ru-RU" altLang="ru-RU" sz="1600" b="1" dirty="0" smtClean="0">
                <a:latin typeface="Times New Roman" panose="02020603050405020304" pitchFamily="18" charset="0"/>
              </a:rPr>
              <a:t>от 02.03.2005 №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2-2-ОЗ  «О мерах социальной поддержки отдельных групп населения Архангельской области в обеспечении лекарственными средствами и медицинскими изделиями» (в том числе граждан, страдающих «</a:t>
            </a:r>
            <a:r>
              <a:rPr lang="ru-RU" alt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орфанными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заболеваниями)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6827838" y="2349500"/>
            <a:ext cx="0" cy="5032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H="1">
            <a:off x="2160588" y="2325688"/>
            <a:ext cx="7937" cy="544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>
            <a:off x="2339975" y="1196975"/>
            <a:ext cx="719138" cy="3857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5651500" y="1196975"/>
            <a:ext cx="647700" cy="4270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38163" y="5300663"/>
            <a:ext cx="8137525" cy="79216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Pct val="85000"/>
              <a:buFontTx/>
              <a:buNone/>
            </a:pPr>
            <a:r>
              <a:rPr lang="ru-RU" altLang="ru-RU" sz="1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№ 8 государственной программы «Развитие здравоохранения Архангельской области (2013-2020 годы)»</a:t>
            </a:r>
          </a:p>
        </p:txBody>
      </p:sp>
    </p:spTree>
    <p:extLst>
      <p:ext uri="{BB962C8B-B14F-4D97-AF65-F5344CB8AC3E}">
        <p14:creationId xmlns:p14="http://schemas.microsoft.com/office/powerpoint/2010/main" xmlns="" val="282571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635250" cy="916230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17 июля 1999 года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№ </a:t>
            </a: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178-ФЗ </a:t>
            </a:r>
            <a:b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государственной социальной помощи»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7329840" cy="42757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FontTx/>
              <a:buNone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инвалиды и участники Великой Отечественной войны;</a:t>
            </a:r>
          </a:p>
          <a:p>
            <a:pPr marL="0" indent="0" algn="just">
              <a:buFontTx/>
              <a:buNone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ветераны боевых действий;</a:t>
            </a:r>
          </a:p>
          <a:p>
            <a:pPr marL="0" indent="0" algn="just">
              <a:buFontTx/>
              <a:buNone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военнослужащие, проходившие военную службу в воинских частях, учреждениях,    военно-учебных заведениях, не входивших в состав действующей армии, в период с 22 июня 1941 года по 3 сентября 1945 года не менее шести месяцев, военнослужащие, награжденные орденами или медалями СССР за службу в указанный период;</a:t>
            </a:r>
          </a:p>
          <a:p>
            <a:pPr marL="0" indent="0" algn="just">
              <a:buFontTx/>
              <a:buNone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лица, награжденные знаком «Жителю блокадного Ленинграда»;</a:t>
            </a:r>
          </a:p>
          <a:p>
            <a:pPr marL="0" indent="0" algn="just">
              <a:buFontTx/>
              <a:buNone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лица, работавшие в период Великой Отечественной войны на объектах противовоздушной обороны, местной противовоздушной обороны, на строительстве оборонительных сооружений, военно-морских баз, аэродромов и других военных объектов в пределах тыловых границ действующих фронтов, операционных зон действующих флотов, на прифронтовых участках железных и автомобильных дорог, а также члены экипажей судов транспортного флота, интернированных в начале Великой Отечественной войны в портах других государств;</a:t>
            </a:r>
          </a:p>
          <a:p>
            <a:pPr marL="0" indent="0" algn="just">
              <a:buFontTx/>
              <a:buNone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члены семей погибших (умерших) инвалидов войны, участников Великой Отечественной войны и ветеранов боевых действий, члены семей погибших в Великой Отечественной войне лиц из числа личного состава групп самозащиты объектовых и аварийных команд местной противовоздушной обороны, а также члены семей погибших работников госпиталей и больниц города Ленинграда;</a:t>
            </a:r>
          </a:p>
          <a:p>
            <a:pPr marL="0" indent="0" algn="just">
              <a:buFontTx/>
              <a:buNone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инвалиды;</a:t>
            </a:r>
          </a:p>
          <a:p>
            <a:pPr marL="0" indent="0" algn="just">
              <a:buFontTx/>
              <a:buNone/>
              <a:defRPr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дети-инвалиды</a:t>
            </a:r>
          </a:p>
          <a:p>
            <a:endParaRPr lang="en-US" sz="3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2388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6"/>
            <a:ext cx="7635250" cy="1527050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реализации программ  </a:t>
            </a:r>
            <a:r>
              <a:rPr lang="ru-RU" alt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льготного лекарственного обеспечения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60065"/>
            <a:ext cx="7329840" cy="35122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аптечный склад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аптечных  организаций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организаций 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442 </a:t>
            </a:r>
            <a:r>
              <a:rPr lang="ru-RU" alt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ФАПа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амбулатории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402 врача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 фельдшеров 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 средних медицинских работников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97025"/>
            <a:ext cx="7329488" cy="4275138"/>
          </a:xfrm>
        </p:spPr>
        <p:txBody>
          <a:bodyPr>
            <a:normAutofit fontScale="40000" lnSpcReduction="20000"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ru-RU" altLang="ru-RU" sz="5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на </a:t>
            </a:r>
            <a:r>
              <a:rPr lang="ru-RU" alt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18 марта 2016 </a:t>
            </a:r>
            <a:r>
              <a:rPr lang="ru-RU" altLang="ru-RU" sz="6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года: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60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ru-RU" sz="6000" b="1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федеральны</a:t>
            </a:r>
            <a:r>
              <a:rPr lang="ru-RU" altLang="ru-RU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е</a:t>
            </a:r>
            <a:r>
              <a:rPr lang="en-US" altLang="ru-RU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6000" b="1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льготник</a:t>
            </a:r>
            <a:r>
              <a:rPr lang="ru-RU" altLang="ru-RU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и </a:t>
            </a:r>
            <a:r>
              <a:rPr lang="ru-RU" altLang="ru-RU" sz="6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37 856 человек </a:t>
            </a:r>
            <a:endParaRPr lang="ru-RU" altLang="ru-RU" sz="60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ru-RU" altLang="ru-RU" sz="60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региональные </a:t>
            </a:r>
            <a:r>
              <a:rPr lang="ru-RU" altLang="ru-RU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льготники </a:t>
            </a:r>
            <a:r>
              <a:rPr lang="ru-RU" altLang="ru-RU" sz="6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175 353 человека</a:t>
            </a:r>
            <a:endParaRPr lang="ru-RU" altLang="ru-RU" sz="60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60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 программе «7 нозологий» </a:t>
            </a:r>
            <a:r>
              <a:rPr lang="ru-RU" altLang="ru-RU" sz="60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alt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618 человек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5400" b="1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5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На  2016 год по данным Пенсионного фонда Архангельской области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выбрали денежный эквивалент НСУ (набор социальных услуг)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5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75 170  человек или 64,4%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5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(2015 год – 75 594 человека или 66,7%)</a:t>
            </a:r>
            <a:endParaRPr lang="ru-RU" altLang="ru-RU" sz="5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sz="3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8964" y="69490"/>
            <a:ext cx="8398775" cy="1832460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ьгот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ное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18,7</a:t>
            </a:r>
            <a:r>
              <a:rPr lang="en-US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</a:t>
            </a:r>
            <a:r>
              <a:rPr lang="en-US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b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973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59785" y="274639"/>
            <a:ext cx="8084215" cy="10164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численности граждан, имеющих право на льготное лекарственное обеспечение</a:t>
            </a:r>
            <a:endParaRPr lang="ru-RU" alt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381057764"/>
              </p:ext>
            </p:extLst>
          </p:nvPr>
        </p:nvGraphicFramePr>
        <p:xfrm>
          <a:off x="907080" y="1443835"/>
          <a:ext cx="7787955" cy="4886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624480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222196"/>
            <a:ext cx="8382305" cy="1527050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льготного лекарственного обеспечения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5476188"/>
              </p:ext>
            </p:extLst>
          </p:nvPr>
        </p:nvGraphicFramePr>
        <p:xfrm>
          <a:off x="296259" y="1901825"/>
          <a:ext cx="8551480" cy="431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216"/>
                <a:gridCol w="766014"/>
                <a:gridCol w="612811"/>
                <a:gridCol w="612811"/>
                <a:gridCol w="612811"/>
                <a:gridCol w="959246"/>
                <a:gridCol w="725985"/>
                <a:gridCol w="766014"/>
                <a:gridCol w="919217"/>
                <a:gridCol w="612811"/>
                <a:gridCol w="1044544"/>
              </a:tblGrid>
              <a:tr h="4444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Федеральная льгота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Региональная льгота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64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Дина </a:t>
                      </a: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</a:rPr>
                        <a:t>мика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% *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18.03.2016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Дина </a:t>
                      </a: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</a:rPr>
                        <a:t>мика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 % *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18.03.2016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9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Финансирование  (млн.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516,6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409,5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532,7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+3,1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477,5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523,2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557,0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+61,9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527,8 (112,0)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Имеют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право на льготы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(чел.)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93 522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47 791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082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-53,9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37 856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102 148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154 060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159 797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+56,4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175 353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Обслужено рецептов (тыс. шт.)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905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823,7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789,1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-12,8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142,2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476,9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468,9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504,6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+5,8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108,0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Отпущено на сумму (млн.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611,9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534,8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567,7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-7,2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112,4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298,9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351,2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445,0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+48,9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102,4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Стоимость рецепта (руб.)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676,1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649,2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719,4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+6,4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790,0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626,7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748,9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881,45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+40,6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947,92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49899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7080" y="222195"/>
            <a:ext cx="7787955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Выделенные финансовые средства по региональной и федеральной </a:t>
            </a:r>
            <a:r>
              <a:rPr lang="ru-RU" alt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льготам </a:t>
            </a: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714743886"/>
              </p:ext>
            </p:extLst>
          </p:nvPr>
        </p:nvGraphicFramePr>
        <p:xfrm>
          <a:off x="1212490" y="1596540"/>
          <a:ext cx="7024430" cy="412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5195" y="69490"/>
            <a:ext cx="687172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ОНЛС (обеспечение необходимыми лекарственными средствами)</a:t>
            </a:r>
          </a:p>
        </p:txBody>
      </p:sp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1059786" y="985719"/>
            <a:ext cx="7635250" cy="198516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Финансирование программы ОНЛС осуществляется </a:t>
            </a:r>
          </a:p>
          <a:p>
            <a:pPr algn="ctr">
              <a:defRPr/>
            </a:pP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Правительством Российской  Федерации</a:t>
            </a:r>
          </a:p>
          <a:p>
            <a:pPr algn="ctr">
              <a:defRPr/>
            </a:pP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 с учетом численности льготных категорий граждан, </a:t>
            </a:r>
          </a:p>
          <a:p>
            <a:pPr algn="ctr">
              <a:defRPr/>
            </a:pP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 оставивших за собой право на лекарственную составляющую НСУ </a:t>
            </a:r>
          </a:p>
          <a:p>
            <a:pPr algn="ctr">
              <a:defRPr/>
            </a:pP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(набор социальных услуг)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на </a:t>
            </a:r>
            <a:r>
              <a:rPr lang="ru-RU" altLang="ru-RU" sz="20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2016 </a:t>
            </a:r>
            <a:r>
              <a:rPr lang="ru-RU" altLang="ru-RU" sz="2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год – </a:t>
            </a:r>
            <a:r>
              <a:rPr lang="ru-RU" altLang="ru-RU" sz="20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477,5 млн</a:t>
            </a:r>
            <a:r>
              <a:rPr lang="ru-RU" altLang="ru-RU" sz="2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 руб. </a:t>
            </a:r>
          </a:p>
          <a:p>
            <a:pPr algn="ctr">
              <a:defRPr/>
            </a:pPr>
            <a:r>
              <a:rPr lang="ru-RU" altLang="ru-RU" sz="20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на 2015 год – 532,7 млн. руб.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96261" y="2754570"/>
            <a:ext cx="7635250" cy="82713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Основные проблемы по реализации программы ОНЛС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8965" y="3581704"/>
            <a:ext cx="7940660" cy="27515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531813" algn="just">
              <a:lnSpc>
                <a:spcPct val="80000"/>
              </a:lnSpc>
              <a:spcBef>
                <a:spcPct val="0"/>
              </a:spcBef>
            </a:pP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Выделенные финансовые средства не в полной мере покрывают расходы на одного льготника </a:t>
            </a:r>
          </a:p>
          <a:p>
            <a:pPr indent="531813" algn="just">
              <a:lnSpc>
                <a:spcPct val="80000"/>
              </a:lnSpc>
              <a:spcBef>
                <a:spcPct val="0"/>
              </a:spcBef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Лекарственная составляющая НСУ составляет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758,0 (+78,95)</a:t>
            </a: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на одного льготника в месяц при том, что право на льготное обеспечение сохраняют за собой граждане, страдающие заболеваниями, требующими дорогостоящей комплексной лекарственной терапии (сахарный диабет, бронхиальная астма, </a:t>
            </a:r>
            <a:r>
              <a:rPr lang="ru-RU" alt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онкозаболевания</a:t>
            </a:r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ревматоидный артрит </a:t>
            </a: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др.),</a:t>
            </a:r>
          </a:p>
          <a:p>
            <a:pPr indent="531813" algn="just">
              <a:lnSpc>
                <a:spcPct val="80000"/>
              </a:lnSpc>
              <a:spcBef>
                <a:spcPct val="0"/>
              </a:spcBef>
            </a:pPr>
            <a:endParaRPr lang="ru-RU" alt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1813" algn="just">
              <a:lnSpc>
                <a:spcPct val="80000"/>
              </a:lnSpc>
            </a:pP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значительное увеличение численности льготников</a:t>
            </a: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получающих</a:t>
            </a: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дорогостоящую терапию </a:t>
            </a: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рекомендациям федеральных клиник:  специфические лекарственные препараты (противоопухолевые, противовирусные, противоревматические и др.)</a:t>
            </a:r>
          </a:p>
        </p:txBody>
      </p:sp>
    </p:spTree>
    <p:extLst>
      <p:ext uri="{BB962C8B-B14F-4D97-AF65-F5344CB8AC3E}">
        <p14:creationId xmlns:p14="http://schemas.microsoft.com/office/powerpoint/2010/main" xmlns="" val="16917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1699</Words>
  <Application>Microsoft Office PowerPoint</Application>
  <PresentationFormat>Экран (4:3)</PresentationFormat>
  <Paragraphs>249</Paragraphs>
  <Slides>17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О лекарственном обеспечении льготных категорий граждан Архангельской области  в 2016 году</vt:lpstr>
      <vt:lpstr>Слайд 2</vt:lpstr>
      <vt:lpstr>Федеральный закон от 17 июля 1999 года                                № 178-ФЗ  «О государственной социальной помощи»</vt:lpstr>
      <vt:lpstr>Участники реализации программ  льготного лекарственного обеспечения </vt:lpstr>
      <vt:lpstr> Право на льготное лекарственное обеспечение  имеют 18,7% жителей области </vt:lpstr>
      <vt:lpstr>Динамика численности граждан, имеющих право на льготное лекарственное обеспечение</vt:lpstr>
      <vt:lpstr>Реализация программ льготного лекарственного обеспечения</vt:lpstr>
      <vt:lpstr>Слайд 8</vt:lpstr>
      <vt:lpstr>Слайд 9</vt:lpstr>
      <vt:lpstr> Реализация региональной программы </vt:lpstr>
      <vt:lpstr>Реализация региональной программы  (на 2016 год региональных льготников – 175 353 человека) </vt:lpstr>
      <vt:lpstr>Слайд 12</vt:lpstr>
      <vt:lpstr>«Орфанные» заболевания</vt:lpstr>
      <vt:lpstr>  С 01 марта 2016 года вступило в действие  распоряжение Правительства Российской Федерации от 26.12.2015 г.       № 2724-р, утвердившее перечни лекарственных препаратов  </vt:lpstr>
      <vt:lpstr>Работа врачебных комиссий медицинских организаций</vt:lpstr>
      <vt:lpstr>Обеспечение льготными лекарственными препаратами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Рыжкова Елена Викторовна</cp:lastModifiedBy>
  <cp:revision>125</cp:revision>
  <cp:lastPrinted>2016-03-22T08:23:04Z</cp:lastPrinted>
  <dcterms:created xsi:type="dcterms:W3CDTF">2013-08-21T19:17:07Z</dcterms:created>
  <dcterms:modified xsi:type="dcterms:W3CDTF">2016-03-22T09:01:58Z</dcterms:modified>
</cp:coreProperties>
</file>