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olors5.xml" ContentType="application/vnd.ms-office.chartcolor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0" r:id="rId2"/>
    <p:sldId id="261" r:id="rId3"/>
    <p:sldId id="266" r:id="rId4"/>
    <p:sldId id="257" r:id="rId5"/>
    <p:sldId id="262" r:id="rId6"/>
    <p:sldId id="268" r:id="rId7"/>
    <p:sldId id="265" r:id="rId8"/>
    <p:sldId id="256" r:id="rId9"/>
    <p:sldId id="275" r:id="rId10"/>
    <p:sldId id="278" r:id="rId11"/>
    <p:sldId id="269" r:id="rId12"/>
    <p:sldId id="273" r:id="rId13"/>
    <p:sldId id="271" r:id="rId14"/>
    <p:sldId id="277" r:id="rId15"/>
    <p:sldId id="281" r:id="rId16"/>
    <p:sldId id="276" r:id="rId17"/>
    <p:sldId id="279" r:id="rId18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0AC2E"/>
    <a:srgbClr val="F1FF9B"/>
    <a:srgbClr val="FFE0A3"/>
    <a:srgbClr val="FF3399"/>
    <a:srgbClr val="CC3399"/>
    <a:srgbClr val="C19FFF"/>
    <a:srgbClr val="CAB4EA"/>
    <a:srgbClr val="D3B5E9"/>
    <a:srgbClr val="D68B1C"/>
    <a:srgbClr val="D0005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6370338" cy="1563703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469932791699864E-2"/>
          <c:y val="4.0438767641533375E-2"/>
          <c:w val="0.88449454261769289"/>
          <c:h val="0.61729478406077087"/>
        </c:manualLayout>
      </c:layout>
      <c:bar3DChart>
        <c:barDir val="col"/>
        <c:grouping val="clustered"/>
        <c:ser>
          <c:idx val="0"/>
          <c:order val="0"/>
          <c:tx>
            <c:v>количество граждан, имеющих право на федеральную льготу</c:v>
          </c:tx>
          <c:spPr>
            <a:solidFill>
              <a:srgbClr val="FF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1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Лист1!$B$2:$B$5</c:f>
              <c:numCache>
                <c:formatCode>#,##0</c:formatCode>
                <c:ptCount val="4"/>
                <c:pt idx="0">
                  <c:v>113463</c:v>
                </c:pt>
                <c:pt idx="1">
                  <c:v>118743</c:v>
                </c:pt>
                <c:pt idx="2">
                  <c:v>113303</c:v>
                </c:pt>
                <c:pt idx="3">
                  <c:v>112308</c:v>
                </c:pt>
              </c:numCache>
            </c:numRef>
          </c:val>
        </c:ser>
        <c:ser>
          <c:idx val="1"/>
          <c:order val="1"/>
          <c:tx>
            <c:v>количество граждан, сохранивших право на НСУ</c:v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dLbls>
            <c:dLbl>
              <c:idx val="0"/>
              <c:layout>
                <c:manualLayout>
                  <c:x val="1.229710583514986E-2"/>
                  <c:y val="-0.126524792597154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1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9.4650450973577674E-2"/>
                      <c:h val="3.4868261024826236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1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Лист1!$C$2:$C$5</c:f>
              <c:numCache>
                <c:formatCode>#,##0</c:formatCode>
                <c:ptCount val="4"/>
                <c:pt idx="0">
                  <c:v>93522</c:v>
                </c:pt>
                <c:pt idx="1">
                  <c:v>44510</c:v>
                </c:pt>
                <c:pt idx="2">
                  <c:v>42326</c:v>
                </c:pt>
                <c:pt idx="3">
                  <c:v>37856</c:v>
                </c:pt>
              </c:numCache>
            </c:numRef>
          </c:val>
        </c:ser>
        <c:ser>
          <c:idx val="2"/>
          <c:order val="2"/>
          <c:tx>
            <c:v>количество граждан, имеющих право на региональную льготу</c:v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1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Лист1!$D$2:$D$5</c:f>
              <c:numCache>
                <c:formatCode>#,##0</c:formatCode>
                <c:ptCount val="4"/>
                <c:pt idx="0">
                  <c:v>102148</c:v>
                </c:pt>
                <c:pt idx="1">
                  <c:v>154060</c:v>
                </c:pt>
                <c:pt idx="2">
                  <c:v>159797</c:v>
                </c:pt>
                <c:pt idx="3">
                  <c:v>175353</c:v>
                </c:pt>
              </c:numCache>
            </c:numRef>
          </c:val>
        </c:ser>
        <c:ser>
          <c:idx val="3"/>
          <c:order val="3"/>
          <c:tx>
            <c:v>общее количество граждан, имеющих право на обеспечение льготными лекарственными препаратами</c:v>
          </c:tx>
          <c:spPr>
            <a:solidFill>
              <a:srgbClr val="FFFF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1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Лист1!$E$2:$E$5</c:f>
              <c:numCache>
                <c:formatCode>#,##0</c:formatCode>
                <c:ptCount val="4"/>
                <c:pt idx="0">
                  <c:v>215611</c:v>
                </c:pt>
                <c:pt idx="1">
                  <c:v>198857</c:v>
                </c:pt>
                <c:pt idx="2">
                  <c:v>201003</c:v>
                </c:pt>
                <c:pt idx="3">
                  <c:v>211289</c:v>
                </c:pt>
              </c:numCache>
            </c:numRef>
          </c:val>
        </c:ser>
        <c:dLbls/>
        <c:shape val="box"/>
        <c:axId val="89577728"/>
        <c:axId val="90128384"/>
        <c:axId val="0"/>
      </c:bar3DChart>
      <c:catAx>
        <c:axId val="8957772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0128384"/>
        <c:crosses val="autoZero"/>
        <c:auto val="1"/>
        <c:lblAlgn val="ctr"/>
        <c:lblOffset val="100"/>
      </c:catAx>
      <c:valAx>
        <c:axId val="9012838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9577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0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0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00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00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19428409137823288"/>
          <c:y val="0.71945540421073317"/>
          <c:w val="0.78232554100475049"/>
          <c:h val="0.2493570118856619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1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solidFill>
      <a:schemeClr val="accent5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федеральная льгота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dLbls>
            <c:dLbl>
              <c:idx val="4"/>
              <c:layout>
                <c:manualLayout>
                  <c:x val="-1.8901566002184914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6"/>
              <c:layout>
                <c:manualLayout>
                  <c:x val="-1.3231021785915212E-2"/>
                  <c:y val="7.0691838330941498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6.302734624989953E-2"/>
                      <c:h val="6.1023705838053763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523.20000000000005</c:v>
                </c:pt>
                <c:pt idx="1">
                  <c:v>387.6</c:v>
                </c:pt>
                <c:pt idx="2">
                  <c:v>595.20000000000005</c:v>
                </c:pt>
                <c:pt idx="3">
                  <c:v>516.6</c:v>
                </c:pt>
                <c:pt idx="4">
                  <c:v>409.5</c:v>
                </c:pt>
                <c:pt idx="5">
                  <c:v>532.70000000000005</c:v>
                </c:pt>
                <c:pt idx="6">
                  <c:v>477.5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региональная льгота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1.7011409401966361E-2"/>
                  <c:y val="-1.0395861301201726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6858128119874663E-2"/>
                  <c:y val="3.4652871004005547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6.8697816050554986E-2"/>
                      <c:h val="6.1023705838053763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3.7556570426354817E-2"/>
                  <c:y val="-1.540139353621948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7.2478129250991966E-2"/>
                      <c:h val="6.1023705838053763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1.1340939601310909E-2"/>
                  <c:y val="-1.7326435502002777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2.0791722602403338E-2"/>
                  <c:y val="-1.7326435502002781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208.9</c:v>
                </c:pt>
                <c:pt idx="1">
                  <c:v>223.4</c:v>
                </c:pt>
                <c:pt idx="2">
                  <c:v>230.6</c:v>
                </c:pt>
                <c:pt idx="3">
                  <c:v>344</c:v>
                </c:pt>
                <c:pt idx="4">
                  <c:v>523.20000000000005</c:v>
                </c:pt>
                <c:pt idx="5">
                  <c:v>557</c:v>
                </c:pt>
                <c:pt idx="6">
                  <c:v>527.79999999999995</c:v>
                </c:pt>
              </c:numCache>
            </c:numRef>
          </c:val>
        </c:ser>
        <c:dLbls>
          <c:showVal val="1"/>
        </c:dLbls>
        <c:shape val="box"/>
        <c:axId val="97064832"/>
        <c:axId val="97066368"/>
        <c:axId val="0"/>
      </c:bar3DChart>
      <c:catAx>
        <c:axId val="9706483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7066368"/>
        <c:crosses val="autoZero"/>
        <c:auto val="1"/>
        <c:lblAlgn val="ctr"/>
        <c:lblOffset val="100"/>
      </c:catAx>
      <c:valAx>
        <c:axId val="9706636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7064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1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solidFill>
      <a:schemeClr val="accent5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1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i="1" baseline="0" dirty="0" smtClean="0"/>
              <a:t>По нозологиям</a:t>
            </a:r>
            <a:endParaRPr lang="ru-RU" b="1" i="1" baseline="0" dirty="0"/>
          </a:p>
        </c:rich>
      </c:tx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solidFill>
          <a:schemeClr val="accent5">
            <a:lumMod val="20000"/>
            <a:lumOff val="80000"/>
          </a:schemeClr>
        </a:solidFill>
        <a:ln>
          <a:noFill/>
        </a:ln>
        <a:effectLst/>
        <a:sp3d/>
      </c:spPr>
    </c:sideWall>
    <c:backWall>
      <c:spPr>
        <a:solidFill>
          <a:schemeClr val="accent5">
            <a:lumMod val="20000"/>
            <a:lumOff val="80000"/>
          </a:schemeClr>
        </a:solidFill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8487084120207333E-2"/>
          <c:y val="2.0273591486059981E-2"/>
          <c:w val="0.88057990835896338"/>
          <c:h val="0.7765434046433359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dLbls>
            <c:dLbl>
              <c:idx val="2"/>
              <c:layout>
                <c:manualLayout>
                  <c:x val="-9.9770326149685989E-3"/>
                  <c:y val="6.144229366782656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6.2277783861914779E-2"/>
                      <c:h val="2.6739415371090824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9.459370884801253E-3"/>
                  <c:y val="6.4357303641812594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5134993415681999E-2"/>
                  <c:y val="5.9208719350467579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6542628297033331E-2"/>
                  <c:y val="-3.0242505603495843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сахарный диабет</c:v>
                </c:pt>
                <c:pt idx="1">
                  <c:v>бронхиальная  астма</c:v>
                </c:pt>
                <c:pt idx="2">
                  <c:v>онкология</c:v>
                </c:pt>
                <c:pt idx="3">
                  <c:v>состояние после ИМ, первые 6 мес</c:v>
                </c:pt>
                <c:pt idx="4">
                  <c:v>ревматоидный артрит</c:v>
                </c:pt>
                <c:pt idx="5">
                  <c:v>шизофрения и эпилепсия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19050</c:v>
                </c:pt>
                <c:pt idx="1">
                  <c:v>8590</c:v>
                </c:pt>
                <c:pt idx="2">
                  <c:v>750</c:v>
                </c:pt>
                <c:pt idx="3">
                  <c:v>835</c:v>
                </c:pt>
                <c:pt idx="4">
                  <c:v>542</c:v>
                </c:pt>
                <c:pt idx="5">
                  <c:v>1924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3.350641077622318E-3"/>
                  <c:y val="-3.281678975009252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6.4277467858340126E-2"/>
                      <c:h val="5.9502129774877871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9.5157760744051904E-3"/>
                  <c:y val="-5.297846015242303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5.3545328817881904E-2"/>
                      <c:h val="4.4380876973130007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1.7695085531355553E-2"/>
                  <c:y val="-7.5606264008739391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сахарный диабет</c:v>
                </c:pt>
                <c:pt idx="1">
                  <c:v>бронхиальная  астма</c:v>
                </c:pt>
                <c:pt idx="2">
                  <c:v>онкология</c:v>
                </c:pt>
                <c:pt idx="3">
                  <c:v>состояние после ИМ, первые 6 мес</c:v>
                </c:pt>
                <c:pt idx="4">
                  <c:v>ревматоидный артрит</c:v>
                </c:pt>
                <c:pt idx="5">
                  <c:v>шизофрения и эпилепсия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19480</c:v>
                </c:pt>
                <c:pt idx="1">
                  <c:v>8298</c:v>
                </c:pt>
                <c:pt idx="2">
                  <c:v>879</c:v>
                </c:pt>
                <c:pt idx="3">
                  <c:v>832</c:v>
                </c:pt>
                <c:pt idx="4">
                  <c:v>531</c:v>
                </c:pt>
                <c:pt idx="5">
                  <c:v>1821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70AC2E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2.8378112654403757E-2"/>
                  <c:y val="-2.5742921456725154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0810615946562753E-2"/>
                  <c:y val="-2.5742921456725042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6.8332986398192477E-3"/>
                  <c:y val="6.56554080803449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4.6352206883694791E-2"/>
                      <c:h val="2.9259624171382136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2.8378112654403706E-3"/>
                  <c:y val="6.693159578748497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6.6707483479618399E-2"/>
                      <c:h val="5.0481868976637791E-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1.8918741769602505E-3"/>
                  <c:y val="6.4357303641812511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2386559871949018E-2"/>
                  <c:y val="-6.0485011206991506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сахарный диабет</c:v>
                </c:pt>
                <c:pt idx="1">
                  <c:v>бронхиальная  астма</c:v>
                </c:pt>
                <c:pt idx="2">
                  <c:v>онкология</c:v>
                </c:pt>
                <c:pt idx="3">
                  <c:v>состояние после ИМ, первые 6 мес</c:v>
                </c:pt>
                <c:pt idx="4">
                  <c:v>ревматоидный артрит</c:v>
                </c:pt>
                <c:pt idx="5">
                  <c:v>шизофрения и эпилепсия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20300</c:v>
                </c:pt>
                <c:pt idx="1">
                  <c:v>8692</c:v>
                </c:pt>
                <c:pt idx="2">
                  <c:v>878</c:v>
                </c:pt>
                <c:pt idx="3">
                  <c:v>808</c:v>
                </c:pt>
                <c:pt idx="4">
                  <c:v>570</c:v>
                </c:pt>
                <c:pt idx="5">
                  <c:v>1920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18.03.2016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3.8929188168982207E-2"/>
                  <c:y val="-2.5202088002913136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3003611190762215E-2"/>
                  <c:y val="-1.0080835201165345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0810615946562753E-2"/>
                  <c:y val="2.5742921456724096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5945609362244606E-2"/>
                  <c:y val="-2.5742921456725042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8.8475427656777763E-3"/>
                  <c:y val="-1.2601044001456559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946459408449111E-2"/>
                  <c:y val="9.9220818909106818E-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4.2813189777423689E-2"/>
                      <c:h val="4.1860668172838691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сахарный диабет</c:v>
                </c:pt>
                <c:pt idx="1">
                  <c:v>бронхиальная  астма</c:v>
                </c:pt>
                <c:pt idx="2">
                  <c:v>онкология</c:v>
                </c:pt>
                <c:pt idx="3">
                  <c:v>состояние после ИМ, первые 6 мес</c:v>
                </c:pt>
                <c:pt idx="4">
                  <c:v>ревматоидный артрит</c:v>
                </c:pt>
                <c:pt idx="5">
                  <c:v>шизофрения и эпилепсия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11579</c:v>
                </c:pt>
                <c:pt idx="1">
                  <c:v>2758</c:v>
                </c:pt>
                <c:pt idx="2">
                  <c:v>182</c:v>
                </c:pt>
                <c:pt idx="3">
                  <c:v>193</c:v>
                </c:pt>
                <c:pt idx="4">
                  <c:v>154</c:v>
                </c:pt>
                <c:pt idx="5">
                  <c:v>798</c:v>
                </c:pt>
              </c:numCache>
            </c:numRef>
          </c:val>
        </c:ser>
        <c:dLbls>
          <c:showVal val="1"/>
        </c:dLbls>
        <c:shape val="box"/>
        <c:axId val="119793920"/>
        <c:axId val="120360960"/>
        <c:axId val="0"/>
      </c:bar3DChart>
      <c:catAx>
        <c:axId val="11979392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0360960"/>
        <c:crosses val="autoZero"/>
        <c:auto val="1"/>
        <c:lblAlgn val="ctr"/>
        <c:lblOffset val="100"/>
      </c:catAx>
      <c:valAx>
        <c:axId val="12036096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9793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76938898827509"/>
          <c:y val="0.93418491486903277"/>
          <c:w val="0.33940440719033438"/>
          <c:h val="6.2977274499634792E-2"/>
        </c:manualLayout>
      </c:layout>
      <c:spPr>
        <a:solidFill>
          <a:schemeClr val="accent5">
            <a:lumMod val="20000"/>
            <a:lumOff val="8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1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Централизованные поставки препаратов Минздравом России по утвержденным заявкам субъекта </a:t>
            </a:r>
            <a:endParaRPr lang="ru-RU" i="1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(полномочия сохранены до 2017 года)</a:t>
            </a:r>
            <a:endParaRPr lang="ru-RU" i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0500646001588337"/>
          <c:y val="0"/>
        </c:manualLayout>
      </c:layout>
      <c:spPr>
        <a:noFill/>
        <a:ln>
          <a:noFill/>
        </a:ln>
        <a:effectLst/>
      </c:spPr>
    </c:title>
    <c:view3D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6446730357117803"/>
          <c:y val="0.22962162728525429"/>
          <c:w val="0.79400351083755583"/>
          <c:h val="0.54897778723242119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dLbls>
            <c:dLbl>
              <c:idx val="1"/>
              <c:layout>
                <c:manualLayout>
                  <c:x val="-4.9726797500048464E-2"/>
                  <c:y val="-7.8781345847330107E-5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1234102637626668E-2"/>
                  <c:y val="1.2994826626502082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количество пациентов, чел</c:v>
                </c:pt>
                <c:pt idx="1">
                  <c:v>обслужено рецептов, шт</c:v>
                </c:pt>
                <c:pt idx="2">
                  <c:v>отпущено на сумму, млн.руб.</c:v>
                </c:pt>
                <c:pt idx="3">
                  <c:v>стоимость  рецепта, тыс. руб.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431</c:v>
                </c:pt>
                <c:pt idx="1">
                  <c:v>3837</c:v>
                </c:pt>
                <c:pt idx="2">
                  <c:v>228.8</c:v>
                </c:pt>
                <c:pt idx="3">
                  <c:v>59.6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3.3945669554943901E-3"/>
                  <c:y val="8.3166906913390556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357826782197768E-2"/>
                  <c:y val="-2.0161674403246191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7.5369994433712076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5.3085256594066653E-3"/>
                  <c:y val="5.4578271831308756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количество пациентов, чел</c:v>
                </c:pt>
                <c:pt idx="1">
                  <c:v>обслужено рецептов, шт</c:v>
                </c:pt>
                <c:pt idx="2">
                  <c:v>отпущено на сумму, млн.руб.</c:v>
                </c:pt>
                <c:pt idx="3">
                  <c:v>стоимость  рецепта, тыс. руб.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522</c:v>
                </c:pt>
                <c:pt idx="1">
                  <c:v>3941</c:v>
                </c:pt>
                <c:pt idx="2">
                  <c:v>214.9</c:v>
                </c:pt>
                <c:pt idx="3">
                  <c:v>54.5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dLbls>
            <c:dLbl>
              <c:idx val="1"/>
              <c:layout>
                <c:manualLayout>
                  <c:x val="2.0367401732966525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2064685210713739E-2"/>
                  <c:y val="-9.2406606859203974E-17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количество пациентов, чел</c:v>
                </c:pt>
                <c:pt idx="1">
                  <c:v>обслужено рецептов, шт</c:v>
                </c:pt>
                <c:pt idx="2">
                  <c:v>отпущено на сумму, млн.руб.</c:v>
                </c:pt>
                <c:pt idx="3">
                  <c:v>стоимость  рецепта, тыс. руб.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600</c:v>
                </c:pt>
                <c:pt idx="1">
                  <c:v>4241</c:v>
                </c:pt>
                <c:pt idx="2">
                  <c:v>213.1</c:v>
                </c:pt>
                <c:pt idx="3">
                  <c:v>50.3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18.03.2016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9.334925483241328E-3"/>
                  <c:y val="9.70280580656223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5.973595882149723E-2"/>
                      <c:h val="5.698193228217454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1.0183700866483264E-2"/>
                  <c:y val="-2.5202093004058658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5.1979306506008308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8475427656776479E-3"/>
                  <c:y val="5.7177237156609273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количество пациентов, чел</c:v>
                </c:pt>
                <c:pt idx="1">
                  <c:v>обслужено рецептов, шт</c:v>
                </c:pt>
                <c:pt idx="2">
                  <c:v>отпущено на сумму, млн.руб.</c:v>
                </c:pt>
                <c:pt idx="3">
                  <c:v>стоимость  рецепта, тыс. руб.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618</c:v>
                </c:pt>
                <c:pt idx="1">
                  <c:v>700</c:v>
                </c:pt>
                <c:pt idx="2">
                  <c:v>51.5</c:v>
                </c:pt>
                <c:pt idx="3">
                  <c:v>73.2</c:v>
                </c:pt>
              </c:numCache>
            </c:numRef>
          </c:val>
        </c:ser>
        <c:dLbls>
          <c:showVal val="1"/>
        </c:dLbls>
        <c:gapWidth val="219"/>
        <c:shape val="box"/>
        <c:axId val="122336768"/>
        <c:axId val="122338304"/>
        <c:axId val="0"/>
      </c:bar3DChart>
      <c:catAx>
        <c:axId val="12233676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2338304"/>
        <c:crosses val="autoZero"/>
        <c:auto val="1"/>
        <c:lblAlgn val="ctr"/>
        <c:lblOffset val="100"/>
      </c:catAx>
      <c:valAx>
        <c:axId val="12233830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accent5">
                  <a:lumMod val="20000"/>
                  <a:lumOff val="8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2336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solidFill>
          <a:schemeClr val="accent5">
            <a:lumMod val="20000"/>
            <a:lumOff val="8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1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solidFill>
      <a:schemeClr val="accent5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solidFill>
          <a:schemeClr val="accent5">
            <a:lumMod val="20000"/>
            <a:lumOff val="80000"/>
          </a:schemeClr>
        </a:solidFill>
        <a:ln>
          <a:noFill/>
        </a:ln>
        <a:effectLst/>
        <a:sp3d/>
      </c:spPr>
    </c:sideWall>
    <c:backWall>
      <c:spPr>
        <a:solidFill>
          <a:schemeClr val="accent5">
            <a:lumMod val="20000"/>
            <a:lumOff val="80000"/>
          </a:schemeClr>
        </a:solidFill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-7.828593027991047E-3"/>
                  <c:y val="-4.433900543968387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3.5900385555213229E-2"/>
                      <c:h val="7.0791841024050242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7.2605199336744572E-17"/>
                  <c:y val="-4.8239755382657797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3209368300084344E-2"/>
                  <c:y val="-7.920658699440317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5472912200056225E-2"/>
                  <c:y val="-7.920658699440317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1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количество пациентов</c:v>
                </c:pt>
                <c:pt idx="1">
                  <c:v>количество выписанных рецептов</c:v>
                </c:pt>
                <c:pt idx="2">
                  <c:v>финансирование, млн руб</c:v>
                </c:pt>
                <c:pt idx="3">
                  <c:v>средняя стоимость рецепта, тыс. руб.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97</c:v>
                </c:pt>
                <c:pt idx="1">
                  <c:v>463</c:v>
                </c:pt>
                <c:pt idx="2">
                  <c:v>10.3</c:v>
                </c:pt>
                <c:pt idx="3">
                  <c:v>22.3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1.9801646748600428E-3"/>
                  <c:y val="-5.2259734997879254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-2.4119877691328954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1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количество пациентов</c:v>
                </c:pt>
                <c:pt idx="1">
                  <c:v>количество выписанных рецептов</c:v>
                </c:pt>
                <c:pt idx="2">
                  <c:v>финансирование, млн руб</c:v>
                </c:pt>
                <c:pt idx="3">
                  <c:v>средняя стоимость рецепта, тыс. руб.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108</c:v>
                </c:pt>
                <c:pt idx="1">
                  <c:v>509</c:v>
                </c:pt>
                <c:pt idx="2">
                  <c:v>27.1</c:v>
                </c:pt>
                <c:pt idx="3">
                  <c:v>53.2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1.9801646748600792E-3"/>
                  <c:y val="-4.8239755382657748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0269231718129837E-2"/>
                  <c:y val="-8.8153189281290675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1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количество пациентов</c:v>
                </c:pt>
                <c:pt idx="1">
                  <c:v>количество выписанных рецептов</c:v>
                </c:pt>
                <c:pt idx="2">
                  <c:v>финансирование, млн руб</c:v>
                </c:pt>
                <c:pt idx="3">
                  <c:v>средняя стоимость рецепта, тыс. руб.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120</c:v>
                </c:pt>
                <c:pt idx="1">
                  <c:v>566</c:v>
                </c:pt>
                <c:pt idx="2">
                  <c:v>72.900000000000006</c:v>
                </c:pt>
                <c:pt idx="3">
                  <c:v>128.80000000000001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18.03.2016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1.8097824746120886E-2"/>
                  <c:y val="-6.0419034028896083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6705701250351418E-3"/>
                  <c:y val="-1.5841317398880703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7364561000281152E-3"/>
                  <c:y val="-1.9801646748600864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5143482325091372E-2"/>
                  <c:y val="3.960485268198421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1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6.8235542802247959E-2"/>
                      <c:h val="9.3503375946892897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1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количество пациентов</c:v>
                </c:pt>
                <c:pt idx="1">
                  <c:v>количество выписанных рецептов</c:v>
                </c:pt>
                <c:pt idx="2">
                  <c:v>финансирование, млн руб</c:v>
                </c:pt>
                <c:pt idx="3">
                  <c:v>средняя стоимость рецепта, тыс. руб.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126</c:v>
                </c:pt>
                <c:pt idx="1">
                  <c:v>69</c:v>
                </c:pt>
                <c:pt idx="2">
                  <c:v>10.200000000000001</c:v>
                </c:pt>
                <c:pt idx="3">
                  <c:v>147.4</c:v>
                </c:pt>
              </c:numCache>
            </c:numRef>
          </c:val>
        </c:ser>
        <c:dLbls>
          <c:showVal val="1"/>
        </c:dLbls>
        <c:shape val="box"/>
        <c:axId val="127639552"/>
        <c:axId val="127641088"/>
        <c:axId val="0"/>
      </c:bar3DChart>
      <c:catAx>
        <c:axId val="12763955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7641088"/>
        <c:crosses val="autoZero"/>
        <c:auto val="1"/>
        <c:lblAlgn val="ctr"/>
        <c:lblOffset val="100"/>
      </c:catAx>
      <c:valAx>
        <c:axId val="12764108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763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1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7E89E-556C-4351-8DFD-D618F62AB871}" type="datetimeFigureOut">
              <a:rPr lang="ru-RU" smtClean="0"/>
              <a:pPr/>
              <a:t>22.03.2016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28A2B-FD49-484A-998F-A5BFB63422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1752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D2998-E1DA-45EA-9106-C90F47FD6E97}" type="datetimeFigureOut">
              <a:rPr lang="ru-RU" smtClean="0"/>
              <a:pPr/>
              <a:t>22.03.2016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D8EEFE-4E62-4273-95A1-F9EA87DC07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870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dirty="0" smtClean="0"/>
              <a:t>Льготное лекарственное обеспечение осуществляется по трем программа: федеральные льготники (инвалиды)- 178 –ФЗ, региональные льготники (областной закон) и федеральная</a:t>
            </a:r>
            <a:r>
              <a:rPr lang="ru-RU" altLang="ru-RU" baseline="0" dirty="0" smtClean="0"/>
              <a:t> программа «7 нозологий»</a:t>
            </a:r>
            <a:r>
              <a:rPr lang="ru-RU" altLang="ru-RU" dirty="0" smtClean="0"/>
              <a:t>. В государственной программе Развитие здравоохранения лекарственное обеспечение включено в виде подпрограммы № 8.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44636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dirty="0" smtClean="0"/>
              <a:t>Полномочия по лекарственному обеспечению пациентов по программе «7 нозологий» относится к полномочиям федерации. В 2013-2014 годах осуществлялось обеспечение жителей Архангельской области и Ненецкого автономного округа, с 2015 года эти полномочия разделены между указанными субъектами.</a:t>
            </a:r>
          </a:p>
          <a:p>
            <a:r>
              <a:rPr lang="ru-RU" altLang="ru-RU" dirty="0" smtClean="0"/>
              <a:t>Поставки осуществляются по заявкам, защита которых происходит ежегодно в Минздраве России (ноябрь 2015 г.). Необходимо отметить, что в 2015 году обеспечено на 7,6 % рецептов больше, чем в 2014 году, при этом затраченное финансирование уменьшилось </a:t>
            </a:r>
            <a:r>
              <a:rPr lang="ru-RU" altLang="ru-RU" baseline="0" dirty="0" smtClean="0"/>
              <a:t>на </a:t>
            </a:r>
            <a:r>
              <a:rPr lang="ru-RU" altLang="ru-RU" dirty="0" smtClean="0"/>
              <a:t>0,8%. Это обусловлено тем, что некоторые</a:t>
            </a:r>
            <a:r>
              <a:rPr lang="ru-RU" altLang="ru-RU" baseline="0" dirty="0" smtClean="0"/>
              <a:t> пациенты обеспечивались отечественными препаратами. Средняя стоимость рецепта снизилась с 54,5 тыс. </a:t>
            </a:r>
            <a:r>
              <a:rPr lang="ru-RU" altLang="ru-RU" baseline="0" dirty="0" err="1" smtClean="0"/>
              <a:t>руб</a:t>
            </a:r>
            <a:r>
              <a:rPr lang="ru-RU" altLang="ru-RU" baseline="0" dirty="0" smtClean="0"/>
              <a:t> в 2014 году до 50,3 тыс. </a:t>
            </a:r>
            <a:r>
              <a:rPr lang="ru-RU" altLang="ru-RU" baseline="0" dirty="0" err="1" smtClean="0"/>
              <a:t>руб</a:t>
            </a:r>
            <a:r>
              <a:rPr lang="ru-RU" altLang="ru-RU" baseline="0" dirty="0" smtClean="0"/>
              <a:t> в 2015 году (-7,7 %)</a:t>
            </a:r>
            <a:endParaRPr lang="ru-RU" alt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99853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96195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Сравнение приведено с действовавшими в 2015 году Перечнями, утвержденными распоряжением</a:t>
            </a:r>
            <a:r>
              <a:rPr lang="ru-RU" baseline="0" dirty="0" smtClean="0"/>
              <a:t> Правительства Российской Федерации от 30 декабря 2014 года № 2782-р.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07560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77026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96597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9077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dirty="0" smtClean="0"/>
              <a:t>В реализации лекарственного обеспечения участвуют ГУПАО «Фармация», МК –</a:t>
            </a:r>
            <a:r>
              <a:rPr lang="ru-RU" altLang="ru-RU" dirty="0" err="1" smtClean="0"/>
              <a:t>компани</a:t>
            </a:r>
            <a:r>
              <a:rPr lang="ru-RU" altLang="ru-RU" dirty="0" smtClean="0"/>
              <a:t>, муниципальная аптека в г. Вельске,</a:t>
            </a:r>
            <a:r>
              <a:rPr lang="ru-RU" altLang="ru-RU" baseline="0" dirty="0" smtClean="0"/>
              <a:t> та</a:t>
            </a:r>
            <a:r>
              <a:rPr lang="ru-RU" altLang="ru-RU" dirty="0" smtClean="0"/>
              <a:t>кже в выписке льготных рецептов принимают участие 47 ГМО.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6684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2016</a:t>
            </a:r>
            <a:r>
              <a:rPr lang="ru-RU" baseline="0" dirty="0" smtClean="0"/>
              <a:t> году 18,7 % жителей региона имеет право на обеспечение льготными лекарственными препаратами, тогда как в 2015 году эта цифра была 17,5 % (+1,2 %)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0141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dirty="0" smtClean="0"/>
              <a:t>В 2013-2014 годах за счет средств федерального бюджета осуществлялось обеспечение льготными препаратами и медицинскими изделиями жителей Архангельской области и Ненецкого автономного округа, с 2015 года эти полномочия разделены между указанными субъектами.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dirty="0" smtClean="0"/>
              <a:t>В 2014 году часть федеральных льготников выбрала денежных эквивалент набора социальных услуг, при этом право на льготное лекарственное обеспечение сохранилось за гражданином на основании областного закона 2-2-ОЗ, например: онкологические заболевания, гематологические заболевания, ревматизм, бронхиальная астма, инфаркт миокарда в первые 6 месяцев, глаукома, катаракта. В связи с этим резко возросли количество региональных льготников (дублирование льгот) и нагрузка на областной бюджет.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3522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 smtClean="0"/>
              <a:t>Динамика</a:t>
            </a:r>
            <a:r>
              <a:rPr lang="ru-RU" baseline="0" dirty="0" smtClean="0"/>
              <a:t> рассчитана относительно 2013 года.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altLang="ru-RU" dirty="0" smtClean="0"/>
              <a:t>В 2013-2014 годах за счет средств федерального бюджета осуществлялось обеспечение льготными препаратами и медицинскими изделиями жителей Архангельской области и Ненецкого автономного округа, с 2015 года эти полномочия разделены между указанными субъектами.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3839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dirty="0" smtClean="0"/>
              <a:t>До 2015 года за счет средств федерального бюджета осуществлялось обеспечение льготными препаратами и медицинскими изделиями жителей Архангельской области и Ненецкого автономного округа, с 2015 года эти полномочия разделены между указанными субъектами.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3926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4114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627281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dirty="0" smtClean="0"/>
              <a:t>На слайде представлена</a:t>
            </a:r>
            <a:r>
              <a:rPr lang="ru-RU" altLang="ru-RU" baseline="0" dirty="0" smtClean="0"/>
              <a:t> в динамике количество граждан, получивших льготные лекарственные препараты в разрезе по нозологиям.</a:t>
            </a:r>
            <a:endParaRPr lang="ru-RU" alt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7727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19970" y="3887115"/>
            <a:ext cx="7772400" cy="763525"/>
          </a:xfrm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F1FF9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4650640"/>
            <a:ext cx="6400800" cy="610820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458115"/>
          </a:xfrm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1FF9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51"/>
            <a:ext cx="7329840" cy="3970329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52760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291130"/>
            <a:ext cx="7016195" cy="458115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140" y="1291130"/>
            <a:ext cx="8229600" cy="610820"/>
          </a:xfrm>
          <a:effectLst>
            <a:outerShdw blurRad="50800" dist="38100" dir="2700000" algn="tl" rotWithShape="0">
              <a:prstClr val="black">
                <a:alpha val="69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1FF9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90195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531813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90195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31813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58863" y="274638"/>
            <a:ext cx="8085137" cy="2238375"/>
          </a:xfrm>
        </p:spPr>
        <p:txBody>
          <a:bodyPr>
            <a:normAutofit fontScale="90000"/>
          </a:bodyPr>
          <a:lstStyle/>
          <a:p>
            <a:r>
              <a:rPr lang="ru-RU" alt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лекарственном обеспечении льготных категорий граждан Архангельской области </a:t>
            </a:r>
            <a:br>
              <a:rPr lang="ru-RU" alt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2016 году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4294967295"/>
          </p:nvPr>
        </p:nvSpPr>
        <p:spPr>
          <a:xfrm>
            <a:off x="5792788" y="3276600"/>
            <a:ext cx="3351212" cy="2849563"/>
          </a:xfrm>
        </p:spPr>
        <p:txBody>
          <a:bodyPr>
            <a:normAutofit fontScale="85000" lnSpcReduction="10000"/>
          </a:bodyPr>
          <a:lstStyle/>
          <a:p>
            <a:pPr algn="ctr">
              <a:spcBef>
                <a:spcPct val="0"/>
              </a:spcBef>
              <a:buNone/>
            </a:pPr>
            <a:r>
              <a:rPr lang="ru-RU" alt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здравоохранения </a:t>
            </a:r>
          </a:p>
          <a:p>
            <a:pPr algn="ctr">
              <a:spcBef>
                <a:spcPct val="0"/>
              </a:spcBef>
              <a:buNone/>
            </a:pPr>
            <a:r>
              <a:rPr lang="ru-RU" alt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Архангельской области</a:t>
            </a:r>
          </a:p>
          <a:p>
            <a:pPr algn="ctr">
              <a:spcBef>
                <a:spcPct val="0"/>
              </a:spcBef>
              <a:buNone/>
            </a:pPr>
            <a:endParaRPr lang="ru-RU" altLang="ru-RU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ru-RU" alt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 марта 2016 года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774133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1670" y="1443835"/>
            <a:ext cx="7482545" cy="4428327"/>
          </a:xfrm>
        </p:spPr>
        <p:txBody>
          <a:bodyPr>
            <a:normAutofit/>
          </a:bodyPr>
          <a:lstStyle/>
          <a:p>
            <a:pPr marL="0" indent="531813" algn="just">
              <a:buNone/>
              <a:defRPr/>
            </a:pPr>
            <a:r>
              <a:rPr lang="ru-RU" alt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alt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30 июля 1994 года  </a:t>
            </a:r>
            <a:r>
              <a:rPr lang="ru-RU" alt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alt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890 «О государственной поддержке медицинской промышленности и улучшении обеспечения населения и учреждений здравоохранения лекарственными средствами и изделиями медицинского назначения»:</a:t>
            </a:r>
            <a:r>
              <a:rPr lang="en-US" alt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сахарный диабет, бронхиальная астма, эпилепсия, онкологические заболевания, болезнь Паркинсона, состояние после перенесенного ОИМ и после операций на сердце и др., а также дети  первых трех лет жизни и дети из многодетных семей  в возрасте  до 6 лет</a:t>
            </a:r>
          </a:p>
          <a:p>
            <a:pPr algn="just">
              <a:buFontTx/>
              <a:buChar char="-"/>
              <a:defRPr/>
            </a:pPr>
            <a:r>
              <a:rPr lang="ru-RU" alt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alt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Архангельской области от </a:t>
            </a:r>
            <a:r>
              <a:rPr lang="ru-RU" altLang="ru-RU" sz="1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02.03.2005 № 2-2-ОЗ</a:t>
            </a:r>
            <a:r>
              <a:rPr lang="ru-RU" altLang="ru-RU" sz="1400" dirty="0">
                <a:solidFill>
                  <a:schemeClr val="bg1"/>
                </a:solidFill>
              </a:rPr>
              <a:t> </a:t>
            </a:r>
            <a:r>
              <a:rPr lang="ru-RU" alt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«О мерах социальной поддержки отдельных групп населения Архангельской области в обеспечении лекарственными средствами и изделиями медицинского назначения» </a:t>
            </a:r>
            <a:endParaRPr lang="ru-RU" altLang="ru-RU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  <a:defRPr/>
            </a:pPr>
            <a:r>
              <a:rPr lang="ru-RU" alt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численность  льготных категорий граждан</a:t>
            </a:r>
          </a:p>
          <a:p>
            <a:pPr marL="0" indent="0" algn="ctr">
              <a:buNone/>
              <a:defRPr/>
            </a:pPr>
            <a:r>
              <a:rPr lang="ru-RU" altLang="ru-RU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в 2013 году– 102 148 чел. </a:t>
            </a:r>
          </a:p>
          <a:p>
            <a:pPr marL="0" indent="0" algn="ctr">
              <a:buNone/>
              <a:defRPr/>
            </a:pPr>
            <a:r>
              <a:rPr lang="ru-RU" altLang="ru-RU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в 2014 году– 154 060 чел.</a:t>
            </a:r>
          </a:p>
          <a:p>
            <a:pPr marL="0" indent="0" algn="ctr">
              <a:buNone/>
              <a:defRPr/>
            </a:pPr>
            <a:r>
              <a:rPr lang="ru-RU" altLang="ru-RU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в 2015 году – 159 797 чел</a:t>
            </a:r>
            <a:r>
              <a:rPr lang="ru-RU" altLang="ru-RU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  <a:defRPr/>
            </a:pPr>
            <a:r>
              <a:rPr lang="ru-RU" altLang="ru-RU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в </a:t>
            </a:r>
            <a:r>
              <a:rPr lang="ru-RU" altLang="ru-RU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2016 </a:t>
            </a:r>
            <a:r>
              <a:rPr lang="ru-RU" altLang="ru-RU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году – </a:t>
            </a:r>
            <a:r>
              <a:rPr lang="ru-RU" altLang="ru-RU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175 353 </a:t>
            </a:r>
            <a:r>
              <a:rPr lang="ru-RU" altLang="ru-RU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чел.</a:t>
            </a:r>
          </a:p>
          <a:p>
            <a:pPr marL="0" indent="0" algn="ctr">
              <a:buNone/>
              <a:defRPr/>
            </a:pPr>
            <a:endParaRPr lang="ru-RU" altLang="ru-RU" sz="1400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buFontTx/>
              <a:buChar char="-"/>
              <a:defRPr/>
            </a:pPr>
            <a:endParaRPr lang="ru-RU" alt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96260" y="69491"/>
            <a:ext cx="8398775" cy="61082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alt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еализация региональной </a:t>
            </a:r>
            <a:r>
              <a:rPr lang="ru-RU" alt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br>
              <a:rPr lang="ru-RU" alt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8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17616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59785" y="274639"/>
            <a:ext cx="8084215" cy="1016492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alt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региональной программы</a:t>
            </a:r>
            <a:br>
              <a:rPr lang="ru-RU" alt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2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2016 год </a:t>
            </a:r>
            <a:r>
              <a:rPr lang="ru-RU" altLang="ru-RU" sz="20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региональных льготников </a:t>
            </a:r>
            <a:r>
              <a:rPr lang="ru-RU" altLang="ru-RU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– 175 353 </a:t>
            </a:r>
            <a:r>
              <a:rPr lang="ru-RU" altLang="ru-RU" sz="20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человека)</a:t>
            </a:r>
            <a:r>
              <a:rPr lang="ru-RU" alt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/>
            </a:r>
            <a:br>
              <a:rPr lang="ru-RU" alt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</a:br>
            <a:endParaRPr lang="ru-RU" altLang="ru-RU" sz="28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xmlns="" val="1804885163"/>
              </p:ext>
            </p:extLst>
          </p:nvPr>
        </p:nvGraphicFramePr>
        <p:xfrm>
          <a:off x="1517900" y="1138425"/>
          <a:ext cx="7177134" cy="5039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9265800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23309" y="222195"/>
            <a:ext cx="6871725" cy="10772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«7 нозологий</a:t>
            </a:r>
            <a:r>
              <a:rPr lang="ru-RU" altLang="ru-RU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br>
              <a:rPr lang="ru-RU" altLang="ru-RU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 dirty="0">
                <a:solidFill>
                  <a:schemeClr val="accent5">
                    <a:lumMod val="50000"/>
                  </a:schemeClr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(</a:t>
            </a:r>
            <a:r>
              <a:rPr lang="ru-RU" altLang="ru-RU" b="1" dirty="0" err="1">
                <a:solidFill>
                  <a:schemeClr val="accent5">
                    <a:lumMod val="50000"/>
                  </a:schemeClr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муковисцидоз</a:t>
            </a:r>
            <a:r>
              <a:rPr lang="ru-RU" altLang="ru-RU" b="1" dirty="0">
                <a:solidFill>
                  <a:schemeClr val="accent5">
                    <a:lumMod val="50000"/>
                  </a:schemeClr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, гемофилия, гипофизарный нанизм, болезнь Гоше, рассеянный склероз, </a:t>
            </a:r>
            <a:r>
              <a:rPr lang="ru-RU" altLang="ru-RU" b="1" dirty="0" err="1">
                <a:solidFill>
                  <a:schemeClr val="accent5">
                    <a:lumMod val="50000"/>
                  </a:schemeClr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онкогематология</a:t>
            </a:r>
            <a:r>
              <a:rPr lang="ru-RU" altLang="ru-RU" b="1" dirty="0">
                <a:solidFill>
                  <a:schemeClr val="accent5">
                    <a:lumMod val="50000"/>
                  </a:schemeClr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, трансплантация органов </a:t>
            </a:r>
            <a:r>
              <a:rPr lang="ru-RU" altLang="ru-RU" sz="1600" b="1" dirty="0">
                <a:solidFill>
                  <a:schemeClr val="accent5">
                    <a:lumMod val="50000"/>
                  </a:schemeClr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и тканей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3420651723"/>
              </p:ext>
            </p:extLst>
          </p:nvPr>
        </p:nvGraphicFramePr>
        <p:xfrm>
          <a:off x="1212490" y="1596541"/>
          <a:ext cx="7482545" cy="503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26135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59785" y="222195"/>
            <a:ext cx="7931510" cy="7635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alt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«Орфанные» заболевания</a:t>
            </a:r>
            <a:endParaRPr lang="ru-RU" altLang="ru-RU" sz="28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76016" y="985720"/>
            <a:ext cx="6413609" cy="17912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altLang="ru-RU" sz="2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2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Орфанное</a:t>
            </a:r>
            <a:r>
              <a:rPr lang="ru-RU" altLang="ru-RU" sz="2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заболевание – заболевание с распространением не более 10 случаев на 100 тыс. человек</a:t>
            </a:r>
          </a:p>
          <a:p>
            <a:pPr algn="ctr">
              <a:lnSpc>
                <a:spcPct val="80000"/>
              </a:lnSpc>
            </a:pPr>
            <a:r>
              <a:rPr lang="ru-RU" altLang="ru-RU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в федеральный регистр </a:t>
            </a:r>
            <a:r>
              <a:rPr lang="ru-RU" altLang="ru-RU" sz="20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включено</a:t>
            </a:r>
          </a:p>
          <a:p>
            <a:pPr algn="ctr">
              <a:lnSpc>
                <a:spcPct val="80000"/>
              </a:lnSpc>
            </a:pPr>
            <a:r>
              <a:rPr lang="ru-RU" altLang="ru-RU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ru-RU" altLang="ru-RU" sz="20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нозологий из более чем 200 «орфанных» заболеваний</a:t>
            </a:r>
            <a:endParaRPr lang="ru-RU" altLang="ru-RU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endParaRPr lang="ru-RU" altLang="ru-RU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xmlns="" val="3725331954"/>
              </p:ext>
            </p:extLst>
          </p:nvPr>
        </p:nvGraphicFramePr>
        <p:xfrm>
          <a:off x="1976016" y="2970885"/>
          <a:ext cx="6566314" cy="3206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8930325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9911"/>
            <a:ext cx="7931510" cy="4262251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Перечень ЖНВЛП 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Перечень ОНЛС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Перечень дорогостоящих ЛП («7 нозологий»)</a:t>
            </a:r>
          </a:p>
          <a:p>
            <a:pPr algn="r">
              <a:spcBef>
                <a:spcPct val="0"/>
              </a:spcBef>
              <a:buNone/>
            </a:pP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ассортимент для </a:t>
            </a: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аптечных организаций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3555" y="69490"/>
            <a:ext cx="8398775" cy="1068935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altLang="ru-RU" sz="2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01 марта 2016 года вступило в действие</a:t>
            </a:r>
            <a:br>
              <a:rPr lang="ru-RU" altLang="ru-RU" sz="2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распоряжение Правительства Российской Федерации от </a:t>
            </a:r>
            <a:r>
              <a:rPr lang="ru-RU" altLang="ru-RU" sz="2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26.12.2015 г.       № 2724-р</a:t>
            </a:r>
            <a:r>
              <a:rPr lang="ru-RU" altLang="ru-RU" sz="2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утвердившее перечни лекарственных препаратов</a:t>
            </a:r>
            <a:r>
              <a:rPr lang="ru-RU" alt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43554" y="1523147"/>
            <a:ext cx="1679755" cy="1447738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Формируются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ежегодно</a:t>
            </a:r>
          </a:p>
        </p:txBody>
      </p:sp>
      <p:sp>
        <p:nvSpPr>
          <p:cNvPr id="5" name="Нашивка 4"/>
          <p:cNvSpPr/>
          <p:nvPr/>
        </p:nvSpPr>
        <p:spPr>
          <a:xfrm>
            <a:off x="2100650" y="1901950"/>
            <a:ext cx="252412" cy="431800"/>
          </a:xfrm>
          <a:prstGeom prst="chevron">
            <a:avLst>
              <a:gd name="adj" fmla="val 534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7950" y="3892550"/>
            <a:ext cx="1368425" cy="14097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производятся на территории РФ </a:t>
            </a:r>
            <a:r>
              <a:rPr lang="ru-RU" sz="1200" b="1" dirty="0">
                <a:solidFill>
                  <a:srgbClr val="FF0000"/>
                </a:solidFill>
                <a:cs typeface="Arial" charset="0"/>
              </a:rPr>
              <a:t>– 413 (67%)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наименований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699329" y="4003675"/>
            <a:ext cx="1352550" cy="1138238"/>
          </a:xfrm>
          <a:prstGeom prst="round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Перечень</a:t>
            </a:r>
          </a:p>
          <a:p>
            <a:pPr algn="ctr">
              <a:defRPr/>
            </a:pP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ЖНВЛП 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FF0000"/>
                </a:solidFill>
                <a:cs typeface="Arial" charset="0"/>
              </a:rPr>
              <a:t>646 (+43)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наименований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737021" y="3535188"/>
            <a:ext cx="2447925" cy="504825"/>
          </a:xfrm>
          <a:prstGeom prst="round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Минимальный ассортимент 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70 (+2) 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наименований</a:t>
            </a:r>
            <a:endParaRPr lang="ru-RU" sz="1200" dirty="0">
              <a:solidFill>
                <a:schemeClr val="accent5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737021" y="4132263"/>
            <a:ext cx="2447925" cy="846138"/>
          </a:xfrm>
          <a:prstGeom prst="round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Перечень ЛП для обеспечения отдельных категорий граждан </a:t>
            </a:r>
          </a:p>
          <a:p>
            <a:pPr algn="ctr">
              <a:defRPr/>
            </a:pP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ОНЛС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FF0000"/>
                </a:solidFill>
                <a:cs typeface="Arial" charset="0"/>
              </a:rPr>
              <a:t>335 (+15) 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наименований</a:t>
            </a:r>
            <a:endParaRPr lang="ru-RU" sz="1200" b="1" dirty="0">
              <a:solidFill>
                <a:schemeClr val="accent5">
                  <a:lumMod val="50000"/>
                </a:schemeClr>
              </a:solidFill>
              <a:cs typeface="Arial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3037239" y="4568825"/>
            <a:ext cx="698500" cy="8763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3737021" y="5109528"/>
            <a:ext cx="2447925" cy="611187"/>
          </a:xfrm>
          <a:prstGeom prst="round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Перечень дорогостоящих ЛП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7 ВЗН 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FF0000"/>
                </a:solidFill>
                <a:cs typeface="Arial" charset="0"/>
              </a:rPr>
              <a:t>24 (+1) 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наименования</a:t>
            </a:r>
            <a:endParaRPr lang="ru-RU" sz="1200" b="1" dirty="0">
              <a:solidFill>
                <a:schemeClr val="accent5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696075" y="3357563"/>
            <a:ext cx="2160588" cy="7747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производится на территории РФ – </a:t>
            </a:r>
            <a:r>
              <a:rPr lang="ru-RU" sz="1200" b="1" dirty="0">
                <a:solidFill>
                  <a:srgbClr val="FF0000"/>
                </a:solidFill>
                <a:cs typeface="Arial" charset="0"/>
              </a:rPr>
              <a:t>46 (96%)</a:t>
            </a:r>
          </a:p>
          <a:p>
            <a:pPr algn="ctr">
              <a:defRPr/>
            </a:pP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наименований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707193" y="4200525"/>
            <a:ext cx="2160588" cy="7747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производится на территории РФ – </a:t>
            </a:r>
            <a:r>
              <a:rPr lang="ru-RU" sz="1200" b="1" dirty="0">
                <a:solidFill>
                  <a:srgbClr val="FF0000"/>
                </a:solidFill>
                <a:cs typeface="Arial" charset="0"/>
              </a:rPr>
              <a:t>46 (96%)</a:t>
            </a:r>
          </a:p>
          <a:p>
            <a:pPr algn="ctr">
              <a:defRPr/>
            </a:pP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наименований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659563" y="5049838"/>
            <a:ext cx="2233612" cy="82708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производится на территории РФ  – </a:t>
            </a:r>
            <a:r>
              <a:rPr lang="ru-RU" sz="1200" b="1" dirty="0">
                <a:solidFill>
                  <a:srgbClr val="FF0000"/>
                </a:solidFill>
                <a:cs typeface="Arial" charset="0"/>
              </a:rPr>
              <a:t>14 (63%)</a:t>
            </a:r>
          </a:p>
          <a:p>
            <a:pPr algn="ctr">
              <a:defRPr/>
            </a:pP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наименований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 flipH="1">
            <a:off x="1434897" y="4587875"/>
            <a:ext cx="266700" cy="31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3037239" y="3719289"/>
            <a:ext cx="692150" cy="8572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3045176" y="4571252"/>
            <a:ext cx="684213" cy="47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37"/>
          <p:cNvCxnSpPr>
            <a:cxnSpLocks noChangeShapeType="1"/>
          </p:cNvCxnSpPr>
          <p:nvPr/>
        </p:nvCxnSpPr>
        <p:spPr bwMode="auto">
          <a:xfrm flipV="1">
            <a:off x="6156325" y="3744913"/>
            <a:ext cx="539750" cy="793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2" name="Прямая со стрелкой 21"/>
          <p:cNvCxnSpPr/>
          <p:nvPr/>
        </p:nvCxnSpPr>
        <p:spPr>
          <a:xfrm flipV="1">
            <a:off x="6183358" y="4576764"/>
            <a:ext cx="517525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6174581" y="5463381"/>
            <a:ext cx="50323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779050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907080" y="69490"/>
            <a:ext cx="7771484" cy="763525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врачебных комиссий медицинских организаций</a:t>
            </a:r>
            <a:endParaRPr lang="ru-RU" sz="3200" b="1" i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985720"/>
            <a:ext cx="7787955" cy="5039265"/>
          </a:xfrm>
        </p:spPr>
        <p:txBody>
          <a:bodyPr>
            <a:normAutofit fontScale="85000" lnSpcReduction="10000"/>
          </a:bodyPr>
          <a:lstStyle/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требованиями приказа Минздрава России от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20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декабря 2012 года № 1175н «Об утверждении порядка назначения и выписывания лекарственных препаратов, а также форм рецептурных бланков на лекарственные препараты, порядка оформления указанных бланков, их учета и хранения» льготные рецепты выписываются по международным непатентованным наименованиям лекарств. Обеспечение отдельных пациентов лекарственными препаратами конкретных торговых наименований производится в исключительных случаях при наличии аргументированного обоснования (индивидуальная непереносимость, ограничение по возрасту, аллергические реакции), документально зафиксированного в амбулаторной карте пациента, на основании решения врачебной комиссии медицинской организации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Медицинские организации представляют в министерство единое решение врачебной комиссии медицинской организации на полугодие, при необходимости дополнительно направляют решения ВК в течение полугодия. </a:t>
            </a:r>
          </a:p>
          <a:p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2015 год медицинскими организациями в министерство представлено более 400 протоколов комиссий ВК.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84314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907080" y="69490"/>
            <a:ext cx="7771484" cy="763525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льготными лекарственными препаратами</a:t>
            </a:r>
            <a:endParaRPr lang="ru-RU" sz="3200" b="1" i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1443835"/>
            <a:ext cx="7787955" cy="4581150"/>
          </a:xfrm>
        </p:spPr>
        <p:txBody>
          <a:bodyPr>
            <a:normAutofit/>
          </a:bodyPr>
          <a:lstStyle/>
          <a:p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Министерством здравоохранения Архангельской области заключены государственные контракты на лекарственные препараты, медицинские изделия и специализированное лечебное питание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детей-инвалидов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обеспечения льготных категорий граждан в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полугодии 2016 года.</a:t>
            </a:r>
          </a:p>
          <a:p>
            <a:endParaRPr 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проводятся мероприятия по подготовке документации для проведения аукционов для обеспечения граждан во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полугодии 2016 года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состоянию на 18 марта 2016 года рецептов, находящихся на отсроченном обеспечении, нет. В 2013-2015 годах уровень отсроченного отпуска не превышал 0,02 %.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67632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444625"/>
            <a:ext cx="7481888" cy="4579938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</a:pPr>
            <a:endParaRPr lang="ru-RU" altLang="ru-RU" sz="15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</a:pPr>
            <a:endParaRPr lang="ru-RU" altLang="ru-RU" sz="1800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ru-RU" altLang="ru-RU" sz="1800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</a:pPr>
            <a:endParaRPr lang="ru-RU" altLang="ru-RU" sz="1800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</a:pPr>
            <a:endParaRPr lang="ru-RU" altLang="ru-RU" sz="1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</a:pPr>
            <a:endParaRPr lang="ru-RU" altLang="ru-RU" sz="1800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</a:pPr>
            <a:endParaRPr lang="ru-RU" altLang="ru-RU" sz="1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6260" y="1235473"/>
            <a:ext cx="3351203" cy="188811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30115" y="3955978"/>
            <a:ext cx="2757183" cy="2068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208841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042988" y="404813"/>
            <a:ext cx="7561262" cy="7874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ru-RU" alt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Льготное лекарственное обеспечение граждан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574675" y="1600201"/>
            <a:ext cx="3530600" cy="584200"/>
          </a:xfrm>
          <a:prstGeom prst="rect">
            <a:avLst/>
          </a:prstGeom>
          <a:solidFill>
            <a:schemeClr val="tx2">
              <a:alpha val="18823"/>
            </a:schemeClr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Расходные обязательства федерального бюджета</a:t>
            </a: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4895056" y="1641159"/>
            <a:ext cx="3529013" cy="708025"/>
          </a:xfrm>
          <a:prstGeom prst="rect">
            <a:avLst/>
          </a:prstGeom>
          <a:solidFill>
            <a:schemeClr val="tx2">
              <a:alpha val="18823"/>
            </a:schemeClr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Расходные обязательства </a:t>
            </a:r>
            <a:r>
              <a:rPr lang="en-US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 РФ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539750" y="2838450"/>
            <a:ext cx="3529013" cy="2159000"/>
          </a:xfrm>
          <a:prstGeom prst="rect">
            <a:avLst/>
          </a:prstGeom>
          <a:solidFill>
            <a:schemeClr val="tx2">
              <a:alpha val="18823"/>
            </a:schemeClr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SzPct val="85000"/>
              <a:buFontTx/>
              <a:buChar char="-"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ФЗ от 17.07.1999 № 178-ФЗ  «О государственной социальной помощи» (программа обеспечения необходимыми лекарственными средствами - ОНЛС) </a:t>
            </a:r>
          </a:p>
          <a:p>
            <a:pPr algn="just" eaLnBrk="1" hangingPunct="1">
              <a:spcBef>
                <a:spcPct val="50000"/>
              </a:spcBef>
              <a:buSzPct val="85000"/>
              <a:buFontTx/>
              <a:buChar char="-"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«Семь нозологий»</a:t>
            </a:r>
          </a:p>
          <a:p>
            <a:pPr eaLnBrk="1" hangingPunct="1">
              <a:spcBef>
                <a:spcPct val="50000"/>
              </a:spcBef>
              <a:buSzPct val="85000"/>
              <a:buFontTx/>
              <a:buNone/>
            </a:pPr>
            <a:endParaRPr lang="ru-RU" altLang="ru-RU" sz="1600" b="1" dirty="0">
              <a:solidFill>
                <a:srgbClr val="0000CC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4643438" y="2852738"/>
            <a:ext cx="4032250" cy="2138362"/>
          </a:xfrm>
          <a:prstGeom prst="rect">
            <a:avLst/>
          </a:prstGeom>
          <a:solidFill>
            <a:schemeClr val="tx2">
              <a:alpha val="18823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Char char="-"/>
              <a:defRPr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 </a:t>
            </a:r>
            <a:r>
              <a:rPr lang="ru-RU" altLang="ru-RU" sz="1600" b="1" dirty="0" smtClean="0">
                <a:latin typeface="Times New Roman" panose="02020603050405020304" pitchFamily="18" charset="0"/>
              </a:rPr>
              <a:t>от 02.03.2005 №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2-2-ОЗ  «О мерах социальной поддержки отдельных групп населения Архангельской области в обеспечении лекарственными средствами и медицинскими изделиями» (в том числе граждан, страдающих «</a:t>
            </a:r>
            <a:r>
              <a:rPr lang="ru-RU" alt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орфанными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заболеваниями) </a:t>
            </a:r>
          </a:p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endParaRPr lang="ru-RU" altLang="ru-RU" sz="14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spcBef>
                <a:spcPct val="0"/>
              </a:spcBef>
              <a:buFontTx/>
              <a:buNone/>
              <a:defRPr/>
            </a:pPr>
            <a:endParaRPr lang="ru-RU" altLang="ru-RU" sz="14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Line 11"/>
          <p:cNvSpPr>
            <a:spLocks noChangeShapeType="1"/>
          </p:cNvSpPr>
          <p:nvPr/>
        </p:nvSpPr>
        <p:spPr bwMode="auto">
          <a:xfrm>
            <a:off x="6827838" y="2349500"/>
            <a:ext cx="0" cy="50323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" name="Line 12"/>
          <p:cNvSpPr>
            <a:spLocks noChangeShapeType="1"/>
          </p:cNvSpPr>
          <p:nvPr/>
        </p:nvSpPr>
        <p:spPr bwMode="auto">
          <a:xfrm flipH="1">
            <a:off x="2160588" y="2325688"/>
            <a:ext cx="7937" cy="5445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" name="Line 8"/>
          <p:cNvSpPr>
            <a:spLocks noChangeShapeType="1"/>
          </p:cNvSpPr>
          <p:nvPr/>
        </p:nvSpPr>
        <p:spPr bwMode="auto">
          <a:xfrm flipH="1">
            <a:off x="2339975" y="1196975"/>
            <a:ext cx="719138" cy="3857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" name="Line 8"/>
          <p:cNvSpPr>
            <a:spLocks noChangeShapeType="1"/>
          </p:cNvSpPr>
          <p:nvPr/>
        </p:nvSpPr>
        <p:spPr bwMode="auto">
          <a:xfrm>
            <a:off x="5651500" y="1196975"/>
            <a:ext cx="647700" cy="42703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538163" y="5300663"/>
            <a:ext cx="8137525" cy="792162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SzPct val="85000"/>
              <a:buFontTx/>
              <a:buNone/>
            </a:pPr>
            <a:r>
              <a:rPr lang="ru-RU" altLang="ru-RU" sz="1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Подпрограмма № 8 государственной программы «Развитие здравоохранения Архангельской области (2013-2020 годы)»</a:t>
            </a:r>
          </a:p>
        </p:txBody>
      </p:sp>
    </p:spTree>
    <p:extLst>
      <p:ext uri="{BB962C8B-B14F-4D97-AF65-F5344CB8AC3E}">
        <p14:creationId xmlns:p14="http://schemas.microsoft.com/office/powerpoint/2010/main" xmlns="" val="2825712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7635250" cy="916230"/>
          </a:xfrm>
        </p:spPr>
        <p:txBody>
          <a:bodyPr>
            <a:noAutofit/>
          </a:bodyPr>
          <a:lstStyle/>
          <a:p>
            <a:pPr algn="ctr"/>
            <a:r>
              <a:rPr lang="ru-RU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17 июля 1999 года </a:t>
            </a:r>
            <a:r>
              <a:rPr lang="ru-RU" alt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№ </a:t>
            </a:r>
            <a:r>
              <a:rPr lang="ru-RU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178-ФЗ </a:t>
            </a:r>
            <a:br>
              <a:rPr lang="ru-RU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государственной социальной помощи»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1"/>
            <a:ext cx="7329840" cy="427574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FontTx/>
              <a:buNone/>
              <a:defRPr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инвалиды и участники Великой Отечественной войны;</a:t>
            </a:r>
          </a:p>
          <a:p>
            <a:pPr marL="0" indent="0" algn="just">
              <a:buFontTx/>
              <a:buNone/>
              <a:defRPr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ветераны боевых действий;</a:t>
            </a:r>
          </a:p>
          <a:p>
            <a:pPr marL="0" indent="0" algn="just">
              <a:buFontTx/>
              <a:buNone/>
              <a:defRPr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военнослужащие, проходившие военную службу в воинских частях, учреждениях,    военно-учебных заведениях, не входивших в состав действующей армии, в период с 22 июня 1941 года по 3 сентября 1945 года не менее шести месяцев, военнослужащие, награжденные орденами или медалями СССР за службу в указанный период;</a:t>
            </a:r>
          </a:p>
          <a:p>
            <a:pPr marL="0" indent="0" algn="just">
              <a:buFontTx/>
              <a:buNone/>
              <a:defRPr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лица, награжденные знаком «Жителю блокадного Ленинграда»;</a:t>
            </a:r>
          </a:p>
          <a:p>
            <a:pPr marL="0" indent="0" algn="just">
              <a:buFontTx/>
              <a:buNone/>
              <a:defRPr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лица, работавшие в период Великой Отечественной войны на объектах противовоздушной обороны, местной противовоздушной обороны, на строительстве оборонительных сооружений, военно-морских баз, аэродромов и других военных объектов в пределах тыловых границ действующих фронтов, операционных зон действующих флотов, на прифронтовых участках железных и автомобильных дорог, а также члены экипажей судов транспортного флота, интернированных в начале Великой Отечественной войны в портах других государств;</a:t>
            </a:r>
          </a:p>
          <a:p>
            <a:pPr marL="0" indent="0" algn="just">
              <a:buFontTx/>
              <a:buNone/>
              <a:defRPr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члены семей погибших (умерших) инвалидов войны, участников Великой Отечественной войны и ветеранов боевых действий, члены семей погибших в Великой Отечественной войне лиц из числа личного состава групп самозащиты объектовых и аварийных команд местной противовоздушной обороны, а также члены семей погибших работников госпиталей и больниц города Ленинграда;</a:t>
            </a:r>
          </a:p>
          <a:p>
            <a:pPr marL="0" indent="0" algn="just">
              <a:buFontTx/>
              <a:buNone/>
              <a:defRPr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инвалиды;</a:t>
            </a:r>
          </a:p>
          <a:p>
            <a:pPr marL="0" indent="0" algn="just">
              <a:buFontTx/>
              <a:buNone/>
              <a:defRPr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дети-инвалиды</a:t>
            </a:r>
          </a:p>
          <a:p>
            <a:endParaRPr lang="en-US" sz="3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23886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22196"/>
            <a:ext cx="7635250" cy="1527050"/>
          </a:xfrm>
        </p:spPr>
        <p:txBody>
          <a:bodyPr>
            <a:normAutofit fontScale="90000"/>
          </a:bodyPr>
          <a:lstStyle/>
          <a:p>
            <a:r>
              <a:rPr lang="ru-RU" alt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реализации программ  </a:t>
            </a:r>
            <a:r>
              <a:rPr lang="ru-RU" altLang="ru-RU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льготного лекарственного обеспечения </a:t>
            </a:r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360065"/>
            <a:ext cx="7329840" cy="351221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аптечный склад</a:t>
            </a:r>
          </a:p>
          <a:p>
            <a:pPr>
              <a:lnSpc>
                <a:spcPct val="90000"/>
              </a:lnSpc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85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аптечных  организаций</a:t>
            </a:r>
          </a:p>
          <a:p>
            <a:pPr>
              <a:lnSpc>
                <a:spcPct val="90000"/>
              </a:lnSpc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47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медицинских организаций </a:t>
            </a:r>
          </a:p>
          <a:p>
            <a:pPr>
              <a:lnSpc>
                <a:spcPct val="90000"/>
              </a:lnSpc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442 </a:t>
            </a:r>
            <a:r>
              <a:rPr lang="ru-RU" alt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ФАПа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амбулатории</a:t>
            </a:r>
            <a:endParaRPr lang="ru-RU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402 врача</a:t>
            </a:r>
            <a:endParaRPr lang="ru-RU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350 фельдшеров </a:t>
            </a:r>
            <a:endParaRPr lang="ru-RU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185 средних медицинских работников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597025"/>
            <a:ext cx="7329488" cy="4275138"/>
          </a:xfrm>
        </p:spPr>
        <p:txBody>
          <a:bodyPr>
            <a:normAutofit fontScale="40000" lnSpcReduction="20000"/>
          </a:bodyPr>
          <a:lstStyle/>
          <a:p>
            <a:pPr algn="ctr">
              <a:spcBef>
                <a:spcPct val="0"/>
              </a:spcBef>
              <a:buFontTx/>
              <a:buNone/>
            </a:pPr>
            <a:endParaRPr lang="ru-RU" altLang="ru-RU" sz="5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60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 на </a:t>
            </a:r>
            <a:r>
              <a:rPr lang="ru-RU" altLang="ru-RU" sz="60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18 марта 2016 </a:t>
            </a:r>
            <a:r>
              <a:rPr lang="ru-RU" altLang="ru-RU" sz="60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года: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ru-RU" altLang="ru-RU" sz="6000" b="1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ru-RU" sz="6000" b="1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федеральны</a:t>
            </a:r>
            <a:r>
              <a:rPr lang="ru-RU" altLang="ru-RU" sz="60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е</a:t>
            </a:r>
            <a:r>
              <a:rPr lang="en-US" altLang="ru-RU" sz="60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ru-RU" sz="6000" b="1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льготник</a:t>
            </a:r>
            <a:r>
              <a:rPr lang="ru-RU" altLang="ru-RU" sz="60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и </a:t>
            </a:r>
            <a:r>
              <a:rPr lang="ru-RU" altLang="ru-RU" sz="60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– </a:t>
            </a:r>
            <a:r>
              <a:rPr lang="ru-RU" altLang="ru-RU" sz="60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37 856 человек </a:t>
            </a:r>
            <a:endParaRPr lang="ru-RU" altLang="ru-RU" sz="60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ru-RU" altLang="ru-RU" sz="6000" b="1" dirty="0" smtClean="0">
              <a:solidFill>
                <a:schemeClr val="accent5">
                  <a:lumMod val="40000"/>
                  <a:lumOff val="60000"/>
                </a:schemeClr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ru-RU" altLang="ru-RU" sz="60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региональные </a:t>
            </a:r>
            <a:r>
              <a:rPr lang="ru-RU" altLang="ru-RU" sz="60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льготники </a:t>
            </a:r>
            <a:r>
              <a:rPr lang="ru-RU" altLang="ru-RU" sz="60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– </a:t>
            </a:r>
            <a:r>
              <a:rPr lang="ru-RU" altLang="ru-RU" sz="60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175 353 человека</a:t>
            </a:r>
            <a:endParaRPr lang="ru-RU" altLang="ru-RU" sz="60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ru-RU" altLang="ru-RU" sz="60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60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по программе «7 нозологий» </a:t>
            </a:r>
            <a:r>
              <a:rPr lang="ru-RU" altLang="ru-RU" sz="6000" b="1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ru-RU" altLang="ru-RU" sz="6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618 человек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ru-RU" altLang="ru-RU" sz="5400" b="1" dirty="0">
              <a:solidFill>
                <a:schemeClr val="bg1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ru-RU" altLang="ru-RU" sz="5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4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На  2016 год по данным Пенсионного фонда Архангельской области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4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выбрали денежный эквивалент НСУ (набор социальных услуг)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4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5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75 170  человек или 64,4%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5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(2015 год – 75 594 человека или 66,7%)</a:t>
            </a:r>
            <a:endParaRPr lang="ru-RU" altLang="ru-RU" sz="5400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endParaRPr lang="en-US" sz="38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48964" y="69490"/>
            <a:ext cx="8398775" cy="1832460"/>
          </a:xfrm>
        </p:spPr>
        <p:txBody>
          <a:bodyPr>
            <a:noAutofit/>
          </a:bodyPr>
          <a:lstStyle/>
          <a:p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</a:t>
            </a: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л</a:t>
            </a:r>
            <a:r>
              <a:rPr lang="en-US" alt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ьгот</a:t>
            </a:r>
            <a:r>
              <a:rPr lang="ru-RU" alt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ное</a:t>
            </a:r>
            <a:r>
              <a:rPr lang="en-US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лекарственно</a:t>
            </a: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</a:t>
            </a: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ru-RU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имеют</a:t>
            </a:r>
            <a:r>
              <a:rPr lang="ru-RU" alt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18,7</a:t>
            </a:r>
            <a:r>
              <a:rPr lang="en-US" alt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ru-RU" alt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жителей</a:t>
            </a:r>
            <a:r>
              <a:rPr lang="en-US" alt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  <a:br>
              <a:rPr lang="ru-RU" alt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0973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59785" y="274639"/>
            <a:ext cx="8084215" cy="101649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численности граждан, имеющих право на льготное лекарственное обеспечение</a:t>
            </a:r>
            <a:endParaRPr lang="ru-RU" altLang="ru-RU" sz="28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xmlns="" val="1381057764"/>
              </p:ext>
            </p:extLst>
          </p:nvPr>
        </p:nvGraphicFramePr>
        <p:xfrm>
          <a:off x="907080" y="1443835"/>
          <a:ext cx="7787955" cy="4886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6244808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6260" y="222196"/>
            <a:ext cx="8382305" cy="1527050"/>
          </a:xfrm>
        </p:spPr>
        <p:txBody>
          <a:bodyPr>
            <a:normAutofit/>
          </a:bodyPr>
          <a:lstStyle/>
          <a:p>
            <a:pPr algn="ctr"/>
            <a:r>
              <a:rPr lang="ru-RU" altLang="ru-RU" sz="4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программ льготного лекарственного обеспечения</a:t>
            </a:r>
            <a:endParaRPr lang="en-US" sz="40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45476188"/>
              </p:ext>
            </p:extLst>
          </p:nvPr>
        </p:nvGraphicFramePr>
        <p:xfrm>
          <a:off x="296259" y="1901825"/>
          <a:ext cx="8551480" cy="43158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9216"/>
                <a:gridCol w="766014"/>
                <a:gridCol w="612811"/>
                <a:gridCol w="612811"/>
                <a:gridCol w="612811"/>
                <a:gridCol w="959246"/>
                <a:gridCol w="725985"/>
                <a:gridCol w="766014"/>
                <a:gridCol w="919217"/>
                <a:gridCol w="612811"/>
                <a:gridCol w="1044544"/>
              </a:tblGrid>
              <a:tr h="44441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800" b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Федеральная льгота</a:t>
                      </a:r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Региональная льгота</a:t>
                      </a:r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7642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Дина </a:t>
                      </a:r>
                      <a:r>
                        <a:rPr lang="ru-RU" sz="1100" b="1" dirty="0" err="1" smtClean="0">
                          <a:solidFill>
                            <a:schemeClr val="tx1"/>
                          </a:solidFill>
                        </a:rPr>
                        <a:t>мика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% *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18.03.2016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2013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Дина </a:t>
                      </a:r>
                      <a:r>
                        <a:rPr lang="ru-RU" sz="1100" b="1" dirty="0" err="1" smtClean="0">
                          <a:solidFill>
                            <a:schemeClr val="tx1"/>
                          </a:solidFill>
                        </a:rPr>
                        <a:t>мика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 % *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18.03.2016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0944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Финансирование  (млн. руб.)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516,6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409,5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532,7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+3,1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477,5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344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523,2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557,0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+61,9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527,8 (112,0)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36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Имеют</a:t>
                      </a:r>
                      <a:r>
                        <a:rPr lang="ru-RU" sz="12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право на льготы</a:t>
                      </a:r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(чел.)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93 522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47 791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r>
                        <a:rPr lang="ru-RU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082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-53,9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37 856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102 148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154 060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159 797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+56,4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175 353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36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Обслужено рецептов (тыс. шт.)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smtClean="0">
                          <a:solidFill>
                            <a:schemeClr val="tx1"/>
                          </a:solidFill>
                          <a:effectLst/>
                        </a:rPr>
                        <a:t>905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823,7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789,1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-12,8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142,2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476,9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468,9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504,6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+5,8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108,0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36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Отпущено на сумму (млн. руб.)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611,9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534,8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567,7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-7,2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112,4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298,9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351,2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445,0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+48,9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102,4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36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Стоимость рецепта (руб.)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676,1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649,2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719,4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+6,4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790,0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626,7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748,9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881,45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+40,6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947,92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498997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7080" y="222195"/>
            <a:ext cx="7787955" cy="8925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Выделенные финансовые средства по региональной и федеральной </a:t>
            </a:r>
            <a:r>
              <a:rPr lang="ru-RU" alt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льготам </a:t>
            </a:r>
            <a:r>
              <a:rPr lang="ru-RU" alt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sz="24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</a:t>
            </a:r>
            <a:r>
              <a:rPr lang="ru-RU" alt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xmlns="" val="3714743886"/>
              </p:ext>
            </p:extLst>
          </p:nvPr>
        </p:nvGraphicFramePr>
        <p:xfrm>
          <a:off x="1212490" y="1596540"/>
          <a:ext cx="7024430" cy="41230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5195" y="69490"/>
            <a:ext cx="6871725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1" lang="ru-RU" altLang="ru-RU" sz="2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ОНЛС (обеспечение необходимыми лекарственными средствами)</a:t>
            </a:r>
          </a:p>
        </p:txBody>
      </p:sp>
      <p:sp>
        <p:nvSpPr>
          <p:cNvPr id="6" name="AutoShape 32"/>
          <p:cNvSpPr>
            <a:spLocks noChangeArrowheads="1"/>
          </p:cNvSpPr>
          <p:nvPr/>
        </p:nvSpPr>
        <p:spPr bwMode="auto">
          <a:xfrm>
            <a:off x="1059786" y="985719"/>
            <a:ext cx="7635250" cy="1985165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defRPr/>
            </a:pPr>
            <a:r>
              <a:rPr lang="ru-RU" altLang="ru-RU" sz="18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Финансирование программы ОНЛС осуществляется </a:t>
            </a:r>
          </a:p>
          <a:p>
            <a:pPr algn="ctr">
              <a:defRPr/>
            </a:pPr>
            <a:r>
              <a:rPr lang="ru-RU" altLang="ru-RU" sz="18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Правительством Российской  Федерации</a:t>
            </a:r>
          </a:p>
          <a:p>
            <a:pPr algn="ctr">
              <a:defRPr/>
            </a:pPr>
            <a:r>
              <a:rPr lang="ru-RU" altLang="ru-RU" sz="18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  с учетом численности льготных категорий граждан, </a:t>
            </a:r>
          </a:p>
          <a:p>
            <a:pPr algn="ctr">
              <a:defRPr/>
            </a:pPr>
            <a:r>
              <a:rPr lang="ru-RU" altLang="ru-RU" sz="18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 оставивших за собой право на лекарственную составляющую НСУ </a:t>
            </a:r>
          </a:p>
          <a:p>
            <a:pPr algn="ctr">
              <a:defRPr/>
            </a:pPr>
            <a:r>
              <a:rPr lang="ru-RU" altLang="ru-RU" sz="18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(набор социальных услуг)</a:t>
            </a:r>
          </a:p>
          <a:p>
            <a:pPr algn="ctr">
              <a:defRPr/>
            </a:pPr>
            <a:r>
              <a:rPr lang="ru-RU" altLang="ru-RU" sz="20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на </a:t>
            </a:r>
            <a:r>
              <a:rPr lang="ru-RU" altLang="ru-RU" sz="2000" b="1" dirty="0" smtClean="0">
                <a:solidFill>
                  <a:srgbClr val="FF0066"/>
                </a:solidFill>
                <a:latin typeface="Times New Roman" panose="02020603050405020304" pitchFamily="18" charset="0"/>
              </a:rPr>
              <a:t>2016 </a:t>
            </a:r>
            <a:r>
              <a:rPr lang="ru-RU" altLang="ru-RU" sz="20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год – </a:t>
            </a:r>
            <a:r>
              <a:rPr lang="ru-RU" altLang="ru-RU" sz="2000" b="1" dirty="0" smtClean="0">
                <a:solidFill>
                  <a:srgbClr val="FF0066"/>
                </a:solidFill>
                <a:latin typeface="Times New Roman" panose="02020603050405020304" pitchFamily="18" charset="0"/>
              </a:rPr>
              <a:t>477,5 млн</a:t>
            </a:r>
            <a:r>
              <a:rPr lang="ru-RU" altLang="ru-RU" sz="20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. руб. </a:t>
            </a:r>
          </a:p>
          <a:p>
            <a:pPr algn="ctr">
              <a:defRPr/>
            </a:pPr>
            <a:r>
              <a:rPr lang="ru-RU" altLang="ru-RU" sz="2000" b="1" dirty="0" smtClean="0">
                <a:solidFill>
                  <a:srgbClr val="FF0066"/>
                </a:solidFill>
                <a:latin typeface="Times New Roman" panose="02020603050405020304" pitchFamily="18" charset="0"/>
              </a:rPr>
              <a:t>на 2015 год – 532,7 млн. руб. 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96261" y="2754570"/>
            <a:ext cx="7635250" cy="82713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Основные проблемы по реализации программы ОНЛС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48965" y="3581704"/>
            <a:ext cx="7940660" cy="27515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531813" algn="just">
              <a:lnSpc>
                <a:spcPct val="80000"/>
              </a:lnSpc>
              <a:spcBef>
                <a:spcPct val="0"/>
              </a:spcBef>
            </a:pPr>
            <a:r>
              <a:rPr lang="ru-RU" alt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Выделенные финансовые средства не в полной мере покрывают расходы на одного льготника </a:t>
            </a:r>
          </a:p>
          <a:p>
            <a:pPr indent="531813" algn="just">
              <a:lnSpc>
                <a:spcPct val="80000"/>
              </a:lnSpc>
              <a:spcBef>
                <a:spcPct val="0"/>
              </a:spcBef>
            </a:pPr>
            <a:r>
              <a:rPr lang="ru-RU" alt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Лекарственная составляющая НСУ составляет </a:t>
            </a:r>
            <a:r>
              <a:rPr lang="ru-RU" alt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758,0 (+78,95)</a:t>
            </a:r>
            <a:r>
              <a:rPr lang="ru-RU" alt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 на одного льготника в месяц при том, что право на льготное обеспечение сохраняют за собой граждане, страдающие заболеваниями, требующими дорогостоящей комплексной лекарственной терапии (сахарный диабет, бронхиальная астма, </a:t>
            </a:r>
            <a:r>
              <a:rPr lang="ru-RU" altLang="ru-RU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онкозаболевания</a:t>
            </a:r>
            <a:r>
              <a:rPr lang="ru-RU" alt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ревматоидный артрит </a:t>
            </a:r>
            <a:r>
              <a:rPr lang="ru-RU" alt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др.),</a:t>
            </a:r>
          </a:p>
          <a:p>
            <a:pPr indent="531813" algn="just">
              <a:lnSpc>
                <a:spcPct val="80000"/>
              </a:lnSpc>
              <a:spcBef>
                <a:spcPct val="0"/>
              </a:spcBef>
            </a:pPr>
            <a:endParaRPr lang="ru-RU" altLang="ru-RU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31813" algn="just">
              <a:lnSpc>
                <a:spcPct val="80000"/>
              </a:lnSpc>
            </a:pPr>
            <a:r>
              <a:rPr lang="ru-RU" alt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значительное увеличение численности льготников</a:t>
            </a:r>
            <a:r>
              <a:rPr lang="ru-RU" alt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получающих</a:t>
            </a:r>
            <a:r>
              <a:rPr lang="ru-RU" alt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дорогостоящую терапию </a:t>
            </a:r>
            <a:r>
              <a:rPr lang="ru-RU" alt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рекомендациям федеральных клиник:  специфические лекарственные препараты (противоопухолевые, противовирусные, противоревматические и др.)</a:t>
            </a:r>
          </a:p>
        </p:txBody>
      </p:sp>
    </p:spTree>
    <p:extLst>
      <p:ext uri="{BB962C8B-B14F-4D97-AF65-F5344CB8AC3E}">
        <p14:creationId xmlns:p14="http://schemas.microsoft.com/office/powerpoint/2010/main" xmlns="" val="169171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1869</TotalTime>
  <Words>1699</Words>
  <Application>Microsoft Office PowerPoint</Application>
  <PresentationFormat>Экран (4:3)</PresentationFormat>
  <Paragraphs>249</Paragraphs>
  <Slides>17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О лекарственном обеспечении льготных категорий граждан Архангельской области  в 2016 году</vt:lpstr>
      <vt:lpstr>Слайд 2</vt:lpstr>
      <vt:lpstr>Федеральный закон от 17 июля 1999 года                                № 178-ФЗ  «О государственной социальной помощи»</vt:lpstr>
      <vt:lpstr>Участники реализации программ  льготного лекарственного обеспечения </vt:lpstr>
      <vt:lpstr> Право на льготное лекарственное обеспечение  имеют 18,7% жителей области </vt:lpstr>
      <vt:lpstr>Динамика численности граждан, имеющих право на льготное лекарственное обеспечение</vt:lpstr>
      <vt:lpstr>Реализация программ льготного лекарственного обеспечения</vt:lpstr>
      <vt:lpstr>Слайд 8</vt:lpstr>
      <vt:lpstr>Слайд 9</vt:lpstr>
      <vt:lpstr> Реализация региональной программы </vt:lpstr>
      <vt:lpstr>Реализация региональной программы  (на 2016 год региональных льготников – 175 353 человека) </vt:lpstr>
      <vt:lpstr>Слайд 12</vt:lpstr>
      <vt:lpstr>«Орфанные» заболевания</vt:lpstr>
      <vt:lpstr>  С 01 марта 2016 года вступило в действие  распоряжение Правительства Российской Федерации от 26.12.2015 г.       № 2724-р, утвердившее перечни лекарственных препаратов  </vt:lpstr>
      <vt:lpstr>Работа врачебных комиссий медицинских организаций</vt:lpstr>
      <vt:lpstr>Обеспечение льготными лекарственными препаратами</vt:lpstr>
      <vt:lpstr>Слайд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Рыжкова Елена Викторовна</cp:lastModifiedBy>
  <cp:revision>125</cp:revision>
  <cp:lastPrinted>2016-03-22T08:23:04Z</cp:lastPrinted>
  <dcterms:created xsi:type="dcterms:W3CDTF">2013-08-21T19:17:07Z</dcterms:created>
  <dcterms:modified xsi:type="dcterms:W3CDTF">2016-03-22T09:01:58Z</dcterms:modified>
</cp:coreProperties>
</file>