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309" r:id="rId2"/>
    <p:sldId id="388" r:id="rId3"/>
    <p:sldId id="392" r:id="rId4"/>
    <p:sldId id="393" r:id="rId5"/>
    <p:sldId id="394" r:id="rId6"/>
    <p:sldId id="386" r:id="rId7"/>
    <p:sldId id="379" r:id="rId8"/>
    <p:sldId id="334" r:id="rId9"/>
    <p:sldId id="333" r:id="rId10"/>
    <p:sldId id="335" r:id="rId11"/>
    <p:sldId id="387" r:id="rId12"/>
    <p:sldId id="385" r:id="rId13"/>
    <p:sldId id="354" r:id="rId1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E6F5FE"/>
    <a:srgbClr val="66CCFF"/>
    <a:srgbClr val="004F9E"/>
    <a:srgbClr val="B5C4F5"/>
    <a:srgbClr val="F6F9FC"/>
    <a:srgbClr val="255997"/>
    <a:srgbClr val="204D84"/>
    <a:srgbClr val="E3EAF5"/>
    <a:srgbClr val="ECF1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3" autoAdjust="0"/>
    <p:restoredTop sz="94438" autoAdjust="0"/>
  </p:normalViewPr>
  <p:slideViewPr>
    <p:cSldViewPr>
      <p:cViewPr>
        <p:scale>
          <a:sx n="75" d="100"/>
          <a:sy n="75" d="100"/>
        </p:scale>
        <p:origin x="-4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7.2563065033537516E-2"/>
          <c:y val="3.638717329328589E-2"/>
          <c:w val="0.90737520657140114"/>
          <c:h val="0.6574781985623836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Лист1!$A$2:$A$26</c:f>
              <c:strCache>
                <c:ptCount val="25"/>
                <c:pt idx="0">
                  <c:v>Северодвинск</c:v>
                </c:pt>
                <c:pt idx="1">
                  <c:v>Ленский район</c:v>
                </c:pt>
                <c:pt idx="2">
                  <c:v>Котлас</c:v>
                </c:pt>
                <c:pt idx="3">
                  <c:v>Коряжма</c:v>
                </c:pt>
                <c:pt idx="4">
                  <c:v>Котласский район</c:v>
                </c:pt>
                <c:pt idx="5">
                  <c:v>Коношский район</c:v>
                </c:pt>
                <c:pt idx="6">
                  <c:v>Онежский район</c:v>
                </c:pt>
                <c:pt idx="7">
                  <c:v>Шенкурский район</c:v>
                </c:pt>
                <c:pt idx="8">
                  <c:v>Приморский район</c:v>
                </c:pt>
                <c:pt idx="9">
                  <c:v>Мирный</c:v>
                </c:pt>
                <c:pt idx="10">
                  <c:v>Вилегодский район</c:v>
                </c:pt>
                <c:pt idx="11">
                  <c:v>Верхнетоемский район</c:v>
                </c:pt>
                <c:pt idx="12">
                  <c:v>Новодвинск</c:v>
                </c:pt>
                <c:pt idx="13">
                  <c:v>Вельский район</c:v>
                </c:pt>
                <c:pt idx="14">
                  <c:v>Няндомский район</c:v>
                </c:pt>
                <c:pt idx="15">
                  <c:v>Виноградовский район</c:v>
                </c:pt>
                <c:pt idx="16">
                  <c:v>Мезенский район</c:v>
                </c:pt>
                <c:pt idx="17">
                  <c:v>Архангельск</c:v>
                </c:pt>
                <c:pt idx="18">
                  <c:v>Красноборский район</c:v>
                </c:pt>
                <c:pt idx="19">
                  <c:v>Холмогорский район</c:v>
                </c:pt>
                <c:pt idx="20">
                  <c:v>Пинежский район</c:v>
                </c:pt>
                <c:pt idx="21">
                  <c:v>Плесецкий район</c:v>
                </c:pt>
                <c:pt idx="22">
                  <c:v>Лешуконский район</c:v>
                </c:pt>
                <c:pt idx="23">
                  <c:v>Каргопольский район</c:v>
                </c:pt>
                <c:pt idx="24">
                  <c:v>Устьянский район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14</c:v>
                </c:pt>
                <c:pt idx="1">
                  <c:v>14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  <c:pt idx="5">
                  <c:v>12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11</c:v>
                </c:pt>
                <c:pt idx="10">
                  <c:v>11</c:v>
                </c:pt>
                <c:pt idx="11">
                  <c:v>11</c:v>
                </c:pt>
                <c:pt idx="12">
                  <c:v>11</c:v>
                </c:pt>
                <c:pt idx="13">
                  <c:v>11</c:v>
                </c:pt>
                <c:pt idx="14">
                  <c:v>11</c:v>
                </c:pt>
                <c:pt idx="15">
                  <c:v>11</c:v>
                </c:pt>
                <c:pt idx="16">
                  <c:v>11</c:v>
                </c:pt>
                <c:pt idx="17">
                  <c:v>10</c:v>
                </c:pt>
                <c:pt idx="18">
                  <c:v>10</c:v>
                </c:pt>
                <c:pt idx="19">
                  <c:v>9</c:v>
                </c:pt>
                <c:pt idx="20">
                  <c:v>9</c:v>
                </c:pt>
                <c:pt idx="21">
                  <c:v>9</c:v>
                </c:pt>
                <c:pt idx="22">
                  <c:v>8</c:v>
                </c:pt>
                <c:pt idx="23">
                  <c:v>8</c:v>
                </c:pt>
                <c:pt idx="24">
                  <c:v>8</c:v>
                </c:pt>
              </c:numCache>
            </c:numRef>
          </c:val>
        </c:ser>
        <c:axId val="65683840"/>
        <c:axId val="65685760"/>
      </c:barChart>
      <c:catAx>
        <c:axId val="65683840"/>
        <c:scaling>
          <c:orientation val="minMax"/>
        </c:scaling>
        <c:axPos val="b"/>
        <c:tickLblPos val="nextTo"/>
        <c:txPr>
          <a:bodyPr rot="-2700000" vert="horz"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685760"/>
        <c:crosses val="autoZero"/>
        <c:auto val="1"/>
        <c:lblAlgn val="ctr"/>
        <c:lblOffset val="100"/>
      </c:catAx>
      <c:valAx>
        <c:axId val="65685760"/>
        <c:scaling>
          <c:orientation val="minMax"/>
          <c:max val="15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683840"/>
        <c:crosses val="autoZero"/>
        <c:crossBetween val="between"/>
        <c:majorUnit val="1"/>
        <c:minorUnit val="1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B5F9F-D32A-4B99-9178-AFE9D85379C7}" type="datetimeFigureOut">
              <a:rPr lang="ru-RU" smtClean="0"/>
              <a:pPr/>
              <a:t>09.06.2015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E189B-BFF8-4549-8680-CBCAB6C83E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753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1C455-5917-4434-92BC-D26926E48A31}" type="datetimeFigureOut">
              <a:rPr lang="ru-RU" smtClean="0"/>
              <a:pPr/>
              <a:t>09.06.2015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45753-27D7-49F3-8DE8-7F01EDEC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8830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45753-27D7-49F3-8DE8-7F01EDEC687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688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Рейтинг составлен по 15 бальной шкале, в</a:t>
            </a:r>
            <a:r>
              <a:rPr lang="ru-RU" baseline="0" dirty="0" smtClean="0"/>
              <a:t> которую вошли исполнение предусмотренных законом обязанностей (9), прав (4), работа по формированию ЗОЖ (1), наличие в МО соотв. программ (1)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45753-27D7-49F3-8DE8-7F01EDEC687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529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BF155C-9776-4BF6-B2DC-BC9878A2E278}" type="datetimeFigureOut">
              <a:rPr lang="ru-RU" smtClean="0"/>
              <a:pPr>
                <a:defRPr/>
              </a:pPr>
              <a:t>09.06.2015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2B537-AA5D-4F43-A9C8-FF8489202F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087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EF373D-853C-4A9B-9CC9-7796ACA7983D}" type="datetimeFigureOut">
              <a:rPr lang="ru-RU" smtClean="0"/>
              <a:pPr>
                <a:defRPr/>
              </a:pPr>
              <a:t>09.06.2015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22108-2305-49C4-B749-A2728ECA33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325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E1F945-5754-4AB6-AD39-C3EEF093A39D}" type="datetimeFigureOut">
              <a:rPr lang="ru-RU" smtClean="0"/>
              <a:pPr>
                <a:defRPr/>
              </a:pPr>
              <a:t>09.06.2015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0CB8D-5D20-4B7B-8CEE-AC7BA5E1E4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935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60070E-1AE5-47EA-89BB-24259A94D148}" type="datetimeFigureOut">
              <a:rPr lang="ru-RU" smtClean="0"/>
              <a:pPr>
                <a:defRPr/>
              </a:pPr>
              <a:t>09.06.2015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6AE5F-CEB6-4B05-A10C-E8124C0214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5686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2C5EBF-C10F-41A9-9441-47E653C087B2}" type="datetimeFigureOut">
              <a:rPr lang="ru-RU" smtClean="0"/>
              <a:pPr>
                <a:defRPr/>
              </a:pPr>
              <a:t>09.06.2015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165D0-6EC6-4E96-A714-9794C6B311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539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9ABBFE-B5F7-479B-A702-81EEE08CD4AF}" type="datetimeFigureOut">
              <a:rPr lang="ru-RU" smtClean="0"/>
              <a:pPr>
                <a:defRPr/>
              </a:pPr>
              <a:t>09.06.2015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C6AFC-437A-4FE2-BEFA-0683AFA3AE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45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281FF1-30F6-441F-AA3B-9779D40614B9}" type="datetimeFigureOut">
              <a:rPr lang="ru-RU" smtClean="0"/>
              <a:pPr>
                <a:defRPr/>
              </a:pPr>
              <a:t>09.06.2015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4F299C-C5DF-415D-B421-D05A21166D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4021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4CD07E-17F3-4A27-8387-E3FBEF60148A}" type="datetimeFigureOut">
              <a:rPr lang="ru-RU" smtClean="0"/>
              <a:pPr>
                <a:defRPr/>
              </a:pPr>
              <a:t>09.06.2015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4B228-1C66-41DF-8A64-6209867285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904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F41813-3886-47AD-AE0F-6E78907048DB}" type="datetimeFigureOut">
              <a:rPr lang="ru-RU" smtClean="0"/>
              <a:pPr>
                <a:defRPr/>
              </a:pPr>
              <a:t>09.06.2015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E8585-CF5E-4560-B771-C6E995CE30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89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5ABD48-7CCE-4574-A743-FAF710C2F9D5}" type="datetimeFigureOut">
              <a:rPr lang="ru-RU" smtClean="0"/>
              <a:pPr>
                <a:defRPr/>
              </a:pPr>
              <a:t>09.06.2015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D91ED6-8C0E-4FB5-80DB-34F75DB403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984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9499E9-5478-4E4C-98B5-711BA2116DE0}" type="datetimeFigureOut">
              <a:rPr lang="ru-RU" smtClean="0"/>
              <a:pPr>
                <a:defRPr/>
              </a:pPr>
              <a:t>09.06.2015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D41E5-9A36-4D87-BFBB-8B499D26EB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943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F5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FD4D94F-1DEE-40E0-B1C8-145F22395186}" type="datetimeFigureOut">
              <a:rPr lang="ru-RU" smtClean="0"/>
              <a:pPr>
                <a:defRPr/>
              </a:pPr>
              <a:t>09.06.2015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14A5557-E2F0-4E0E-B22D-D73A268667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86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404664"/>
            <a:ext cx="8229600" cy="3456384"/>
          </a:xfrm>
          <a:noFill/>
        </p:spPr>
        <p:txBody>
          <a:bodyPr>
            <a:normAutofit/>
          </a:bodyPr>
          <a:lstStyle/>
          <a:p>
            <a:pPr lvl="0">
              <a:defRPr/>
            </a:pPr>
            <a:r>
              <a:rPr lang="ru-RU" sz="4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О реализации полномочий органов местного самоуправления в сфере охраны здоровья в части создания условий для оказания медицинской помощи населению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3968" y="4077072"/>
            <a:ext cx="44644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Докладчик: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Карпунов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Антон Александрович,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заместитель министра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здравоохранения Архангельской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области – начальник управления организации медицинской помощи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                                          5 июня  2015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00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6430442"/>
              </p:ext>
            </p:extLst>
          </p:nvPr>
        </p:nvGraphicFramePr>
        <p:xfrm>
          <a:off x="138039" y="1340768"/>
          <a:ext cx="8928992" cy="43142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6691"/>
                <a:gridCol w="6742301"/>
              </a:tblGrid>
              <a:tr h="839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Меры, направленные на реализацию полномочий по созданию условий для оказания медицинской помощи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008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«Мезенский муниципальный район»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предоставление единовременной выплаты молодым специалистам государственных медицинских организаций Архангельской области;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предоставление жилых помещений медицинским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работникам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008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«Ленский муниципальный район»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-установление налоговых льгот  по местным налогам (снижена ставка земельного налога для ГБУЗ АО «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Яренская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ЦРБ»);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-предоставление нежилых помещений для размещения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ФАПов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-предоставление жилых помещений медицинским работникам;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первоочередное право на зачисление в образовательные учреждения дошкольного образования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008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«Вельский муниципальный район»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-формирование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мотивации молодежи к обучению в профессиональных образовательных организациях и организациях высшего образования (медицинское образование)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428294" y="116632"/>
            <a:ext cx="8286808" cy="57606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оказания медицинской помощи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70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8578201"/>
              </p:ext>
            </p:extLst>
          </p:nvPr>
        </p:nvGraphicFramePr>
        <p:xfrm>
          <a:off x="219634" y="1348129"/>
          <a:ext cx="8765801" cy="4297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46726"/>
                <a:gridCol w="6619075"/>
              </a:tblGrid>
              <a:tr h="49712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Меры, направленные на реализацию полномочий по созданию условий для оказания медицинской помощи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463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«Котлас»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-безвозмездное предоставление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государственным медицинским организациям помещений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предоставление жилых помещений медицинским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работникам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8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Лешуконский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район»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предоставление жилых помещений медицинским работникам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первоочередное право на зачисление в образовательные учреждения дошкольного образования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006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«Онежский муниципальный район»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-предоставление жилых помещений медицинским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работникам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первоочередное право на зачисление в образовательные учреждения дошкольного образования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-снижена ставка земельного налога</a:t>
                      </a:r>
                    </a:p>
                  </a:txBody>
                  <a:tcPr/>
                </a:tc>
              </a:tr>
              <a:tr h="79006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Котласский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-безвозмездное предоставление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государственным медицинским организациям помещений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предоставление жилых помещений медицинским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работникам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28294" y="116632"/>
            <a:ext cx="8286808" cy="57606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оказания медицинской помощи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472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ПРЕДЛОЖЕНИЯ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проект решения Координационного Совета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604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Председателям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представительных органов, главам муниципальных образований:</a:t>
            </a:r>
          </a:p>
          <a:p>
            <a:pPr marL="0" indent="0"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Обеспечить создание условий для оказания медицинской помощи населению на территории муниципального образования в соответствии с территориальной программой государственных гарантий оказания гражданам Российской Федерации бесплатной медицинской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помощи.</a:t>
            </a:r>
          </a:p>
          <a:p>
            <a:pPr marL="0" indent="0"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Обеспечить создание благоприятных условий для привлечения медицинских и фармацевтических работников к работе в медицинских организациях, расположенных на территории соответствующего муниципального образования, в целях устранения дефицита медицинских кадров в соответствующем муниципальном образовании, в том числе: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активную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профориентационную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работу с выпускниками общеобразовательных школ муниципального образования с целью формирования у молодежи мотивации к обучению в образовательных учреждениях высшего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профессионального образования в сфере здравоохранения и последующего возвращения для работы по месту жительства;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предусмотреть оказание дополнительных мер социальной поддержки студентам-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целевикам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интернам/ординаторам, заключившим договор с государственной медицинской организацией Архангельской области в части доплаты к стипендии, проезда к месту практики, проживания в общежитии, выплаты «подъемных» молодым специалистам;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принять необходимые меры по обеспечению медицинских работников жилыми помещениями муниципального специализированного жилищного фонда в соответствии с жилищным законодательством Российской Федерации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Рекомендовать утвердить муниципальные программы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в каждом МО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сфере охраны здоровья граждан, в том числе по созданию условий для оказания медицинской помощи населению.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712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Благодарю за внимание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742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>
            <a:spLocks noGrp="1" noChangeArrowheads="1"/>
          </p:cNvSpPr>
          <p:nvPr>
            <p:ph type="title"/>
          </p:nvPr>
        </p:nvSpPr>
        <p:spPr bwMode="auto">
          <a:xfrm>
            <a:off x="611560" y="260648"/>
            <a:ext cx="8229600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Закон Архангельской области</a:t>
            </a:r>
          </a:p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от 18 марта 2013 г. № 629-38-ОЗ</a:t>
            </a:r>
          </a:p>
          <a:p>
            <a:pPr>
              <a:defRPr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«О реализации государственных полномочий Архангельской области в сфере охраны здоровья граждан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kern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kern="0" dirty="0">
                <a:latin typeface="Times New Roman" pitchFamily="18" charset="0"/>
                <a:cs typeface="Times New Roman" pitchFamily="18" charset="0"/>
              </a:rPr>
              <a:t>принят Архангельским областным Собранием депутатов 12.03.2013)</a:t>
            </a:r>
            <a:br>
              <a:rPr lang="ru-RU" sz="2000" b="1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Опубликован в газете «Волна», № 11, 26.03.2013,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«Ведомости Архангельского областного Собрания депутатов пятого созыва», № 38, 2013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1860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856" y="188640"/>
            <a:ext cx="8820472" cy="40466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Полномочия органов местного самоуправления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сфере охраны здоровья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4934" y="1171366"/>
            <a:ext cx="8280920" cy="4094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оказания медицинской помощи населению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5756" y="1772749"/>
            <a:ext cx="8280921" cy="4800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 организации оказания медицинской помощи в медицинских организациях муниципальной системы здравоохранения в случае передачи соответствующих полномочий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35920" y="2420886"/>
            <a:ext cx="8280919" cy="67423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информирование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населения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 возможности распространения социально значимых заболеваний и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заболеваний, представляющих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опасность для окружающих, а также информирование об угрозе возникновения и о возникновении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эпидемий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07691" y="3263203"/>
            <a:ext cx="8280921" cy="4682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участие в санитарно-гигиеническом просвещении населения, пропаганде донорства крови и (или) ее компонентов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3615" y="3927702"/>
            <a:ext cx="8244917" cy="6111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участие в реализации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мероприятий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направленных на спасение жизни и сохранение здоровья людей при чрезвычайных ситуациях, информирование населения о медико-санитарной обстановке в зоне чрезвычайной ситуации и о принимаемых мерах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4720001"/>
            <a:ext cx="8280920" cy="39279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реализация мероприятий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профилактике заболеваний и формированию здорового образа жизни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7691" y="5304550"/>
            <a:ext cx="8236767" cy="4870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участие в реализации мероприятий по охране здоровья от воздействия окружающего табачного дыма и последствий потребления табака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7611" y="5949280"/>
            <a:ext cx="8280921" cy="6097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информирование населения о масштабах потребления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табака о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реализуемых и (или) планируемых мероприятиях по сокращению его потребления</a:t>
            </a:r>
          </a:p>
        </p:txBody>
      </p:sp>
      <p:sp>
        <p:nvSpPr>
          <p:cNvPr id="19" name="Овал 18"/>
          <p:cNvSpPr/>
          <p:nvPr/>
        </p:nvSpPr>
        <p:spPr>
          <a:xfrm>
            <a:off x="187896" y="621814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87896" y="1348749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08271" y="3461339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187896" y="5545963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75259" y="4844393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07888" y="4197261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04148" y="2694963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04148" y="1976793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7"/>
          <p:cNvSpPr txBox="1">
            <a:spLocks noChangeArrowheads="1"/>
          </p:cNvSpPr>
          <p:nvPr/>
        </p:nvSpPr>
        <p:spPr bwMode="auto">
          <a:xfrm>
            <a:off x="246895" y="596944"/>
            <a:ext cx="8712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пункт 1 статьи 8 Закона Архангельской области от 18 марта 2013 г. № 629-38-ОЗ «О реализации государственных полномочий Архангельской области в сфере охраны здоровья граждан» (далее – областной закон № 629-38-ОЗ)</a:t>
            </a:r>
          </a:p>
        </p:txBody>
      </p:sp>
    </p:spTree>
    <p:extLst>
      <p:ext uri="{BB962C8B-B14F-4D97-AF65-F5344CB8AC3E}">
        <p14:creationId xmlns:p14="http://schemas.microsoft.com/office/powerpoint/2010/main" xmlns="" val="50585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54263" y="188640"/>
            <a:ext cx="8286808" cy="72008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Обязанности органов местного самоуправления по созданию условий для оказания медицинской помощи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7708" y="1484784"/>
            <a:ext cx="8257306" cy="7021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обеспечения коммунальными услугами медицинских организаций, в том числе путем создания и развития инженерной и коммунальной инфраструктуры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4094" y="2564904"/>
            <a:ext cx="8246640" cy="7021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 транспортной доступности государственных медицинских организаций Архангельской области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4094" y="3717032"/>
            <a:ext cx="8246640" cy="8640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транспортного обслуживания населения между поселениями в границах муниципального района Архангельской области с учетом местонахождения медицинских организаций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57708" y="4941168"/>
            <a:ext cx="8183363" cy="9361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мероприятий по транспортировке тел (останков тел) умерших или погибших в места проведения патологоанатомического вскрытия, судебно-медицинской экспертизы и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предпохоронного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содержания</a:t>
            </a:r>
          </a:p>
        </p:txBody>
      </p:sp>
      <p:sp>
        <p:nvSpPr>
          <p:cNvPr id="13" name="Прямоугольник 7"/>
          <p:cNvSpPr txBox="1">
            <a:spLocks noChangeArrowheads="1"/>
          </p:cNvSpPr>
          <p:nvPr/>
        </p:nvSpPr>
        <p:spPr bwMode="auto">
          <a:xfrm>
            <a:off x="267139" y="1014522"/>
            <a:ext cx="87124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пункт 2 статьи 8 областного закона № 629-38-ОЗ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243" y="164744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62514" y="27194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62514" y="39644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0923" y="52245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25149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28294" y="116632"/>
            <a:ext cx="8286808" cy="57606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права органов местного самоуправления по созданию условий для оказания медицинской помощи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06858" y="1282130"/>
            <a:ext cx="8402015" cy="432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Установление дополнительных мер социальной поддержки и социальной помощи медицинским и фармацевтическим работникам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44656" y="1809800"/>
            <a:ext cx="8402015" cy="432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благоприятных условий для привлечения медицинских и фармацевтических работников к работе в медицинских организациях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44002" y="2369199"/>
            <a:ext cx="8388742" cy="432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Установление налоговых льгот по местным налогам для государственных медицинских организаций Архангельской области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58883" y="2933142"/>
            <a:ext cx="8388742" cy="432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Безвозмездное предоставление государственным медицинским организациям Архангельской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области имущества, находящегося в муниципальной собственности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57929" y="4048159"/>
            <a:ext cx="8388742" cy="4500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Осуществление мероприятий, предусмотренных Федеральным законом от 20 июля 2012 года N 125-ФЗ "О донорстве крови и ее компонентов", в том числе установление мер социальной поддержки доноров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20131" y="3449588"/>
            <a:ext cx="8388742" cy="4236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Организация благоустройства территорий, прилегающих к государственным медицинским организациям Архангельской области, расположенным на территории соответствующего муниципального образования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7929" y="4623175"/>
            <a:ext cx="8388742" cy="6359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Предоставление на безвозмездной основе помещений и обеспечение необходимых условий для работы отделений и кабинетов государственных медицинских организаций Архангельской области в муниципальных образовательных организациях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81728" y="5373216"/>
            <a:ext cx="8388742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Содействие в согласовании условий при размещении и утверждение акта выбора земельного участка для проектирования намеченных к строительству медицинских организаций 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74510" y="6021288"/>
            <a:ext cx="8388742" cy="6359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Организация взаимодействия с руководителями медицинских организаций всех форм собственности и предприятий (организаций) по вопросам диспансеризации, вакцинации, проведения периодических и плановых медицинских осмотров и иных профилактических мероприятий</a:t>
            </a:r>
          </a:p>
        </p:txBody>
      </p:sp>
      <p:sp>
        <p:nvSpPr>
          <p:cNvPr id="24" name="Прямоугольник 7"/>
          <p:cNvSpPr txBox="1">
            <a:spLocks noChangeArrowheads="1"/>
          </p:cNvSpPr>
          <p:nvPr/>
        </p:nvSpPr>
        <p:spPr bwMode="auto">
          <a:xfrm>
            <a:off x="279343" y="880894"/>
            <a:ext cx="87124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пункт 3 статьи 8 областного закона № 629-38-ОЗ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3952" y="12821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91293" y="18411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87545" y="23691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8020" y="292305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948" y="34767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95330" y="61546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78020" y="547658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70948" y="47565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67929" y="40885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356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69424396"/>
              </p:ext>
            </p:extLst>
          </p:nvPr>
        </p:nvGraphicFramePr>
        <p:xfrm>
          <a:off x="474394" y="836712"/>
          <a:ext cx="82296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445790" y="116632"/>
            <a:ext cx="8286808" cy="57606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 МО в сфере охраны здоровья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 состоянию на 20 февраля 2015 года)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332" y="5933806"/>
            <a:ext cx="912266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/>
              <a:t>Рейтинг составлен по 15 бальной шкале, в которую вошли исполнение предусмотренных законом </a:t>
            </a:r>
            <a:r>
              <a:rPr lang="ru-RU" sz="1100" dirty="0" smtClean="0"/>
              <a:t>обязанностей </a:t>
            </a:r>
            <a:r>
              <a:rPr lang="ru-RU" sz="1100" dirty="0"/>
              <a:t>(4), прав (9), работа по формированию ЗОЖ (1), наличие в МО соотв. программ (</a:t>
            </a:r>
            <a:r>
              <a:rPr lang="ru-RU" sz="1100" dirty="0" smtClean="0"/>
              <a:t>1), на основании информации, представленной МО и государственными медицинскими организациями Архангельской области. 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169019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61854144"/>
              </p:ext>
            </p:extLst>
          </p:nvPr>
        </p:nvGraphicFramePr>
        <p:xfrm>
          <a:off x="188797" y="1052736"/>
          <a:ext cx="8765801" cy="42796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48110"/>
                <a:gridCol w="6717691"/>
              </a:tblGrid>
              <a:tr h="5049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Программы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516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«Каргопольский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район»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«Развитие и привлечение кадрового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потенциала для сферы здравоохранения МО «Каргопольский муниципальный район» на 2014-2016 годы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020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«Мезенский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район»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«Развитие здравоохранения Мезенского муниципального района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2014 -2016 годы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478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Виноградовский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«Организация отдыха, оздоровления и занятости детей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подростков 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Виноградовского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района на 2014 -2017 годы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73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«Ленский муниципальный район»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«Охрана здоровья граждан Ленского района на 2014-2016 годы»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40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«Город Архангельск»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«Физкультура – здоровье – спорт на 2013-2015 годы»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28294" y="116632"/>
            <a:ext cx="8286808" cy="57606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о МО, принявших программы в сфере охраны здоровья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294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5852938"/>
              </p:ext>
            </p:extLst>
          </p:nvPr>
        </p:nvGraphicFramePr>
        <p:xfrm>
          <a:off x="428596" y="1268760"/>
          <a:ext cx="8175852" cy="38809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175852"/>
              </a:tblGrid>
              <a:tr h="8662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Сведения о МО, принимающих активное участие в реализации мероприятий 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 профилактике заболеваний и формированию здорового образа жизни (ст. 10)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2460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 «Город Архангельск»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2460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 «Северодвинск»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2460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 «Котласский муниципальный район»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2460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 «Город Коряжма»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2460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 «</a:t>
                      </a:r>
                      <a:r>
                        <a:rPr lang="ru-RU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Няндомский</a:t>
                      </a:r>
                      <a:r>
                        <a:rPr lang="ru-RU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2460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</a:t>
                      </a:r>
                      <a:r>
                        <a:rPr lang="ru-RU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образование «Город </a:t>
                      </a:r>
                      <a:r>
                        <a:rPr lang="ru-RU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Новодвинск</a:t>
                      </a:r>
                      <a:r>
                        <a:rPr lang="ru-RU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580996" y="116632"/>
            <a:ext cx="8286808" cy="57606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Мероприятия по профилактике заболеваний и формированию ЗОЖ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802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101220"/>
              </p:ext>
            </p:extLst>
          </p:nvPr>
        </p:nvGraphicFramePr>
        <p:xfrm>
          <a:off x="219634" y="1348129"/>
          <a:ext cx="8765801" cy="506594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46726"/>
                <a:gridCol w="6619075"/>
              </a:tblGrid>
              <a:tr h="49712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Меры, направленные на реализацию полномочий по созданию условий для оказания медицинской помощи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3471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«Северодвинск»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бесплатный проезд в общественном междугороднем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транспорте для пациентов, страдающих онкологическими заболеваниями, в Архангельский клинический онкологический диспансер;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первоочередное право на зачисление в образовательные учреждения дошкольного образования;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обеспечивается транспортная доступность государственных медицинских организаций Архангельской области;</a:t>
                      </a:r>
                    </a:p>
                  </a:txBody>
                  <a:tcPr/>
                </a:tc>
              </a:tr>
              <a:tr h="74852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«Каргопольский муниципальный район»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-работа по подготовке обучающихся в общеобразовательных организациях к выбору медицинских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специальностей, проведение элективных курсов для учащихся выпускных классов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первоочередное право на зачисление в образовательные учреждения дошкольного образования;</a:t>
                      </a:r>
                    </a:p>
                  </a:txBody>
                  <a:tcPr/>
                </a:tc>
              </a:tr>
              <a:tr h="96477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«Город Коряжма»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возмещение расходов, связанных с оплатой найма жилых помещений, молодым специалистам государственных медицинских организаций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Архангельской области;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предоставление единовременной выплаты молодым специалистам государственных медицинских организаций Архангельской области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006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«Шенкурский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-предоставление жилых помещений медицинским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работникам</a:t>
                      </a:r>
                      <a:endParaRPr lang="ru-RU" sz="1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28294" y="116632"/>
            <a:ext cx="8286808" cy="57606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оказания медицинской помощи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73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3953</TotalTime>
  <Words>1370</Words>
  <Application>Microsoft Office PowerPoint</Application>
  <PresentationFormat>Экран (4:3)</PresentationFormat>
  <Paragraphs>129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 реализации полномочий органов местного самоуправления в сфере охраны здоровья в части создания условий для оказания медицинской помощи населению</vt:lpstr>
      <vt:lpstr> Закон Архангельской области от 18 марта 2013 г. № 629-38-ОЗ «О реализации государственных полномочий Архангельской области в сфере охраны здоровья граждан»  (принят Архангельским областным Собранием депутатов 12.03.2013) Опубликован в газете «Волна», № 11, 26.03.2013, «Ведомости Архангельского областного Собрания депутатов пятого созыва», № 38, 2013    </vt:lpstr>
      <vt:lpstr>Полномочия органов местного самоуправления в сфере охраны здоровья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ПРЕДЛОЖЕНИЯ в проект решения Координационного Совета</vt:lpstr>
      <vt:lpstr>Слайд 13</vt:lpstr>
    </vt:vector>
  </TitlesOfParts>
  <Company>mmc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T134</dc:creator>
  <cp:lastModifiedBy>Рыжкова Елена Викторовна</cp:lastModifiedBy>
  <cp:revision>397</cp:revision>
  <cp:lastPrinted>2014-02-12T08:25:13Z</cp:lastPrinted>
  <dcterms:created xsi:type="dcterms:W3CDTF">2013-03-11T09:40:18Z</dcterms:created>
  <dcterms:modified xsi:type="dcterms:W3CDTF">2015-06-09T08:28:45Z</dcterms:modified>
</cp:coreProperties>
</file>