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2" r:id="rId2"/>
    <p:sldId id="287" r:id="rId3"/>
    <p:sldId id="299" r:id="rId4"/>
    <p:sldId id="288" r:id="rId5"/>
    <p:sldId id="296" r:id="rId6"/>
    <p:sldId id="301" r:id="rId7"/>
    <p:sldId id="289" r:id="rId8"/>
    <p:sldId id="303" r:id="rId9"/>
    <p:sldId id="286" r:id="rId10"/>
    <p:sldId id="302" r:id="rId11"/>
    <p:sldId id="293" r:id="rId12"/>
    <p:sldId id="298" r:id="rId13"/>
    <p:sldId id="294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кшарова Анастасия Владимировна" initials="КАВ" lastIdx="1" clrIdx="0">
    <p:extLst>
      <p:ext uri="{19B8F6BF-5375-455C-9EA6-DF929625EA0E}">
        <p15:presenceInfo xmlns:p15="http://schemas.microsoft.com/office/powerpoint/2012/main" userId="S-1-5-21-3195069408-3872450732-1795302734-76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6699FF"/>
    <a:srgbClr val="EA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505" autoAdjust="0"/>
  </p:normalViewPr>
  <p:slideViewPr>
    <p:cSldViewPr snapToGrid="0">
      <p:cViewPr varScale="1">
        <p:scale>
          <a:sx n="81" d="100"/>
          <a:sy n="81" d="100"/>
        </p:scale>
        <p:origin x="16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B0DFB-84B5-4DD6-99B7-FD3BD2907F0E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63539-1907-4EA9-BFAF-67DFB4A437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085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51074-D4B5-48D2-915F-D98A7A05297B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8377"/>
            <a:ext cx="5438775" cy="39084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B786-2021-497D-96C4-E8971B657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1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51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63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63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74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52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1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218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739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74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409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674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6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B786-2021-497D-96C4-E8971B65748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63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6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02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93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0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02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39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0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62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88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F3D3-09EB-4E10-BAF3-B6D1C1235B41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A371-AE95-4F52-9DB2-C42790DF1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1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1342" y="422192"/>
            <a:ext cx="91524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ookman Old Style" pitchFamily="18" charset="0"/>
              </a:rPr>
              <a:t>сорок </a:t>
            </a:r>
            <a:r>
              <a:rPr lang="ru-RU" sz="2000" b="1" dirty="0" smtClean="0">
                <a:latin typeface="Bookman Old Style" pitchFamily="18" charset="0"/>
              </a:rPr>
              <a:t>первая сессия </a:t>
            </a:r>
            <a:r>
              <a:rPr lang="ru-RU" sz="2000" b="1" dirty="0">
                <a:latin typeface="Bookman Old Style" pitchFamily="18" charset="0"/>
              </a:rPr>
              <a:t/>
            </a:r>
            <a:br>
              <a:rPr lang="ru-RU" sz="2000" b="1" dirty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Архангельского </a:t>
            </a:r>
            <a:r>
              <a:rPr lang="ru-RU" sz="2000" b="1" dirty="0">
                <a:latin typeface="Bookman Old Style" pitchFamily="18" charset="0"/>
              </a:rPr>
              <a:t>областного Собрания депутатов</a:t>
            </a:r>
            <a:br>
              <a:rPr lang="ru-RU" sz="2000" b="1" dirty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шестого </a:t>
            </a:r>
            <a:r>
              <a:rPr lang="ru-RU" sz="2000" b="1" dirty="0">
                <a:latin typeface="Bookman Old Style" pitchFamily="18" charset="0"/>
              </a:rPr>
              <a:t>созыва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521342" y="6099526"/>
            <a:ext cx="9144000" cy="445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800" dirty="0" smtClean="0">
                <a:latin typeface="Bookman Old Style" pitchFamily="18" charset="0"/>
              </a:rPr>
              <a:t>14 февраля 2018 года</a:t>
            </a:r>
            <a:endParaRPr lang="ru-RU" sz="1800" dirty="0">
              <a:latin typeface="Bookman Old Style" pitchFamily="18" charset="0"/>
            </a:endParaRPr>
          </a:p>
          <a:p>
            <a:r>
              <a:rPr lang="ru-RU" sz="1800" dirty="0">
                <a:latin typeface="Bookman Old Style" pitchFamily="18" charset="0"/>
              </a:rPr>
              <a:t>г. Архангельск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0519" y="2036090"/>
            <a:ext cx="106104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О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проекте областного закона «О внесении изменений в областной закон от 18 марта 2013 года №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629-38-ОЗ «О реализации государственных полномочий Архангельской области в сфере охраны здоровья граждан» </a:t>
            </a:r>
          </a:p>
        </p:txBody>
      </p:sp>
      <p:pic>
        <p:nvPicPr>
          <p:cNvPr id="1026" name="Picture 2" descr="C:\Users\popovia\Desktop\Coat_of_Arms_of_Arkhangelsk_oblast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4" y="0"/>
            <a:ext cx="1789593" cy="176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19573" y="4408913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Bookman Old Style" panose="02050604050505020204" pitchFamily="18" charset="0"/>
                <a:cs typeface="Times New Roman" pitchFamily="18" charset="0"/>
              </a:rPr>
              <a:t>Докладчик:</a:t>
            </a:r>
            <a:br>
              <a:rPr lang="ru-RU" b="1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Bookman Old Style" panose="02050604050505020204" pitchFamily="18" charset="0"/>
                <a:cs typeface="Times New Roman" pitchFamily="18" charset="0"/>
              </a:rPr>
              <a:t>Карпунов</a:t>
            </a:r>
            <a:r>
              <a:rPr lang="ru-RU" b="1" dirty="0" smtClean="0">
                <a:latin typeface="Bookman Old Style" panose="02050604050505020204" pitchFamily="18" charset="0"/>
                <a:cs typeface="Times New Roman" pitchFamily="18" charset="0"/>
              </a:rPr>
              <a:t> Антон Александрович,</a:t>
            </a:r>
            <a:r>
              <a:rPr lang="ru-RU" b="1" dirty="0"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b="1" dirty="0" smtClean="0">
                <a:latin typeface="Bookman Old Style" panose="02050604050505020204" pitchFamily="18" charset="0"/>
                <a:cs typeface="Times New Roman" pitchFamily="18" charset="0"/>
              </a:rPr>
              <a:t>министр </a:t>
            </a:r>
            <a:r>
              <a:rPr lang="ru-RU" b="1" dirty="0">
                <a:latin typeface="Bookman Old Style" panose="02050604050505020204" pitchFamily="18" charset="0"/>
                <a:cs typeface="Times New Roman" pitchFamily="18" charset="0"/>
              </a:rPr>
              <a:t>здравоохранения Архангельской </a:t>
            </a:r>
            <a:r>
              <a:rPr lang="ru-RU" b="1" dirty="0" smtClean="0">
                <a:latin typeface="Bookman Old Style" panose="02050604050505020204" pitchFamily="18" charset="0"/>
                <a:cs typeface="Times New Roman" pitchFamily="18" charset="0"/>
              </a:rPr>
              <a:t>области</a:t>
            </a:r>
            <a:endParaRPr lang="ru-RU" b="1" dirty="0"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3353" y="107851"/>
            <a:ext cx="11260897" cy="145579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5781" y="107851"/>
            <a:ext cx="113784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подход при формировании НМЦК для государственных заказчиков- проект Минздрава России</a:t>
            </a:r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/>
          </p:nvPr>
        </p:nvGraphicFramePr>
        <p:xfrm>
          <a:off x="493353" y="1795880"/>
          <a:ext cx="3933173" cy="47593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331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7593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ИАС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(Информационно-аналитическая система мониторинга и контроля в сфере закупок лекарственных препаратов)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Промышленная эксплуатация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Содержит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Единый справочник – классификатор лекарств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Анализирует и рассчитывает 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референтные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цены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лекарственные препараты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Таблица 47"/>
          <p:cNvGraphicFramePr>
            <a:graphicFrameLocks noGrp="1"/>
          </p:cNvGraphicFramePr>
          <p:nvPr>
            <p:extLst/>
          </p:nvPr>
        </p:nvGraphicFramePr>
        <p:xfrm>
          <a:off x="8072050" y="1716661"/>
          <a:ext cx="3648890" cy="486751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648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86751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ЕИС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(Единая информационная система в сфере закупок)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Определяет НМЦК автоматически на основании 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референтной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цены с учетом индекса-дефлятора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устанавливаемого Министерством экономического развития Российской Федерации для соответствующей отрасли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421981" y="1706222"/>
            <a:ext cx="3650069" cy="1323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референтных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ценах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лево 2"/>
          <p:cNvSpPr/>
          <p:nvPr/>
        </p:nvSpPr>
        <p:spPr>
          <a:xfrm>
            <a:off x="4414556" y="2826329"/>
            <a:ext cx="3657493" cy="11400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Планы-графики закупок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лево 11"/>
          <p:cNvSpPr/>
          <p:nvPr/>
        </p:nvSpPr>
        <p:spPr>
          <a:xfrm>
            <a:off x="4476999" y="3990123"/>
            <a:ext cx="3595050" cy="115580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об осуществлении закупок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4414557" y="5151913"/>
            <a:ext cx="3657492" cy="13201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исполнении либо расторжении контрактов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1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0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63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3353" y="107851"/>
            <a:ext cx="11260897" cy="145579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5781" y="107851"/>
            <a:ext cx="1137846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по п. 9 ч. 1 ст. 93 Федерального закона № 44-ФЗ </a:t>
            </a:r>
          </a:p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 CYR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в сфере закупок товаров, работ, </a:t>
            </a:r>
            <a:r>
              <a:rPr lang="ru-RU" sz="2000" dirty="0" smtClean="0">
                <a:latin typeface="Times New Roman CYR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lvl="0" algn="ctr"/>
            <a:r>
              <a:rPr lang="ru-RU" sz="2000" dirty="0" smtClean="0">
                <a:latin typeface="Times New Roman CYR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 CYR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государственных и муниципальных нужд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СРОЧНАЯ ЗАКУПКА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314621"/>
              </p:ext>
            </p:extLst>
          </p:nvPr>
        </p:nvGraphicFramePr>
        <p:xfrm>
          <a:off x="493353" y="1795879"/>
          <a:ext cx="3933173" cy="491807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331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9180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МЕДИЦИНСКАЯ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ОРГАНИЗАЦИЯ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79528"/>
              </p:ext>
            </p:extLst>
          </p:nvPr>
        </p:nvGraphicFramePr>
        <p:xfrm>
          <a:off x="7288284" y="1846431"/>
          <a:ext cx="4465966" cy="152306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46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230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ГУПАО «ФАРМАЦИЯ»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96624"/>
              </p:ext>
            </p:extLst>
          </p:nvPr>
        </p:nvGraphicFramePr>
        <p:xfrm>
          <a:off x="7288284" y="3572133"/>
          <a:ext cx="4465966" cy="124817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46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48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ПОСТАВЩИК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18807"/>
              </p:ext>
            </p:extLst>
          </p:nvPr>
        </p:nvGraphicFramePr>
        <p:xfrm>
          <a:off x="7288284" y="5073751"/>
          <a:ext cx="4465966" cy="153352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46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834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МИНИСТЕРСТВО ЗДРАВООХРАНЕНИЯ АО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КОНТРОЛЬНО-РЕВИЗИОННАЯ ИНСПЕКЦИЯ АО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Стрелка вправо 14"/>
          <p:cNvSpPr/>
          <p:nvPr/>
        </p:nvSpPr>
        <p:spPr>
          <a:xfrm rot="10800000">
            <a:off x="4408897" y="2627464"/>
            <a:ext cx="2873155" cy="91740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9243" y="1943620"/>
            <a:ext cx="2478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заявка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94617" y="2720143"/>
            <a:ext cx="32460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невозможности поставить товар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94617" y="4115398"/>
            <a:ext cx="3127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аключение контракта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06445" y="5513025"/>
            <a:ext cx="2478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4421825" y="1818347"/>
            <a:ext cx="2873155" cy="7763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421824" y="5382591"/>
            <a:ext cx="2873155" cy="7763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4408896" y="3958074"/>
            <a:ext cx="2873155" cy="7763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92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75571" y="2436923"/>
            <a:ext cx="10610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БЛАГОДАРЮ ЗА ВНИМАНИЕ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026" name="Picture 2" descr="C:\Users\popovia\Desktop\Coat_of_Arms_of_Arkhangelsk_oblast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4" y="0"/>
            <a:ext cx="1789593" cy="176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7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84006"/>
            <a:ext cx="12192000" cy="101600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ОБЛАСТНОЙ ЗАКОН от 18 марта 2013 года № 629-38-ОЗ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«О реализации государственных полномочий Архангельской области в сфере охраны здоровья граждан»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60" y="925874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094244"/>
              </p:ext>
            </p:extLst>
          </p:nvPr>
        </p:nvGraphicFramePr>
        <p:xfrm>
          <a:off x="283102" y="1809007"/>
          <a:ext cx="11625794" cy="437769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8128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12897"/>
              </a:tblGrid>
              <a:tr h="100072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ГУПАО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«Фармация» определена в качестве единственного поставщика (исполнителя) для оказания услуг: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закупке, приемке, хранению, учету, отпуску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доставке лекарственных препаратов, специализированных продуктов лечебного питания, медицинских изделий, средств для дезинфекции (далее – лекарственные препараты и медицинские изделия)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64647">
                <a:tc gridSpan="2">
                  <a:txBody>
                    <a:bodyPr/>
                    <a:lstStyle/>
                    <a:p>
                      <a:pPr marL="0" marR="0" indent="447675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медицинских организаций: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-стационарный сегмент</a:t>
                      </a:r>
                    </a:p>
                    <a:p>
                      <a:pPr marL="542925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скорая, в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скорая специализированная помощь</a:t>
                      </a:r>
                    </a:p>
                    <a:p>
                      <a:pPr marL="542925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дневной стационар (амбулаторные условия)</a:t>
                      </a:r>
                    </a:p>
                    <a:p>
                      <a:pPr marL="542925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ru-RU" sz="16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министерства здравоохранения Архангельской области: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региональная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льгота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амбулаторный сегмент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-федеральная льгота             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-иммунобиологические лекарственные препараты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-продукты питания для беременных женщин, кормящих матерей и детей в возрасте до трех лет</a:t>
                      </a: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-логистика по лекарственным препаратам, поставляемым Министерством здравоохранения Российской Федерации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69333" y="1155726"/>
            <a:ext cx="12022667" cy="424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9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Статья 26.1. Обеспечение лекарственными препаратами, специализированными продуктами лечебного питания, медицинскими изделиями, средствами для дезинфекции, продуктами питания, </a:t>
            </a:r>
            <a:r>
              <a:rPr lang="ru-RU" sz="1900" b="1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экстемпоральными</a:t>
            </a:r>
            <a:r>
              <a:rPr lang="ru-RU" sz="19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лекарственными формами</a:t>
            </a:r>
            <a:endParaRPr lang="ru-RU" sz="19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2848016" y="4413488"/>
            <a:ext cx="194734" cy="660400"/>
          </a:xfrm>
          <a:prstGeom prst="rightBrac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55781" y="3113369"/>
            <a:ext cx="397933" cy="2032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55780" y="4210288"/>
            <a:ext cx="397933" cy="2032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Левая круглая скобка 1"/>
          <p:cNvSpPr/>
          <p:nvPr/>
        </p:nvSpPr>
        <p:spPr>
          <a:xfrm>
            <a:off x="626614" y="6249000"/>
            <a:ext cx="190872" cy="551171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авая круглая скобка 2"/>
          <p:cNvSpPr/>
          <p:nvPr/>
        </p:nvSpPr>
        <p:spPr>
          <a:xfrm>
            <a:off x="11346346" y="6249000"/>
            <a:ext cx="178906" cy="551171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50182" y="6314933"/>
            <a:ext cx="10865130" cy="424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600" b="1" u="sng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НАЧАЛО действия – 2-полугодие 2018 года</a:t>
            </a:r>
            <a:r>
              <a:rPr lang="ru-RU" sz="1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мере надобности медицинских организаций с учетом уже заключенных государственных контрактов</a:t>
            </a:r>
            <a:endParaRPr lang="ru-RU" sz="1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333" y="6027659"/>
            <a:ext cx="4347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8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10891"/>
            <a:ext cx="12192000" cy="42472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ЦЕЛЬ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60" y="800062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88118"/>
              </p:ext>
            </p:extLst>
          </p:nvPr>
        </p:nvGraphicFramePr>
        <p:xfrm>
          <a:off x="876822" y="2367132"/>
          <a:ext cx="10997852" cy="443674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09978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53645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эффективности</a:t>
                      </a:r>
                      <a:r>
                        <a:rPr lang="ru-RU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лекарственного обеспечения жителей Архангельской области за счет сокращения финансовых, организационных, временных и учетных затрат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5257">
                <a:tc>
                  <a:txBody>
                    <a:bodyPr/>
                    <a:lstStyle/>
                    <a:p>
                      <a:pPr algn="ctr"/>
                      <a:endParaRPr lang="ru-RU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5257">
                <a:tc>
                  <a:txBody>
                    <a:bodyPr/>
                    <a:lstStyle/>
                    <a:p>
                      <a:pPr algn="ctr"/>
                      <a:endParaRPr lang="ru-RU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5257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4284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48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4198"/>
            <a:ext cx="12192000" cy="42472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ЗАДАЧИ</a:t>
            </a:r>
            <a:endParaRPr lang="ru-RU" sz="3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60" y="474385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280890"/>
              </p:ext>
            </p:extLst>
          </p:nvPr>
        </p:nvGraphicFramePr>
        <p:xfrm>
          <a:off x="570271" y="569115"/>
          <a:ext cx="11336594" cy="611694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3365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0241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Единая система контроля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обеспечению жителей Архангельской области лекарственными препаратами и медицинскими изделиями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024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Единая</a:t>
                      </a:r>
                      <a:r>
                        <a:rPr lang="ru-RU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истема перераспределения</a:t>
                      </a:r>
                      <a:r>
                        <a:rPr lang="ru-RU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между медицинскими организациями невостребованных лекарственных препаратов и медицинских изделий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339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Равные условия безопасности и качества лекарственных препаратов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24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Сокращение срока получения лекарственных препаратов, медицинских изделий</a:t>
                      </a:r>
                      <a:r>
                        <a:rPr lang="ru-RU" sz="2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 3-х месяцев до 2-3 недель с момента заявки до момента получения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835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Экономия финансовых средств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41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Доступность лекарственного обеспечения населения Архангельской области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04197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Единая система учета лекарственных препаратов и медицинских изделий,</a:t>
                      </a:r>
                      <a:r>
                        <a:rPr lang="ru-RU" sz="2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4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персонифицированный учет (1 квартал 2019 года)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8660" y="576237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8660" y="1675353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8659" y="2624900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009" y="3382683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9327" y="4309674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009" y="5077403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9326" y="5981838"/>
            <a:ext cx="4116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4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9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4866" y="170481"/>
            <a:ext cx="5240504" cy="7066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12694" y="292319"/>
            <a:ext cx="5386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УСЛУГА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4866" y="877094"/>
            <a:ext cx="5240504" cy="9568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cxnSp>
        <p:nvCxnSpPr>
          <p:cNvPr id="9" name="Прямая соединительная линия 8"/>
          <p:cNvCxnSpPr>
            <a:stCxn id="7" idx="0"/>
            <a:endCxn id="7" idx="2"/>
          </p:cNvCxnSpPr>
          <p:nvPr/>
        </p:nvCxnSpPr>
        <p:spPr>
          <a:xfrm>
            <a:off x="6165118" y="877094"/>
            <a:ext cx="0" cy="956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512694" y="940025"/>
            <a:ext cx="2755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льготные 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граждан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3443" y="940025"/>
            <a:ext cx="2755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едицинские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366452" y="3693782"/>
            <a:ext cx="2478065" cy="776614"/>
            <a:chOff x="402921" y="2254685"/>
            <a:chExt cx="2478065" cy="77661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02921" y="2382607"/>
              <a:ext cx="247806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учет</a:t>
              </a:r>
              <a:endPara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366453" y="2136719"/>
            <a:ext cx="2478065" cy="776614"/>
            <a:chOff x="402921" y="2254685"/>
            <a:chExt cx="2478065" cy="776614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02921" y="2382607"/>
              <a:ext cx="247806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планирование</a:t>
              </a:r>
              <a:endPara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963663" y="2132181"/>
            <a:ext cx="2478065" cy="776614"/>
            <a:chOff x="402921" y="2254685"/>
            <a:chExt cx="2478065" cy="776614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02921" y="2382607"/>
              <a:ext cx="247806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закупка</a:t>
              </a:r>
              <a:endPara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8626630" y="2074212"/>
            <a:ext cx="2478066" cy="892552"/>
            <a:chOff x="402920" y="2196716"/>
            <a:chExt cx="2478066" cy="892552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02920" y="2196716"/>
              <a:ext cx="247806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оставка</a:t>
              </a:r>
            </a:p>
            <a:p>
              <a:pPr lvl="0" algn="ctr"/>
              <a:r>
                <a:rPr lang="ru-RU" sz="24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транспортировка</a:t>
              </a:r>
              <a:endPara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8626630" y="3603741"/>
            <a:ext cx="2478065" cy="776614"/>
            <a:chOff x="402921" y="2254685"/>
            <a:chExt cx="2478065" cy="776614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02921" y="2382607"/>
              <a:ext cx="247806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хранение</a:t>
              </a:r>
              <a:endPara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870256" y="3551096"/>
            <a:ext cx="2646620" cy="1238078"/>
            <a:chOff x="353843" y="2127210"/>
            <a:chExt cx="2527143" cy="1077218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402922" y="2254685"/>
              <a:ext cx="2478064" cy="7766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53843" y="2127210"/>
              <a:ext cx="2478065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ru-RU" sz="28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тпуск</a:t>
              </a:r>
            </a:p>
            <a:p>
              <a:pPr lvl="0" algn="ctr"/>
              <a:r>
                <a:rPr lang="ru-RU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льготных категорий граждан)</a:t>
              </a:r>
              <a:endPara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Стрелка вправо 36"/>
          <p:cNvSpPr/>
          <p:nvPr/>
        </p:nvSpPr>
        <p:spPr>
          <a:xfrm>
            <a:off x="3937924" y="2448017"/>
            <a:ext cx="932332" cy="133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7558884" y="2448017"/>
            <a:ext cx="932332" cy="133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9601257" y="3214295"/>
            <a:ext cx="528808" cy="122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10800000">
            <a:off x="3937924" y="3948200"/>
            <a:ext cx="932332" cy="133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0800000">
            <a:off x="7568012" y="3925103"/>
            <a:ext cx="932332" cy="133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2261292">
            <a:off x="3661260" y="4768586"/>
            <a:ext cx="553322" cy="14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72420" y="5038481"/>
            <a:ext cx="12192000" cy="424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ДОСТИЖЕНИЕ ЦЕЛИ</a:t>
            </a:r>
            <a:endParaRPr lang="ru-RU" sz="28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794764"/>
              </p:ext>
            </p:extLst>
          </p:nvPr>
        </p:nvGraphicFramePr>
        <p:xfrm>
          <a:off x="1960765" y="5555104"/>
          <a:ext cx="8943584" cy="110680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89435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7698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эффективности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лекарственного обеспечения жителей Архангельской области за счет сокращения финансовых, организационных, временных и учетных затрат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96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8548" y="170481"/>
            <a:ext cx="5632614" cy="7066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481" y="292319"/>
            <a:ext cx="5096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8548" y="889832"/>
            <a:ext cx="5632614" cy="10333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6467" y="815206"/>
            <a:ext cx="58567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едицинские организации, министерство здравоохранения Архангельской области 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безвозмездной основе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 rot="7601882">
            <a:off x="3620586" y="3018711"/>
            <a:ext cx="1490979" cy="124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/>
          </p:nvPr>
        </p:nvGraphicFramePr>
        <p:xfrm>
          <a:off x="347477" y="270474"/>
          <a:ext cx="2774298" cy="251030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4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2833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20819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эффективное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рациональное расходование бюджетных средств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Таблица 44"/>
          <p:cNvGraphicFramePr>
            <a:graphicFrameLocks noGrp="1"/>
          </p:cNvGraphicFramePr>
          <p:nvPr>
            <p:extLst/>
          </p:nvPr>
        </p:nvGraphicFramePr>
        <p:xfrm>
          <a:off x="9210275" y="267051"/>
          <a:ext cx="2802185" cy="257749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8021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340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8149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эффективное планирование</a:t>
                      </a:r>
                    </a:p>
                    <a:p>
                      <a:pPr marL="87313" marR="0" lvl="0" indent="-8731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скорость заявки   (онлайн-заказ)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учет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перераспределение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Стрелка вправо 45"/>
          <p:cNvSpPr/>
          <p:nvPr/>
        </p:nvSpPr>
        <p:spPr>
          <a:xfrm rot="3105075">
            <a:off x="6819228" y="3007776"/>
            <a:ext cx="1490979" cy="124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/>
          </p:nvPr>
        </p:nvGraphicFramePr>
        <p:xfrm>
          <a:off x="663450" y="3858015"/>
          <a:ext cx="4820356" cy="210437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8203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8772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Штриховое</a:t>
                      </a:r>
                      <a:r>
                        <a:rPr lang="ru-RU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кодирование</a:t>
                      </a:r>
                      <a:endParaRPr lang="ru-RU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6166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 качества лекарственных препаратов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Таблица 47"/>
          <p:cNvGraphicFramePr>
            <a:graphicFrameLocks noGrp="1"/>
          </p:cNvGraphicFramePr>
          <p:nvPr>
            <p:extLst/>
          </p:nvPr>
        </p:nvGraphicFramePr>
        <p:xfrm>
          <a:off x="6707034" y="3832964"/>
          <a:ext cx="4772415" cy="216700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772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802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Персонифицированный учет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6189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 движения лекарственного препарата от склада до пациента 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93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8794"/>
            <a:ext cx="12192000" cy="42472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ЦЕНООБРАЗОВАНИЕ</a:t>
            </a:r>
            <a:endParaRPr lang="ru-RU" sz="3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58" y="470275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263868"/>
              </p:ext>
            </p:extLst>
          </p:nvPr>
        </p:nvGraphicFramePr>
        <p:xfrm>
          <a:off x="158658" y="565774"/>
          <a:ext cx="11806917" cy="481457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356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35639"/>
                <a:gridCol w="3935639"/>
              </a:tblGrid>
              <a:tr h="42061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ЖНВЛП</a:t>
                      </a: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относящиеся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ЖНВЛП</a:t>
                      </a: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изделия</a:t>
                      </a: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7833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зарегистрированная цена +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надбавка,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установленная Агентством по тарифам и ценам Архангельской области в размере 15 %, но не свыше минимально установленной </a:t>
                      </a: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50 р. – 20,5%    15%</a:t>
                      </a: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надбавка, установленная</a:t>
                      </a: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Агентством по тарифам АО</a:t>
                      </a:r>
                      <a:endParaRPr lang="ru-RU" sz="105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100 р. – 14,5%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надбавка, установленная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Агентством по тарифам АО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213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 500 р. –  11 %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надбавка, установленная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Агентством по тарифам АО</a:t>
                      </a: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входная цена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надбавка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15%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входная цена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надбавка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</a:t>
                      </a:r>
                      <a:endParaRPr lang="ru-RU" sz="3600" b="1" i="0" u="sng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Правая фигурная скобка 9"/>
          <p:cNvSpPr/>
          <p:nvPr/>
        </p:nvSpPr>
        <p:spPr>
          <a:xfrm>
            <a:off x="2825488" y="2656973"/>
            <a:ext cx="98520" cy="453700"/>
          </a:xfrm>
          <a:prstGeom prst="rightBrac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7304432" y="3602807"/>
            <a:ext cx="2707751" cy="2356039"/>
          </a:xfrm>
          <a:prstGeom prst="straightConnector1">
            <a:avLst/>
          </a:prstGeom>
          <a:ln w="412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688786" y="3207316"/>
            <a:ext cx="2570742" cy="2751530"/>
          </a:xfrm>
          <a:prstGeom prst="straightConnector1">
            <a:avLst/>
          </a:prstGeom>
          <a:ln w="412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2225261" y="3566579"/>
            <a:ext cx="996967" cy="517089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691626" y="3069420"/>
            <a:ext cx="895997" cy="730854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005152" y="2637945"/>
            <a:ext cx="867078" cy="54656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690097" y="4505458"/>
            <a:ext cx="871653" cy="498292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9426" y="5837145"/>
            <a:ext cx="4113499" cy="5017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Верхнетоемский</a:t>
            </a:r>
            <a:r>
              <a:rPr lang="ru-RU" sz="1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Ленский, Мезенский, </a:t>
            </a:r>
            <a:r>
              <a:rPr lang="ru-RU" sz="14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Пинежский</a:t>
            </a:r>
            <a:r>
              <a:rPr lang="ru-RU" sz="1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Приморский, Шенкурский и территория архипелага Новая Земля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50 р. – 23,5 %   15%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50-100 р. – 17,5%   15%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выше 500 р. – 14 %</a:t>
            </a:r>
            <a:endParaRPr lang="ru-RU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534533" y="6092496"/>
            <a:ext cx="367545" cy="220500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567052" y="6316401"/>
            <a:ext cx="367545" cy="220500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313904" y="6533828"/>
            <a:ext cx="376220" cy="234968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44466" y="5456465"/>
            <a:ext cx="3983421" cy="1312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5199" y="2776948"/>
            <a:ext cx="920576" cy="7559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758570" y="2911833"/>
            <a:ext cx="806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2</a:t>
            </a:r>
            <a:r>
              <a:rPr lang="ru-RU" sz="2800" dirty="0" smtClean="0"/>
              <a:t>5%</a:t>
            </a:r>
            <a:endParaRPr lang="ru-RU" sz="2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669" y="5837145"/>
            <a:ext cx="1530346" cy="93165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480987" y="5940036"/>
            <a:ext cx="10711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20%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749391" y="6050895"/>
            <a:ext cx="4197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Предельная совокупная надбавка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243521" y="3857659"/>
            <a:ext cx="2884148" cy="2193236"/>
          </a:xfrm>
          <a:prstGeom prst="straightConnector1">
            <a:avLst/>
          </a:prstGeom>
          <a:ln w="412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577718" y="4878409"/>
            <a:ext cx="2532989" cy="1325651"/>
          </a:xfrm>
          <a:prstGeom prst="straightConnector1">
            <a:avLst/>
          </a:prstGeom>
          <a:ln w="412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148962" y="3903165"/>
            <a:ext cx="487170" cy="1963519"/>
          </a:xfrm>
          <a:prstGeom prst="straightConnector1">
            <a:avLst/>
          </a:prstGeom>
          <a:ln w="412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07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8794"/>
            <a:ext cx="12192000" cy="42472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ИТОГИ ПРОВЕДЕННЫХ ТОРГОВ</a:t>
            </a:r>
            <a:endParaRPr lang="ru-RU" sz="3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58" y="470275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48016"/>
              </p:ext>
            </p:extLst>
          </p:nvPr>
        </p:nvGraphicFramePr>
        <p:xfrm>
          <a:off x="158658" y="565774"/>
          <a:ext cx="11806917" cy="79438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666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08894"/>
                <a:gridCol w="2731928"/>
              </a:tblGrid>
              <a:tr h="42061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60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Кол-во наименований ЛП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Начальная сумма аукциона, руб.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Фактическая сумма контрактов, руб.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Экономия по аукционам, руб. (п. 2 - п. 3)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экономии</a:t>
                      </a:r>
                      <a:r>
                        <a:rPr lang="ru-RU" sz="2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(п. 3/п. 2 * 100- 100)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Предложение ГУПАО "Фармация“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Экономия по аукционам - расчет, руб. (п. 2 - п. 6)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экономии по аукционам (п. 6/п. 2 * 100- 100)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Экономия от суммы контрактов, руб. (п. 3 - п. 6)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экономии от суммы контрактов (п. 6/п. 3 * 100 - 100</a:t>
                      </a: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</a:t>
                      </a: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12 149 387,24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9 451 080,07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2 698 307,17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-22,2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8 742 863,36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3 406 523,88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-28,0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708 216,71</a:t>
                      </a:r>
                    </a:p>
                    <a:p>
                      <a:pPr marL="176213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-7,5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6213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</a:t>
                      </a:r>
                      <a:endParaRPr lang="ru-RU" sz="3600" b="1" i="0" u="sng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Заголовок 1"/>
          <p:cNvSpPr txBox="1">
            <a:spLocks/>
          </p:cNvSpPr>
          <p:nvPr/>
        </p:nvSpPr>
        <p:spPr>
          <a:xfrm>
            <a:off x="79426" y="5837145"/>
            <a:ext cx="4113499" cy="5017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0045194" y="6597632"/>
            <a:ext cx="72196" cy="225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22126" y="6425216"/>
            <a:ext cx="72196" cy="225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472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КОНТРОЛЬ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8660" y="423429"/>
            <a:ext cx="11874679" cy="12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286124"/>
              </p:ext>
            </p:extLst>
          </p:nvPr>
        </p:nvGraphicFramePr>
        <p:xfrm>
          <a:off x="244475" y="504723"/>
          <a:ext cx="3829050" cy="585674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82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496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РЕАЛИЗАЦИЕЙ ЗАКОНА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93675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Совещательный орган (Наблюдательный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Совет</a:t>
                      </a: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741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Полномочия:</a:t>
                      </a:r>
                    </a:p>
                    <a:p>
                      <a:pPr marL="176213" marR="0" lvl="0" indent="-176213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 за эффективностью внедренной системы, в том числе:</a:t>
                      </a:r>
                    </a:p>
                    <a:p>
                      <a:pPr marL="8890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своевременность поставки    лекарственных препаратов и медицинских изделий;</a:t>
                      </a:r>
                    </a:p>
                    <a:p>
                      <a:pPr marL="8890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качество лекарственных препаратов и медицинских изделий;</a:t>
                      </a:r>
                    </a:p>
                    <a:p>
                      <a:pPr marL="8890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анализ результатов оценки ценообразования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40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депутаты Архангельского областного собрания депутатов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общественных организаций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министерства здравоохранения Архангельской области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РОО «Ассоциация организаторов здравоохранения Архангельской области»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контрольно-ревизионной инспекции Архангельской области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контрактного агентства Архангельской области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226581"/>
              </p:ext>
            </p:extLst>
          </p:nvPr>
        </p:nvGraphicFramePr>
        <p:xfrm>
          <a:off x="8088313" y="501448"/>
          <a:ext cx="3945026" cy="578434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450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88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КАЧЕСТВОМ И КОЛИЧЕСТВОМ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заявленных медицинскими организациями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лек. препаратов и мед. изделий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836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при министерстве здравоохранения Архангельской области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12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Полномочия: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утверждение номенклатурного перечня лекарственных препаратов и медицинских изделий, в том числе: </a:t>
                      </a:r>
                    </a:p>
                    <a:p>
                      <a:pPr marL="88900" marR="0" lvl="0" indent="-88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унификация заявок;</a:t>
                      </a:r>
                    </a:p>
                    <a:p>
                      <a:pPr marL="88900" marR="0" lvl="0" indent="-88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рассмотрение индивидуальных случаев (редкие лекарственные препараты, острая потребность в лекарственных препаратах и медицинских изделиях)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174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главные внештатные специалисты министерства здравоохранения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Архангельской области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клинические фармакологи медицинских организаций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министерства здравоохранения Архангельской области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РОО «Ассоциация организаторов здравоохранения Архангельской области»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29736"/>
              </p:ext>
            </p:extLst>
          </p:nvPr>
        </p:nvGraphicFramePr>
        <p:xfrm>
          <a:off x="4232467" y="504265"/>
          <a:ext cx="3727064" cy="586452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7270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265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КОНТРОЛЬ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ЦЕНООБРАЗОВАНИЕМ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44608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группа при Совещательном органе (при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Наблюдательном Совете</a:t>
                      </a: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28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Полномочия:</a:t>
                      </a:r>
                    </a:p>
                    <a:p>
                      <a:pPr marL="0" indent="0" algn="just" fontAlgn="b">
                        <a:buFontTx/>
                        <a:buNone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проверочных мероприятий в части обоснованности ценообразования на лекарственные препараты и медицинские изделия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37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контрольно-ревизионной инспекции Архангельской области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агентства по тарифам и ценам Архангельской области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министерства здравоохранения Архангельской области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представители контрактного агентства Архангельской области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Стрелка углом вверх 6"/>
          <p:cNvSpPr/>
          <p:nvPr/>
        </p:nvSpPr>
        <p:spPr>
          <a:xfrm flipH="1">
            <a:off x="1907457" y="6587613"/>
            <a:ext cx="8209933" cy="24580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углом вверх 11"/>
          <p:cNvSpPr/>
          <p:nvPr/>
        </p:nvSpPr>
        <p:spPr>
          <a:xfrm flipH="1">
            <a:off x="2369574" y="6426071"/>
            <a:ext cx="3824748" cy="2249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01377" y="6425216"/>
            <a:ext cx="12192000" cy="424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</a:t>
            </a:r>
            <a:endParaRPr lang="ru-RU" sz="16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-1814052" y="6285789"/>
            <a:ext cx="12192000" cy="424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</a:t>
            </a:r>
            <a:endParaRPr lang="ru-RU" sz="16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1111</Words>
  <Application>Microsoft Office PowerPoint</Application>
  <PresentationFormat>Широкоэкранный</PresentationFormat>
  <Paragraphs>252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Times New Roman</vt:lpstr>
      <vt:lpstr>Times New Roman CYR</vt:lpstr>
      <vt:lpstr>Тема Office</vt:lpstr>
      <vt:lpstr>сорок первая сессия  Архангельского областного Собрания депутатов шестого созыва </vt:lpstr>
      <vt:lpstr>ОБЛАСТНОЙ ЗАКОН от 18 марта 2013 года № 629-38-ОЗ  «О реализации государственных полномочий Архангельской области в сфере охраны здоровья граждан»</vt:lpstr>
      <vt:lpstr>ЦЕЛЬ</vt:lpstr>
      <vt:lpstr>ЗАДАЧИ</vt:lpstr>
      <vt:lpstr>Презентация PowerPoint</vt:lpstr>
      <vt:lpstr>Презентация PowerPoint</vt:lpstr>
      <vt:lpstr>ЦЕНООБРАЗОВАНИЕ</vt:lpstr>
      <vt:lpstr>ИТОГИ ПРОВЕДЕННЫХ ТОРГОВ</vt:lpstr>
      <vt:lpstr>КОНТРОЛЬ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Григорьев Дмитрий Александрович</dc:creator>
  <cp:lastModifiedBy>Рябова Алла Александровна</cp:lastModifiedBy>
  <cp:revision>168</cp:revision>
  <cp:lastPrinted>2018-02-12T07:49:35Z</cp:lastPrinted>
  <dcterms:created xsi:type="dcterms:W3CDTF">2017-06-06T11:38:45Z</dcterms:created>
  <dcterms:modified xsi:type="dcterms:W3CDTF">2018-02-14T06:33:52Z</dcterms:modified>
</cp:coreProperties>
</file>