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notesSlides/notesSlide8.xml" ContentType="application/vnd.openxmlformats-officedocument.presentationml.notesSlide+xml"/>
  <Override PartName="/ppt/charts/chart2.xml" ContentType="application/vnd.openxmlformats-officedocument.drawingml.chart+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3.xml" ContentType="application/vnd.openxmlformats-officedocument.drawingml.chart+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rts/chart4.xml" ContentType="application/vnd.openxmlformats-officedocument.drawingml.chart+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rts/chart5.xml" ContentType="application/vnd.openxmlformats-officedocument.drawingml.chart+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rts/colors1.xml" ContentType="application/vnd.ms-office.chartcolorstyle+xml"/>
  <Override PartName="/ppt/charts/style1.xml" ContentType="application/vnd.ms-office.chart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1"/>
  </p:sldMasterIdLst>
  <p:notesMasterIdLst>
    <p:notesMasterId r:id="rId24"/>
  </p:notesMasterIdLst>
  <p:handoutMasterIdLst>
    <p:handoutMasterId r:id="rId25"/>
  </p:handoutMasterIdLst>
  <p:sldIdLst>
    <p:sldId id="313" r:id="rId2"/>
    <p:sldId id="303" r:id="rId3"/>
    <p:sldId id="257" r:id="rId4"/>
    <p:sldId id="301" r:id="rId5"/>
    <p:sldId id="302" r:id="rId6"/>
    <p:sldId id="262" r:id="rId7"/>
    <p:sldId id="305" r:id="rId8"/>
    <p:sldId id="323" r:id="rId9"/>
    <p:sldId id="324" r:id="rId10"/>
    <p:sldId id="256" r:id="rId11"/>
    <p:sldId id="297" r:id="rId12"/>
    <p:sldId id="311" r:id="rId13"/>
    <p:sldId id="307" r:id="rId14"/>
    <p:sldId id="306" r:id="rId15"/>
    <p:sldId id="316" r:id="rId16"/>
    <p:sldId id="271" r:id="rId17"/>
    <p:sldId id="312" r:id="rId18"/>
    <p:sldId id="317" r:id="rId19"/>
    <p:sldId id="319" r:id="rId20"/>
    <p:sldId id="320" r:id="rId21"/>
    <p:sldId id="294" r:id="rId22"/>
    <p:sldId id="314" r:id="rId23"/>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35607"/>
    <a:srgbClr val="3A7DCE"/>
    <a:srgbClr val="CC3399"/>
    <a:srgbClr val="D3B5E9"/>
    <a:srgbClr val="D0005E"/>
    <a:srgbClr val="70AC2E"/>
    <a:srgbClr val="F1FF9B"/>
    <a:srgbClr val="FFE0A3"/>
    <a:srgbClr val="FF3399"/>
    <a:srgbClr val="C19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Светлый стиль 1 - акцент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301B821-A1FF-4177-AEE7-76D212191A09}" styleName="Средний стиль 1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C2FFA5D-87B4-456A-9821-1D502468CF0F}" styleName="Стиль из темы 1 - акцент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8D230F3-CF80-4859-8CE7-A43EE81993B5}" styleName="Светлый стиль 1 — акцент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87" autoAdjust="0"/>
    <p:restoredTop sz="78514" autoAdjust="0"/>
  </p:normalViewPr>
  <p:slideViewPr>
    <p:cSldViewPr>
      <p:cViewPr varScale="1">
        <p:scale>
          <a:sx n="87" d="100"/>
          <a:sy n="87" d="100"/>
        </p:scale>
        <p:origin x="-2208" y="-8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152705" cy="1527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5/10/relationships/revisionInfo" Target="revisionInfo.xml"/></Relationships>
</file>

<file path=ppt/charts/_rels/chart1.xml.rels><?xml version="1.0" encoding="UTF-8" standalone="yes"?>
<Relationships xmlns="http://schemas.openxmlformats.org/package/2006/relationships"><Relationship Id="rId1" Type="http://schemas.openxmlformats.org/officeDocument/2006/relationships/package" Target="../embeddings/_____Microsoft_Excel1.xlsx"/></Relationships>
</file>

<file path=ppt/charts/_rels/chart2.xml.rels><?xml version="1.0" encoding="UTF-8" standalone="yes"?>
<Relationships xmlns="http://schemas.openxmlformats.org/package/2006/relationships"><Relationship Id="rId1" Type="http://schemas.openxmlformats.org/officeDocument/2006/relationships/package" Target="../embeddings/_____Microsoft_Excel2.xlsx"/></Relationships>
</file>

<file path=ppt/charts/_rels/chart3.xml.rels><?xml version="1.0" encoding="UTF-8" standalone="yes"?>
<Relationships xmlns="http://schemas.openxmlformats.org/package/2006/relationships"><Relationship Id="rId1" Type="http://schemas.openxmlformats.org/officeDocument/2006/relationships/package" Target="../embeddings/_____Microsoft_Excel3.xlsx"/></Relationships>
</file>

<file path=ppt/charts/_rels/chart4.xml.rels><?xml version="1.0" encoding="UTF-8" standalone="yes"?>
<Relationships xmlns="http://schemas.openxmlformats.org/package/2006/relationships"><Relationship Id="rId1" Type="http://schemas.openxmlformats.org/officeDocument/2006/relationships/package" Target="../embeddings/_____Microsoft_Excel4.xlsx"/></Relationships>
</file>

<file path=ppt/charts/_rels/chart5.xml.rels><?xml version="1.0" encoding="UTF-8" standalone="yes"?>
<Relationships xmlns="http://schemas.openxmlformats.org/package/2006/relationships"><Relationship Id="rId3" Type="http://schemas.microsoft.com/office/2011/relationships/chartStyle" Target="style1.xml"/><Relationship Id="rId2" Type="http://schemas.microsoft.com/office/2011/relationships/chartColorStyle" Target="colors1.xml"/><Relationship Id="rId1" Type="http://schemas.openxmlformats.org/officeDocument/2006/relationships/package" Target="../embeddings/_____Microsoft_Excel5.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w="25400">
          <a:noFill/>
        </a:ln>
        <a:effectLst/>
        <a:sp3d/>
      </c:spPr>
    </c:sideWall>
    <c:backWall>
      <c:thickness val="0"/>
      <c:spPr>
        <a:noFill/>
        <a:ln w="25400">
          <a:noFill/>
        </a:ln>
        <a:effectLst/>
        <a:sp3d/>
      </c:spPr>
    </c:backWall>
    <c:plotArea>
      <c:layout>
        <c:manualLayout>
          <c:layoutTarget val="inner"/>
          <c:xMode val="edge"/>
          <c:yMode val="edge"/>
          <c:x val="9.3469932791699822E-2"/>
          <c:y val="4.0438767641533355E-2"/>
          <c:w val="0.88449454261769278"/>
          <c:h val="0.61729478406077076"/>
        </c:manualLayout>
      </c:layout>
      <c:bar3DChart>
        <c:barDir val="col"/>
        <c:grouping val="clustered"/>
        <c:varyColors val="0"/>
        <c:ser>
          <c:idx val="0"/>
          <c:order val="0"/>
          <c:tx>
            <c:strRef>
              <c:f>Лист1!$B$1</c:f>
              <c:strCache>
                <c:ptCount val="1"/>
                <c:pt idx="0">
                  <c:v>количество граждан, имеющих право на федеральную льготу</c:v>
                </c:pt>
              </c:strCache>
            </c:strRef>
          </c:tx>
          <c:spPr>
            <a:solidFill>
              <a:srgbClr val="FF0000"/>
            </a:solidFill>
            <a:ln>
              <a:noFill/>
            </a:ln>
            <a:effectLst>
              <a:outerShdw blurRad="40000" dist="23000" dir="5400000" rotWithShape="0">
                <a:srgbClr val="000000">
                  <a:alpha val="35000"/>
                </a:srgbClr>
              </a:outerShdw>
            </a:effectLst>
            <a:sp3d/>
          </c:spPr>
          <c:invertIfNegative val="0"/>
          <c:dLbls>
            <c:dLbl>
              <c:idx val="0"/>
              <c:layout>
                <c:manualLayout>
                  <c:x val="-2.0833333333333332E-2"/>
                  <c:y val="-4.4182410530107068E-2"/>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0-DDC9-4E71-8F36-E0D17A365358}"/>
                </c:ext>
              </c:extLst>
            </c:dLbl>
            <c:spPr>
              <a:noFill/>
              <a:ln>
                <a:noFill/>
              </a:ln>
              <a:effectLst/>
            </c:spPr>
            <c:txPr>
              <a:bodyPr rot="0" vert="horz"/>
              <a:lstStyle/>
              <a:p>
                <a:pPr>
                  <a:defRPr sz="1400" b="1">
                    <a:solidFill>
                      <a:srgbClr val="FF0000"/>
                    </a:solidFill>
                    <a:latin typeface="Times New Roman" pitchFamily="18" charset="0"/>
                    <a:cs typeface="Times New Roman" pitchFamily="18"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pPr xmlns:c15="http://schemas.microsoft.com/office/drawing/2012/chart">
                  <a:prstGeom prst="rect">
                    <a:avLst/>
                  </a:prstGeom>
                </c15:spPr>
                <c15:showLeaderLines val="1"/>
                <c15:leaderLines>
                  <c:spPr>
                    <a:ln w="9525">
                      <a:solidFill>
                        <a:schemeClr val="tx2">
                          <a:lumMod val="35000"/>
                          <a:lumOff val="65000"/>
                        </a:schemeClr>
                      </a:solidFill>
                    </a:ln>
                    <a:effectLst/>
                  </c:spPr>
                </c15:leaderLines>
              </c:ext>
            </c:extLst>
          </c:dLbls>
          <c:cat>
            <c:numRef>
              <c:f>Лист1!$A$2:$A$7</c:f>
              <c:numCache>
                <c:formatCode>General</c:formatCode>
                <c:ptCount val="6"/>
                <c:pt idx="0">
                  <c:v>2013</c:v>
                </c:pt>
                <c:pt idx="1">
                  <c:v>2014</c:v>
                </c:pt>
                <c:pt idx="2">
                  <c:v>2015</c:v>
                </c:pt>
                <c:pt idx="3">
                  <c:v>2016</c:v>
                </c:pt>
                <c:pt idx="4">
                  <c:v>2017</c:v>
                </c:pt>
                <c:pt idx="5">
                  <c:v>2018</c:v>
                </c:pt>
              </c:numCache>
            </c:numRef>
          </c:cat>
          <c:val>
            <c:numRef>
              <c:f>Лист1!$B$2:$B$7</c:f>
              <c:numCache>
                <c:formatCode>#,##0</c:formatCode>
                <c:ptCount val="6"/>
                <c:pt idx="0">
                  <c:v>113463</c:v>
                </c:pt>
                <c:pt idx="1">
                  <c:v>118743</c:v>
                </c:pt>
                <c:pt idx="2">
                  <c:v>113303</c:v>
                </c:pt>
                <c:pt idx="3">
                  <c:v>112308</c:v>
                </c:pt>
                <c:pt idx="4">
                  <c:v>108212</c:v>
                </c:pt>
                <c:pt idx="5">
                  <c:v>108038</c:v>
                </c:pt>
              </c:numCache>
            </c:numRef>
          </c:val>
          <c:extLst xmlns:c16r2="http://schemas.microsoft.com/office/drawing/2015/06/chart">
            <c:ext xmlns:c16="http://schemas.microsoft.com/office/drawing/2014/chart" uri="{C3380CC4-5D6E-409C-BE32-E72D297353CC}">
              <c16:uniqueId val="{00000001-DDC9-4E71-8F36-E0D17A365358}"/>
            </c:ext>
          </c:extLst>
        </c:ser>
        <c:ser>
          <c:idx val="1"/>
          <c:order val="1"/>
          <c:tx>
            <c:strRef>
              <c:f>Лист1!$C$1</c:f>
              <c:strCache>
                <c:ptCount val="1"/>
                <c:pt idx="0">
                  <c:v>количество граждан, сохранивших право на НСУ (не монитизировал)</c:v>
                </c:pt>
              </c:strCache>
            </c:strRef>
          </c:tx>
          <c:spPr>
            <a:solidFill>
              <a:schemeClr val="tx2">
                <a:lumMod val="60000"/>
                <a:lumOff val="40000"/>
              </a:schemeClr>
            </a:solidFill>
            <a:ln>
              <a:noFill/>
            </a:ln>
            <a:effectLst>
              <a:outerShdw blurRad="40000" dist="23000" dir="5400000" rotWithShape="0">
                <a:srgbClr val="000000">
                  <a:alpha val="35000"/>
                </a:srgbClr>
              </a:outerShdw>
            </a:effectLst>
            <a:sp3d/>
          </c:spPr>
          <c:invertIfNegative val="0"/>
          <c:dLbls>
            <c:dLbl>
              <c:idx val="0"/>
              <c:layout>
                <c:manualLayout>
                  <c:x val="2.063046806649169E-2"/>
                  <c:y val="-3.0363077502373905E-2"/>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15:layout>
                    <c:manualLayout>
                      <c:w val="9.4650450973577674E-2"/>
                      <c:h val="3.4868261024826236E-2"/>
                    </c:manualLayout>
                  </c15:layout>
                </c:ext>
                <c:ext xmlns:c16="http://schemas.microsoft.com/office/drawing/2014/chart" uri="{C3380CC4-5D6E-409C-BE32-E72D297353CC}">
                  <c16:uniqueId val="{00000002-DDC9-4E71-8F36-E0D17A365358}"/>
                </c:ext>
              </c:extLst>
            </c:dLbl>
            <c:spPr>
              <a:noFill/>
              <a:ln>
                <a:noFill/>
              </a:ln>
              <a:effectLst/>
            </c:spPr>
            <c:txPr>
              <a:bodyPr rot="0" vert="horz"/>
              <a:lstStyle/>
              <a:p>
                <a:pPr>
                  <a:defRPr sz="1400" b="1">
                    <a:solidFill>
                      <a:srgbClr val="0070C0"/>
                    </a:solidFill>
                    <a:latin typeface="Times New Roman" pitchFamily="18" charset="0"/>
                    <a:cs typeface="Times New Roman" pitchFamily="18"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numRef>
              <c:f>Лист1!$A$2:$A$7</c:f>
              <c:numCache>
                <c:formatCode>General</c:formatCode>
                <c:ptCount val="6"/>
                <c:pt idx="0">
                  <c:v>2013</c:v>
                </c:pt>
                <c:pt idx="1">
                  <c:v>2014</c:v>
                </c:pt>
                <c:pt idx="2">
                  <c:v>2015</c:v>
                </c:pt>
                <c:pt idx="3">
                  <c:v>2016</c:v>
                </c:pt>
                <c:pt idx="4">
                  <c:v>2017</c:v>
                </c:pt>
                <c:pt idx="5">
                  <c:v>2018</c:v>
                </c:pt>
              </c:numCache>
            </c:numRef>
          </c:cat>
          <c:val>
            <c:numRef>
              <c:f>Лист1!$C$2:$C$7</c:f>
              <c:numCache>
                <c:formatCode>#,##0</c:formatCode>
                <c:ptCount val="6"/>
                <c:pt idx="0">
                  <c:v>93522</c:v>
                </c:pt>
                <c:pt idx="1">
                  <c:v>44510</c:v>
                </c:pt>
                <c:pt idx="2">
                  <c:v>42326</c:v>
                </c:pt>
                <c:pt idx="3">
                  <c:v>37856</c:v>
                </c:pt>
                <c:pt idx="4">
                  <c:v>38382</c:v>
                </c:pt>
                <c:pt idx="5">
                  <c:v>34819</c:v>
                </c:pt>
              </c:numCache>
            </c:numRef>
          </c:val>
          <c:extLst xmlns:c16r2="http://schemas.microsoft.com/office/drawing/2015/06/chart">
            <c:ext xmlns:c16="http://schemas.microsoft.com/office/drawing/2014/chart" uri="{C3380CC4-5D6E-409C-BE32-E72D297353CC}">
              <c16:uniqueId val="{00000003-DDC9-4E71-8F36-E0D17A365358}"/>
            </c:ext>
          </c:extLst>
        </c:ser>
        <c:ser>
          <c:idx val="2"/>
          <c:order val="2"/>
          <c:tx>
            <c:strRef>
              <c:f>Лист1!$D$1</c:f>
              <c:strCache>
                <c:ptCount val="1"/>
                <c:pt idx="0">
                  <c:v>количество граждан, имеющих право на региональную льготу (не имеющие инвалидность)</c:v>
                </c:pt>
              </c:strCache>
            </c:strRef>
          </c:tx>
          <c:spPr>
            <a:solidFill>
              <a:schemeClr val="accent3">
                <a:lumMod val="75000"/>
              </a:schemeClr>
            </a:solidFill>
            <a:ln>
              <a:noFill/>
            </a:ln>
            <a:effectLst>
              <a:outerShdw blurRad="40000" dist="23000" dir="5400000" rotWithShape="0">
                <a:srgbClr val="000000">
                  <a:alpha val="35000"/>
                </a:srgbClr>
              </a:outerShdw>
            </a:effectLst>
            <a:sp3d/>
          </c:spPr>
          <c:invertIfNegative val="0"/>
          <c:dLbls>
            <c:dLbl>
              <c:idx val="0"/>
              <c:layout>
                <c:manualLayout>
                  <c:x val="-1.5277777777777777E-2"/>
                  <c:y val="-0.10301182176753017"/>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4-DDC9-4E71-8F36-E0D17A365358}"/>
                </c:ext>
              </c:extLst>
            </c:dLbl>
            <c:dLbl>
              <c:idx val="1"/>
              <c:layout>
                <c:manualLayout>
                  <c:x val="-2.7777777777777776E-2"/>
                  <c:y val="-1.1728493682774722E-2"/>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5-DDC9-4E71-8F36-E0D17A365358}"/>
                </c:ext>
              </c:extLst>
            </c:dLbl>
            <c:dLbl>
              <c:idx val="2"/>
              <c:layout>
                <c:manualLayout>
                  <c:x val="-2.5000000000000001E-2"/>
                  <c:y val="-2.5802686102104386E-2"/>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6-DDC9-4E71-8F36-E0D17A365358}"/>
                </c:ext>
              </c:extLst>
            </c:dLbl>
            <c:dLbl>
              <c:idx val="3"/>
              <c:layout>
                <c:manualLayout>
                  <c:x val="-2.2222222222222223E-2"/>
                  <c:y val="-1.8765589892439555E-2"/>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7-DDC9-4E71-8F36-E0D17A365358}"/>
                </c:ext>
              </c:extLst>
            </c:dLbl>
            <c:dLbl>
              <c:idx val="4"/>
              <c:layout>
                <c:manualLayout>
                  <c:x val="-1.9444444444444344E-2"/>
                  <c:y val="-1.6419891155884631E-2"/>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8-DDC9-4E71-8F36-E0D17A365358}"/>
                </c:ext>
              </c:extLst>
            </c:dLbl>
            <c:spPr>
              <a:noFill/>
              <a:ln>
                <a:noFill/>
              </a:ln>
              <a:effectLst/>
            </c:spPr>
            <c:txPr>
              <a:bodyPr rot="0" vert="horz"/>
              <a:lstStyle/>
              <a:p>
                <a:pPr>
                  <a:defRPr sz="1400" b="1">
                    <a:solidFill>
                      <a:srgbClr val="00B050"/>
                    </a:solidFill>
                    <a:latin typeface="Times New Roman" pitchFamily="18" charset="0"/>
                    <a:cs typeface="Times New Roman" pitchFamily="18"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numRef>
              <c:f>Лист1!$A$2:$A$7</c:f>
              <c:numCache>
                <c:formatCode>General</c:formatCode>
                <c:ptCount val="6"/>
                <c:pt idx="0">
                  <c:v>2013</c:v>
                </c:pt>
                <c:pt idx="1">
                  <c:v>2014</c:v>
                </c:pt>
                <c:pt idx="2">
                  <c:v>2015</c:v>
                </c:pt>
                <c:pt idx="3">
                  <c:v>2016</c:v>
                </c:pt>
                <c:pt idx="4">
                  <c:v>2017</c:v>
                </c:pt>
                <c:pt idx="5">
                  <c:v>2018</c:v>
                </c:pt>
              </c:numCache>
            </c:numRef>
          </c:cat>
          <c:val>
            <c:numRef>
              <c:f>Лист1!$D$2:$D$7</c:f>
              <c:numCache>
                <c:formatCode>#,##0</c:formatCode>
                <c:ptCount val="6"/>
                <c:pt idx="0">
                  <c:v>102148</c:v>
                </c:pt>
                <c:pt idx="1">
                  <c:v>154060</c:v>
                </c:pt>
                <c:pt idx="2">
                  <c:v>159797</c:v>
                </c:pt>
                <c:pt idx="3">
                  <c:v>175353</c:v>
                </c:pt>
                <c:pt idx="4">
                  <c:v>176191</c:v>
                </c:pt>
                <c:pt idx="5">
                  <c:v>174429</c:v>
                </c:pt>
              </c:numCache>
            </c:numRef>
          </c:val>
          <c:extLst xmlns:c16r2="http://schemas.microsoft.com/office/drawing/2015/06/chart">
            <c:ext xmlns:c16="http://schemas.microsoft.com/office/drawing/2014/chart" uri="{C3380CC4-5D6E-409C-BE32-E72D297353CC}">
              <c16:uniqueId val="{00000009-DDC9-4E71-8F36-E0D17A365358}"/>
            </c:ext>
          </c:extLst>
        </c:ser>
        <c:ser>
          <c:idx val="3"/>
          <c:order val="3"/>
          <c:tx>
            <c:strRef>
              <c:f>Лист1!$E$1</c:f>
              <c:strCache>
                <c:ptCount val="1"/>
                <c:pt idx="0">
                  <c:v>общее количество граждан, имеющих право на льготное обеспечение лекарственными препаратами</c:v>
                </c:pt>
              </c:strCache>
            </c:strRef>
          </c:tx>
          <c:spPr>
            <a:solidFill>
              <a:srgbClr val="7030A0"/>
            </a:solidFill>
            <a:ln>
              <a:noFill/>
            </a:ln>
            <a:effectLst>
              <a:outerShdw blurRad="40000" dist="23000" dir="5400000" rotWithShape="0">
                <a:srgbClr val="000000">
                  <a:alpha val="35000"/>
                </a:srgbClr>
              </a:outerShdw>
            </a:effectLst>
            <a:sp3d/>
          </c:spPr>
          <c:invertIfNegative val="0"/>
          <c:dLbls>
            <c:dLbl>
              <c:idx val="0"/>
              <c:layout>
                <c:manualLayout>
                  <c:x val="9.7222222222222224E-3"/>
                  <c:y val="-1.5593791951802495E-2"/>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A-DDC9-4E71-8F36-E0D17A365358}"/>
                </c:ext>
              </c:extLst>
            </c:dLbl>
            <c:dLbl>
              <c:idx val="2"/>
              <c:layout>
                <c:manualLayout>
                  <c:x val="1.8055555555555554E-2"/>
                  <c:y val="-5.1979306506008318E-3"/>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B-DDC9-4E71-8F36-E0D17A365358}"/>
                </c:ext>
              </c:extLst>
            </c:dLbl>
            <c:dLbl>
              <c:idx val="3"/>
              <c:layout>
                <c:manualLayout>
                  <c:x val="1.8055555555555453E-2"/>
                  <c:y val="-1.2994826626502091E-2"/>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C-DDC9-4E71-8F36-E0D17A365358}"/>
                </c:ext>
              </c:extLst>
            </c:dLbl>
            <c:spPr>
              <a:noFill/>
              <a:ln>
                <a:noFill/>
              </a:ln>
              <a:effectLst/>
            </c:spPr>
            <c:txPr>
              <a:bodyPr rot="0" vert="horz"/>
              <a:lstStyle/>
              <a:p>
                <a:pPr>
                  <a:defRPr sz="1400" b="1">
                    <a:solidFill>
                      <a:srgbClr val="7030A0"/>
                    </a:solidFill>
                    <a:latin typeface="Times New Roman" pitchFamily="18" charset="0"/>
                    <a:cs typeface="Times New Roman" pitchFamily="18"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numRef>
              <c:f>Лист1!$A$2:$A$7</c:f>
              <c:numCache>
                <c:formatCode>General</c:formatCode>
                <c:ptCount val="6"/>
                <c:pt idx="0">
                  <c:v>2013</c:v>
                </c:pt>
                <c:pt idx="1">
                  <c:v>2014</c:v>
                </c:pt>
                <c:pt idx="2">
                  <c:v>2015</c:v>
                </c:pt>
                <c:pt idx="3">
                  <c:v>2016</c:v>
                </c:pt>
                <c:pt idx="4">
                  <c:v>2017</c:v>
                </c:pt>
                <c:pt idx="5">
                  <c:v>2018</c:v>
                </c:pt>
              </c:numCache>
            </c:numRef>
          </c:cat>
          <c:val>
            <c:numRef>
              <c:f>Лист1!$E$2:$E$7</c:f>
              <c:numCache>
                <c:formatCode>#,##0</c:formatCode>
                <c:ptCount val="6"/>
                <c:pt idx="0">
                  <c:v>215611</c:v>
                </c:pt>
                <c:pt idx="1">
                  <c:v>198857</c:v>
                </c:pt>
                <c:pt idx="2">
                  <c:v>201003</c:v>
                </c:pt>
                <c:pt idx="3">
                  <c:v>211289</c:v>
                </c:pt>
                <c:pt idx="4">
                  <c:v>214473</c:v>
                </c:pt>
                <c:pt idx="5">
                  <c:v>209248</c:v>
                </c:pt>
              </c:numCache>
            </c:numRef>
          </c:val>
          <c:extLst xmlns:c16r2="http://schemas.microsoft.com/office/drawing/2015/06/chart">
            <c:ext xmlns:c16="http://schemas.microsoft.com/office/drawing/2014/chart" uri="{C3380CC4-5D6E-409C-BE32-E72D297353CC}">
              <c16:uniqueId val="{0000000D-DDC9-4E71-8F36-E0D17A365358}"/>
            </c:ext>
          </c:extLst>
        </c:ser>
        <c:dLbls>
          <c:showLegendKey val="0"/>
          <c:showVal val="0"/>
          <c:showCatName val="0"/>
          <c:showSerName val="0"/>
          <c:showPercent val="0"/>
          <c:showBubbleSize val="0"/>
        </c:dLbls>
        <c:gapWidth val="139"/>
        <c:gapDepth val="69"/>
        <c:shape val="box"/>
        <c:axId val="57683328"/>
        <c:axId val="57697408"/>
        <c:axId val="0"/>
      </c:bar3DChart>
      <c:catAx>
        <c:axId val="57683328"/>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vert="horz"/>
          <a:lstStyle/>
          <a:p>
            <a:pPr>
              <a:defRPr sz="1400" b="1">
                <a:latin typeface="Times New Roman" pitchFamily="18" charset="0"/>
                <a:cs typeface="Times New Roman" pitchFamily="18" charset="0"/>
              </a:defRPr>
            </a:pPr>
            <a:endParaRPr lang="ru-RU"/>
          </a:p>
        </c:txPr>
        <c:crossAx val="57697408"/>
        <c:crosses val="autoZero"/>
        <c:auto val="1"/>
        <c:lblAlgn val="ctr"/>
        <c:lblOffset val="100"/>
        <c:noMultiLvlLbl val="0"/>
      </c:catAx>
      <c:valAx>
        <c:axId val="57697408"/>
        <c:scaling>
          <c:orientation val="minMax"/>
        </c:scaling>
        <c:delete val="0"/>
        <c:axPos val="l"/>
        <c:numFmt formatCode="#,##0" sourceLinked="1"/>
        <c:majorTickMark val="none"/>
        <c:minorTickMark val="none"/>
        <c:tickLblPos val="nextTo"/>
        <c:spPr>
          <a:noFill/>
          <a:ln>
            <a:noFill/>
          </a:ln>
          <a:effectLst/>
        </c:spPr>
        <c:txPr>
          <a:bodyPr rot="-60000000" vert="horz"/>
          <a:lstStyle/>
          <a:p>
            <a:pPr>
              <a:defRPr sz="1400" b="1">
                <a:latin typeface="Times New Roman" pitchFamily="18" charset="0"/>
                <a:cs typeface="Times New Roman" pitchFamily="18" charset="0"/>
              </a:defRPr>
            </a:pPr>
            <a:endParaRPr lang="ru-RU"/>
          </a:p>
        </c:txPr>
        <c:crossAx val="57683328"/>
        <c:crosses val="autoZero"/>
        <c:crossBetween val="between"/>
      </c:valAx>
      <c:spPr>
        <a:noFill/>
        <a:ln>
          <a:noFill/>
        </a:ln>
        <a:effectLst/>
      </c:spPr>
    </c:plotArea>
    <c:legend>
      <c:legendPos val="b"/>
      <c:legendEntry>
        <c:idx val="0"/>
        <c:txPr>
          <a:bodyPr rot="0" vert="horz"/>
          <a:lstStyle/>
          <a:p>
            <a:pPr>
              <a:defRPr sz="1400">
                <a:latin typeface="Times New Roman" pitchFamily="18" charset="0"/>
                <a:cs typeface="Times New Roman" pitchFamily="18" charset="0"/>
              </a:defRPr>
            </a:pPr>
            <a:endParaRPr lang="ru-RU"/>
          </a:p>
        </c:txPr>
      </c:legendEntry>
      <c:legendEntry>
        <c:idx val="1"/>
        <c:txPr>
          <a:bodyPr rot="0" vert="horz"/>
          <a:lstStyle/>
          <a:p>
            <a:pPr>
              <a:defRPr sz="1400">
                <a:latin typeface="Times New Roman" pitchFamily="18" charset="0"/>
                <a:cs typeface="Times New Roman" pitchFamily="18" charset="0"/>
              </a:defRPr>
            </a:pPr>
            <a:endParaRPr lang="ru-RU"/>
          </a:p>
        </c:txPr>
      </c:legendEntry>
      <c:legendEntry>
        <c:idx val="2"/>
        <c:txPr>
          <a:bodyPr rot="0" vert="horz"/>
          <a:lstStyle/>
          <a:p>
            <a:pPr>
              <a:defRPr sz="1400">
                <a:latin typeface="Times New Roman" pitchFamily="18" charset="0"/>
                <a:cs typeface="Times New Roman" pitchFamily="18" charset="0"/>
              </a:defRPr>
            </a:pPr>
            <a:endParaRPr lang="ru-RU"/>
          </a:p>
        </c:txPr>
      </c:legendEntry>
      <c:legendEntry>
        <c:idx val="3"/>
        <c:txPr>
          <a:bodyPr rot="0" vert="horz"/>
          <a:lstStyle/>
          <a:p>
            <a:pPr>
              <a:defRPr sz="1400">
                <a:latin typeface="Times New Roman" pitchFamily="18" charset="0"/>
                <a:cs typeface="Times New Roman" pitchFamily="18" charset="0"/>
              </a:defRPr>
            </a:pPr>
            <a:endParaRPr lang="ru-RU"/>
          </a:p>
        </c:txPr>
      </c:legendEntry>
      <c:layout>
        <c:manualLayout>
          <c:xMode val="edge"/>
          <c:yMode val="edge"/>
          <c:x val="3.2179133858267719E-2"/>
          <c:y val="0.71945540421073306"/>
          <c:w val="0.84838823272090991"/>
          <c:h val="0.28054464538853174"/>
        </c:manualLayout>
      </c:layout>
      <c:overlay val="0"/>
      <c:spPr>
        <a:noFill/>
        <a:ln>
          <a:noFill/>
        </a:ln>
        <a:effectLst/>
      </c:spPr>
      <c:txPr>
        <a:bodyPr rot="0" vert="horz"/>
        <a:lstStyle/>
        <a:p>
          <a:pPr>
            <a:defRPr sz="1400">
              <a:latin typeface="Times New Roman" pitchFamily="18" charset="0"/>
              <a:cs typeface="Times New Roman" pitchFamily="18" charset="0"/>
            </a:defRPr>
          </a:pPr>
          <a:endParaRPr lang="ru-RU"/>
        </a:p>
      </c:txPr>
    </c:legend>
    <c:plotVisOnly val="1"/>
    <c:dispBlanksAs val="gap"/>
    <c:showDLblsOverMax val="0"/>
  </c:chart>
  <c:spPr>
    <a:noFill/>
    <a:ln>
      <a:noFill/>
    </a:ln>
    <a:effectLst/>
  </c:spPr>
  <c:txPr>
    <a:bodyPr/>
    <a:lstStyle/>
    <a:p>
      <a:pPr>
        <a:defRPr>
          <a:latin typeface="Bookman Old Style" pitchFamily="18" charset="0"/>
        </a:defRPr>
      </a:pPr>
      <a:endParaRPr lang="ru-RU"/>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69987598425196851"/>
          <c:y val="0.55392120080974405"/>
          <c:w val="0.27919105424321961"/>
          <c:h val="0.24289574347256371"/>
        </c:manualLayout>
      </c:layout>
      <c:barChart>
        <c:barDir val="col"/>
        <c:grouping val="clustered"/>
        <c:varyColors val="0"/>
        <c:dLbls>
          <c:showLegendKey val="0"/>
          <c:showVal val="0"/>
          <c:showCatName val="0"/>
          <c:showSerName val="0"/>
          <c:showPercent val="0"/>
          <c:showBubbleSize val="0"/>
        </c:dLbls>
        <c:gapWidth val="202"/>
        <c:overlap val="-13"/>
        <c:axId val="57803136"/>
        <c:axId val="57804672"/>
      </c:barChart>
      <c:catAx>
        <c:axId val="57803136"/>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1" i="0" u="none" strike="noStrike" kern="1200" baseline="0">
                <a:solidFill>
                  <a:schemeClr val="tx1"/>
                </a:solidFill>
                <a:latin typeface="Times New Roman" pitchFamily="18" charset="0"/>
                <a:ea typeface="+mn-ea"/>
                <a:cs typeface="Times New Roman" pitchFamily="18" charset="0"/>
              </a:defRPr>
            </a:pPr>
            <a:endParaRPr lang="ru-RU"/>
          </a:p>
        </c:txPr>
        <c:crossAx val="57804672"/>
        <c:crosses val="autoZero"/>
        <c:auto val="1"/>
        <c:lblAlgn val="ctr"/>
        <c:lblOffset val="100"/>
        <c:noMultiLvlLbl val="0"/>
      </c:catAx>
      <c:valAx>
        <c:axId val="57804672"/>
        <c:scaling>
          <c:orientation val="minMax"/>
        </c:scaling>
        <c:delete val="1"/>
        <c:axPos val="l"/>
        <c:numFmt formatCode="#,##0" sourceLinked="1"/>
        <c:majorTickMark val="none"/>
        <c:minorTickMark val="none"/>
        <c:tickLblPos val="nextTo"/>
        <c:crossAx val="57803136"/>
        <c:crosses val="autoZero"/>
        <c:crossBetween val="between"/>
      </c:valAx>
      <c:spPr>
        <a:noFill/>
        <a:ln w="25400">
          <a:noFill/>
        </a:ln>
        <a:effectLst/>
        <a:sp3d/>
      </c:spPr>
    </c:plotArea>
    <c:legend>
      <c:legendPos val="b"/>
      <c:layout/>
      <c:overlay val="0"/>
      <c:spPr>
        <a:noFill/>
        <a:ln>
          <a:noFill/>
        </a:ln>
        <a:effectLst/>
      </c:spPr>
      <c:txPr>
        <a:bodyPr rot="0" spcFirstLastPara="1" vertOverflow="ellipsis" vert="horz" wrap="square" anchor="ctr" anchorCtr="1"/>
        <a:lstStyle/>
        <a:p>
          <a:pPr>
            <a:defRPr sz="1400" b="1" i="0" u="none" strike="noStrike" kern="1200" baseline="0">
              <a:solidFill>
                <a:schemeClr val="tx1"/>
              </a:solidFill>
              <a:latin typeface="Times New Roman" pitchFamily="18" charset="0"/>
              <a:ea typeface="+mn-ea"/>
              <a:cs typeface="Times New Roman" pitchFamily="18" charset="0"/>
            </a:defRPr>
          </a:pPr>
          <a:endParaRPr lang="ru-RU"/>
        </a:p>
      </c:txPr>
    </c:legend>
    <c:plotVisOnly val="1"/>
    <c:dispBlanksAs val="gap"/>
    <c:showDLblsOverMax val="0"/>
  </c:chart>
  <c:spPr>
    <a:noFill/>
    <a:ln>
      <a:noFill/>
    </a:ln>
    <a:effectLst/>
  </c:spPr>
  <c:txPr>
    <a:bodyPr/>
    <a:lstStyle/>
    <a:p>
      <a:pPr>
        <a:defRPr/>
      </a:pPr>
      <a:endParaRPr lang="ru-RU"/>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Лист1!$B$1</c:f>
              <c:strCache>
                <c:ptCount val="1"/>
                <c:pt idx="0">
                  <c:v>федеральная льгота</c:v>
                </c:pt>
              </c:strCache>
            </c:strRef>
          </c:tx>
          <c:spPr>
            <a:solidFill>
              <a:schemeClr val="accent1"/>
            </a:solidFill>
            <a:ln>
              <a:noFill/>
            </a:ln>
            <a:effectLst/>
            <a:sp3d/>
          </c:spPr>
          <c:invertIfNegative val="0"/>
          <c:dLbls>
            <c:dLbl>
              <c:idx val="0"/>
              <c:layout>
                <c:manualLayout>
                  <c:x val="1.5277779448576055E-2"/>
                  <c:y val="-6.8440613845841556E-3"/>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0-32EF-4D7A-9FE7-D1015FDA6733}"/>
                </c:ext>
              </c:extLst>
            </c:dLbl>
            <c:dLbl>
              <c:idx val="1"/>
              <c:layout>
                <c:manualLayout>
                  <c:x val="5.5555561631185652E-3"/>
                  <c:y val="-1.8250830358891083E-2"/>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32EF-4D7A-9FE7-D1015FDA6733}"/>
                </c:ext>
              </c:extLst>
            </c:dLbl>
            <c:dLbl>
              <c:idx val="2"/>
              <c:layout>
                <c:manualLayout>
                  <c:x val="1.2500001367016773E-2"/>
                  <c:y val="-2.5094891743475237E-2"/>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2-32EF-4D7A-9FE7-D1015FDA6733}"/>
                </c:ext>
              </c:extLst>
            </c:dLbl>
            <c:dLbl>
              <c:idx val="3"/>
              <c:layout>
                <c:manualLayout>
                  <c:x val="2.7777780815593338E-3"/>
                  <c:y val="-1.3688122769168354E-2"/>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32EF-4D7A-9FE7-D1015FDA6733}"/>
                </c:ext>
              </c:extLst>
            </c:dLbl>
            <c:dLbl>
              <c:idx val="4"/>
              <c:layout>
                <c:manualLayout>
                  <c:x val="1.9317587414434318E-3"/>
                  <c:y val="-1.1406768974306926E-2"/>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4-32EF-4D7A-9FE7-D1015FDA6733}"/>
                </c:ext>
              </c:extLst>
            </c:dLbl>
            <c:dLbl>
              <c:idx val="5"/>
              <c:layout>
                <c:manualLayout>
                  <c:x val="-8.3333342446778487E-3"/>
                  <c:y val="-1.5969476564029698E-2"/>
                </c:manualLayout>
              </c:layout>
              <c:spPr>
                <a:noFill/>
                <a:ln>
                  <a:noFill/>
                </a:ln>
                <a:effectLst/>
              </c:spPr>
              <c:txPr>
                <a:bodyPr rot="0" spcFirstLastPara="1" vertOverflow="ellipsis" vert="horz" wrap="square" lIns="38100" tIns="19050" rIns="38100" bIns="19050" anchor="ctr" anchorCtr="1">
                  <a:noAutofit/>
                </a:bodyPr>
                <a:lstStyle/>
                <a:p>
                  <a:pPr>
                    <a:defRPr sz="1600" b="1" i="0" u="none" strike="noStrike" kern="1200" baseline="0">
                      <a:solidFill>
                        <a:schemeClr val="accent1">
                          <a:lumMod val="75000"/>
                        </a:schemeClr>
                      </a:solidFill>
                      <a:latin typeface="Times New Roman" pitchFamily="18" charset="0"/>
                      <a:ea typeface="+mn-ea"/>
                      <a:cs typeface="Times New Roman" pitchFamily="18" charset="0"/>
                    </a:defRPr>
                  </a:pPr>
                  <a:endParaRPr lang="ru-RU"/>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5-32EF-4D7A-9FE7-D1015FDA6733}"/>
                </c:ext>
              </c:extLst>
            </c:dLbl>
            <c:dLbl>
              <c:idx val="6"/>
              <c:layout>
                <c:manualLayout>
                  <c:x val="-2.1276850533339064E-2"/>
                  <c:y val="-2.1798066058664922E-2"/>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15:layout>
                    <c:manualLayout>
                      <c:w val="6.302734624989953E-2"/>
                      <c:h val="6.1023705838053763E-2"/>
                    </c:manualLayout>
                  </c15:layout>
                </c:ext>
                <c:ext xmlns:c16="http://schemas.microsoft.com/office/drawing/2014/chart" uri="{C3380CC4-5D6E-409C-BE32-E72D297353CC}">
                  <c16:uniqueId val="{00000006-32EF-4D7A-9FE7-D1015FDA6733}"/>
                </c:ext>
              </c:extLst>
            </c:dLbl>
            <c:dLbl>
              <c:idx val="7"/>
              <c:layout>
                <c:manualLayout>
                  <c:x val="-1.8055557530135338E-2"/>
                  <c:y val="0"/>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7-32EF-4D7A-9FE7-D1015FDA6733}"/>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accent1">
                        <a:lumMod val="75000"/>
                      </a:schemeClr>
                    </a:solidFill>
                    <a:latin typeface="Times New Roman" pitchFamily="18" charset="0"/>
                    <a:ea typeface="+mn-ea"/>
                    <a:cs typeface="Times New Roman" pitchFamily="18"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Лист1!$A$2:$A$8</c:f>
              <c:numCache>
                <c:formatCode>General</c:formatCode>
                <c:ptCount val="7"/>
                <c:pt idx="0">
                  <c:v>2012</c:v>
                </c:pt>
                <c:pt idx="1">
                  <c:v>2013</c:v>
                </c:pt>
                <c:pt idx="2">
                  <c:v>2014</c:v>
                </c:pt>
                <c:pt idx="3">
                  <c:v>2015</c:v>
                </c:pt>
                <c:pt idx="4">
                  <c:v>2016</c:v>
                </c:pt>
                <c:pt idx="5">
                  <c:v>2017</c:v>
                </c:pt>
                <c:pt idx="6">
                  <c:v>2018</c:v>
                </c:pt>
              </c:numCache>
            </c:numRef>
          </c:cat>
          <c:val>
            <c:numRef>
              <c:f>Лист1!$B$2:$B$8</c:f>
              <c:numCache>
                <c:formatCode>General</c:formatCode>
                <c:ptCount val="7"/>
                <c:pt idx="0">
                  <c:v>595.20000000000005</c:v>
                </c:pt>
                <c:pt idx="1">
                  <c:v>516.6</c:v>
                </c:pt>
                <c:pt idx="2">
                  <c:v>526.79999999999995</c:v>
                </c:pt>
                <c:pt idx="3">
                  <c:v>532.70000000000005</c:v>
                </c:pt>
                <c:pt idx="4">
                  <c:v>527.9</c:v>
                </c:pt>
                <c:pt idx="5">
                  <c:v>475</c:v>
                </c:pt>
                <c:pt idx="6">
                  <c:v>449.7</c:v>
                </c:pt>
              </c:numCache>
            </c:numRef>
          </c:val>
          <c:extLst xmlns:c16r2="http://schemas.microsoft.com/office/drawing/2015/06/chart">
            <c:ext xmlns:c16="http://schemas.microsoft.com/office/drawing/2014/chart" uri="{C3380CC4-5D6E-409C-BE32-E72D297353CC}">
              <c16:uniqueId val="{00000008-32EF-4D7A-9FE7-D1015FDA6733}"/>
            </c:ext>
          </c:extLst>
        </c:ser>
        <c:ser>
          <c:idx val="1"/>
          <c:order val="1"/>
          <c:tx>
            <c:strRef>
              <c:f>Лист1!$C$1</c:f>
              <c:strCache>
                <c:ptCount val="1"/>
                <c:pt idx="0">
                  <c:v>региональная льгота</c:v>
                </c:pt>
              </c:strCache>
            </c:strRef>
          </c:tx>
          <c:spPr>
            <a:solidFill>
              <a:schemeClr val="accent2"/>
            </a:solidFill>
            <a:ln>
              <a:noFill/>
            </a:ln>
            <a:effectLst/>
            <a:sp3d/>
          </c:spPr>
          <c:invertIfNegative val="0"/>
          <c:dLbls>
            <c:dLbl>
              <c:idx val="0"/>
              <c:layout>
                <c:manualLayout>
                  <c:x val="3.0900265846485767E-2"/>
                  <c:y val="-1.2677141733146274E-2"/>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9-32EF-4D7A-9FE7-D1015FDA6733}"/>
                </c:ext>
              </c:extLst>
            </c:dLbl>
            <c:dLbl>
              <c:idx val="1"/>
              <c:layout>
                <c:manualLayout>
                  <c:x val="2.5747050059826124E-2"/>
                  <c:y val="1.1839687292860199E-3"/>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15:layout>
                    <c:manualLayout>
                      <c:w val="6.8697816050554986E-2"/>
                      <c:h val="6.1023705838053763E-2"/>
                    </c:manualLayout>
                  </c15:layout>
                </c:ext>
                <c:ext xmlns:c16="http://schemas.microsoft.com/office/drawing/2014/chart" uri="{C3380CC4-5D6E-409C-BE32-E72D297353CC}">
                  <c16:uniqueId val="{0000000A-32EF-4D7A-9FE7-D1015FDA6733}"/>
                </c:ext>
              </c:extLst>
            </c:dLbl>
            <c:dLbl>
              <c:idx val="2"/>
              <c:layout>
                <c:manualLayout>
                  <c:x val="3.2000878390297284E-2"/>
                  <c:y val="-1.9964180949079105E-2"/>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15:layout>
                    <c:manualLayout>
                      <c:w val="7.2478129250991966E-2"/>
                      <c:h val="6.1023705838053763E-2"/>
                    </c:manualLayout>
                  </c15:layout>
                </c:ext>
                <c:ext xmlns:c16="http://schemas.microsoft.com/office/drawing/2014/chart" uri="{C3380CC4-5D6E-409C-BE32-E72D297353CC}">
                  <c16:uniqueId val="{0000000B-32EF-4D7A-9FE7-D1015FDA6733}"/>
                </c:ext>
              </c:extLst>
            </c:dLbl>
            <c:dLbl>
              <c:idx val="3"/>
              <c:layout>
                <c:manualLayout>
                  <c:x val="1.9674324111365278E-2"/>
                  <c:y val="-1.7326432986579533E-2"/>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C-32EF-4D7A-9FE7-D1015FDA6733}"/>
                </c:ext>
              </c:extLst>
            </c:dLbl>
            <c:dLbl>
              <c:idx val="4"/>
              <c:layout>
                <c:manualLayout>
                  <c:x val="2.7777780815592828E-2"/>
                  <c:y val="-1.5969476564029698E-2"/>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D-32EF-4D7A-9FE7-D1015FDA6733}"/>
                </c:ext>
              </c:extLst>
            </c:dLbl>
            <c:dLbl>
              <c:idx val="5"/>
              <c:layout>
                <c:manualLayout>
                  <c:x val="2.0791722602403327E-2"/>
                  <c:y val="-1.7326435502002781E-2"/>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E-32EF-4D7A-9FE7-D1015FDA6733}"/>
                </c:ext>
              </c:extLst>
            </c:dLbl>
            <c:dLbl>
              <c:idx val="6"/>
              <c:layout>
                <c:manualLayout>
                  <c:x val="-1.6666668489355798E-2"/>
                  <c:y val="-3.4219408752135401E-3"/>
                </c:manualLayout>
              </c:layout>
              <c:spPr>
                <a:noFill/>
                <a:ln>
                  <a:noFill/>
                </a:ln>
                <a:effectLst/>
              </c:spPr>
              <c:txPr>
                <a:bodyPr rot="0" spcFirstLastPara="1" vertOverflow="ellipsis" vert="horz" wrap="square" lIns="38100" tIns="19050" rIns="38100" bIns="19050" anchor="ctr" anchorCtr="1">
                  <a:noAutofit/>
                </a:bodyPr>
                <a:lstStyle/>
                <a:p>
                  <a:pPr>
                    <a:defRPr sz="1600" b="1" i="0" u="none" strike="noStrike" kern="1200" baseline="0">
                      <a:solidFill>
                        <a:schemeClr val="accent2">
                          <a:lumMod val="75000"/>
                        </a:schemeClr>
                      </a:solidFill>
                      <a:latin typeface="Times New Roman" pitchFamily="18" charset="0"/>
                      <a:ea typeface="+mn-ea"/>
                      <a:cs typeface="Times New Roman" pitchFamily="18" charset="0"/>
                    </a:defRPr>
                  </a:pPr>
                  <a:endParaRPr lang="ru-RU"/>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15:layout>
                    <c:manualLayout>
                      <c:w val="4.166667122338924E-2"/>
                      <c:h val="4.1976909825449486E-2"/>
                    </c:manualLayout>
                  </c15:layout>
                </c:ext>
                <c:ext xmlns:c16="http://schemas.microsoft.com/office/drawing/2014/chart" uri="{C3380CC4-5D6E-409C-BE32-E72D297353CC}">
                  <c16:uniqueId val="{0000000F-32EF-4D7A-9FE7-D1015FDA6733}"/>
                </c:ext>
              </c:extLst>
            </c:dLbl>
            <c:dLbl>
              <c:idx val="7"/>
              <c:layout>
                <c:manualLayout>
                  <c:x val="7.0614015307600732E-3"/>
                  <c:y val="-2.2942590457824374E-2"/>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15:layout>
                    <c:manualLayout>
                      <c:w val="5.7032025616044743E-2"/>
                      <c:h val="5.0502377245285876E-2"/>
                    </c:manualLayout>
                  </c15:layout>
                </c:ext>
                <c:ext xmlns:c16="http://schemas.microsoft.com/office/drawing/2014/chart" uri="{C3380CC4-5D6E-409C-BE32-E72D297353CC}">
                  <c16:uniqueId val="{00000010-32EF-4D7A-9FE7-D1015FDA6733}"/>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accent2">
                        <a:lumMod val="75000"/>
                      </a:schemeClr>
                    </a:solidFill>
                    <a:latin typeface="Times New Roman" pitchFamily="18" charset="0"/>
                    <a:ea typeface="+mn-ea"/>
                    <a:cs typeface="Times New Roman" pitchFamily="18"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Лист1!$A$2:$A$8</c:f>
              <c:numCache>
                <c:formatCode>General</c:formatCode>
                <c:ptCount val="7"/>
                <c:pt idx="0">
                  <c:v>2012</c:v>
                </c:pt>
                <c:pt idx="1">
                  <c:v>2013</c:v>
                </c:pt>
                <c:pt idx="2">
                  <c:v>2014</c:v>
                </c:pt>
                <c:pt idx="3">
                  <c:v>2015</c:v>
                </c:pt>
                <c:pt idx="4">
                  <c:v>2016</c:v>
                </c:pt>
                <c:pt idx="5">
                  <c:v>2017</c:v>
                </c:pt>
                <c:pt idx="6">
                  <c:v>2018</c:v>
                </c:pt>
              </c:numCache>
            </c:numRef>
          </c:cat>
          <c:val>
            <c:numRef>
              <c:f>Лист1!$C$2:$C$8</c:f>
              <c:numCache>
                <c:formatCode>General</c:formatCode>
                <c:ptCount val="7"/>
                <c:pt idx="0">
                  <c:v>230.6</c:v>
                </c:pt>
                <c:pt idx="1">
                  <c:v>344</c:v>
                </c:pt>
                <c:pt idx="2">
                  <c:v>517.29999999999995</c:v>
                </c:pt>
                <c:pt idx="3">
                  <c:v>557</c:v>
                </c:pt>
                <c:pt idx="4">
                  <c:v>517</c:v>
                </c:pt>
                <c:pt idx="5">
                  <c:v>1052.3</c:v>
                </c:pt>
                <c:pt idx="6">
                  <c:v>840</c:v>
                </c:pt>
              </c:numCache>
            </c:numRef>
          </c:val>
          <c:extLst xmlns:c16r2="http://schemas.microsoft.com/office/drawing/2015/06/chart">
            <c:ext xmlns:c16="http://schemas.microsoft.com/office/drawing/2014/chart" uri="{C3380CC4-5D6E-409C-BE32-E72D297353CC}">
              <c16:uniqueId val="{00000011-32EF-4D7A-9FE7-D1015FDA6733}"/>
            </c:ext>
          </c:extLst>
        </c:ser>
        <c:dLbls>
          <c:showLegendKey val="0"/>
          <c:showVal val="1"/>
          <c:showCatName val="0"/>
          <c:showSerName val="0"/>
          <c:showPercent val="0"/>
          <c:showBubbleSize val="0"/>
        </c:dLbls>
        <c:gapWidth val="150"/>
        <c:shape val="box"/>
        <c:axId val="73913472"/>
        <c:axId val="73915008"/>
        <c:axId val="0"/>
      </c:bar3DChart>
      <c:catAx>
        <c:axId val="73913472"/>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solidFill>
                <a:latin typeface="Times New Roman" pitchFamily="18" charset="0"/>
                <a:ea typeface="+mn-ea"/>
                <a:cs typeface="Times New Roman" pitchFamily="18" charset="0"/>
              </a:defRPr>
            </a:pPr>
            <a:endParaRPr lang="ru-RU"/>
          </a:p>
        </c:txPr>
        <c:crossAx val="73915008"/>
        <c:crosses val="autoZero"/>
        <c:auto val="1"/>
        <c:lblAlgn val="ctr"/>
        <c:lblOffset val="100"/>
        <c:noMultiLvlLbl val="0"/>
      </c:catAx>
      <c:valAx>
        <c:axId val="73915008"/>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solidFill>
                <a:latin typeface="Times New Roman" pitchFamily="18" charset="0"/>
                <a:ea typeface="+mn-ea"/>
                <a:cs typeface="Times New Roman" pitchFamily="18" charset="0"/>
              </a:defRPr>
            </a:pPr>
            <a:endParaRPr lang="ru-RU"/>
          </a:p>
        </c:txPr>
        <c:crossAx val="73913472"/>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400" b="1" i="0" u="none" strike="noStrike" kern="1200" baseline="0">
              <a:solidFill>
                <a:schemeClr val="tx1"/>
              </a:solidFill>
              <a:latin typeface="Times New Roman" pitchFamily="18" charset="0"/>
              <a:ea typeface="+mn-ea"/>
              <a:cs typeface="Times New Roman" pitchFamily="18" charset="0"/>
            </a:defRPr>
          </a:pPr>
          <a:endParaRPr lang="ru-RU"/>
        </a:p>
      </c:txPr>
    </c:legend>
    <c:plotVisOnly val="1"/>
    <c:dispBlanksAs val="gap"/>
    <c:showDLblsOverMax val="0"/>
  </c:chart>
  <c:spPr>
    <a:noFill/>
    <a:ln>
      <a:noFill/>
    </a:ln>
    <a:effectLst/>
  </c:spPr>
  <c:txPr>
    <a:bodyPr/>
    <a:lstStyle/>
    <a:p>
      <a:pPr>
        <a:defRPr/>
      </a:pPr>
      <a:endParaRPr lang="ru-RU"/>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1" i="0" u="none" strike="noStrike" kern="1200" spc="0" baseline="0">
                <a:solidFill>
                  <a:srgbClr val="002060"/>
                </a:solidFill>
                <a:latin typeface="Times New Roman" pitchFamily="18" charset="0"/>
                <a:ea typeface="+mn-ea"/>
                <a:cs typeface="Times New Roman" pitchFamily="18" charset="0"/>
              </a:defRPr>
            </a:pPr>
            <a:r>
              <a:rPr lang="ru-RU" sz="2400" b="1" i="0" baseline="0" dirty="0">
                <a:solidFill>
                  <a:srgbClr val="002060"/>
                </a:solidFill>
                <a:latin typeface="Times New Roman" pitchFamily="18" charset="0"/>
                <a:cs typeface="Times New Roman" pitchFamily="18" charset="0"/>
              </a:rPr>
              <a:t>По нозологиям</a:t>
            </a:r>
          </a:p>
        </c:rich>
      </c:tx>
      <c:layout/>
      <c:overlay val="0"/>
      <c:spPr>
        <a:noFill/>
        <a:ln>
          <a:noFill/>
        </a:ln>
        <a:effectLst/>
      </c:spPr>
    </c:title>
    <c:autoTitleDeleted val="0"/>
    <c:view3D>
      <c:rotX val="15"/>
      <c:rotY val="20"/>
      <c:depthPercent val="100"/>
      <c:rAngAx val="1"/>
    </c:view3D>
    <c:floor>
      <c:thickness val="0"/>
      <c:spPr>
        <a:noFill/>
        <a:ln>
          <a:noFill/>
        </a:ln>
        <a:effectLst/>
        <a:sp3d/>
      </c:spPr>
    </c:floor>
    <c:sideWall>
      <c:thickness val="0"/>
      <c:spPr>
        <a:noFill/>
        <a:ln w="25400">
          <a:noFill/>
        </a:ln>
        <a:effectLst/>
        <a:sp3d/>
      </c:spPr>
    </c:sideWall>
    <c:backWall>
      <c:thickness val="0"/>
      <c:spPr>
        <a:noFill/>
        <a:ln w="25400">
          <a:noFill/>
        </a:ln>
        <a:effectLst/>
        <a:sp3d/>
      </c:spPr>
    </c:backWall>
    <c:plotArea>
      <c:layout>
        <c:manualLayout>
          <c:layoutTarget val="inner"/>
          <c:xMode val="edge"/>
          <c:yMode val="edge"/>
          <c:x val="9.8487084120207319E-2"/>
          <c:y val="2.0273591486059967E-2"/>
          <c:w val="0.88057990835896338"/>
          <c:h val="0.77654340464333582"/>
        </c:manualLayout>
      </c:layout>
      <c:bar3DChart>
        <c:barDir val="col"/>
        <c:grouping val="clustered"/>
        <c:varyColors val="0"/>
        <c:ser>
          <c:idx val="0"/>
          <c:order val="0"/>
          <c:tx>
            <c:strRef>
              <c:f>Лист1!$B$1</c:f>
              <c:strCache>
                <c:ptCount val="1"/>
                <c:pt idx="0">
                  <c:v>2013</c:v>
                </c:pt>
              </c:strCache>
            </c:strRef>
          </c:tx>
          <c:spPr>
            <a:solidFill>
              <a:schemeClr val="accent1"/>
            </a:solidFill>
            <a:ln>
              <a:noFill/>
            </a:ln>
            <a:effectLst/>
            <a:sp3d/>
          </c:spPr>
          <c:invertIfNegative val="0"/>
          <c:dLbls>
            <c:dLbl>
              <c:idx val="0"/>
              <c:layout>
                <c:manualLayout>
                  <c:x val="-3.888888888888889E-2"/>
                  <c:y val="3.5527115213980061E-2"/>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0-47C5-4CB0-AB73-8213F874FB17}"/>
                </c:ext>
              </c:extLst>
            </c:dLbl>
            <c:dLbl>
              <c:idx val="1"/>
              <c:layout>
                <c:manualLayout>
                  <c:x val="-9.7222222222222224E-3"/>
                  <c:y val="4.4408894017475076E-3"/>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47C5-4CB0-AB73-8213F874FB17}"/>
                </c:ext>
              </c:extLst>
            </c:dLbl>
            <c:dLbl>
              <c:idx val="2"/>
              <c:layout>
                <c:manualLayout>
                  <c:x val="-9.9770326149685937E-3"/>
                  <c:y val="6.144229366782656E-2"/>
                </c:manualLayout>
              </c:layout>
              <c:spPr>
                <a:noFill/>
                <a:ln>
                  <a:noFill/>
                </a:ln>
                <a:effectLst/>
              </c:spPr>
              <c:txPr>
                <a:bodyPr rot="0" spcFirstLastPara="1" vertOverflow="ellipsis" vert="horz" wrap="square" lIns="38100" tIns="19050" rIns="38100" bIns="19050" anchor="ctr" anchorCtr="1">
                  <a:noAutofit/>
                </a:bodyPr>
                <a:lstStyle/>
                <a:p>
                  <a:pPr>
                    <a:defRPr sz="1200" b="1" i="0" u="none" strike="noStrike" kern="1200" baseline="0">
                      <a:solidFill>
                        <a:srgbClr val="0070C0"/>
                      </a:solidFill>
                      <a:latin typeface="Times New Roman" pitchFamily="18" charset="0"/>
                      <a:ea typeface="+mn-ea"/>
                      <a:cs typeface="Times New Roman" pitchFamily="18" charset="0"/>
                    </a:defRPr>
                  </a:pPr>
                  <a:endParaRPr lang="ru-RU"/>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15:layout>
                    <c:manualLayout>
                      <c:w val="6.2277783861914779E-2"/>
                      <c:h val="2.6739415371090824E-2"/>
                    </c:manualLayout>
                  </c15:layout>
                </c:ext>
                <c:ext xmlns:c16="http://schemas.microsoft.com/office/drawing/2014/chart" uri="{C3380CC4-5D6E-409C-BE32-E72D297353CC}">
                  <c16:uniqueId val="{00000002-47C5-4CB0-AB73-8213F874FB17}"/>
                </c:ext>
              </c:extLst>
            </c:dLbl>
            <c:dLbl>
              <c:idx val="3"/>
              <c:layout>
                <c:manualLayout>
                  <c:x val="-9.4593708848012496E-3"/>
                  <c:y val="6.435730364181258E-2"/>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47C5-4CB0-AB73-8213F874FB17}"/>
                </c:ext>
              </c:extLst>
            </c:dLbl>
            <c:dLbl>
              <c:idx val="4"/>
              <c:layout>
                <c:manualLayout>
                  <c:x val="-1.5134993415681999E-2"/>
                  <c:y val="5.9208719350467579E-2"/>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4-47C5-4CB0-AB73-8213F874FB17}"/>
                </c:ext>
              </c:extLst>
            </c:dLbl>
            <c:dLbl>
              <c:idx val="5"/>
              <c:layout>
                <c:manualLayout>
                  <c:x val="-7.0982064741907259E-3"/>
                  <c:y val="-1.6919788620658002E-2"/>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5-47C5-4CB0-AB73-8213F874FB17}"/>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rgbClr val="0070C0"/>
                    </a:solidFill>
                    <a:latin typeface="Times New Roman" pitchFamily="18" charset="0"/>
                    <a:ea typeface="+mn-ea"/>
                    <a:cs typeface="Times New Roman" pitchFamily="18"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Лист1!$A$2:$A$6</c:f>
              <c:strCache>
                <c:ptCount val="5"/>
                <c:pt idx="0">
                  <c:v>сахарный диабет</c:v>
                </c:pt>
                <c:pt idx="1">
                  <c:v>бронхиальная  астма</c:v>
                </c:pt>
                <c:pt idx="2">
                  <c:v>онкология</c:v>
                </c:pt>
                <c:pt idx="3">
                  <c:v>состояние после ИМ, первые 6 мес</c:v>
                </c:pt>
                <c:pt idx="4">
                  <c:v>ревматоидный артрит</c:v>
                </c:pt>
              </c:strCache>
            </c:strRef>
          </c:cat>
          <c:val>
            <c:numRef>
              <c:f>Лист1!$B$2:$B$6</c:f>
              <c:numCache>
                <c:formatCode>#,##0</c:formatCode>
                <c:ptCount val="5"/>
                <c:pt idx="0">
                  <c:v>19050</c:v>
                </c:pt>
                <c:pt idx="1">
                  <c:v>8590</c:v>
                </c:pt>
                <c:pt idx="2" formatCode="General">
                  <c:v>750</c:v>
                </c:pt>
                <c:pt idx="3" formatCode="General">
                  <c:v>835</c:v>
                </c:pt>
                <c:pt idx="4" formatCode="General">
                  <c:v>542</c:v>
                </c:pt>
              </c:numCache>
            </c:numRef>
          </c:val>
          <c:extLst xmlns:c16r2="http://schemas.microsoft.com/office/drawing/2015/06/chart">
            <c:ext xmlns:c16="http://schemas.microsoft.com/office/drawing/2014/chart" uri="{C3380CC4-5D6E-409C-BE32-E72D297353CC}">
              <c16:uniqueId val="{00000006-47C5-4CB0-AB73-8213F874FB17}"/>
            </c:ext>
          </c:extLst>
        </c:ser>
        <c:ser>
          <c:idx val="1"/>
          <c:order val="1"/>
          <c:tx>
            <c:strRef>
              <c:f>Лист1!$C$1</c:f>
              <c:strCache>
                <c:ptCount val="1"/>
                <c:pt idx="0">
                  <c:v>2014</c:v>
                </c:pt>
              </c:strCache>
            </c:strRef>
          </c:tx>
          <c:spPr>
            <a:solidFill>
              <a:srgbClr val="C00000"/>
            </a:solidFill>
            <a:ln>
              <a:noFill/>
            </a:ln>
            <a:effectLst/>
            <a:sp3d/>
          </c:spPr>
          <c:invertIfNegative val="0"/>
          <c:dLbls>
            <c:dLbl>
              <c:idx val="0"/>
              <c:layout>
                <c:manualLayout>
                  <c:x val="-2.4427165354330708E-2"/>
                  <c:y val="1.6033096864714578E-2"/>
                </c:manualLayout>
              </c:layout>
              <c:spPr>
                <a:noFill/>
                <a:ln>
                  <a:noFill/>
                </a:ln>
                <a:effectLst/>
              </c:spPr>
              <c:txPr>
                <a:bodyPr rot="0" spcFirstLastPara="1" vertOverflow="ellipsis" vert="horz" wrap="square" lIns="38100" tIns="19050" rIns="38100" bIns="19050" anchor="ctr" anchorCtr="1">
                  <a:noAutofit/>
                </a:bodyPr>
                <a:lstStyle/>
                <a:p>
                  <a:pPr>
                    <a:defRPr sz="1400" b="1" i="0" u="none" strike="noStrike" kern="1200" baseline="0">
                      <a:solidFill>
                        <a:srgbClr val="C00000"/>
                      </a:solidFill>
                      <a:latin typeface="Times New Roman" pitchFamily="18" charset="0"/>
                      <a:ea typeface="+mn-ea"/>
                      <a:cs typeface="Times New Roman" pitchFamily="18" charset="0"/>
                    </a:defRPr>
                  </a:pPr>
                  <a:endParaRPr lang="ru-RU"/>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15:layout>
                    <c:manualLayout>
                      <c:w val="6.4277467858340126E-2"/>
                      <c:h val="5.9502129774877871E-2"/>
                    </c:manualLayout>
                  </c15:layout>
                </c:ext>
                <c:ext xmlns:c16="http://schemas.microsoft.com/office/drawing/2014/chart" uri="{C3380CC4-5D6E-409C-BE32-E72D297353CC}">
                  <c16:uniqueId val="{00000007-47C5-4CB0-AB73-8213F874FB17}"/>
                </c:ext>
              </c:extLst>
            </c:dLbl>
            <c:dLbl>
              <c:idx val="1"/>
              <c:layout>
                <c:manualLayout>
                  <c:x val="-1.5953630796150481E-3"/>
                  <c:y val="-6.6301080062766901E-2"/>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15:layout>
                    <c:manualLayout>
                      <c:w val="5.3545328817881904E-2"/>
                      <c:h val="4.4380876973130007E-2"/>
                    </c:manualLayout>
                  </c15:layout>
                </c:ext>
                <c:ext xmlns:c16="http://schemas.microsoft.com/office/drawing/2014/chart" uri="{C3380CC4-5D6E-409C-BE32-E72D297353CC}">
                  <c16:uniqueId val="{00000008-47C5-4CB0-AB73-8213F874FB17}"/>
                </c:ext>
              </c:extLst>
            </c:dLbl>
            <c:dLbl>
              <c:idx val="2"/>
              <c:layout>
                <c:manualLayout>
                  <c:x val="1.7695085531355553E-2"/>
                  <c:y val="-7.5606264008739373E-3"/>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9-47C5-4CB0-AB73-8213F874FB17}"/>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rgbClr val="C00000"/>
                    </a:solidFill>
                    <a:latin typeface="Times New Roman" pitchFamily="18" charset="0"/>
                    <a:ea typeface="+mn-ea"/>
                    <a:cs typeface="Times New Roman" pitchFamily="18"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Лист1!$A$2:$A$6</c:f>
              <c:strCache>
                <c:ptCount val="5"/>
                <c:pt idx="0">
                  <c:v>сахарный диабет</c:v>
                </c:pt>
                <c:pt idx="1">
                  <c:v>бронхиальная  астма</c:v>
                </c:pt>
                <c:pt idx="2">
                  <c:v>онкология</c:v>
                </c:pt>
                <c:pt idx="3">
                  <c:v>состояние после ИМ, первые 6 мес</c:v>
                </c:pt>
                <c:pt idx="4">
                  <c:v>ревматоидный артрит</c:v>
                </c:pt>
              </c:strCache>
            </c:strRef>
          </c:cat>
          <c:val>
            <c:numRef>
              <c:f>Лист1!$C$2:$C$6</c:f>
              <c:numCache>
                <c:formatCode>#,##0</c:formatCode>
                <c:ptCount val="5"/>
                <c:pt idx="0">
                  <c:v>19480</c:v>
                </c:pt>
                <c:pt idx="1">
                  <c:v>8298</c:v>
                </c:pt>
                <c:pt idx="2" formatCode="General">
                  <c:v>879</c:v>
                </c:pt>
                <c:pt idx="3" formatCode="General">
                  <c:v>832</c:v>
                </c:pt>
                <c:pt idx="4" formatCode="General">
                  <c:v>531</c:v>
                </c:pt>
              </c:numCache>
            </c:numRef>
          </c:val>
          <c:extLst xmlns:c16r2="http://schemas.microsoft.com/office/drawing/2015/06/chart">
            <c:ext xmlns:c16="http://schemas.microsoft.com/office/drawing/2014/chart" uri="{C3380CC4-5D6E-409C-BE32-E72D297353CC}">
              <c16:uniqueId val="{0000000A-47C5-4CB0-AB73-8213F874FB17}"/>
            </c:ext>
          </c:extLst>
        </c:ser>
        <c:ser>
          <c:idx val="2"/>
          <c:order val="2"/>
          <c:tx>
            <c:strRef>
              <c:f>Лист1!$D$1</c:f>
              <c:strCache>
                <c:ptCount val="1"/>
                <c:pt idx="0">
                  <c:v>2015</c:v>
                </c:pt>
              </c:strCache>
            </c:strRef>
          </c:tx>
          <c:spPr>
            <a:solidFill>
              <a:srgbClr val="70AC2E"/>
            </a:solidFill>
            <a:ln>
              <a:noFill/>
            </a:ln>
            <a:effectLst/>
            <a:sp3d/>
          </c:spPr>
          <c:invertIfNegative val="0"/>
          <c:dLbls>
            <c:dLbl>
              <c:idx val="0"/>
              <c:layout>
                <c:manualLayout>
                  <c:x val="-2.3010826771653569E-2"/>
                  <c:y val="4.0870169549310923E-3"/>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B-47C5-4CB0-AB73-8213F874FB17}"/>
                </c:ext>
              </c:extLst>
            </c:dLbl>
            <c:dLbl>
              <c:idx val="1"/>
              <c:layout>
                <c:manualLayout>
                  <c:x val="-2.2747156605424322E-5"/>
                  <c:y val="-1.3676540652058937E-2"/>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C-47C5-4CB0-AB73-8213F874FB17}"/>
                </c:ext>
              </c:extLst>
            </c:dLbl>
            <c:dLbl>
              <c:idx val="2"/>
              <c:layout>
                <c:manualLayout>
                  <c:x val="-6.833298639819246E-3"/>
                  <c:y val="6.5655408080344951E-2"/>
                </c:manualLayout>
              </c:layout>
              <c:spPr>
                <a:noFill/>
                <a:ln>
                  <a:noFill/>
                </a:ln>
                <a:effectLst/>
              </c:spPr>
              <c:txPr>
                <a:bodyPr rot="0" spcFirstLastPara="1" vertOverflow="ellipsis" vert="horz" wrap="square" lIns="38100" tIns="19050" rIns="38100" bIns="19050" anchor="ctr" anchorCtr="1">
                  <a:noAutofit/>
                </a:bodyPr>
                <a:lstStyle/>
                <a:p>
                  <a:pPr>
                    <a:defRPr sz="1200" b="1" i="0" u="none" strike="noStrike" kern="1200" baseline="0">
                      <a:solidFill>
                        <a:srgbClr val="00B050"/>
                      </a:solidFill>
                      <a:latin typeface="Times New Roman" pitchFamily="18" charset="0"/>
                      <a:ea typeface="+mn-ea"/>
                      <a:cs typeface="Times New Roman" pitchFamily="18" charset="0"/>
                    </a:defRPr>
                  </a:pPr>
                  <a:endParaRPr lang="ru-RU"/>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15:layout>
                    <c:manualLayout>
                      <c:w val="4.6352206883694791E-2"/>
                      <c:h val="2.9259624171382136E-2"/>
                    </c:manualLayout>
                  </c15:layout>
                </c:ext>
                <c:ext xmlns:c16="http://schemas.microsoft.com/office/drawing/2014/chart" uri="{C3380CC4-5D6E-409C-BE32-E72D297353CC}">
                  <c16:uniqueId val="{0000000D-47C5-4CB0-AB73-8213F874FB17}"/>
                </c:ext>
              </c:extLst>
            </c:dLbl>
            <c:dLbl>
              <c:idx val="3"/>
              <c:layout>
                <c:manualLayout>
                  <c:x val="2.8378112654403698E-3"/>
                  <c:y val="6.693159578748499E-2"/>
                </c:manualLayout>
              </c:layout>
              <c:spPr>
                <a:noFill/>
                <a:ln>
                  <a:noFill/>
                </a:ln>
                <a:effectLst/>
              </c:spPr>
              <c:txPr>
                <a:bodyPr rot="0" spcFirstLastPara="1" vertOverflow="ellipsis" vert="horz" wrap="square" lIns="38100" tIns="19050" rIns="38100" bIns="19050" anchor="ctr" anchorCtr="1">
                  <a:noAutofit/>
                </a:bodyPr>
                <a:lstStyle/>
                <a:p>
                  <a:pPr>
                    <a:defRPr sz="1200" b="1" i="0" u="none" strike="noStrike" kern="1200" baseline="0">
                      <a:solidFill>
                        <a:srgbClr val="00B050"/>
                      </a:solidFill>
                      <a:latin typeface="Times New Roman" pitchFamily="18" charset="0"/>
                      <a:ea typeface="+mn-ea"/>
                      <a:cs typeface="Times New Roman" pitchFamily="18" charset="0"/>
                    </a:defRPr>
                  </a:pPr>
                  <a:endParaRPr lang="ru-RU"/>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15:layout>
                    <c:manualLayout>
                      <c:w val="6.6707483479618399E-2"/>
                      <c:h val="5.0481868976637791E-2"/>
                    </c:manualLayout>
                  </c15:layout>
                </c:ext>
                <c:ext xmlns:c16="http://schemas.microsoft.com/office/drawing/2014/chart" uri="{C3380CC4-5D6E-409C-BE32-E72D297353CC}">
                  <c16:uniqueId val="{0000000E-47C5-4CB0-AB73-8213F874FB17}"/>
                </c:ext>
              </c:extLst>
            </c:dLbl>
            <c:dLbl>
              <c:idx val="4"/>
              <c:layout>
                <c:manualLayout>
                  <c:x val="1.8918741769602498E-3"/>
                  <c:y val="6.4357303641812497E-2"/>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F-47C5-4CB0-AB73-8213F874FB17}"/>
                </c:ext>
              </c:extLst>
            </c:dLbl>
            <c:dLbl>
              <c:idx val="5"/>
              <c:layout>
                <c:manualLayout>
                  <c:x val="1.261340769903762E-2"/>
                  <c:y val="-1.1635305070743892E-2"/>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0-47C5-4CB0-AB73-8213F874FB17}"/>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rgbClr val="00B050"/>
                    </a:solidFill>
                    <a:latin typeface="Times New Roman" pitchFamily="18" charset="0"/>
                    <a:ea typeface="+mn-ea"/>
                    <a:cs typeface="Times New Roman" pitchFamily="18"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Лист1!$A$2:$A$6</c:f>
              <c:strCache>
                <c:ptCount val="5"/>
                <c:pt idx="0">
                  <c:v>сахарный диабет</c:v>
                </c:pt>
                <c:pt idx="1">
                  <c:v>бронхиальная  астма</c:v>
                </c:pt>
                <c:pt idx="2">
                  <c:v>онкология</c:v>
                </c:pt>
                <c:pt idx="3">
                  <c:v>состояние после ИМ, первые 6 мес</c:v>
                </c:pt>
                <c:pt idx="4">
                  <c:v>ревматоидный артрит</c:v>
                </c:pt>
              </c:strCache>
            </c:strRef>
          </c:cat>
          <c:val>
            <c:numRef>
              <c:f>Лист1!$D$2:$D$6</c:f>
              <c:numCache>
                <c:formatCode>#,##0</c:formatCode>
                <c:ptCount val="5"/>
                <c:pt idx="0">
                  <c:v>20632</c:v>
                </c:pt>
                <c:pt idx="1">
                  <c:v>8692</c:v>
                </c:pt>
                <c:pt idx="2" formatCode="General">
                  <c:v>953</c:v>
                </c:pt>
                <c:pt idx="3" formatCode="General">
                  <c:v>808</c:v>
                </c:pt>
                <c:pt idx="4" formatCode="General">
                  <c:v>570</c:v>
                </c:pt>
              </c:numCache>
            </c:numRef>
          </c:val>
          <c:extLst xmlns:c16r2="http://schemas.microsoft.com/office/drawing/2015/06/chart">
            <c:ext xmlns:c16="http://schemas.microsoft.com/office/drawing/2014/chart" uri="{C3380CC4-5D6E-409C-BE32-E72D297353CC}">
              <c16:uniqueId val="{00000011-47C5-4CB0-AB73-8213F874FB17}"/>
            </c:ext>
          </c:extLst>
        </c:ser>
        <c:ser>
          <c:idx val="3"/>
          <c:order val="3"/>
          <c:tx>
            <c:strRef>
              <c:f>Лист1!$E$1</c:f>
              <c:strCache>
                <c:ptCount val="1"/>
                <c:pt idx="0">
                  <c:v>2016</c:v>
                </c:pt>
              </c:strCache>
            </c:strRef>
          </c:tx>
          <c:spPr>
            <a:solidFill>
              <a:schemeClr val="accent4"/>
            </a:solidFill>
            <a:ln>
              <a:noFill/>
            </a:ln>
            <a:effectLst/>
            <a:sp3d/>
          </c:spPr>
          <c:invertIfNegative val="0"/>
          <c:dLbls>
            <c:dLbl>
              <c:idx val="0"/>
              <c:layout>
                <c:manualLayout>
                  <c:x val="2.81802274715658E-3"/>
                  <c:y val="-9.1816262571956832E-3"/>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2-47C5-4CB0-AB73-8213F874FB17}"/>
                </c:ext>
              </c:extLst>
            </c:dLbl>
            <c:dLbl>
              <c:idx val="1"/>
              <c:layout>
                <c:manualLayout>
                  <c:x val="1.7448053368328959E-2"/>
                  <c:y val="-5.0048823557694411E-2"/>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3-47C5-4CB0-AB73-8213F874FB17}"/>
                </c:ext>
              </c:extLst>
            </c:dLbl>
            <c:dLbl>
              <c:idx val="2"/>
              <c:layout>
                <c:manualLayout>
                  <c:x val="-9.7449693788276975E-3"/>
                  <c:y val="-1.9630129861047368E-2"/>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4-47C5-4CB0-AB73-8213F874FB17}"/>
                </c:ext>
              </c:extLst>
            </c:dLbl>
            <c:dLbl>
              <c:idx val="3"/>
              <c:layout>
                <c:manualLayout>
                  <c:x val="1.0945647419072616E-2"/>
                  <c:y val="-1.1456095951185184E-2"/>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5-47C5-4CB0-AB73-8213F874FB17}"/>
                </c:ext>
              </c:extLst>
            </c:dLbl>
            <c:dLbl>
              <c:idx val="4"/>
              <c:layout>
                <c:manualLayout>
                  <c:x val="8.8475427656777763E-3"/>
                  <c:y val="-1.2601044001456561E-2"/>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6-47C5-4CB0-AB73-8213F874FB17}"/>
                </c:ext>
              </c:extLst>
            </c:dLbl>
            <c:dLbl>
              <c:idx val="5"/>
              <c:layout>
                <c:manualLayout>
                  <c:x val="1.9464594084491107E-2"/>
                  <c:y val="9.9220818909106778E-8"/>
                </c:manualLayout>
              </c:layout>
              <c:spPr>
                <a:noFill/>
                <a:ln>
                  <a:noFill/>
                </a:ln>
                <a:effectLst/>
              </c:spPr>
              <c:txPr>
                <a:bodyPr rot="0" spcFirstLastPara="1" vertOverflow="ellipsis" vert="horz" wrap="square" lIns="38100" tIns="19050" rIns="38100" bIns="19050" anchor="ctr" anchorCtr="1">
                  <a:noAutofit/>
                </a:bodyPr>
                <a:lstStyle/>
                <a:p>
                  <a:pPr>
                    <a:defRPr sz="1400" b="1" i="0" u="none" strike="noStrike" kern="1200" baseline="0">
                      <a:solidFill>
                        <a:srgbClr val="7030A0"/>
                      </a:solidFill>
                      <a:latin typeface="Times New Roman" pitchFamily="18" charset="0"/>
                      <a:ea typeface="+mn-ea"/>
                      <a:cs typeface="Times New Roman" pitchFamily="18" charset="0"/>
                    </a:defRPr>
                  </a:pPr>
                  <a:endParaRPr lang="ru-RU"/>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15:layout>
                    <c:manualLayout>
                      <c:w val="4.2813189777423689E-2"/>
                      <c:h val="4.1860668172838691E-2"/>
                    </c:manualLayout>
                  </c15:layout>
                </c:ext>
                <c:ext xmlns:c16="http://schemas.microsoft.com/office/drawing/2014/chart" uri="{C3380CC4-5D6E-409C-BE32-E72D297353CC}">
                  <c16:uniqueId val="{00000017-47C5-4CB0-AB73-8213F874FB17}"/>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rgbClr val="7030A0"/>
                    </a:solidFill>
                    <a:latin typeface="Times New Roman" pitchFamily="18" charset="0"/>
                    <a:ea typeface="+mn-ea"/>
                    <a:cs typeface="Times New Roman" pitchFamily="18"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Лист1!$A$2:$A$6</c:f>
              <c:strCache>
                <c:ptCount val="5"/>
                <c:pt idx="0">
                  <c:v>сахарный диабет</c:v>
                </c:pt>
                <c:pt idx="1">
                  <c:v>бронхиальная  астма</c:v>
                </c:pt>
                <c:pt idx="2">
                  <c:v>онкология</c:v>
                </c:pt>
                <c:pt idx="3">
                  <c:v>состояние после ИМ, первые 6 мес</c:v>
                </c:pt>
                <c:pt idx="4">
                  <c:v>ревматоидный артрит</c:v>
                </c:pt>
              </c:strCache>
            </c:strRef>
          </c:cat>
          <c:val>
            <c:numRef>
              <c:f>Лист1!$E$2:$E$6</c:f>
              <c:numCache>
                <c:formatCode>#,##0</c:formatCode>
                <c:ptCount val="5"/>
                <c:pt idx="0">
                  <c:v>21866</c:v>
                </c:pt>
                <c:pt idx="1">
                  <c:v>8691</c:v>
                </c:pt>
                <c:pt idx="2">
                  <c:v>1104</c:v>
                </c:pt>
                <c:pt idx="3">
                  <c:v>1110</c:v>
                </c:pt>
                <c:pt idx="4" formatCode="General">
                  <c:v>788</c:v>
                </c:pt>
              </c:numCache>
            </c:numRef>
          </c:val>
          <c:extLst xmlns:c16r2="http://schemas.microsoft.com/office/drawing/2015/06/chart">
            <c:ext xmlns:c16="http://schemas.microsoft.com/office/drawing/2014/chart" uri="{C3380CC4-5D6E-409C-BE32-E72D297353CC}">
              <c16:uniqueId val="{00000018-47C5-4CB0-AB73-8213F874FB17}"/>
            </c:ext>
          </c:extLst>
        </c:ser>
        <c:ser>
          <c:idx val="4"/>
          <c:order val="4"/>
          <c:tx>
            <c:strRef>
              <c:f>Лист1!$F$1</c:f>
              <c:strCache>
                <c:ptCount val="1"/>
                <c:pt idx="0">
                  <c:v>2017</c:v>
                </c:pt>
              </c:strCache>
            </c:strRef>
          </c:tx>
          <c:invertIfNegative val="0"/>
          <c:dLbls>
            <c:dLbl>
              <c:idx val="0"/>
              <c:layout>
                <c:manualLayout>
                  <c:x val="4.4444444444444391E-2"/>
                  <c:y val="-1.9984002307863784E-2"/>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9-47C5-4CB0-AB73-8213F874FB17}"/>
                </c:ext>
              </c:extLst>
            </c:dLbl>
            <c:dLbl>
              <c:idx val="1"/>
              <c:layout>
                <c:manualLayout>
                  <c:x val="4.4444444444444446E-2"/>
                  <c:y val="-4.4408894017475076E-3"/>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A-47C5-4CB0-AB73-8213F874FB17}"/>
                </c:ext>
              </c:extLst>
            </c:dLbl>
            <c:dLbl>
              <c:idx val="2"/>
              <c:layout>
                <c:manualLayout>
                  <c:x val="1.8055555555555554E-2"/>
                  <c:y val="-8.8817788034950152E-3"/>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B-47C5-4CB0-AB73-8213F874FB17}"/>
                </c:ext>
              </c:extLst>
            </c:dLbl>
            <c:dLbl>
              <c:idx val="3"/>
              <c:layout>
                <c:manualLayout>
                  <c:x val="4.027777777777778E-2"/>
                  <c:y val="-1.1102223504368769E-2"/>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C-47C5-4CB0-AB73-8213F874FB17}"/>
                </c:ext>
              </c:extLst>
            </c:dLbl>
            <c:dLbl>
              <c:idx val="4"/>
              <c:layout>
                <c:manualLayout>
                  <c:x val="3.1944225721784777E-2"/>
                  <c:y val="-1.9984002307863701E-2"/>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D-47C5-4CB0-AB73-8213F874FB17}"/>
                </c:ext>
              </c:extLst>
            </c:dLbl>
            <c:spPr>
              <a:noFill/>
              <a:ln>
                <a:noFill/>
              </a:ln>
              <a:effectLst/>
            </c:spPr>
            <c:txPr>
              <a:bodyPr/>
              <a:lstStyle/>
              <a:p>
                <a:pPr>
                  <a:defRPr sz="1400" b="1">
                    <a:solidFill>
                      <a:schemeClr val="accent5">
                        <a:lumMod val="75000"/>
                      </a:schemeClr>
                    </a:solidFill>
                    <a:latin typeface="Times New Roman" pitchFamily="18" charset="0"/>
                    <a:cs typeface="Times New Roman" pitchFamily="18"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Лист1!$A$2:$A$6</c:f>
              <c:strCache>
                <c:ptCount val="5"/>
                <c:pt idx="0">
                  <c:v>сахарный диабет</c:v>
                </c:pt>
                <c:pt idx="1">
                  <c:v>бронхиальная  астма</c:v>
                </c:pt>
                <c:pt idx="2">
                  <c:v>онкология</c:v>
                </c:pt>
                <c:pt idx="3">
                  <c:v>состояние после ИМ, первые 6 мес</c:v>
                </c:pt>
                <c:pt idx="4">
                  <c:v>ревматоидный артрит</c:v>
                </c:pt>
              </c:strCache>
            </c:strRef>
          </c:cat>
          <c:val>
            <c:numRef>
              <c:f>Лист1!$F$2:$F$6</c:f>
              <c:numCache>
                <c:formatCode>#,##0</c:formatCode>
                <c:ptCount val="5"/>
                <c:pt idx="0">
                  <c:v>22906</c:v>
                </c:pt>
                <c:pt idx="1">
                  <c:v>8985</c:v>
                </c:pt>
                <c:pt idx="2">
                  <c:v>1228</c:v>
                </c:pt>
                <c:pt idx="3">
                  <c:v>1352</c:v>
                </c:pt>
                <c:pt idx="4" formatCode="General">
                  <c:v>793</c:v>
                </c:pt>
              </c:numCache>
            </c:numRef>
          </c:val>
          <c:extLst xmlns:c16r2="http://schemas.microsoft.com/office/drawing/2015/06/chart">
            <c:ext xmlns:c16="http://schemas.microsoft.com/office/drawing/2014/chart" uri="{C3380CC4-5D6E-409C-BE32-E72D297353CC}">
              <c16:uniqueId val="{0000001E-47C5-4CB0-AB73-8213F874FB17}"/>
            </c:ext>
          </c:extLst>
        </c:ser>
        <c:dLbls>
          <c:showLegendKey val="0"/>
          <c:showVal val="1"/>
          <c:showCatName val="0"/>
          <c:showSerName val="0"/>
          <c:showPercent val="0"/>
          <c:showBubbleSize val="0"/>
        </c:dLbls>
        <c:gapWidth val="150"/>
        <c:shape val="box"/>
        <c:axId val="63243776"/>
        <c:axId val="63245312"/>
        <c:axId val="0"/>
      </c:bar3DChart>
      <c:catAx>
        <c:axId val="63243776"/>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1" i="0" u="none" strike="noStrike" kern="1200" baseline="0">
                <a:solidFill>
                  <a:schemeClr val="tx1"/>
                </a:solidFill>
                <a:latin typeface="Times New Roman" pitchFamily="18" charset="0"/>
                <a:ea typeface="+mn-ea"/>
                <a:cs typeface="Times New Roman" pitchFamily="18" charset="0"/>
              </a:defRPr>
            </a:pPr>
            <a:endParaRPr lang="ru-RU"/>
          </a:p>
        </c:txPr>
        <c:crossAx val="63245312"/>
        <c:crosses val="autoZero"/>
        <c:auto val="1"/>
        <c:lblAlgn val="ctr"/>
        <c:lblOffset val="100"/>
        <c:noMultiLvlLbl val="0"/>
      </c:catAx>
      <c:valAx>
        <c:axId val="63245312"/>
        <c:scaling>
          <c:orientation val="minMax"/>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solidFill>
                <a:latin typeface="Times New Roman" pitchFamily="18" charset="0"/>
                <a:ea typeface="+mn-ea"/>
                <a:cs typeface="Times New Roman" pitchFamily="18" charset="0"/>
              </a:defRPr>
            </a:pPr>
            <a:endParaRPr lang="ru-RU"/>
          </a:p>
        </c:txPr>
        <c:crossAx val="63243776"/>
        <c:crosses val="autoZero"/>
        <c:crossBetween val="between"/>
      </c:valAx>
      <c:spPr>
        <a:noFill/>
        <a:ln>
          <a:noFill/>
        </a:ln>
        <a:effectLst/>
      </c:spPr>
    </c:plotArea>
    <c:legend>
      <c:legendPos val="b"/>
      <c:layout>
        <c:manualLayout>
          <c:xMode val="edge"/>
          <c:yMode val="edge"/>
          <c:x val="0.11547167541557306"/>
          <c:y val="0.93418491486903277"/>
          <c:w val="0.41954483814523186"/>
          <c:h val="4.7406319525489217E-2"/>
        </c:manualLayout>
      </c:layout>
      <c:overlay val="0"/>
      <c:spPr>
        <a:noFill/>
        <a:ln>
          <a:noFill/>
        </a:ln>
        <a:effectLst/>
      </c:spPr>
      <c:txPr>
        <a:bodyPr rot="0" spcFirstLastPara="1" vertOverflow="ellipsis" vert="horz" wrap="square" anchor="ctr" anchorCtr="1"/>
        <a:lstStyle/>
        <a:p>
          <a:pPr>
            <a:defRPr sz="1400" b="1" i="0" u="none" strike="noStrike" kern="1200" baseline="0">
              <a:solidFill>
                <a:schemeClr val="tx1"/>
              </a:solidFill>
              <a:latin typeface="Times New Roman" pitchFamily="18" charset="0"/>
              <a:ea typeface="+mn-ea"/>
              <a:cs typeface="Times New Roman" pitchFamily="18" charset="0"/>
            </a:defRPr>
          </a:pPr>
          <a:endParaRPr lang="ru-RU"/>
        </a:p>
      </c:txPr>
    </c:legend>
    <c:plotVisOnly val="1"/>
    <c:dispBlanksAs val="gap"/>
    <c:showDLblsOverMax val="0"/>
  </c:chart>
  <c:spPr>
    <a:noFill/>
    <a:ln>
      <a:noFill/>
    </a:ln>
    <a:effectLst/>
  </c:spPr>
  <c:txPr>
    <a:bodyPr/>
    <a:lstStyle/>
    <a:p>
      <a:pPr>
        <a:defRPr/>
      </a:pPr>
      <a:endParaRPr lang="ru-RU"/>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w="25400">
          <a:noFill/>
        </a:ln>
        <a:effectLst/>
        <a:sp3d/>
      </c:spPr>
    </c:sideWall>
    <c:backWall>
      <c:thickness val="0"/>
      <c:spPr>
        <a:noFill/>
        <a:ln w="25400">
          <a:noFill/>
        </a:ln>
        <a:effectLst/>
        <a:sp3d/>
      </c:spPr>
    </c:backWall>
    <c:plotArea>
      <c:layout/>
      <c:bar3DChart>
        <c:barDir val="col"/>
        <c:grouping val="clustered"/>
        <c:varyColors val="0"/>
        <c:ser>
          <c:idx val="0"/>
          <c:order val="0"/>
          <c:tx>
            <c:strRef>
              <c:f>Лист1!$B$1</c:f>
              <c:strCache>
                <c:ptCount val="1"/>
                <c:pt idx="0">
                  <c:v>2014</c:v>
                </c:pt>
              </c:strCache>
            </c:strRef>
          </c:tx>
          <c:spPr>
            <a:solidFill>
              <a:schemeClr val="accent1"/>
            </a:solidFill>
            <a:ln>
              <a:noFill/>
            </a:ln>
            <a:effectLst/>
            <a:sp3d/>
          </c:spPr>
          <c:invertIfNegative val="0"/>
          <c:dLbls>
            <c:dLbl>
              <c:idx val="0"/>
              <c:layout>
                <c:manualLayout>
                  <c:x val="2.7711617203807657E-3"/>
                  <c:y val="6.2651981800943349E-3"/>
                </c:manualLayout>
              </c:layout>
              <c:tx>
                <c:rich>
                  <a:bodyPr rot="0" spcFirstLastPara="1" vertOverflow="ellipsis" vert="horz" wrap="square" lIns="38100" tIns="19050" rIns="38100" bIns="19050" anchor="ctr" anchorCtr="1">
                    <a:noAutofit/>
                  </a:bodyPr>
                  <a:lstStyle/>
                  <a:p>
                    <a:pPr>
                      <a:defRPr sz="1400" b="1" i="0" u="none" strike="noStrike" kern="1200" baseline="0">
                        <a:solidFill>
                          <a:schemeClr val="tx2"/>
                        </a:solidFill>
                        <a:latin typeface="Times New Roman" pitchFamily="18" charset="0"/>
                        <a:ea typeface="+mn-ea"/>
                        <a:cs typeface="Times New Roman" pitchFamily="18" charset="0"/>
                      </a:defRPr>
                    </a:pPr>
                    <a:fld id="{001340D2-4D8E-412C-8D70-EF1395769943}" type="VALUE">
                      <a:rPr lang="ru-RU" smtClean="0"/>
                      <a:pPr>
                        <a:defRPr sz="1400" b="1" i="0" u="none" strike="noStrike" kern="1200" baseline="0">
                          <a:solidFill>
                            <a:schemeClr val="tx2"/>
                          </a:solidFill>
                          <a:latin typeface="Times New Roman" pitchFamily="18" charset="0"/>
                          <a:ea typeface="+mn-ea"/>
                          <a:cs typeface="Times New Roman" pitchFamily="18" charset="0"/>
                        </a:defRPr>
                      </a:pPr>
                      <a:t>[ЗНАЧЕНИЕ]</a:t>
                    </a:fld>
                    <a:endParaRPr lang="ru-RU" dirty="0"/>
                  </a:p>
                  <a:p>
                    <a:pPr>
                      <a:defRPr sz="1400" b="1" i="0" u="none" strike="noStrike" kern="1200" baseline="0">
                        <a:solidFill>
                          <a:schemeClr val="tx2"/>
                        </a:solidFill>
                        <a:latin typeface="Times New Roman" pitchFamily="18" charset="0"/>
                        <a:ea typeface="+mn-ea"/>
                        <a:cs typeface="Times New Roman" pitchFamily="18" charset="0"/>
                      </a:defRPr>
                    </a:pPr>
                    <a:r>
                      <a:rPr lang="ru-RU" sz="1000" dirty="0"/>
                      <a:t>дети</a:t>
                    </a:r>
                  </a:p>
                  <a:p>
                    <a:pPr>
                      <a:defRPr sz="1400" b="1" i="0" u="none" strike="noStrike" kern="1200" baseline="0">
                        <a:solidFill>
                          <a:schemeClr val="tx2"/>
                        </a:solidFill>
                        <a:latin typeface="Times New Roman" pitchFamily="18" charset="0"/>
                        <a:ea typeface="+mn-ea"/>
                        <a:cs typeface="Times New Roman" pitchFamily="18" charset="0"/>
                      </a:defRPr>
                    </a:pPr>
                    <a:r>
                      <a:rPr lang="ru-RU" dirty="0"/>
                      <a:t>56</a:t>
                    </a:r>
                  </a:p>
                </c:rich>
              </c:tx>
              <c:spPr>
                <a:noFill/>
                <a:ln>
                  <a:noFill/>
                </a:ln>
                <a:effectLst/>
              </c:spPr>
              <c:showLegendKey val="0"/>
              <c:showVal val="1"/>
              <c:showCatName val="0"/>
              <c:showSerName val="0"/>
              <c:showPercent val="0"/>
              <c:showBubbleSize val="0"/>
              <c:extLst xmlns:c16r2="http://schemas.microsoft.com/office/drawing/2015/06/chart">
                <c:ext xmlns:c15="http://schemas.microsoft.com/office/drawing/2012/chart" uri="{CE6537A1-D6FC-4f65-9D91-7224C49458BB}">
                  <c15:layout>
                    <c:manualLayout>
                      <c:w val="5.7099853138654101E-2"/>
                      <c:h val="0.19195997638654511"/>
                    </c:manualLayout>
                  </c15:layout>
                  <c15:dlblFieldTable/>
                  <c15:showDataLabelsRange val="0"/>
                </c:ext>
                <c:ext xmlns:c16="http://schemas.microsoft.com/office/drawing/2014/chart" uri="{C3380CC4-5D6E-409C-BE32-E72D297353CC}">
                  <c16:uniqueId val="{00000000-CDBE-49B7-9C66-65CE2C0D61CE}"/>
                </c:ext>
              </c:extLst>
            </c:dLbl>
            <c:dLbl>
              <c:idx val="1"/>
              <c:layout>
                <c:manualLayout>
                  <c:x val="-7.260519933674451E-17"/>
                  <c:y val="-4.8239755382657817E-2"/>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CDBE-49B7-9C66-65CE2C0D61CE}"/>
                </c:ext>
              </c:extLst>
            </c:dLbl>
            <c:dLbl>
              <c:idx val="2"/>
              <c:layout>
                <c:manualLayout>
                  <c:x val="-2.320936830008434E-2"/>
                  <c:y val="-7.9206586994403153E-3"/>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2-CDBE-49B7-9C66-65CE2C0D61CE}"/>
                </c:ext>
              </c:extLst>
            </c:dLbl>
            <c:dLbl>
              <c:idx val="3"/>
              <c:layout>
                <c:manualLayout>
                  <c:x val="-1.5472912200056227E-2"/>
                  <c:y val="-7.9206586994403153E-3"/>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CDBE-49B7-9C66-65CE2C0D61CE}"/>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2"/>
                    </a:solidFill>
                    <a:latin typeface="Times New Roman" pitchFamily="18" charset="0"/>
                    <a:ea typeface="+mn-ea"/>
                    <a:cs typeface="Times New Roman" pitchFamily="18"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Лист1!$A$2:$A$5</c:f>
              <c:strCache>
                <c:ptCount val="4"/>
                <c:pt idx="0">
                  <c:v>количество пациентов</c:v>
                </c:pt>
                <c:pt idx="1">
                  <c:v>количество выписанных рецептов</c:v>
                </c:pt>
                <c:pt idx="2">
                  <c:v>финансирование, млн руб</c:v>
                </c:pt>
                <c:pt idx="3">
                  <c:v>средняя стоимость рецепта, тыс. руб.</c:v>
                </c:pt>
              </c:strCache>
            </c:strRef>
          </c:cat>
          <c:val>
            <c:numRef>
              <c:f>Лист1!$B$2:$B$5</c:f>
              <c:numCache>
                <c:formatCode>General</c:formatCode>
                <c:ptCount val="4"/>
                <c:pt idx="0">
                  <c:v>120</c:v>
                </c:pt>
                <c:pt idx="1">
                  <c:v>509</c:v>
                </c:pt>
                <c:pt idx="2">
                  <c:v>18.2</c:v>
                </c:pt>
                <c:pt idx="3">
                  <c:v>35.700000000000003</c:v>
                </c:pt>
              </c:numCache>
            </c:numRef>
          </c:val>
          <c:extLst xmlns:c16r2="http://schemas.microsoft.com/office/drawing/2015/06/chart">
            <c:ext xmlns:c16="http://schemas.microsoft.com/office/drawing/2014/chart" uri="{C3380CC4-5D6E-409C-BE32-E72D297353CC}">
              <c16:uniqueId val="{00000004-CDBE-49B7-9C66-65CE2C0D61CE}"/>
            </c:ext>
          </c:extLst>
        </c:ser>
        <c:ser>
          <c:idx val="1"/>
          <c:order val="1"/>
          <c:tx>
            <c:strRef>
              <c:f>Лист1!$C$1</c:f>
              <c:strCache>
                <c:ptCount val="1"/>
                <c:pt idx="0">
                  <c:v>2015</c:v>
                </c:pt>
              </c:strCache>
            </c:strRef>
          </c:tx>
          <c:spPr>
            <a:solidFill>
              <a:schemeClr val="accent2"/>
            </a:solidFill>
            <a:ln>
              <a:noFill/>
            </a:ln>
            <a:effectLst/>
            <a:sp3d/>
          </c:spPr>
          <c:invertIfNegative val="0"/>
          <c:dLbls>
            <c:dLbl>
              <c:idx val="0"/>
              <c:layout>
                <c:manualLayout>
                  <c:x val="4.7579838974173118E-3"/>
                  <c:y val="-4.0142873328125654E-2"/>
                </c:manualLayout>
              </c:layout>
              <c:tx>
                <c:rich>
                  <a:bodyPr/>
                  <a:lstStyle/>
                  <a:p>
                    <a:fld id="{BB2158A6-47BA-447B-A57D-703FB62D7A0A}" type="VALUE">
                      <a:rPr lang="ru-RU" smtClean="0"/>
                      <a:pPr/>
                      <a:t>[ЗНАЧЕНИЕ]</a:t>
                    </a:fld>
                    <a:endParaRPr lang="ru-RU" dirty="0"/>
                  </a:p>
                  <a:p>
                    <a:r>
                      <a:rPr lang="ru-RU" sz="1000" dirty="0"/>
                      <a:t>дети</a:t>
                    </a:r>
                  </a:p>
                  <a:p>
                    <a:r>
                      <a:rPr lang="ru-RU" dirty="0"/>
                      <a:t>58</a:t>
                    </a:r>
                  </a:p>
                </c:rich>
              </c:tx>
              <c:showLegendKey val="0"/>
              <c:showVal val="1"/>
              <c:showCatName val="0"/>
              <c:showSerName val="0"/>
              <c:showPercent val="0"/>
              <c:showBubbleSize val="0"/>
              <c:extLst xmlns:c16r2="http://schemas.microsoft.com/office/drawing/2015/06/chart">
                <c:ext xmlns:c15="http://schemas.microsoft.com/office/drawing/2012/chart" uri="{CE6537A1-D6FC-4f65-9D91-7224C49458BB}">
                  <c15:dlblFieldTable/>
                  <c15:showDataLabelsRange val="0"/>
                </c:ext>
                <c:ext xmlns:c16="http://schemas.microsoft.com/office/drawing/2014/chart" uri="{C3380CC4-5D6E-409C-BE32-E72D297353CC}">
                  <c16:uniqueId val="{00000005-CDBE-49B7-9C66-65CE2C0D61CE}"/>
                </c:ext>
              </c:extLst>
            </c:dLbl>
            <c:dLbl>
              <c:idx val="1"/>
              <c:layout>
                <c:manualLayout>
                  <c:x val="-2.7777780815593338E-3"/>
                  <c:y val="-3.3702840173880894E-2"/>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6-CDBE-49B7-9C66-65CE2C0D61CE}"/>
                </c:ext>
              </c:extLst>
            </c:dLbl>
            <c:dLbl>
              <c:idx val="2"/>
              <c:layout>
                <c:manualLayout>
                  <c:x val="6.944445203898207E-3"/>
                  <c:y val="-2.4233606239676568E-2"/>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7-CDBE-49B7-9C66-65CE2C0D61CE}"/>
                </c:ext>
              </c:extLst>
            </c:dLbl>
            <c:dLbl>
              <c:idx val="3"/>
              <c:layout>
                <c:manualLayout>
                  <c:x val="2.7777780815592826E-3"/>
                  <c:y val="-1.8175204679757424E-2"/>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8-CDBE-49B7-9C66-65CE2C0D61CE}"/>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accent2"/>
                    </a:solidFill>
                    <a:latin typeface="Times New Roman" pitchFamily="18" charset="0"/>
                    <a:ea typeface="+mn-ea"/>
                    <a:cs typeface="Times New Roman" pitchFamily="18"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Лист1!$A$2:$A$5</c:f>
              <c:strCache>
                <c:ptCount val="4"/>
                <c:pt idx="0">
                  <c:v>количество пациентов</c:v>
                </c:pt>
                <c:pt idx="1">
                  <c:v>количество выписанных рецептов</c:v>
                </c:pt>
                <c:pt idx="2">
                  <c:v>финансирование, млн руб</c:v>
                </c:pt>
                <c:pt idx="3">
                  <c:v>средняя стоимость рецепта, тыс. руб.</c:v>
                </c:pt>
              </c:strCache>
            </c:strRef>
          </c:cat>
          <c:val>
            <c:numRef>
              <c:f>Лист1!$C$2:$C$5</c:f>
              <c:numCache>
                <c:formatCode>General</c:formatCode>
                <c:ptCount val="4"/>
                <c:pt idx="0">
                  <c:v>126</c:v>
                </c:pt>
                <c:pt idx="1">
                  <c:v>600</c:v>
                </c:pt>
                <c:pt idx="2">
                  <c:v>61.8</c:v>
                </c:pt>
                <c:pt idx="3">
                  <c:v>102.9</c:v>
                </c:pt>
              </c:numCache>
            </c:numRef>
          </c:val>
          <c:extLst xmlns:c16r2="http://schemas.microsoft.com/office/drawing/2015/06/chart">
            <c:ext xmlns:c16="http://schemas.microsoft.com/office/drawing/2014/chart" uri="{C3380CC4-5D6E-409C-BE32-E72D297353CC}">
              <c16:uniqueId val="{00000009-CDBE-49B7-9C66-65CE2C0D61CE}"/>
            </c:ext>
          </c:extLst>
        </c:ser>
        <c:ser>
          <c:idx val="2"/>
          <c:order val="2"/>
          <c:tx>
            <c:strRef>
              <c:f>Лист1!$D$1</c:f>
              <c:strCache>
                <c:ptCount val="1"/>
                <c:pt idx="0">
                  <c:v>2016</c:v>
                </c:pt>
              </c:strCache>
            </c:strRef>
          </c:tx>
          <c:spPr>
            <a:solidFill>
              <a:schemeClr val="accent3"/>
            </a:solidFill>
            <a:ln>
              <a:noFill/>
            </a:ln>
            <a:effectLst/>
            <a:sp3d/>
          </c:spPr>
          <c:invertIfNegative val="0"/>
          <c:dLbls>
            <c:dLbl>
              <c:idx val="0"/>
              <c:layout>
                <c:manualLayout>
                  <c:x val="1.7257985264434086E-2"/>
                  <c:y val="-4.8239903160982943E-2"/>
                </c:manualLayout>
              </c:layout>
              <c:tx>
                <c:rich>
                  <a:bodyPr/>
                  <a:lstStyle/>
                  <a:p>
                    <a:fld id="{18503F87-B692-4DA4-968B-073D23C96626}" type="VALUE">
                      <a:rPr lang="ru-RU" smtClean="0"/>
                      <a:pPr/>
                      <a:t>[ЗНАЧЕНИЕ]</a:t>
                    </a:fld>
                    <a:endParaRPr lang="ru-RU" dirty="0"/>
                  </a:p>
                  <a:p>
                    <a:r>
                      <a:rPr lang="ru-RU" sz="1000" dirty="0"/>
                      <a:t>дети</a:t>
                    </a:r>
                  </a:p>
                  <a:p>
                    <a:r>
                      <a:rPr lang="ru-RU" dirty="0"/>
                      <a:t>73</a:t>
                    </a:r>
                  </a:p>
                </c:rich>
              </c:tx>
              <c:showLegendKey val="0"/>
              <c:showVal val="1"/>
              <c:showCatName val="0"/>
              <c:showSerName val="0"/>
              <c:showPercent val="0"/>
              <c:showBubbleSize val="0"/>
              <c:extLst xmlns:c16r2="http://schemas.microsoft.com/office/drawing/2015/06/chart">
                <c:ext xmlns:c15="http://schemas.microsoft.com/office/drawing/2012/chart" uri="{CE6537A1-D6FC-4f65-9D91-7224C49458BB}">
                  <c15:dlblFieldTable/>
                  <c15:showDataLabelsRange val="0"/>
                </c:ext>
                <c:ext xmlns:c16="http://schemas.microsoft.com/office/drawing/2014/chart" uri="{C3380CC4-5D6E-409C-BE32-E72D297353CC}">
                  <c16:uniqueId val="{0000000A-CDBE-49B7-9C66-65CE2C0D61CE}"/>
                </c:ext>
              </c:extLst>
            </c:dLbl>
            <c:dLbl>
              <c:idx val="1"/>
              <c:layout>
                <c:manualLayout>
                  <c:x val="8.8802503149880557E-3"/>
                  <c:y val="-4.5165622148943659E-2"/>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B-CDBE-49B7-9C66-65CE2C0D61CE}"/>
                </c:ext>
              </c:extLst>
            </c:dLbl>
            <c:dLbl>
              <c:idx val="2"/>
              <c:layout>
                <c:manualLayout>
                  <c:x val="1.8055557530135338E-2"/>
                  <c:y val="-2.7262807019636136E-2"/>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C-CDBE-49B7-9C66-65CE2C0D61CE}"/>
                </c:ext>
              </c:extLst>
            </c:dLbl>
            <c:dLbl>
              <c:idx val="3"/>
              <c:layout>
                <c:manualLayout>
                  <c:x val="1.3888890407796312E-2"/>
                  <c:y val="-3.0292007799595653E-2"/>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D-CDBE-49B7-9C66-65CE2C0D61CE}"/>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accent3"/>
                    </a:solidFill>
                    <a:latin typeface="Times New Roman" pitchFamily="18" charset="0"/>
                    <a:ea typeface="+mn-ea"/>
                    <a:cs typeface="Times New Roman" pitchFamily="18"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Лист1!$A$2:$A$5</c:f>
              <c:strCache>
                <c:ptCount val="4"/>
                <c:pt idx="0">
                  <c:v>количество пациентов</c:v>
                </c:pt>
                <c:pt idx="1">
                  <c:v>количество выписанных рецептов</c:v>
                </c:pt>
                <c:pt idx="2">
                  <c:v>финансирование, млн руб</c:v>
                </c:pt>
                <c:pt idx="3">
                  <c:v>средняя стоимость рецепта, тыс. руб.</c:v>
                </c:pt>
              </c:strCache>
            </c:strRef>
          </c:cat>
          <c:val>
            <c:numRef>
              <c:f>Лист1!$D$2:$D$5</c:f>
              <c:numCache>
                <c:formatCode>General</c:formatCode>
                <c:ptCount val="4"/>
                <c:pt idx="0">
                  <c:v>145</c:v>
                </c:pt>
                <c:pt idx="1">
                  <c:v>587</c:v>
                </c:pt>
                <c:pt idx="2">
                  <c:v>96.7</c:v>
                </c:pt>
                <c:pt idx="3">
                  <c:v>164.7</c:v>
                </c:pt>
              </c:numCache>
            </c:numRef>
          </c:val>
          <c:extLst xmlns:c16r2="http://schemas.microsoft.com/office/drawing/2015/06/chart">
            <c:ext xmlns:c16="http://schemas.microsoft.com/office/drawing/2014/chart" uri="{C3380CC4-5D6E-409C-BE32-E72D297353CC}">
              <c16:uniqueId val="{0000000E-CDBE-49B7-9C66-65CE2C0D61CE}"/>
            </c:ext>
          </c:extLst>
        </c:ser>
        <c:ser>
          <c:idx val="3"/>
          <c:order val="3"/>
          <c:tx>
            <c:strRef>
              <c:f>Лист1!$E$1</c:f>
              <c:strCache>
                <c:ptCount val="1"/>
                <c:pt idx="0">
                  <c:v>2017</c:v>
                </c:pt>
              </c:strCache>
            </c:strRef>
          </c:tx>
          <c:spPr>
            <a:solidFill>
              <a:schemeClr val="accent4"/>
            </a:solidFill>
            <a:ln>
              <a:noFill/>
            </a:ln>
            <a:effectLst/>
            <a:sp3d/>
          </c:spPr>
          <c:invertIfNegative val="0"/>
          <c:dLbls>
            <c:dLbl>
              <c:idx val="0"/>
              <c:layout>
                <c:manualLayout>
                  <c:x val="1.8097824746120882E-2"/>
                  <c:y val="-6.0419034028896063E-2"/>
                </c:manualLayout>
              </c:layout>
              <c:tx>
                <c:rich>
                  <a:bodyPr/>
                  <a:lstStyle/>
                  <a:p>
                    <a:r>
                      <a:rPr lang="ru-RU" sz="1400" i="0" dirty="0">
                        <a:solidFill>
                          <a:schemeClr val="accent4"/>
                        </a:solidFill>
                        <a:latin typeface="Times New Roman" pitchFamily="18" charset="0"/>
                        <a:cs typeface="Times New Roman" pitchFamily="18" charset="0"/>
                      </a:rPr>
                      <a:t>147</a:t>
                    </a:r>
                  </a:p>
                  <a:p>
                    <a:r>
                      <a:rPr lang="ru-RU" sz="1000" i="0" dirty="0">
                        <a:solidFill>
                          <a:schemeClr val="accent4"/>
                        </a:solidFill>
                        <a:latin typeface="Times New Roman" pitchFamily="18" charset="0"/>
                        <a:cs typeface="Times New Roman" pitchFamily="18" charset="0"/>
                      </a:rPr>
                      <a:t>дети</a:t>
                    </a:r>
                  </a:p>
                  <a:p>
                    <a:r>
                      <a:rPr lang="ru-RU" sz="1400" i="0" dirty="0">
                        <a:solidFill>
                          <a:schemeClr val="accent4"/>
                        </a:solidFill>
                        <a:latin typeface="Times New Roman" pitchFamily="18" charset="0"/>
                        <a:cs typeface="Times New Roman" pitchFamily="18" charset="0"/>
                      </a:rPr>
                      <a:t>75</a:t>
                    </a:r>
                    <a:endParaRPr lang="ru-RU" dirty="0"/>
                  </a:p>
                </c:rich>
              </c:tx>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F-CDBE-49B7-9C66-65CE2C0D61CE}"/>
                </c:ext>
              </c:extLst>
            </c:dLbl>
            <c:dLbl>
              <c:idx val="1"/>
              <c:layout>
                <c:manualLayout>
                  <c:x val="1.8003938976808624E-2"/>
                  <c:y val="-4.0074895200386408E-2"/>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0-CDBE-49B7-9C66-65CE2C0D61CE}"/>
                </c:ext>
              </c:extLst>
            </c:dLbl>
            <c:dLbl>
              <c:idx val="2"/>
              <c:layout>
                <c:manualLayout>
                  <c:x val="2.9958664693642247E-2"/>
                  <c:y val="-3.1918473950662191E-2"/>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1-CDBE-49B7-9C66-65CE2C0D61CE}"/>
                </c:ext>
              </c:extLst>
            </c:dLbl>
            <c:dLbl>
              <c:idx val="3"/>
              <c:layout>
                <c:manualLayout>
                  <c:x val="2.6532373855246486E-2"/>
                  <c:y val="-3.5419228269360351E-2"/>
                </c:manualLayout>
              </c:layout>
              <c:tx>
                <c:rich>
                  <a:bodyPr rot="0" spcFirstLastPara="1" vertOverflow="ellipsis" vert="horz" wrap="square" lIns="38100" tIns="19050" rIns="38100" bIns="19050" anchor="ctr" anchorCtr="1">
                    <a:noAutofit/>
                  </a:bodyPr>
                  <a:lstStyle/>
                  <a:p>
                    <a:pPr>
                      <a:defRPr sz="1400" b="1" i="0" u="none" strike="noStrike" kern="1200" baseline="0">
                        <a:solidFill>
                          <a:schemeClr val="accent4"/>
                        </a:solidFill>
                        <a:latin typeface="Times New Roman" pitchFamily="18" charset="0"/>
                        <a:ea typeface="+mn-ea"/>
                        <a:cs typeface="Times New Roman" pitchFamily="18" charset="0"/>
                      </a:defRPr>
                    </a:pPr>
                    <a:r>
                      <a:rPr lang="en-US" dirty="0"/>
                      <a:t>121,58</a:t>
                    </a:r>
                  </a:p>
                </c:rich>
              </c:tx>
              <c:spPr>
                <a:noFill/>
                <a:ln>
                  <a:noFill/>
                </a:ln>
                <a:effectLst/>
              </c:spPr>
              <c:showLegendKey val="0"/>
              <c:showVal val="1"/>
              <c:showCatName val="0"/>
              <c:showSerName val="0"/>
              <c:showPercent val="0"/>
              <c:showBubbleSize val="0"/>
              <c:extLst xmlns:c16r2="http://schemas.microsoft.com/office/drawing/2015/06/chart">
                <c:ext xmlns:c15="http://schemas.microsoft.com/office/drawing/2012/chart" uri="{CE6537A1-D6FC-4f65-9D91-7224C49458BB}">
                  <c15:layout>
                    <c:manualLayout>
                      <c:w val="6.8235542802247959E-2"/>
                      <c:h val="9.3503375946892897E-2"/>
                    </c:manualLayout>
                  </c15:layout>
                </c:ext>
                <c:ext xmlns:c16="http://schemas.microsoft.com/office/drawing/2014/chart" uri="{C3380CC4-5D6E-409C-BE32-E72D297353CC}">
                  <c16:uniqueId val="{00000012-CDBE-49B7-9C66-65CE2C0D61CE}"/>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accent4"/>
                    </a:solidFill>
                    <a:latin typeface="Times New Roman" pitchFamily="18" charset="0"/>
                    <a:ea typeface="+mn-ea"/>
                    <a:cs typeface="Times New Roman" pitchFamily="18" charset="0"/>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Лист1!$A$2:$A$5</c:f>
              <c:strCache>
                <c:ptCount val="4"/>
                <c:pt idx="0">
                  <c:v>количество пациентов</c:v>
                </c:pt>
                <c:pt idx="1">
                  <c:v>количество выписанных рецептов</c:v>
                </c:pt>
                <c:pt idx="2">
                  <c:v>финансирование, млн руб</c:v>
                </c:pt>
                <c:pt idx="3">
                  <c:v>средняя стоимость рецепта, тыс. руб.</c:v>
                </c:pt>
              </c:strCache>
            </c:strRef>
          </c:cat>
          <c:val>
            <c:numRef>
              <c:f>Лист1!$E$2:$E$5</c:f>
              <c:numCache>
                <c:formatCode>General</c:formatCode>
                <c:ptCount val="4"/>
                <c:pt idx="0">
                  <c:v>147</c:v>
                </c:pt>
                <c:pt idx="1">
                  <c:v>632</c:v>
                </c:pt>
                <c:pt idx="2">
                  <c:v>76.8</c:v>
                </c:pt>
                <c:pt idx="3">
                  <c:v>121.58</c:v>
                </c:pt>
              </c:numCache>
            </c:numRef>
          </c:val>
          <c:extLst xmlns:c16r2="http://schemas.microsoft.com/office/drawing/2015/06/chart">
            <c:ext xmlns:c16="http://schemas.microsoft.com/office/drawing/2014/chart" uri="{C3380CC4-5D6E-409C-BE32-E72D297353CC}">
              <c16:uniqueId val="{00000013-CDBE-49B7-9C66-65CE2C0D61CE}"/>
            </c:ext>
          </c:extLst>
        </c:ser>
        <c:dLbls>
          <c:showLegendKey val="0"/>
          <c:showVal val="1"/>
          <c:showCatName val="0"/>
          <c:showSerName val="0"/>
          <c:showPercent val="0"/>
          <c:showBubbleSize val="0"/>
        </c:dLbls>
        <c:gapWidth val="150"/>
        <c:shape val="box"/>
        <c:axId val="100603008"/>
        <c:axId val="100604544"/>
        <c:axId val="0"/>
      </c:bar3DChart>
      <c:catAx>
        <c:axId val="100603008"/>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solidFill>
                <a:latin typeface="Times New Roman" pitchFamily="18" charset="0"/>
                <a:ea typeface="+mn-ea"/>
                <a:cs typeface="Times New Roman" pitchFamily="18" charset="0"/>
              </a:defRPr>
            </a:pPr>
            <a:endParaRPr lang="ru-RU"/>
          </a:p>
        </c:txPr>
        <c:crossAx val="100604544"/>
        <c:crosses val="autoZero"/>
        <c:auto val="1"/>
        <c:lblAlgn val="ctr"/>
        <c:lblOffset val="100"/>
        <c:noMultiLvlLbl val="0"/>
      </c:catAx>
      <c:valAx>
        <c:axId val="100604544"/>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solidFill>
                <a:latin typeface="Times New Roman" pitchFamily="18" charset="0"/>
                <a:ea typeface="+mn-ea"/>
                <a:cs typeface="Times New Roman" pitchFamily="18" charset="0"/>
              </a:defRPr>
            </a:pPr>
            <a:endParaRPr lang="ru-RU"/>
          </a:p>
        </c:txPr>
        <c:crossAx val="100603008"/>
        <c:crosses val="autoZero"/>
        <c:crossBetween val="between"/>
      </c:valAx>
      <c:spPr>
        <a:noFill/>
        <a:ln>
          <a:noFill/>
        </a:ln>
        <a:effectLst/>
      </c:spPr>
    </c:plotArea>
    <c:legend>
      <c:legendPos val="b"/>
      <c:layout>
        <c:manualLayout>
          <c:xMode val="edge"/>
          <c:yMode val="edge"/>
          <c:x val="0.11551379216030098"/>
          <c:y val="0.91983542137494712"/>
          <c:w val="0.42734584726004454"/>
          <c:h val="6.4673198132390392E-2"/>
        </c:manualLayout>
      </c:layout>
      <c:overlay val="0"/>
      <c:spPr>
        <a:noFill/>
        <a:ln>
          <a:noFill/>
        </a:ln>
        <a:effectLst/>
      </c:spPr>
      <c:txPr>
        <a:bodyPr rot="0" spcFirstLastPara="1" vertOverflow="ellipsis" vert="horz" wrap="square" anchor="ctr" anchorCtr="1"/>
        <a:lstStyle/>
        <a:p>
          <a:pPr>
            <a:defRPr sz="1400" b="1" i="0" u="none" strike="noStrike" kern="1200" baseline="0">
              <a:solidFill>
                <a:schemeClr val="tx1"/>
              </a:solidFill>
              <a:latin typeface="Times New Roman" pitchFamily="18" charset="0"/>
              <a:ea typeface="+mn-ea"/>
              <a:cs typeface="Times New Roman" pitchFamily="18" charset="0"/>
            </a:defRPr>
          </a:pPr>
          <a:endParaRPr lang="ru-RU"/>
        </a:p>
      </c:txPr>
    </c:legend>
    <c:plotVisOnly val="1"/>
    <c:dispBlanksAs val="gap"/>
    <c:showDLblsOverMax val="0"/>
  </c:chart>
  <c:spPr>
    <a:noFill/>
    <a:ln>
      <a:noFill/>
    </a:ln>
    <a:effectLst/>
  </c:spPr>
  <c:txPr>
    <a:bodyPr/>
    <a:lstStyle/>
    <a:p>
      <a:pPr>
        <a:defRPr/>
      </a:pPr>
      <a:endParaRPr lang="ru-RU"/>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sz="quarter" idx="1"/>
          </p:nvPr>
        </p:nvSpPr>
        <p:spPr>
          <a:xfrm>
            <a:off x="3850443" y="0"/>
            <a:ext cx="2945659" cy="498135"/>
          </a:xfrm>
          <a:prstGeom prst="rect">
            <a:avLst/>
          </a:prstGeom>
        </p:spPr>
        <p:txBody>
          <a:bodyPr vert="horz" lIns="91440" tIns="45720" rIns="91440" bIns="45720" rtlCol="0"/>
          <a:lstStyle>
            <a:lvl1pPr algn="r">
              <a:defRPr sz="1200"/>
            </a:lvl1pPr>
          </a:lstStyle>
          <a:p>
            <a:fld id="{EF77E89E-556C-4351-8DFD-D618F62AB871}" type="datetimeFigureOut">
              <a:rPr lang="ru-RU" smtClean="0"/>
              <a:t>13.02.2018</a:t>
            </a:fld>
            <a:endParaRPr lang="ru-RU"/>
          </a:p>
        </p:txBody>
      </p:sp>
      <p:sp>
        <p:nvSpPr>
          <p:cNvPr id="4" name="Нижний колонтитул 3"/>
          <p:cNvSpPr>
            <a:spLocks noGrp="1"/>
          </p:cNvSpPr>
          <p:nvPr>
            <p:ph type="ftr" sz="quarter" idx="2"/>
          </p:nvPr>
        </p:nvSpPr>
        <p:spPr>
          <a:xfrm>
            <a:off x="0" y="9430091"/>
            <a:ext cx="2945659" cy="498134"/>
          </a:xfrm>
          <a:prstGeom prst="rect">
            <a:avLst/>
          </a:prstGeom>
        </p:spPr>
        <p:txBody>
          <a:bodyPr vert="horz" lIns="91440" tIns="45720" rIns="91440" bIns="45720" rtlCol="0" anchor="b"/>
          <a:lstStyle>
            <a:lvl1pPr algn="l">
              <a:defRPr sz="1200"/>
            </a:lvl1pPr>
          </a:lstStyle>
          <a:p>
            <a:endParaRPr lang="ru-RU"/>
          </a:p>
        </p:txBody>
      </p:sp>
      <p:sp>
        <p:nvSpPr>
          <p:cNvPr id="5" name="Номер слайда 4"/>
          <p:cNvSpPr>
            <a:spLocks noGrp="1"/>
          </p:cNvSpPr>
          <p:nvPr>
            <p:ph type="sldNum" sz="quarter" idx="3"/>
          </p:nvPr>
        </p:nvSpPr>
        <p:spPr>
          <a:xfrm>
            <a:off x="3850443" y="9430091"/>
            <a:ext cx="2945659" cy="498134"/>
          </a:xfrm>
          <a:prstGeom prst="rect">
            <a:avLst/>
          </a:prstGeom>
        </p:spPr>
        <p:txBody>
          <a:bodyPr vert="horz" lIns="91440" tIns="45720" rIns="91440" bIns="45720" rtlCol="0" anchor="b"/>
          <a:lstStyle>
            <a:lvl1pPr algn="r">
              <a:defRPr sz="1200"/>
            </a:lvl1pPr>
          </a:lstStyle>
          <a:p>
            <a:fld id="{A3B28A2B-FD49-484A-998F-A5BFB63422F3}" type="slidenum">
              <a:rPr lang="ru-RU" smtClean="0"/>
              <a:t>‹#›</a:t>
            </a:fld>
            <a:endParaRPr lang="ru-RU"/>
          </a:p>
        </p:txBody>
      </p:sp>
    </p:spTree>
    <p:extLst>
      <p:ext uri="{BB962C8B-B14F-4D97-AF65-F5344CB8AC3E}">
        <p14:creationId xmlns:p14="http://schemas.microsoft.com/office/powerpoint/2010/main" val="4717529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B28D2998-E1DA-45EA-9106-C90F47FD6E97}" type="datetimeFigureOut">
              <a:rPr lang="ru-RU" smtClean="0"/>
              <a:t>13.02.2018</a:t>
            </a:fld>
            <a:endParaRPr lang="ru-RU"/>
          </a:p>
        </p:txBody>
      </p:sp>
      <p:sp>
        <p:nvSpPr>
          <p:cNvPr id="4" name="Образ слайда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E4D8EEFE-4E62-4273-95A1-F9EA87DC071A}" type="slidenum">
              <a:rPr lang="ru-RU" smtClean="0"/>
              <a:t>‹#›</a:t>
            </a:fld>
            <a:endParaRPr lang="ru-RU"/>
          </a:p>
        </p:txBody>
      </p:sp>
    </p:spTree>
    <p:extLst>
      <p:ext uri="{BB962C8B-B14F-4D97-AF65-F5344CB8AC3E}">
        <p14:creationId xmlns:p14="http://schemas.microsoft.com/office/powerpoint/2010/main" val="2038704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E4D8EEFE-4E62-4273-95A1-F9EA87DC071A}" type="slidenum">
              <a:rPr lang="ru-RU" smtClean="0"/>
              <a:t>1</a:t>
            </a:fld>
            <a:endParaRPr lang="ru-RU"/>
          </a:p>
        </p:txBody>
      </p:sp>
    </p:spTree>
    <p:extLst>
      <p:ext uri="{BB962C8B-B14F-4D97-AF65-F5344CB8AC3E}">
        <p14:creationId xmlns:p14="http://schemas.microsoft.com/office/powerpoint/2010/main" val="8135773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ltLang="ru-RU" dirty="0"/>
          </a:p>
        </p:txBody>
      </p:sp>
      <p:sp>
        <p:nvSpPr>
          <p:cNvPr id="4" name="Номер слайда 3"/>
          <p:cNvSpPr>
            <a:spLocks noGrp="1"/>
          </p:cNvSpPr>
          <p:nvPr>
            <p:ph type="sldNum" sz="quarter" idx="10"/>
          </p:nvPr>
        </p:nvSpPr>
        <p:spPr/>
        <p:txBody>
          <a:bodyPr/>
          <a:lstStyle/>
          <a:p>
            <a:fld id="{E4D8EEFE-4E62-4273-95A1-F9EA87DC071A}" type="slidenum">
              <a:rPr lang="ru-RU" smtClean="0"/>
              <a:t>10</a:t>
            </a:fld>
            <a:endParaRPr lang="ru-RU"/>
          </a:p>
        </p:txBody>
      </p:sp>
    </p:spTree>
    <p:extLst>
      <p:ext uri="{BB962C8B-B14F-4D97-AF65-F5344CB8AC3E}">
        <p14:creationId xmlns:p14="http://schemas.microsoft.com/office/powerpoint/2010/main" val="41239261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marL="171450" indent="-171450">
              <a:buFont typeface="Arial" panose="020B0604020202020204" pitchFamily="34" charset="0"/>
              <a:buChar char="•"/>
            </a:pPr>
            <a:endParaRPr lang="ru-RU" baseline="0" dirty="0"/>
          </a:p>
        </p:txBody>
      </p:sp>
      <p:sp>
        <p:nvSpPr>
          <p:cNvPr id="4" name="Номер слайда 3"/>
          <p:cNvSpPr>
            <a:spLocks noGrp="1"/>
          </p:cNvSpPr>
          <p:nvPr>
            <p:ph type="sldNum" sz="quarter" idx="10"/>
          </p:nvPr>
        </p:nvSpPr>
        <p:spPr/>
        <p:txBody>
          <a:bodyPr/>
          <a:lstStyle/>
          <a:p>
            <a:fld id="{E4D8EEFE-4E62-4273-95A1-F9EA87DC071A}" type="slidenum">
              <a:rPr lang="ru-RU" smtClean="0"/>
              <a:t>11</a:t>
            </a:fld>
            <a:endParaRPr lang="ru-RU"/>
          </a:p>
        </p:txBody>
      </p:sp>
    </p:spTree>
    <p:extLst>
      <p:ext uri="{BB962C8B-B14F-4D97-AF65-F5344CB8AC3E}">
        <p14:creationId xmlns:p14="http://schemas.microsoft.com/office/powerpoint/2010/main" val="38932560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E4D8EEFE-4E62-4273-95A1-F9EA87DC071A}" type="slidenum">
              <a:rPr lang="ru-RU" smtClean="0"/>
              <a:t>12</a:t>
            </a:fld>
            <a:endParaRPr lang="ru-RU"/>
          </a:p>
        </p:txBody>
      </p:sp>
    </p:spTree>
    <p:extLst>
      <p:ext uri="{BB962C8B-B14F-4D97-AF65-F5344CB8AC3E}">
        <p14:creationId xmlns:p14="http://schemas.microsoft.com/office/powerpoint/2010/main" val="17115840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E4D8EEFE-4E62-4273-95A1-F9EA87DC071A}" type="slidenum">
              <a:rPr lang="ru-RU" smtClean="0"/>
              <a:t>13</a:t>
            </a:fld>
            <a:endParaRPr lang="ru-RU"/>
          </a:p>
        </p:txBody>
      </p:sp>
    </p:spTree>
    <p:extLst>
      <p:ext uri="{BB962C8B-B14F-4D97-AF65-F5344CB8AC3E}">
        <p14:creationId xmlns:p14="http://schemas.microsoft.com/office/powerpoint/2010/main" val="106272813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ru-RU" dirty="0"/>
          </a:p>
        </p:txBody>
      </p:sp>
      <p:sp>
        <p:nvSpPr>
          <p:cNvPr id="4" name="Номер слайда 3"/>
          <p:cNvSpPr>
            <a:spLocks noGrp="1"/>
          </p:cNvSpPr>
          <p:nvPr>
            <p:ph type="sldNum" sz="quarter" idx="10"/>
          </p:nvPr>
        </p:nvSpPr>
        <p:spPr/>
        <p:txBody>
          <a:bodyPr/>
          <a:lstStyle/>
          <a:p>
            <a:fld id="{E4D8EEFE-4E62-4273-95A1-F9EA87DC071A}" type="slidenum">
              <a:rPr lang="ru-RU" smtClean="0"/>
              <a:t>14</a:t>
            </a:fld>
            <a:endParaRPr lang="ru-RU"/>
          </a:p>
        </p:txBody>
      </p:sp>
    </p:spTree>
    <p:extLst>
      <p:ext uri="{BB962C8B-B14F-4D97-AF65-F5344CB8AC3E}">
        <p14:creationId xmlns:p14="http://schemas.microsoft.com/office/powerpoint/2010/main" val="104772791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E4D8EEFE-4E62-4273-95A1-F9EA87DC071A}" type="slidenum">
              <a:rPr lang="ru-RU" smtClean="0"/>
              <a:t>15</a:t>
            </a:fld>
            <a:endParaRPr lang="ru-RU"/>
          </a:p>
        </p:txBody>
      </p:sp>
    </p:spTree>
    <p:extLst>
      <p:ext uri="{BB962C8B-B14F-4D97-AF65-F5344CB8AC3E}">
        <p14:creationId xmlns:p14="http://schemas.microsoft.com/office/powerpoint/2010/main" val="40821769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sz="1200" kern="1200" dirty="0">
              <a:solidFill>
                <a:schemeClr val="tx1"/>
              </a:solidFill>
              <a:effectLst/>
              <a:latin typeface="+mn-lt"/>
              <a:ea typeface="+mn-ea"/>
              <a:cs typeface="+mn-cs"/>
            </a:endParaRPr>
          </a:p>
        </p:txBody>
      </p:sp>
      <p:sp>
        <p:nvSpPr>
          <p:cNvPr id="4" name="Номер слайда 3"/>
          <p:cNvSpPr>
            <a:spLocks noGrp="1"/>
          </p:cNvSpPr>
          <p:nvPr>
            <p:ph type="sldNum" sz="quarter" idx="10"/>
          </p:nvPr>
        </p:nvSpPr>
        <p:spPr/>
        <p:txBody>
          <a:bodyPr/>
          <a:lstStyle/>
          <a:p>
            <a:fld id="{E4D8EEFE-4E62-4273-95A1-F9EA87DC071A}" type="slidenum">
              <a:rPr lang="ru-RU" smtClean="0"/>
              <a:t>16</a:t>
            </a:fld>
            <a:endParaRPr lang="ru-RU"/>
          </a:p>
        </p:txBody>
      </p:sp>
    </p:spTree>
    <p:extLst>
      <p:ext uri="{BB962C8B-B14F-4D97-AF65-F5344CB8AC3E}">
        <p14:creationId xmlns:p14="http://schemas.microsoft.com/office/powerpoint/2010/main" val="17896195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E4D8EEFE-4E62-4273-95A1-F9EA87DC071A}" type="slidenum">
              <a:rPr lang="ru-RU" smtClean="0"/>
              <a:t>17</a:t>
            </a:fld>
            <a:endParaRPr lang="ru-RU"/>
          </a:p>
        </p:txBody>
      </p:sp>
    </p:spTree>
    <p:extLst>
      <p:ext uri="{BB962C8B-B14F-4D97-AF65-F5344CB8AC3E}">
        <p14:creationId xmlns:p14="http://schemas.microsoft.com/office/powerpoint/2010/main" val="14860712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E4D8EEFE-4E62-4273-95A1-F9EA87DC071A}" type="slidenum">
              <a:rPr lang="ru-RU" smtClean="0"/>
              <a:t>18</a:t>
            </a:fld>
            <a:endParaRPr lang="ru-RU"/>
          </a:p>
        </p:txBody>
      </p:sp>
    </p:spTree>
    <p:extLst>
      <p:ext uri="{BB962C8B-B14F-4D97-AF65-F5344CB8AC3E}">
        <p14:creationId xmlns:p14="http://schemas.microsoft.com/office/powerpoint/2010/main" val="177211530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E4D8EEFE-4E62-4273-95A1-F9EA87DC071A}" type="slidenum">
              <a:rPr lang="ru-RU" smtClean="0"/>
              <a:t>19</a:t>
            </a:fld>
            <a:endParaRPr lang="ru-RU"/>
          </a:p>
        </p:txBody>
      </p:sp>
    </p:spTree>
    <p:extLst>
      <p:ext uri="{BB962C8B-B14F-4D97-AF65-F5344CB8AC3E}">
        <p14:creationId xmlns:p14="http://schemas.microsoft.com/office/powerpoint/2010/main" val="3067227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smtClean="0"/>
          </a:p>
        </p:txBody>
      </p:sp>
      <p:sp>
        <p:nvSpPr>
          <p:cNvPr id="4" name="Номер слайда 3"/>
          <p:cNvSpPr>
            <a:spLocks noGrp="1"/>
          </p:cNvSpPr>
          <p:nvPr>
            <p:ph type="sldNum" sz="quarter" idx="10"/>
          </p:nvPr>
        </p:nvSpPr>
        <p:spPr/>
        <p:txBody>
          <a:bodyPr/>
          <a:lstStyle/>
          <a:p>
            <a:fld id="{E4D8EEFE-4E62-4273-95A1-F9EA87DC071A}" type="slidenum">
              <a:rPr lang="ru-RU" smtClean="0"/>
              <a:t>2</a:t>
            </a:fld>
            <a:endParaRPr lang="ru-RU"/>
          </a:p>
        </p:txBody>
      </p:sp>
    </p:spTree>
    <p:extLst>
      <p:ext uri="{BB962C8B-B14F-4D97-AF65-F5344CB8AC3E}">
        <p14:creationId xmlns:p14="http://schemas.microsoft.com/office/powerpoint/2010/main" val="185020017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marL="228600" indent="-228600">
              <a:buAutoNum type="arabicPeriod"/>
            </a:pPr>
            <a:endParaRPr lang="ru-RU" dirty="0"/>
          </a:p>
        </p:txBody>
      </p:sp>
      <p:sp>
        <p:nvSpPr>
          <p:cNvPr id="4" name="Номер слайда 3"/>
          <p:cNvSpPr>
            <a:spLocks noGrp="1"/>
          </p:cNvSpPr>
          <p:nvPr>
            <p:ph type="sldNum" sz="quarter" idx="10"/>
          </p:nvPr>
        </p:nvSpPr>
        <p:spPr/>
        <p:txBody>
          <a:bodyPr/>
          <a:lstStyle/>
          <a:p>
            <a:fld id="{E4D8EEFE-4E62-4273-95A1-F9EA87DC071A}" type="slidenum">
              <a:rPr lang="ru-RU" smtClean="0"/>
              <a:t>20</a:t>
            </a:fld>
            <a:endParaRPr lang="ru-RU"/>
          </a:p>
        </p:txBody>
      </p:sp>
    </p:spTree>
    <p:extLst>
      <p:ext uri="{BB962C8B-B14F-4D97-AF65-F5344CB8AC3E}">
        <p14:creationId xmlns:p14="http://schemas.microsoft.com/office/powerpoint/2010/main" val="342153729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E4D8EEFE-4E62-4273-95A1-F9EA87DC071A}" type="slidenum">
              <a:rPr lang="ru-RU" smtClean="0"/>
              <a:t>21</a:t>
            </a:fld>
            <a:endParaRPr lang="ru-RU"/>
          </a:p>
        </p:txBody>
      </p:sp>
    </p:spTree>
    <p:extLst>
      <p:ext uri="{BB962C8B-B14F-4D97-AF65-F5344CB8AC3E}">
        <p14:creationId xmlns:p14="http://schemas.microsoft.com/office/powerpoint/2010/main" val="98077769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E4D8EEFE-4E62-4273-95A1-F9EA87DC071A}" type="slidenum">
              <a:rPr lang="ru-RU" smtClean="0"/>
              <a:t>22</a:t>
            </a:fld>
            <a:endParaRPr lang="ru-RU"/>
          </a:p>
        </p:txBody>
      </p:sp>
    </p:spTree>
    <p:extLst>
      <p:ext uri="{BB962C8B-B14F-4D97-AF65-F5344CB8AC3E}">
        <p14:creationId xmlns:p14="http://schemas.microsoft.com/office/powerpoint/2010/main" val="1708458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E4D8EEFE-4E62-4273-95A1-F9EA87DC071A}" type="slidenum">
              <a:rPr lang="ru-RU" smtClean="0"/>
              <a:t>3</a:t>
            </a:fld>
            <a:endParaRPr lang="ru-RU"/>
          </a:p>
        </p:txBody>
      </p:sp>
    </p:spTree>
    <p:extLst>
      <p:ext uri="{BB962C8B-B14F-4D97-AF65-F5344CB8AC3E}">
        <p14:creationId xmlns:p14="http://schemas.microsoft.com/office/powerpoint/2010/main" val="34966842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E4D8EEFE-4E62-4273-95A1-F9EA87DC071A}" type="slidenum">
              <a:rPr lang="ru-RU" smtClean="0"/>
              <a:t>4</a:t>
            </a:fld>
            <a:endParaRPr lang="ru-RU"/>
          </a:p>
        </p:txBody>
      </p:sp>
    </p:spTree>
    <p:extLst>
      <p:ext uri="{BB962C8B-B14F-4D97-AF65-F5344CB8AC3E}">
        <p14:creationId xmlns:p14="http://schemas.microsoft.com/office/powerpoint/2010/main" val="35216654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ltLang="ru-RU" dirty="0"/>
          </a:p>
        </p:txBody>
      </p:sp>
      <p:sp>
        <p:nvSpPr>
          <p:cNvPr id="4" name="Номер слайда 3"/>
          <p:cNvSpPr>
            <a:spLocks noGrp="1"/>
          </p:cNvSpPr>
          <p:nvPr>
            <p:ph type="sldNum" sz="quarter" idx="10"/>
          </p:nvPr>
        </p:nvSpPr>
        <p:spPr/>
        <p:txBody>
          <a:bodyPr/>
          <a:lstStyle/>
          <a:p>
            <a:fld id="{E4D8EEFE-4E62-4273-95A1-F9EA87DC071A}" type="slidenum">
              <a:rPr lang="ru-RU" smtClean="0"/>
              <a:t>5</a:t>
            </a:fld>
            <a:endParaRPr lang="ru-RU"/>
          </a:p>
        </p:txBody>
      </p:sp>
    </p:spTree>
    <p:extLst>
      <p:ext uri="{BB962C8B-B14F-4D97-AF65-F5344CB8AC3E}">
        <p14:creationId xmlns:p14="http://schemas.microsoft.com/office/powerpoint/2010/main" val="25402592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E4D8EEFE-4E62-4273-95A1-F9EA87DC071A}" type="slidenum">
              <a:rPr lang="ru-RU" smtClean="0"/>
              <a:t>6</a:t>
            </a:fld>
            <a:endParaRPr lang="ru-RU"/>
          </a:p>
        </p:txBody>
      </p:sp>
    </p:spTree>
    <p:extLst>
      <p:ext uri="{BB962C8B-B14F-4D97-AF65-F5344CB8AC3E}">
        <p14:creationId xmlns:p14="http://schemas.microsoft.com/office/powerpoint/2010/main" val="35001416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E4D8EEFE-4E62-4273-95A1-F9EA87DC071A}" type="slidenum">
              <a:rPr lang="ru-RU" smtClean="0"/>
              <a:t>7</a:t>
            </a:fld>
            <a:endParaRPr lang="ru-RU"/>
          </a:p>
        </p:txBody>
      </p:sp>
    </p:spTree>
    <p:extLst>
      <p:ext uri="{BB962C8B-B14F-4D97-AF65-F5344CB8AC3E}">
        <p14:creationId xmlns:p14="http://schemas.microsoft.com/office/powerpoint/2010/main" val="29935221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ru-RU" dirty="0"/>
          </a:p>
        </p:txBody>
      </p:sp>
      <p:sp>
        <p:nvSpPr>
          <p:cNvPr id="4" name="Номер слайда 3"/>
          <p:cNvSpPr>
            <a:spLocks noGrp="1"/>
          </p:cNvSpPr>
          <p:nvPr>
            <p:ph type="sldNum" sz="quarter" idx="10"/>
          </p:nvPr>
        </p:nvSpPr>
        <p:spPr/>
        <p:txBody>
          <a:bodyPr/>
          <a:lstStyle/>
          <a:p>
            <a:fld id="{E4D8EEFE-4E62-4273-95A1-F9EA87DC071A}" type="slidenum">
              <a:rPr lang="ru-RU" smtClean="0"/>
              <a:t>8</a:t>
            </a:fld>
            <a:endParaRPr lang="ru-RU"/>
          </a:p>
        </p:txBody>
      </p:sp>
    </p:spTree>
    <p:extLst>
      <p:ext uri="{BB962C8B-B14F-4D97-AF65-F5344CB8AC3E}">
        <p14:creationId xmlns:p14="http://schemas.microsoft.com/office/powerpoint/2010/main" val="33981372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E4D8EEFE-4E62-4273-95A1-F9EA87DC071A}" type="slidenum">
              <a:rPr lang="ru-RU" smtClean="0"/>
              <a:t>9</a:t>
            </a:fld>
            <a:endParaRPr lang="ru-RU"/>
          </a:p>
        </p:txBody>
      </p:sp>
    </p:spTree>
    <p:extLst>
      <p:ext uri="{BB962C8B-B14F-4D97-AF65-F5344CB8AC3E}">
        <p14:creationId xmlns:p14="http://schemas.microsoft.com/office/powerpoint/2010/main" val="17173095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a:t>Образец заголовка</a:t>
            </a:r>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fld id="{53074F12-AA26-4AC8-9962-C36BB8F32554}" type="datetimeFigureOut">
              <a:rPr lang="en-US" smtClean="0"/>
              <a:pPr/>
              <a:t>2/13/2018</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7120192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53074F12-AA26-4AC8-9962-C36BB8F32554}" type="datetimeFigureOut">
              <a:rPr lang="en-US" smtClean="0"/>
              <a:pPr/>
              <a:t>2/13/2018</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2200650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53074F12-AA26-4AC8-9962-C36BB8F32554}" type="datetimeFigureOut">
              <a:rPr lang="en-US" smtClean="0"/>
              <a:pPr/>
              <a:t>2/13/2018</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4790824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53074F12-AA26-4AC8-9962-C36BB8F32554}" type="datetimeFigureOut">
              <a:rPr lang="en-US" smtClean="0"/>
              <a:pPr/>
              <a:t>2/13/2018</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500725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53074F12-AA26-4AC8-9962-C36BB8F32554}" type="datetimeFigureOut">
              <a:rPr lang="en-US" smtClean="0"/>
              <a:pPr/>
              <a:t>2/13/2018</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7573296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53074F12-AA26-4AC8-9962-C36BB8F32554}" type="datetimeFigureOut">
              <a:rPr lang="en-US" smtClean="0"/>
              <a:pPr/>
              <a:t>2/13/2018</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8621175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53074F12-AA26-4AC8-9962-C36BB8F32554}" type="datetimeFigureOut">
              <a:rPr lang="en-US" smtClean="0"/>
              <a:pPr/>
              <a:t>2/13/2018</a:t>
            </a:fld>
            <a:endParaRPr lang="en-US"/>
          </a:p>
        </p:txBody>
      </p:sp>
      <p:sp>
        <p:nvSpPr>
          <p:cNvPr id="8" name="Нижний колонтитул 7"/>
          <p:cNvSpPr>
            <a:spLocks noGrp="1"/>
          </p:cNvSpPr>
          <p:nvPr>
            <p:ph type="ftr" sz="quarter" idx="11"/>
          </p:nvPr>
        </p:nvSpPr>
        <p:spPr/>
        <p:txBody>
          <a:bodyPr/>
          <a:lstStyle/>
          <a:p>
            <a:endParaRPr lang="en-US"/>
          </a:p>
        </p:txBody>
      </p:sp>
      <p:sp>
        <p:nvSpPr>
          <p:cNvPr id="9" name="Номер слайда 8"/>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4837054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53074F12-AA26-4AC8-9962-C36BB8F32554}" type="datetimeFigureOut">
              <a:rPr lang="en-US" smtClean="0"/>
              <a:pPr/>
              <a:t>2/13/2018</a:t>
            </a:fld>
            <a:endParaRPr lang="en-US"/>
          </a:p>
        </p:txBody>
      </p:sp>
      <p:sp>
        <p:nvSpPr>
          <p:cNvPr id="4" name="Нижний колонтитул 3"/>
          <p:cNvSpPr>
            <a:spLocks noGrp="1"/>
          </p:cNvSpPr>
          <p:nvPr>
            <p:ph type="ftr" sz="quarter" idx="11"/>
          </p:nvPr>
        </p:nvSpPr>
        <p:spPr/>
        <p:txBody>
          <a:bodyPr/>
          <a:lstStyle/>
          <a:p>
            <a:endParaRPr lang="en-US"/>
          </a:p>
        </p:txBody>
      </p:sp>
      <p:sp>
        <p:nvSpPr>
          <p:cNvPr id="5" name="Номер слайда 4"/>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7975113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3074F12-AA26-4AC8-9962-C36BB8F32554}" type="datetimeFigureOut">
              <a:rPr lang="en-US" smtClean="0"/>
              <a:pPr/>
              <a:t>2/13/2018</a:t>
            </a:fld>
            <a:endParaRPr lang="en-US"/>
          </a:p>
        </p:txBody>
      </p:sp>
      <p:sp>
        <p:nvSpPr>
          <p:cNvPr id="3" name="Нижний колонтитул 2"/>
          <p:cNvSpPr>
            <a:spLocks noGrp="1"/>
          </p:cNvSpPr>
          <p:nvPr>
            <p:ph type="ftr" sz="quarter" idx="11"/>
          </p:nvPr>
        </p:nvSpPr>
        <p:spPr/>
        <p:txBody>
          <a:bodyPr/>
          <a:lstStyle/>
          <a:p>
            <a:endParaRPr lang="en-US"/>
          </a:p>
        </p:txBody>
      </p:sp>
      <p:sp>
        <p:nvSpPr>
          <p:cNvPr id="4" name="Номер слайда 3"/>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0650965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a:t>Образец заголовка</a:t>
            </a:r>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53074F12-AA26-4AC8-9962-C36BB8F32554}" type="datetimeFigureOut">
              <a:rPr lang="en-US" smtClean="0"/>
              <a:pPr/>
              <a:t>2/13/2018</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6451682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53074F12-AA26-4AC8-9962-C36BB8F32554}" type="datetimeFigureOut">
              <a:rPr lang="en-US" smtClean="0"/>
              <a:pPr/>
              <a:t>2/13/2018</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1579324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20000"/>
                <a:lumOff val="80000"/>
                <a:alpha val="60000"/>
              </a:schemeClr>
            </a:gs>
            <a:gs pos="100000">
              <a:schemeClr val="tx2">
                <a:lumMod val="20000"/>
                <a:lumOff val="8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74F12-AA26-4AC8-9962-C36BB8F32554}" type="datetimeFigureOut">
              <a:rPr lang="en-US" smtClean="0"/>
              <a:pPr/>
              <a:t>2/13/2018</a:t>
            </a:fld>
            <a:endParaRPr lang="en-US"/>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2CCC60-E8CD-4174-8B1A-7DF615B22EEF}" type="slidenum">
              <a:rPr lang="en-US" smtClean="0"/>
              <a:pPr/>
              <a:t>‹#›</a:t>
            </a:fld>
            <a:endParaRPr lang="en-US"/>
          </a:p>
        </p:txBody>
      </p:sp>
    </p:spTree>
    <p:extLst>
      <p:ext uri="{BB962C8B-B14F-4D97-AF65-F5344CB8AC3E}">
        <p14:creationId xmlns:p14="http://schemas.microsoft.com/office/powerpoint/2010/main" val="3121142985"/>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2.jp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360065"/>
            <a:ext cx="9144000" cy="1679754"/>
          </a:xfrm>
        </p:spPr>
        <p:txBody>
          <a:bodyPr>
            <a:noAutofit/>
          </a:bodyPr>
          <a:lstStyle/>
          <a:p>
            <a:r>
              <a:rPr lang="ru-RU" sz="2800" b="1" dirty="0">
                <a:solidFill>
                  <a:srgbClr val="002060"/>
                </a:solidFill>
                <a:latin typeface="Times New Roman" panose="02020603050405020304" pitchFamily="18" charset="0"/>
                <a:cs typeface="Times New Roman" panose="02020603050405020304" pitchFamily="18" charset="0"/>
              </a:rPr>
              <a:t>«Правительственный час» по вопросам </a:t>
            </a:r>
            <a:br>
              <a:rPr lang="ru-RU" sz="2800" b="1" dirty="0">
                <a:solidFill>
                  <a:srgbClr val="002060"/>
                </a:solidFill>
                <a:latin typeface="Times New Roman" panose="02020603050405020304" pitchFamily="18" charset="0"/>
                <a:cs typeface="Times New Roman" panose="02020603050405020304" pitchFamily="18" charset="0"/>
              </a:rPr>
            </a:br>
            <a:r>
              <a:rPr lang="ru-RU" sz="2800" b="1" dirty="0">
                <a:solidFill>
                  <a:srgbClr val="002060"/>
                </a:solidFill>
                <a:latin typeface="Times New Roman" panose="02020603050405020304" pitchFamily="18" charset="0"/>
                <a:cs typeface="Times New Roman" panose="02020603050405020304" pitchFamily="18" charset="0"/>
              </a:rPr>
              <a:t>льготного лекарственного обеспечения</a:t>
            </a:r>
          </a:p>
        </p:txBody>
      </p:sp>
      <p:sp>
        <p:nvSpPr>
          <p:cNvPr id="3" name="Объект 2"/>
          <p:cNvSpPr>
            <a:spLocks noGrp="1"/>
          </p:cNvSpPr>
          <p:nvPr>
            <p:ph idx="1"/>
          </p:nvPr>
        </p:nvSpPr>
        <p:spPr>
          <a:xfrm>
            <a:off x="5930514" y="4956050"/>
            <a:ext cx="2908991" cy="610820"/>
          </a:xfrm>
        </p:spPr>
        <p:txBody>
          <a:bodyPr>
            <a:normAutofit/>
          </a:bodyPr>
          <a:lstStyle/>
          <a:p>
            <a:pPr marL="0" indent="0" algn="ctr">
              <a:buNone/>
            </a:pPr>
            <a:r>
              <a:rPr lang="ru-RU" sz="1400" b="1" dirty="0">
                <a:solidFill>
                  <a:srgbClr val="002060"/>
                </a:solidFill>
                <a:latin typeface="Times New Roman" panose="02020603050405020304" pitchFamily="18" charset="0"/>
                <a:cs typeface="Times New Roman" panose="02020603050405020304" pitchFamily="18" charset="0"/>
              </a:rPr>
              <a:t>Министерство здравоохранения</a:t>
            </a:r>
          </a:p>
          <a:p>
            <a:pPr marL="0" indent="0" algn="ctr">
              <a:buNone/>
            </a:pPr>
            <a:r>
              <a:rPr lang="ru-RU" sz="1400" b="1" dirty="0">
                <a:solidFill>
                  <a:srgbClr val="002060"/>
                </a:solidFill>
                <a:latin typeface="Times New Roman" panose="02020603050405020304" pitchFamily="18" charset="0"/>
                <a:cs typeface="Times New Roman" panose="02020603050405020304" pitchFamily="18" charset="0"/>
              </a:rPr>
              <a:t>Архангельской области</a:t>
            </a:r>
          </a:p>
        </p:txBody>
      </p:sp>
      <p:sp>
        <p:nvSpPr>
          <p:cNvPr id="4" name="Прямоугольник 3"/>
          <p:cNvSpPr/>
          <p:nvPr/>
        </p:nvSpPr>
        <p:spPr>
          <a:xfrm>
            <a:off x="-50086" y="6330395"/>
            <a:ext cx="9203236" cy="276999"/>
          </a:xfrm>
          <a:prstGeom prst="rect">
            <a:avLst/>
          </a:prstGeom>
        </p:spPr>
        <p:txBody>
          <a:bodyPr wrap="square">
            <a:spAutoFit/>
          </a:bodyPr>
          <a:lstStyle/>
          <a:p>
            <a:pPr algn="ctr"/>
            <a:r>
              <a:rPr lang="ru-RU" sz="1200" b="1" dirty="0">
                <a:solidFill>
                  <a:srgbClr val="002060"/>
                </a:solidFill>
                <a:latin typeface="Times New Roman" panose="02020603050405020304" pitchFamily="18" charset="0"/>
                <a:cs typeface="Times New Roman" panose="02020603050405020304" pitchFamily="18" charset="0"/>
              </a:rPr>
              <a:t> 14 февраля 2018 года</a:t>
            </a:r>
          </a:p>
        </p:txBody>
      </p:sp>
      <p:pic>
        <p:nvPicPr>
          <p:cNvPr id="1027" name="Picture 3" descr="C:\Users\popovia\Desktop\Coat_of_Arms_of_Arkhangelsk_oblast.svg.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3865" y="32080"/>
            <a:ext cx="1780584" cy="17492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856399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Диаграмма 10"/>
          <p:cNvGraphicFramePr/>
          <p:nvPr>
            <p:extLst>
              <p:ext uri="{D42A27DB-BD31-4B8C-83A1-F6EECF244321}">
                <p14:modId xmlns:p14="http://schemas.microsoft.com/office/powerpoint/2010/main" val="335510491"/>
              </p:ext>
            </p:extLst>
          </p:nvPr>
        </p:nvGraphicFramePr>
        <p:xfrm>
          <a:off x="0" y="1291130"/>
          <a:ext cx="9143999" cy="5566870"/>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 Box 2"/>
          <p:cNvSpPr txBox="1">
            <a:spLocks noChangeArrowheads="1"/>
          </p:cNvSpPr>
          <p:nvPr/>
        </p:nvSpPr>
        <p:spPr bwMode="auto">
          <a:xfrm>
            <a:off x="0" y="116293"/>
            <a:ext cx="9144000" cy="830997"/>
          </a:xfrm>
          <a:prstGeom prst="rect">
            <a:avLst/>
          </a:prstGeom>
          <a:noFill/>
          <a:ln w="12700">
            <a:noFill/>
            <a:miter lim="800000"/>
            <a:headEnd/>
            <a:tailEnd/>
          </a:ln>
          <a:effectLs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ts val="0"/>
              </a:spcBef>
              <a:buNone/>
            </a:pPr>
            <a:r>
              <a:rPr lang="ru-RU" altLang="ru-RU" sz="2400" b="1" dirty="0">
                <a:solidFill>
                  <a:srgbClr val="C00000"/>
                </a:solidFill>
                <a:latin typeface="Times New Roman" panose="02020603050405020304" pitchFamily="18" charset="0"/>
                <a:cs typeface="Times New Roman" panose="02020603050405020304" pitchFamily="18" charset="0"/>
              </a:rPr>
              <a:t>Выделенные финансовые средства по региональной </a:t>
            </a:r>
          </a:p>
          <a:p>
            <a:pPr algn="ctr">
              <a:spcBef>
                <a:spcPts val="0"/>
              </a:spcBef>
              <a:buNone/>
            </a:pPr>
            <a:r>
              <a:rPr lang="ru-RU" altLang="ru-RU" sz="2400" b="1" dirty="0">
                <a:solidFill>
                  <a:srgbClr val="C00000"/>
                </a:solidFill>
                <a:latin typeface="Times New Roman" panose="02020603050405020304" pitchFamily="18" charset="0"/>
                <a:cs typeface="Times New Roman" panose="02020603050405020304" pitchFamily="18" charset="0"/>
              </a:rPr>
              <a:t>и федеральной льготам  (млн. руб.)</a:t>
            </a:r>
          </a:p>
        </p:txBody>
      </p:sp>
    </p:spTree>
    <p:extLst>
      <p:ext uri="{BB962C8B-B14F-4D97-AF65-F5344CB8AC3E}">
        <p14:creationId xmlns:p14="http://schemas.microsoft.com/office/powerpoint/2010/main" val="3639203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2"/>
          <p:cNvSpPr txBox="1">
            <a:spLocks noChangeArrowheads="1"/>
          </p:cNvSpPr>
          <p:nvPr/>
        </p:nvSpPr>
        <p:spPr bwMode="auto">
          <a:xfrm>
            <a:off x="0" y="116293"/>
            <a:ext cx="9144000" cy="461665"/>
          </a:xfrm>
          <a:prstGeom prst="rect">
            <a:avLst/>
          </a:prstGeom>
          <a:noFill/>
          <a:ln w="12700">
            <a:noFill/>
            <a:miter lim="800000"/>
            <a:headEnd/>
            <a:tailEnd/>
          </a:ln>
          <a:effectLs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ts val="0"/>
              </a:spcBef>
              <a:buNone/>
            </a:pPr>
            <a:r>
              <a:rPr lang="ru-RU" altLang="ru-RU" sz="2400" b="1" dirty="0">
                <a:solidFill>
                  <a:srgbClr val="C00000"/>
                </a:solidFill>
                <a:latin typeface="Times New Roman" panose="02020603050405020304" pitchFamily="18" charset="0"/>
                <a:cs typeface="Times New Roman" panose="02020603050405020304" pitchFamily="18" charset="0"/>
              </a:rPr>
              <a:t>Средняя стоимость льготного рецепта в 2017 году</a:t>
            </a:r>
          </a:p>
        </p:txBody>
      </p:sp>
      <p:graphicFrame>
        <p:nvGraphicFramePr>
          <p:cNvPr id="6" name="Объект 5"/>
          <p:cNvGraphicFramePr>
            <a:graphicFrameLocks noGrp="1"/>
          </p:cNvGraphicFramePr>
          <p:nvPr>
            <p:ph idx="1"/>
            <p:extLst>
              <p:ext uri="{D42A27DB-BD31-4B8C-83A1-F6EECF244321}">
                <p14:modId xmlns:p14="http://schemas.microsoft.com/office/powerpoint/2010/main" val="2193945688"/>
              </p:ext>
            </p:extLst>
          </p:nvPr>
        </p:nvGraphicFramePr>
        <p:xfrm>
          <a:off x="0" y="833013"/>
          <a:ext cx="9144000" cy="6024986"/>
        </p:xfrm>
        <a:graphic>
          <a:graphicData uri="http://schemas.openxmlformats.org/drawingml/2006/table">
            <a:tbl>
              <a:tblPr firstRow="1" bandRow="1">
                <a:tableStyleId>{3B4B98B0-60AC-42C2-AFA5-B58CD77FA1E5}</a:tableStyleId>
              </a:tblPr>
              <a:tblGrid>
                <a:gridCol w="1517900">
                  <a:extLst>
                    <a:ext uri="{9D8B030D-6E8A-4147-A177-3AD203B41FA5}">
                      <a16:colId xmlns:a16="http://schemas.microsoft.com/office/drawing/2014/main" xmlns="" val="20000"/>
                    </a:ext>
                  </a:extLst>
                </a:gridCol>
                <a:gridCol w="1471481">
                  <a:extLst>
                    <a:ext uri="{9D8B030D-6E8A-4147-A177-3AD203B41FA5}">
                      <a16:colId xmlns:a16="http://schemas.microsoft.com/office/drawing/2014/main" xmlns="" val="20001"/>
                    </a:ext>
                  </a:extLst>
                </a:gridCol>
                <a:gridCol w="1582616">
                  <a:extLst>
                    <a:ext uri="{9D8B030D-6E8A-4147-A177-3AD203B41FA5}">
                      <a16:colId xmlns:a16="http://schemas.microsoft.com/office/drawing/2014/main" xmlns="" val="20002"/>
                    </a:ext>
                  </a:extLst>
                </a:gridCol>
                <a:gridCol w="1406770">
                  <a:extLst>
                    <a:ext uri="{9D8B030D-6E8A-4147-A177-3AD203B41FA5}">
                      <a16:colId xmlns:a16="http://schemas.microsoft.com/office/drawing/2014/main" xmlns="" val="20003"/>
                    </a:ext>
                  </a:extLst>
                </a:gridCol>
                <a:gridCol w="1406770">
                  <a:extLst>
                    <a:ext uri="{9D8B030D-6E8A-4147-A177-3AD203B41FA5}">
                      <a16:colId xmlns:a16="http://schemas.microsoft.com/office/drawing/2014/main" xmlns="" val="20004"/>
                    </a:ext>
                  </a:extLst>
                </a:gridCol>
                <a:gridCol w="1758463">
                  <a:extLst>
                    <a:ext uri="{9D8B030D-6E8A-4147-A177-3AD203B41FA5}">
                      <a16:colId xmlns:a16="http://schemas.microsoft.com/office/drawing/2014/main" xmlns="" val="20005"/>
                    </a:ext>
                  </a:extLst>
                </a:gridCol>
              </a:tblGrid>
              <a:tr h="1065384">
                <a:tc gridSpan="6">
                  <a:txBody>
                    <a:bodyPr/>
                    <a:lstStyle/>
                    <a:p>
                      <a:pPr algn="ctr" rtl="0" fontAlgn="ctr"/>
                      <a:r>
                        <a:rPr lang="ru-RU" sz="1800" u="none" strike="noStrike" dirty="0">
                          <a:effectLst/>
                          <a:latin typeface="Times New Roman" pitchFamily="18" charset="0"/>
                          <a:cs typeface="Times New Roman" pitchFamily="18" charset="0"/>
                        </a:rPr>
                        <a:t>средняя стоимость рецепта по заболеванию (руб.)</a:t>
                      </a:r>
                      <a:endParaRPr lang="ru-RU" sz="1800" b="1" i="0" u="none" strike="noStrike" dirty="0">
                        <a:solidFill>
                          <a:schemeClr val="tx1"/>
                        </a:solidFill>
                        <a:effectLst/>
                        <a:latin typeface="Times New Roman" pitchFamily="18" charset="0"/>
                        <a:cs typeface="Times New Roman" pitchFamily="18" charset="0"/>
                      </a:endParaRPr>
                    </a:p>
                  </a:txBody>
                  <a:tcPr marL="7237" marR="7237" marT="7239" marB="0" anchor="ctr"/>
                </a:tc>
                <a:tc hMerge="1">
                  <a:txBody>
                    <a:bodyPr/>
                    <a:lstStyle/>
                    <a:p>
                      <a:pPr algn="ctr" rtl="0" fontAlgn="ctr"/>
                      <a:endParaRPr lang="ru-RU" sz="1800" b="1" i="0" u="none" strike="noStrike" dirty="0">
                        <a:solidFill>
                          <a:schemeClr val="tx1"/>
                        </a:solidFill>
                        <a:effectLst/>
                        <a:latin typeface="Times New Roman" panose="02020603050405020304" pitchFamily="18" charset="0"/>
                        <a:cs typeface="Times New Roman" panose="02020603050405020304" pitchFamily="18" charset="0"/>
                      </a:endParaRPr>
                    </a:p>
                  </a:txBody>
                  <a:tcPr marL="7237" marR="7237" marT="7239" marB="0" anchor="ctr"/>
                </a:tc>
                <a:tc hMerge="1">
                  <a:txBody>
                    <a:bodyPr/>
                    <a:lstStyle/>
                    <a:p>
                      <a:pPr algn="ctr" rtl="0" fontAlgn="ctr"/>
                      <a:endParaRPr lang="ru-RU" sz="1600" b="1" i="0" u="none" strike="noStrike" dirty="0">
                        <a:solidFill>
                          <a:schemeClr val="tx1"/>
                        </a:solidFill>
                        <a:effectLst/>
                        <a:latin typeface="Times New Roman" panose="02020603050405020304" pitchFamily="18" charset="0"/>
                        <a:cs typeface="Times New Roman" panose="02020603050405020304" pitchFamily="18" charset="0"/>
                      </a:endParaRPr>
                    </a:p>
                  </a:txBody>
                  <a:tcPr marL="7237" marR="7237" marT="7239" marB="0" anchor="ctr">
                    <a:solidFill>
                      <a:schemeClr val="accent5">
                        <a:lumMod val="20000"/>
                        <a:lumOff val="80000"/>
                      </a:schemeClr>
                    </a:solidFill>
                  </a:tcPr>
                </a:tc>
                <a:tc hMerge="1">
                  <a:txBody>
                    <a:bodyPr/>
                    <a:lstStyle/>
                    <a:p>
                      <a:pPr algn="ctr"/>
                      <a:endParaRPr lang="ru-RU" sz="1600" b="1" dirty="0">
                        <a:solidFill>
                          <a:schemeClr val="tx1"/>
                        </a:solidFill>
                        <a:latin typeface="Times New Roman" panose="02020603050405020304" pitchFamily="18" charset="0"/>
                        <a:cs typeface="Times New Roman" panose="02020603050405020304" pitchFamily="18" charset="0"/>
                      </a:endParaRPr>
                    </a:p>
                  </a:txBody>
                  <a:tcPr>
                    <a:solidFill>
                      <a:schemeClr val="accent5">
                        <a:lumMod val="20000"/>
                        <a:lumOff val="80000"/>
                      </a:schemeClr>
                    </a:solidFill>
                  </a:tcPr>
                </a:tc>
                <a:tc hMerge="1">
                  <a:txBody>
                    <a:bodyPr/>
                    <a:lstStyle/>
                    <a:p>
                      <a:pPr algn="ctr"/>
                      <a:endParaRPr lang="ru-RU" sz="1600" b="1" dirty="0">
                        <a:solidFill>
                          <a:srgbClr val="D0005E"/>
                        </a:solidFill>
                        <a:latin typeface="Times New Roman" panose="02020603050405020304" pitchFamily="18" charset="0"/>
                        <a:cs typeface="Times New Roman" panose="02020603050405020304" pitchFamily="18" charset="0"/>
                      </a:endParaRPr>
                    </a:p>
                  </a:txBody>
                  <a:tcPr>
                    <a:solidFill>
                      <a:schemeClr val="accent5">
                        <a:lumMod val="20000"/>
                        <a:lumOff val="80000"/>
                      </a:schemeClr>
                    </a:solidFill>
                  </a:tcPr>
                </a:tc>
                <a:tc hMerge="1">
                  <a:txBody>
                    <a:bodyPr/>
                    <a:lstStyle/>
                    <a:p>
                      <a:pPr algn="ctr" rtl="0" fontAlgn="ctr"/>
                      <a:endParaRPr lang="ru-RU" sz="1600" b="1" i="0" u="none" strike="noStrike" dirty="0">
                        <a:solidFill>
                          <a:schemeClr val="tx1"/>
                        </a:solidFill>
                        <a:effectLst/>
                        <a:latin typeface="Times New Roman" panose="02020603050405020304" pitchFamily="18" charset="0"/>
                        <a:cs typeface="Times New Roman" panose="02020603050405020304" pitchFamily="18" charset="0"/>
                      </a:endParaRPr>
                    </a:p>
                  </a:txBody>
                  <a:tcPr marL="7237" marR="7237" marT="7239" marB="0" anchor="ctr">
                    <a:solidFill>
                      <a:schemeClr val="accent5">
                        <a:lumMod val="20000"/>
                        <a:lumOff val="80000"/>
                      </a:schemeClr>
                    </a:solidFill>
                  </a:tcPr>
                </a:tc>
                <a:extLst>
                  <a:ext uri="{0D108BD9-81ED-4DB2-BD59-A6C34878D82A}">
                    <a16:rowId xmlns:a16="http://schemas.microsoft.com/office/drawing/2014/main" xmlns="" val="10000"/>
                  </a:ext>
                </a:extLst>
              </a:tr>
              <a:tr h="1512174">
                <a:tc>
                  <a:txBody>
                    <a:bodyPr/>
                    <a:lstStyle/>
                    <a:p>
                      <a:pPr algn="ctr" rtl="0" fontAlgn="ctr"/>
                      <a:endParaRPr lang="ru-RU" sz="1200" b="1" i="0" u="none" strike="noStrike" dirty="0">
                        <a:solidFill>
                          <a:schemeClr val="tx1"/>
                        </a:solidFill>
                        <a:effectLst/>
                        <a:latin typeface="Times New Roman" panose="02020603050405020304" pitchFamily="18" charset="0"/>
                        <a:cs typeface="Times New Roman" panose="02020603050405020304" pitchFamily="18" charset="0"/>
                      </a:endParaRPr>
                    </a:p>
                  </a:txBody>
                  <a:tcPr marL="7237" marR="7237" marT="7239" marB="0" anchor="ctr"/>
                </a:tc>
                <a:tc>
                  <a:txBody>
                    <a:bodyPr/>
                    <a:lstStyle/>
                    <a:p>
                      <a:pPr algn="ctr" rtl="0" fontAlgn="ctr"/>
                      <a:r>
                        <a:rPr lang="ru-RU" sz="1600" b="1" u="none" strike="noStrike" dirty="0">
                          <a:effectLst/>
                          <a:latin typeface="Times New Roman" pitchFamily="18" charset="0"/>
                          <a:cs typeface="Times New Roman" pitchFamily="18" charset="0"/>
                        </a:rPr>
                        <a:t>сахарный диабет</a:t>
                      </a:r>
                    </a:p>
                  </a:txBody>
                  <a:tcPr marL="7237" marR="7237" marT="7239" marB="0" anchor="ctr"/>
                </a:tc>
                <a:tc>
                  <a:txBody>
                    <a:bodyPr/>
                    <a:lstStyle/>
                    <a:p>
                      <a:pPr algn="ctr" rtl="0" fontAlgn="ctr"/>
                      <a:r>
                        <a:rPr lang="ru-RU" sz="1600" b="1" u="none" strike="noStrike" dirty="0">
                          <a:effectLst/>
                          <a:latin typeface="Times New Roman" pitchFamily="18" charset="0"/>
                          <a:cs typeface="Times New Roman" pitchFamily="18" charset="0"/>
                        </a:rPr>
                        <a:t>бронхиальная астма</a:t>
                      </a:r>
                    </a:p>
                  </a:txBody>
                  <a:tcPr marL="7237" marR="7237" marT="7239" marB="0" anchor="ctr"/>
                </a:tc>
                <a:tc>
                  <a:txBody>
                    <a:bodyPr/>
                    <a:lstStyle/>
                    <a:p>
                      <a:pPr algn="ctr"/>
                      <a:r>
                        <a:rPr lang="ru-RU" sz="1600" b="1" dirty="0">
                          <a:latin typeface="Times New Roman" pitchFamily="18" charset="0"/>
                          <a:cs typeface="Times New Roman" pitchFamily="18" charset="0"/>
                        </a:rPr>
                        <a:t>онкология</a:t>
                      </a:r>
                      <a:endParaRPr lang="ru-RU" sz="1600" b="1" dirty="0">
                        <a:solidFill>
                          <a:schemeClr val="tx1"/>
                        </a:solidFill>
                        <a:latin typeface="Times New Roman" pitchFamily="18" charset="0"/>
                        <a:cs typeface="Times New Roman" pitchFamily="18" charset="0"/>
                      </a:endParaRPr>
                    </a:p>
                  </a:txBody>
                  <a:tcPr anchor="ctr"/>
                </a:tc>
                <a:tc>
                  <a:txBody>
                    <a:bodyPr/>
                    <a:lstStyle/>
                    <a:p>
                      <a:pPr algn="ctr"/>
                      <a:r>
                        <a:rPr lang="ru-RU" sz="1600" b="1" dirty="0">
                          <a:latin typeface="Times New Roman" pitchFamily="18" charset="0"/>
                          <a:cs typeface="Times New Roman" pitchFamily="18" charset="0"/>
                        </a:rPr>
                        <a:t>детский рецепт</a:t>
                      </a:r>
                      <a:endParaRPr lang="ru-RU" sz="1600" b="1" dirty="0">
                        <a:solidFill>
                          <a:schemeClr val="tx1"/>
                        </a:solidFill>
                        <a:latin typeface="Times New Roman" pitchFamily="18" charset="0"/>
                        <a:cs typeface="Times New Roman" pitchFamily="18" charset="0"/>
                      </a:endParaRPr>
                    </a:p>
                  </a:txBody>
                  <a:tcPr anchor="ctr"/>
                </a:tc>
                <a:tc>
                  <a:txBody>
                    <a:bodyPr/>
                    <a:lstStyle/>
                    <a:p>
                      <a:pPr algn="ctr" rtl="0" fontAlgn="ctr"/>
                      <a:r>
                        <a:rPr lang="ru-RU" sz="1600" b="1" u="none" strike="noStrike" dirty="0">
                          <a:solidFill>
                            <a:srgbClr val="FF0000"/>
                          </a:solidFill>
                          <a:effectLst/>
                          <a:latin typeface="Times New Roman" pitchFamily="18" charset="0"/>
                          <a:cs typeface="Times New Roman" pitchFamily="18" charset="0"/>
                        </a:rPr>
                        <a:t>средняя по</a:t>
                      </a:r>
                    </a:p>
                    <a:p>
                      <a:pPr algn="ctr" rtl="0" fontAlgn="ctr"/>
                      <a:r>
                        <a:rPr lang="ru-RU" sz="1600" b="1" u="none" strike="noStrike" dirty="0">
                          <a:solidFill>
                            <a:srgbClr val="FF0000"/>
                          </a:solidFill>
                          <a:effectLst/>
                          <a:latin typeface="Times New Roman" pitchFamily="18" charset="0"/>
                          <a:cs typeface="Times New Roman" pitchFamily="18" charset="0"/>
                        </a:rPr>
                        <a:t>льготе</a:t>
                      </a:r>
                      <a:endParaRPr lang="ru-RU" sz="1600" b="1" i="0" u="none" strike="noStrike" dirty="0">
                        <a:solidFill>
                          <a:srgbClr val="FF0000"/>
                        </a:solidFill>
                        <a:effectLst/>
                        <a:latin typeface="Times New Roman" pitchFamily="18" charset="0"/>
                        <a:cs typeface="Times New Roman" pitchFamily="18" charset="0"/>
                      </a:endParaRPr>
                    </a:p>
                  </a:txBody>
                  <a:tcPr marL="7237" marR="7237" marT="7239" marB="0" anchor="ctr"/>
                </a:tc>
                <a:extLst>
                  <a:ext uri="{0D108BD9-81ED-4DB2-BD59-A6C34878D82A}">
                    <a16:rowId xmlns:a16="http://schemas.microsoft.com/office/drawing/2014/main" xmlns="" val="10001"/>
                  </a:ext>
                </a:extLst>
              </a:tr>
              <a:tr h="1723714">
                <a:tc>
                  <a:txBody>
                    <a:bodyPr/>
                    <a:lstStyle/>
                    <a:p>
                      <a:pPr algn="ctr" rtl="0" fontAlgn="ctr"/>
                      <a:r>
                        <a:rPr lang="ru-RU" sz="1800" b="1" u="none" strike="noStrike" dirty="0">
                          <a:effectLst/>
                          <a:latin typeface="Times New Roman" pitchFamily="18" charset="0"/>
                          <a:cs typeface="Times New Roman" pitchFamily="18" charset="0"/>
                        </a:rPr>
                        <a:t>федеральная </a:t>
                      </a:r>
                    </a:p>
                    <a:p>
                      <a:pPr algn="ctr" rtl="0" fontAlgn="ctr"/>
                      <a:r>
                        <a:rPr lang="ru-RU" sz="1800" b="1" u="none" strike="noStrike" dirty="0">
                          <a:effectLst/>
                          <a:latin typeface="Times New Roman" pitchFamily="18" charset="0"/>
                          <a:cs typeface="Times New Roman" pitchFamily="18" charset="0"/>
                        </a:rPr>
                        <a:t>льгота</a:t>
                      </a:r>
                      <a:endParaRPr lang="ru-RU" sz="1800" b="1" i="0" u="none" strike="noStrike" dirty="0">
                        <a:solidFill>
                          <a:schemeClr val="tx1"/>
                        </a:solidFill>
                        <a:effectLst/>
                        <a:latin typeface="Times New Roman" panose="02020603050405020304" pitchFamily="18" charset="0"/>
                        <a:cs typeface="Times New Roman" panose="02020603050405020304" pitchFamily="18" charset="0"/>
                      </a:endParaRPr>
                    </a:p>
                  </a:txBody>
                  <a:tcPr marL="7237" marR="7237" marT="7239" marB="0" anchor="ctr"/>
                </a:tc>
                <a:tc>
                  <a:txBody>
                    <a:bodyPr/>
                    <a:lstStyle/>
                    <a:p>
                      <a:pPr algn="ctr" rtl="0" fontAlgn="ctr"/>
                      <a:r>
                        <a:rPr lang="ru-RU" sz="1600" u="none" strike="noStrike" dirty="0">
                          <a:effectLst/>
                          <a:latin typeface="Times New Roman" pitchFamily="18" charset="0"/>
                          <a:cs typeface="Times New Roman" pitchFamily="18" charset="0"/>
                        </a:rPr>
                        <a:t>1076,4</a:t>
                      </a:r>
                    </a:p>
                    <a:p>
                      <a:pPr algn="ctr" rtl="0" fontAlgn="ctr"/>
                      <a:r>
                        <a:rPr lang="ru-RU" sz="1600" b="0" i="0" u="none" strike="noStrike" dirty="0">
                          <a:solidFill>
                            <a:schemeClr val="tx1"/>
                          </a:solidFill>
                          <a:effectLst/>
                          <a:latin typeface="Times New Roman" pitchFamily="18" charset="0"/>
                          <a:cs typeface="Times New Roman" pitchFamily="18" charset="0"/>
                        </a:rPr>
                        <a:t>(88% ЛП)</a:t>
                      </a:r>
                    </a:p>
                  </a:txBody>
                  <a:tcPr marL="7237" marR="7237" marT="7239" marB="0" anchor="ctr"/>
                </a:tc>
                <a:tc>
                  <a:txBody>
                    <a:bodyPr/>
                    <a:lstStyle/>
                    <a:p>
                      <a:pPr algn="ctr" rtl="0" fontAlgn="ctr"/>
                      <a:r>
                        <a:rPr lang="ru-RU" sz="1600" u="none" strike="noStrike" dirty="0">
                          <a:effectLst/>
                          <a:latin typeface="Times New Roman" pitchFamily="18" charset="0"/>
                          <a:cs typeface="Times New Roman" pitchFamily="18" charset="0"/>
                        </a:rPr>
                        <a:t>1 634,0</a:t>
                      </a:r>
                      <a:endParaRPr lang="ru-RU" sz="1600" b="0" i="0" u="none" strike="noStrike" dirty="0">
                        <a:solidFill>
                          <a:schemeClr val="tx1"/>
                        </a:solidFill>
                        <a:effectLst/>
                        <a:latin typeface="Times New Roman" pitchFamily="18" charset="0"/>
                        <a:cs typeface="Times New Roman" pitchFamily="18" charset="0"/>
                      </a:endParaRPr>
                    </a:p>
                  </a:txBody>
                  <a:tcPr marL="7237" marR="7237" marT="7239" marB="0" anchor="ctr"/>
                </a:tc>
                <a:tc>
                  <a:txBody>
                    <a:bodyPr/>
                    <a:lstStyle/>
                    <a:p>
                      <a:pPr algn="ctr"/>
                      <a:r>
                        <a:rPr lang="ru-RU" sz="1600" dirty="0">
                          <a:latin typeface="Times New Roman" pitchFamily="18" charset="0"/>
                          <a:cs typeface="Times New Roman" pitchFamily="18" charset="0"/>
                        </a:rPr>
                        <a:t>4 983,5</a:t>
                      </a:r>
                      <a:endParaRPr lang="ru-RU" sz="1600" b="0" dirty="0">
                        <a:solidFill>
                          <a:schemeClr val="tx1"/>
                        </a:solidFill>
                        <a:latin typeface="Times New Roman" pitchFamily="18" charset="0"/>
                        <a:cs typeface="Times New Roman" pitchFamily="18" charset="0"/>
                      </a:endParaRPr>
                    </a:p>
                  </a:txBody>
                  <a:tcPr anchor="ctr"/>
                </a:tc>
                <a:tc>
                  <a:txBody>
                    <a:bodyPr/>
                    <a:lstStyle/>
                    <a:p>
                      <a:pPr algn="ctr"/>
                      <a:r>
                        <a:rPr lang="ru-RU" sz="1600" dirty="0">
                          <a:latin typeface="Times New Roman" pitchFamily="18" charset="0"/>
                          <a:cs typeface="Times New Roman" pitchFamily="18" charset="0"/>
                        </a:rPr>
                        <a:t>5</a:t>
                      </a:r>
                      <a:r>
                        <a:rPr lang="ru-RU" sz="1600" baseline="0" dirty="0">
                          <a:latin typeface="Times New Roman" pitchFamily="18" charset="0"/>
                          <a:cs typeface="Times New Roman" pitchFamily="18" charset="0"/>
                        </a:rPr>
                        <a:t> 509</a:t>
                      </a:r>
                      <a:r>
                        <a:rPr lang="ru-RU" sz="1600" dirty="0">
                          <a:latin typeface="Times New Roman" pitchFamily="18" charset="0"/>
                          <a:cs typeface="Times New Roman" pitchFamily="18" charset="0"/>
                        </a:rPr>
                        <a:t>,0</a:t>
                      </a:r>
                      <a:endParaRPr lang="ru-RU" sz="1600" b="0" dirty="0">
                        <a:solidFill>
                          <a:schemeClr val="tx1"/>
                        </a:solidFill>
                        <a:latin typeface="Times New Roman" pitchFamily="18" charset="0"/>
                        <a:cs typeface="Times New Roman" pitchFamily="18" charset="0"/>
                      </a:endParaRPr>
                    </a:p>
                  </a:txBody>
                  <a:tcPr anchor="ctr"/>
                </a:tc>
                <a:tc>
                  <a:txBody>
                    <a:bodyPr/>
                    <a:lstStyle/>
                    <a:p>
                      <a:pPr algn="ctr" rtl="0" fontAlgn="ctr"/>
                      <a:r>
                        <a:rPr lang="ru-RU" sz="1600" b="1" u="none" strike="noStrike" dirty="0">
                          <a:solidFill>
                            <a:srgbClr val="FF0000"/>
                          </a:solidFill>
                          <a:effectLst/>
                          <a:latin typeface="Times New Roman" pitchFamily="18" charset="0"/>
                          <a:cs typeface="Times New Roman" pitchFamily="18" charset="0"/>
                        </a:rPr>
                        <a:t>960,0</a:t>
                      </a:r>
                      <a:endParaRPr lang="ru-RU" sz="1600" b="1" i="0" u="none" strike="noStrike" dirty="0">
                        <a:solidFill>
                          <a:srgbClr val="FF0000"/>
                        </a:solidFill>
                        <a:effectLst/>
                        <a:latin typeface="Times New Roman" pitchFamily="18" charset="0"/>
                        <a:cs typeface="Times New Roman" pitchFamily="18" charset="0"/>
                      </a:endParaRPr>
                    </a:p>
                  </a:txBody>
                  <a:tcPr marL="7237" marR="7237" marT="7239" marB="0" anchor="ctr"/>
                </a:tc>
                <a:extLst>
                  <a:ext uri="{0D108BD9-81ED-4DB2-BD59-A6C34878D82A}">
                    <a16:rowId xmlns:a16="http://schemas.microsoft.com/office/drawing/2014/main" xmlns="" val="10002"/>
                  </a:ext>
                </a:extLst>
              </a:tr>
              <a:tr h="1723714">
                <a:tc>
                  <a:txBody>
                    <a:bodyPr/>
                    <a:lstStyle/>
                    <a:p>
                      <a:pPr algn="ctr" rtl="0" fontAlgn="ctr"/>
                      <a:r>
                        <a:rPr lang="ru-RU" sz="1800" b="1" u="none" strike="noStrike" dirty="0">
                          <a:effectLst/>
                          <a:latin typeface="Times New Roman" pitchFamily="18" charset="0"/>
                          <a:cs typeface="Times New Roman" pitchFamily="18" charset="0"/>
                        </a:rPr>
                        <a:t>региональная льгота</a:t>
                      </a:r>
                      <a:endParaRPr lang="ru-RU" sz="1800" b="1" i="0" u="none" strike="noStrike" dirty="0">
                        <a:solidFill>
                          <a:schemeClr val="tx1"/>
                        </a:solidFill>
                        <a:effectLst/>
                        <a:latin typeface="Times New Roman" panose="02020603050405020304" pitchFamily="18" charset="0"/>
                        <a:cs typeface="Times New Roman" panose="02020603050405020304" pitchFamily="18" charset="0"/>
                      </a:endParaRPr>
                    </a:p>
                  </a:txBody>
                  <a:tcPr marL="7237" marR="7237" marT="7239" marB="0" anchor="ctr"/>
                </a:tc>
                <a:tc>
                  <a:txBody>
                    <a:bodyPr/>
                    <a:lstStyle/>
                    <a:p>
                      <a:pPr algn="ctr" rtl="0" fontAlgn="ctr"/>
                      <a:r>
                        <a:rPr lang="ru-RU" sz="1600" u="none" strike="noStrike" dirty="0">
                          <a:effectLst/>
                          <a:latin typeface="Times New Roman" pitchFamily="18" charset="0"/>
                          <a:cs typeface="Times New Roman" pitchFamily="18" charset="0"/>
                        </a:rPr>
                        <a:t>865,6</a:t>
                      </a:r>
                    </a:p>
                    <a:p>
                      <a:pPr algn="ctr" rtl="0" fontAlgn="ctr"/>
                      <a:r>
                        <a:rPr lang="ru-RU" sz="1600" b="0" i="0" u="none" strike="noStrike" dirty="0">
                          <a:solidFill>
                            <a:schemeClr val="tx1"/>
                          </a:solidFill>
                          <a:effectLst/>
                          <a:latin typeface="Times New Roman" pitchFamily="18" charset="0"/>
                          <a:cs typeface="Times New Roman" pitchFamily="18" charset="0"/>
                        </a:rPr>
                        <a:t>(63% ЛП)</a:t>
                      </a:r>
                    </a:p>
                  </a:txBody>
                  <a:tcPr marL="7237" marR="7237" marT="7239" marB="0" anchor="ctr"/>
                </a:tc>
                <a:tc>
                  <a:txBody>
                    <a:bodyPr/>
                    <a:lstStyle/>
                    <a:p>
                      <a:pPr algn="ctr" rtl="0" fontAlgn="ctr"/>
                      <a:r>
                        <a:rPr lang="ru-RU" sz="1600" u="none" strike="noStrike" dirty="0">
                          <a:effectLst/>
                          <a:latin typeface="Times New Roman" pitchFamily="18" charset="0"/>
                          <a:cs typeface="Times New Roman" pitchFamily="18" charset="0"/>
                        </a:rPr>
                        <a:t>1 228,2</a:t>
                      </a:r>
                      <a:endParaRPr lang="ru-RU" sz="1600" b="0" i="0" u="none" strike="noStrike" dirty="0">
                        <a:solidFill>
                          <a:schemeClr val="tx1"/>
                        </a:solidFill>
                        <a:effectLst/>
                        <a:latin typeface="Times New Roman" pitchFamily="18" charset="0"/>
                        <a:cs typeface="Times New Roman" pitchFamily="18" charset="0"/>
                      </a:endParaRPr>
                    </a:p>
                  </a:txBody>
                  <a:tcPr marL="7237" marR="7237" marT="7239" marB="0" anchor="ctr"/>
                </a:tc>
                <a:tc>
                  <a:txBody>
                    <a:bodyPr/>
                    <a:lstStyle/>
                    <a:p>
                      <a:pPr algn="ctr"/>
                      <a:r>
                        <a:rPr lang="ru-RU" sz="1600" dirty="0">
                          <a:latin typeface="Times New Roman" pitchFamily="18" charset="0"/>
                          <a:cs typeface="Times New Roman" pitchFamily="18" charset="0"/>
                        </a:rPr>
                        <a:t>13 434,6</a:t>
                      </a:r>
                      <a:endParaRPr lang="ru-RU" sz="1600" b="0" dirty="0">
                        <a:solidFill>
                          <a:schemeClr val="tx1"/>
                        </a:solidFill>
                        <a:latin typeface="Times New Roman" pitchFamily="18" charset="0"/>
                        <a:cs typeface="Times New Roman" pitchFamily="18" charset="0"/>
                      </a:endParaRPr>
                    </a:p>
                  </a:txBody>
                  <a:tcPr anchor="ctr"/>
                </a:tc>
                <a:tc>
                  <a:txBody>
                    <a:bodyPr/>
                    <a:lstStyle/>
                    <a:p>
                      <a:pPr algn="ctr"/>
                      <a:r>
                        <a:rPr lang="ru-RU" sz="1600" dirty="0">
                          <a:latin typeface="Times New Roman" pitchFamily="18" charset="0"/>
                          <a:cs typeface="Times New Roman" pitchFamily="18" charset="0"/>
                        </a:rPr>
                        <a:t>915,75</a:t>
                      </a:r>
                      <a:endParaRPr lang="ru-RU" sz="1600" b="0" dirty="0">
                        <a:solidFill>
                          <a:schemeClr val="tx1"/>
                        </a:solidFill>
                        <a:latin typeface="Times New Roman" pitchFamily="18" charset="0"/>
                        <a:cs typeface="Times New Roman" pitchFamily="18" charset="0"/>
                      </a:endParaRPr>
                    </a:p>
                  </a:txBody>
                  <a:tcPr anchor="ctr"/>
                </a:tc>
                <a:tc>
                  <a:txBody>
                    <a:bodyPr/>
                    <a:lstStyle/>
                    <a:p>
                      <a:pPr algn="ctr" rtl="0" fontAlgn="ctr"/>
                      <a:r>
                        <a:rPr lang="ru-RU" sz="1600" b="1" u="none" strike="noStrike" dirty="0">
                          <a:solidFill>
                            <a:srgbClr val="FF0000"/>
                          </a:solidFill>
                          <a:effectLst/>
                          <a:latin typeface="Times New Roman" pitchFamily="18" charset="0"/>
                          <a:cs typeface="Times New Roman" pitchFamily="18" charset="0"/>
                        </a:rPr>
                        <a:t>1 097,6</a:t>
                      </a:r>
                      <a:endParaRPr lang="ru-RU" sz="1600" b="1" i="0" u="none" strike="noStrike" dirty="0">
                        <a:solidFill>
                          <a:srgbClr val="FF0000"/>
                        </a:solidFill>
                        <a:effectLst/>
                        <a:latin typeface="Times New Roman" pitchFamily="18" charset="0"/>
                        <a:cs typeface="Times New Roman" pitchFamily="18" charset="0"/>
                      </a:endParaRPr>
                    </a:p>
                  </a:txBody>
                  <a:tcPr marL="7237" marR="7237" marT="7239" marB="0" anchor="ctr"/>
                </a:tc>
                <a:extLst>
                  <a:ext uri="{0D108BD9-81ED-4DB2-BD59-A6C34878D82A}">
                    <a16:rowId xmlns:a16="http://schemas.microsoft.com/office/drawing/2014/main" xmlns="" val="10003"/>
                  </a:ext>
                </a:extLst>
              </a:tr>
            </a:tbl>
          </a:graphicData>
        </a:graphic>
      </p:graphicFrame>
    </p:spTree>
    <p:extLst>
      <p:ext uri="{BB962C8B-B14F-4D97-AF65-F5344CB8AC3E}">
        <p14:creationId xmlns:p14="http://schemas.microsoft.com/office/powerpoint/2010/main" val="11577474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2"/>
          <p:cNvSpPr txBox="1">
            <a:spLocks noChangeArrowheads="1"/>
          </p:cNvSpPr>
          <p:nvPr/>
        </p:nvSpPr>
        <p:spPr bwMode="auto">
          <a:xfrm>
            <a:off x="0" y="116293"/>
            <a:ext cx="9144000" cy="830997"/>
          </a:xfrm>
          <a:prstGeom prst="rect">
            <a:avLst/>
          </a:prstGeom>
          <a:noFill/>
          <a:ln w="12700">
            <a:noFill/>
            <a:miter lim="800000"/>
            <a:headEnd/>
            <a:tailEnd/>
          </a:ln>
          <a:effectLs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ts val="0"/>
              </a:spcBef>
              <a:buNone/>
            </a:pPr>
            <a:r>
              <a:rPr lang="ru-RU" altLang="ru-RU" sz="2400" b="1" dirty="0">
                <a:solidFill>
                  <a:srgbClr val="C00000"/>
                </a:solidFill>
                <a:latin typeface="Times New Roman" panose="02020603050405020304" pitchFamily="18" charset="0"/>
                <a:cs typeface="Times New Roman" panose="02020603050405020304" pitchFamily="18" charset="0"/>
              </a:rPr>
              <a:t>Изделия медицинского назначения</a:t>
            </a:r>
          </a:p>
          <a:p>
            <a:pPr algn="ctr">
              <a:spcBef>
                <a:spcPts val="0"/>
              </a:spcBef>
              <a:buNone/>
            </a:pPr>
            <a:r>
              <a:rPr lang="ru-RU" altLang="ru-RU" sz="2400" b="1" dirty="0">
                <a:solidFill>
                  <a:srgbClr val="C00000"/>
                </a:solidFill>
                <a:latin typeface="Times New Roman" panose="02020603050405020304" pitchFamily="18" charset="0"/>
                <a:cs typeface="Times New Roman" panose="02020603050405020304" pitchFamily="18" charset="0"/>
              </a:rPr>
              <a:t>за 2017 года по всем льготам</a:t>
            </a:r>
          </a:p>
        </p:txBody>
      </p:sp>
      <p:graphicFrame>
        <p:nvGraphicFramePr>
          <p:cNvPr id="3" name="Таблица 2"/>
          <p:cNvGraphicFramePr>
            <a:graphicFrameLocks noGrp="1"/>
          </p:cNvGraphicFramePr>
          <p:nvPr>
            <p:extLst>
              <p:ext uri="{D42A27DB-BD31-4B8C-83A1-F6EECF244321}">
                <p14:modId xmlns:p14="http://schemas.microsoft.com/office/powerpoint/2010/main" val="1387972486"/>
              </p:ext>
            </p:extLst>
          </p:nvPr>
        </p:nvGraphicFramePr>
        <p:xfrm>
          <a:off x="0" y="1138424"/>
          <a:ext cx="9144000" cy="5719577"/>
        </p:xfrm>
        <a:graphic>
          <a:graphicData uri="http://schemas.openxmlformats.org/drawingml/2006/table">
            <a:tbl>
              <a:tblPr firstRow="1" firstCol="1" bandRow="1">
                <a:tableStyleId>{3B4B98B0-60AC-42C2-AFA5-B58CD77FA1E5}</a:tableStyleId>
              </a:tblPr>
              <a:tblGrid>
                <a:gridCol w="3646874">
                  <a:extLst>
                    <a:ext uri="{9D8B030D-6E8A-4147-A177-3AD203B41FA5}">
                      <a16:colId xmlns:a16="http://schemas.microsoft.com/office/drawing/2014/main" xmlns="" val="20000"/>
                    </a:ext>
                  </a:extLst>
                </a:gridCol>
                <a:gridCol w="2842416">
                  <a:extLst>
                    <a:ext uri="{9D8B030D-6E8A-4147-A177-3AD203B41FA5}">
                      <a16:colId xmlns:a16="http://schemas.microsoft.com/office/drawing/2014/main" xmlns="" val="20001"/>
                    </a:ext>
                  </a:extLst>
                </a:gridCol>
                <a:gridCol w="2654710">
                  <a:extLst>
                    <a:ext uri="{9D8B030D-6E8A-4147-A177-3AD203B41FA5}">
                      <a16:colId xmlns:a16="http://schemas.microsoft.com/office/drawing/2014/main" xmlns="" val="20002"/>
                    </a:ext>
                  </a:extLst>
                </a:gridCol>
              </a:tblGrid>
              <a:tr h="337544">
                <a:tc>
                  <a:txBody>
                    <a:bodyPr/>
                    <a:lstStyle/>
                    <a:p>
                      <a:pPr>
                        <a:lnSpc>
                          <a:spcPct val="115000"/>
                        </a:lnSpc>
                      </a:pPr>
                      <a:endParaRPr lang="ru-RU" sz="1400" dirty="0">
                        <a:effectLst/>
                        <a:latin typeface="Times New Roman" pitchFamily="18" charset="0"/>
                        <a:cs typeface="Times New Roman" pitchFamily="18" charset="0"/>
                      </a:endParaRPr>
                    </a:p>
                  </a:txBody>
                  <a:tcPr marL="68580" marR="68580" marT="0" marB="0" anchor="ctr"/>
                </a:tc>
                <a:tc>
                  <a:txBody>
                    <a:bodyPr/>
                    <a:lstStyle/>
                    <a:p>
                      <a:pPr algn="ctr">
                        <a:lnSpc>
                          <a:spcPct val="115000"/>
                        </a:lnSpc>
                        <a:spcAft>
                          <a:spcPts val="0"/>
                        </a:spcAft>
                      </a:pPr>
                      <a:r>
                        <a:rPr lang="ru-RU" sz="1400" dirty="0">
                          <a:effectLst/>
                          <a:latin typeface="Times New Roman" pitchFamily="18" charset="0"/>
                          <a:cs typeface="Times New Roman" pitchFamily="18" charset="0"/>
                        </a:rPr>
                        <a:t>Количество упаковок</a:t>
                      </a:r>
                      <a:endParaRPr lang="ru-RU" sz="1400" dirty="0">
                        <a:effectLst/>
                        <a:latin typeface="Times New Roman" pitchFamily="18" charset="0"/>
                        <a:ea typeface="Calibri"/>
                        <a:cs typeface="Times New Roman" pitchFamily="18" charset="0"/>
                      </a:endParaRPr>
                    </a:p>
                  </a:txBody>
                  <a:tcPr marL="68580" marR="68580" marT="0" marB="0" anchor="ctr"/>
                </a:tc>
                <a:tc>
                  <a:txBody>
                    <a:bodyPr/>
                    <a:lstStyle/>
                    <a:p>
                      <a:pPr algn="ctr">
                        <a:lnSpc>
                          <a:spcPct val="115000"/>
                        </a:lnSpc>
                        <a:spcAft>
                          <a:spcPts val="0"/>
                        </a:spcAft>
                      </a:pPr>
                      <a:r>
                        <a:rPr lang="ru-RU" sz="1400">
                          <a:effectLst/>
                          <a:latin typeface="Times New Roman" pitchFamily="18" charset="0"/>
                          <a:cs typeface="Times New Roman" pitchFamily="18" charset="0"/>
                        </a:rPr>
                        <a:t>Сумма</a:t>
                      </a:r>
                      <a:endParaRPr lang="ru-RU" sz="1400">
                        <a:effectLst/>
                        <a:latin typeface="Times New Roman" pitchFamily="18" charset="0"/>
                        <a:ea typeface="Calibri"/>
                        <a:cs typeface="Times New Roman" pitchFamily="18" charset="0"/>
                      </a:endParaRPr>
                    </a:p>
                  </a:txBody>
                  <a:tcPr marL="68580" marR="68580" marT="0" marB="0" anchor="ctr"/>
                </a:tc>
                <a:extLst>
                  <a:ext uri="{0D108BD9-81ED-4DB2-BD59-A6C34878D82A}">
                    <a16:rowId xmlns:a16="http://schemas.microsoft.com/office/drawing/2014/main" xmlns="" val="10000"/>
                  </a:ext>
                </a:extLst>
              </a:tr>
              <a:tr h="691967">
                <a:tc>
                  <a:txBody>
                    <a:bodyPr/>
                    <a:lstStyle/>
                    <a:p>
                      <a:pPr>
                        <a:lnSpc>
                          <a:spcPct val="115000"/>
                        </a:lnSpc>
                        <a:spcAft>
                          <a:spcPts val="0"/>
                        </a:spcAft>
                      </a:pPr>
                      <a:r>
                        <a:rPr lang="ru-RU" sz="1400" dirty="0">
                          <a:effectLst/>
                          <a:latin typeface="Times New Roman" pitchFamily="18" charset="0"/>
                          <a:cs typeface="Times New Roman" pitchFamily="18" charset="0"/>
                        </a:rPr>
                        <a:t>Иглы "KD-</a:t>
                      </a:r>
                      <a:r>
                        <a:rPr lang="ru-RU" sz="1400" dirty="0" err="1">
                          <a:effectLst/>
                          <a:latin typeface="Times New Roman" pitchFamily="18" charset="0"/>
                          <a:cs typeface="Times New Roman" pitchFamily="18" charset="0"/>
                        </a:rPr>
                        <a:t>Penofine</a:t>
                      </a:r>
                      <a:r>
                        <a:rPr lang="ru-RU" sz="1400" dirty="0">
                          <a:effectLst/>
                          <a:latin typeface="Times New Roman" pitchFamily="18" charset="0"/>
                          <a:cs typeface="Times New Roman" pitchFamily="18" charset="0"/>
                        </a:rPr>
                        <a:t>"</a:t>
                      </a:r>
                      <a:endParaRPr lang="ru-RU" sz="1400" dirty="0">
                        <a:effectLst/>
                        <a:latin typeface="Times New Roman" pitchFamily="18" charset="0"/>
                        <a:ea typeface="Calibri"/>
                        <a:cs typeface="Times New Roman" pitchFamily="18" charset="0"/>
                      </a:endParaRPr>
                    </a:p>
                  </a:txBody>
                  <a:tcPr marL="68580" marR="68580" marT="0" marB="0" anchor="ctr"/>
                </a:tc>
                <a:tc>
                  <a:txBody>
                    <a:bodyPr/>
                    <a:lstStyle/>
                    <a:p>
                      <a:pPr algn="ctr">
                        <a:lnSpc>
                          <a:spcPct val="115000"/>
                        </a:lnSpc>
                        <a:spcAft>
                          <a:spcPts val="0"/>
                        </a:spcAft>
                      </a:pPr>
                      <a:r>
                        <a:rPr lang="ru-RU" sz="1400" b="0" u="none" strike="noStrike" dirty="0">
                          <a:solidFill>
                            <a:schemeClr val="tx1"/>
                          </a:solidFill>
                          <a:effectLst/>
                          <a:latin typeface="Times New Roman" pitchFamily="18" charset="0"/>
                          <a:cs typeface="Times New Roman" pitchFamily="18" charset="0"/>
                        </a:rPr>
                        <a:t>4 379,34</a:t>
                      </a:r>
                      <a:endParaRPr lang="ru-RU" sz="1400" b="0" u="none" strike="noStrike" dirty="0">
                        <a:solidFill>
                          <a:schemeClr val="tx1"/>
                        </a:solidFill>
                        <a:effectLst/>
                        <a:latin typeface="Times New Roman" pitchFamily="18" charset="0"/>
                        <a:ea typeface="Calibri"/>
                        <a:cs typeface="Times New Roman" pitchFamily="18" charset="0"/>
                      </a:endParaRPr>
                    </a:p>
                  </a:txBody>
                  <a:tcPr marL="68580" marR="68580" marT="0" marB="0" anchor="ctr"/>
                </a:tc>
                <a:tc>
                  <a:txBody>
                    <a:bodyPr/>
                    <a:lstStyle/>
                    <a:p>
                      <a:pPr algn="ctr">
                        <a:lnSpc>
                          <a:spcPct val="115000"/>
                        </a:lnSpc>
                        <a:spcAft>
                          <a:spcPts val="0"/>
                        </a:spcAft>
                      </a:pPr>
                      <a:r>
                        <a:rPr lang="ru-RU" sz="1400" dirty="0">
                          <a:solidFill>
                            <a:schemeClr val="tx1"/>
                          </a:solidFill>
                          <a:effectLst/>
                          <a:latin typeface="Times New Roman" pitchFamily="18" charset="0"/>
                          <a:cs typeface="Times New Roman" pitchFamily="18" charset="0"/>
                        </a:rPr>
                        <a:t>5 812 349,64</a:t>
                      </a:r>
                      <a:endParaRPr lang="ru-RU" sz="1400" dirty="0">
                        <a:solidFill>
                          <a:schemeClr val="tx1"/>
                        </a:solidFill>
                        <a:effectLst/>
                        <a:latin typeface="Times New Roman" pitchFamily="18" charset="0"/>
                        <a:ea typeface="Calibri"/>
                        <a:cs typeface="Times New Roman" pitchFamily="18" charset="0"/>
                      </a:endParaRPr>
                    </a:p>
                  </a:txBody>
                  <a:tcPr marL="68580" marR="68580" marT="0" marB="0" anchor="ctr"/>
                </a:tc>
                <a:extLst>
                  <a:ext uri="{0D108BD9-81ED-4DB2-BD59-A6C34878D82A}">
                    <a16:rowId xmlns:a16="http://schemas.microsoft.com/office/drawing/2014/main" xmlns="" val="10001"/>
                  </a:ext>
                </a:extLst>
              </a:tr>
              <a:tr h="663163">
                <a:tc>
                  <a:txBody>
                    <a:bodyPr/>
                    <a:lstStyle/>
                    <a:p>
                      <a:pPr>
                        <a:lnSpc>
                          <a:spcPct val="115000"/>
                        </a:lnSpc>
                        <a:spcAft>
                          <a:spcPts val="0"/>
                        </a:spcAft>
                      </a:pPr>
                      <a:r>
                        <a:rPr lang="ru-RU" sz="1400" dirty="0">
                          <a:effectLst/>
                          <a:latin typeface="Times New Roman" pitchFamily="18" charset="0"/>
                          <a:cs typeface="Times New Roman" pitchFamily="18" charset="0"/>
                        </a:rPr>
                        <a:t>Иглы "Микро-</a:t>
                      </a:r>
                      <a:r>
                        <a:rPr lang="ru-RU" sz="1400" dirty="0" err="1">
                          <a:effectLst/>
                          <a:latin typeface="Times New Roman" pitchFamily="18" charset="0"/>
                          <a:cs typeface="Times New Roman" pitchFamily="18" charset="0"/>
                        </a:rPr>
                        <a:t>Файн</a:t>
                      </a:r>
                      <a:r>
                        <a:rPr lang="ru-RU" sz="1400" dirty="0">
                          <a:effectLst/>
                          <a:latin typeface="Times New Roman" pitchFamily="18" charset="0"/>
                          <a:cs typeface="Times New Roman" pitchFamily="18" charset="0"/>
                        </a:rPr>
                        <a:t> Плюс"</a:t>
                      </a:r>
                      <a:endParaRPr lang="ru-RU" sz="1400" dirty="0">
                        <a:effectLst/>
                        <a:latin typeface="Times New Roman" pitchFamily="18" charset="0"/>
                        <a:ea typeface="Calibri"/>
                        <a:cs typeface="Times New Roman" pitchFamily="18" charset="0"/>
                      </a:endParaRPr>
                    </a:p>
                  </a:txBody>
                  <a:tcPr marL="68580" marR="68580" marT="0" marB="0" anchor="ctr"/>
                </a:tc>
                <a:tc>
                  <a:txBody>
                    <a:bodyPr/>
                    <a:lstStyle/>
                    <a:p>
                      <a:pPr algn="ctr">
                        <a:lnSpc>
                          <a:spcPct val="115000"/>
                        </a:lnSpc>
                        <a:spcAft>
                          <a:spcPts val="0"/>
                        </a:spcAft>
                      </a:pPr>
                      <a:r>
                        <a:rPr lang="ru-RU" sz="1400" b="0" u="none" strike="noStrike" dirty="0">
                          <a:solidFill>
                            <a:schemeClr val="tx1"/>
                          </a:solidFill>
                          <a:effectLst/>
                          <a:latin typeface="Times New Roman" pitchFamily="18" charset="0"/>
                          <a:cs typeface="Times New Roman" pitchFamily="18" charset="0"/>
                        </a:rPr>
                        <a:t>3 500,80</a:t>
                      </a:r>
                    </a:p>
                  </a:txBody>
                  <a:tcPr marL="68580" marR="68580" marT="0" marB="0" anchor="ctr"/>
                </a:tc>
                <a:tc>
                  <a:txBody>
                    <a:bodyPr/>
                    <a:lstStyle/>
                    <a:p>
                      <a:pPr algn="ctr">
                        <a:lnSpc>
                          <a:spcPct val="115000"/>
                        </a:lnSpc>
                        <a:spcAft>
                          <a:spcPts val="0"/>
                        </a:spcAft>
                      </a:pPr>
                      <a:r>
                        <a:rPr lang="ru-RU" sz="1400" dirty="0">
                          <a:solidFill>
                            <a:schemeClr val="tx1"/>
                          </a:solidFill>
                          <a:effectLst/>
                          <a:latin typeface="Times New Roman" pitchFamily="18" charset="0"/>
                          <a:cs typeface="Times New Roman" pitchFamily="18" charset="0"/>
                        </a:rPr>
                        <a:t>4 710 301,06</a:t>
                      </a:r>
                      <a:endParaRPr lang="ru-RU" sz="1400" dirty="0">
                        <a:solidFill>
                          <a:schemeClr val="tx1"/>
                        </a:solidFill>
                        <a:effectLst/>
                        <a:latin typeface="Times New Roman" pitchFamily="18" charset="0"/>
                        <a:ea typeface="Calibri"/>
                        <a:cs typeface="Times New Roman" pitchFamily="18" charset="0"/>
                      </a:endParaRPr>
                    </a:p>
                  </a:txBody>
                  <a:tcPr marL="68580" marR="68580" marT="0" marB="0" anchor="ctr"/>
                </a:tc>
                <a:extLst>
                  <a:ext uri="{0D108BD9-81ED-4DB2-BD59-A6C34878D82A}">
                    <a16:rowId xmlns:a16="http://schemas.microsoft.com/office/drawing/2014/main" xmlns="" val="10002"/>
                  </a:ext>
                </a:extLst>
              </a:tr>
              <a:tr h="1004757">
                <a:tc>
                  <a:txBody>
                    <a:bodyPr/>
                    <a:lstStyle/>
                    <a:p>
                      <a:pPr>
                        <a:lnSpc>
                          <a:spcPct val="115000"/>
                        </a:lnSpc>
                        <a:spcAft>
                          <a:spcPts val="0"/>
                        </a:spcAft>
                      </a:pPr>
                      <a:r>
                        <a:rPr lang="ru-RU" sz="1400" dirty="0">
                          <a:effectLst/>
                          <a:latin typeface="Times New Roman" pitchFamily="18" charset="0"/>
                          <a:cs typeface="Times New Roman" pitchFamily="18" charset="0"/>
                        </a:rPr>
                        <a:t>Тест-полоски к </a:t>
                      </a:r>
                      <a:r>
                        <a:rPr lang="ru-RU" sz="1400" dirty="0" err="1">
                          <a:effectLst/>
                          <a:latin typeface="Times New Roman" pitchFamily="18" charset="0"/>
                          <a:cs typeface="Times New Roman" pitchFamily="18" charset="0"/>
                        </a:rPr>
                        <a:t>глюкометру</a:t>
                      </a:r>
                      <a:r>
                        <a:rPr lang="ru-RU" sz="1400" dirty="0">
                          <a:effectLst/>
                          <a:latin typeface="Times New Roman" pitchFamily="18" charset="0"/>
                          <a:cs typeface="Times New Roman" pitchFamily="18" charset="0"/>
                        </a:rPr>
                        <a:t> "</a:t>
                      </a:r>
                      <a:r>
                        <a:rPr lang="ru-RU" sz="1400" dirty="0" err="1">
                          <a:effectLst/>
                          <a:latin typeface="Times New Roman" pitchFamily="18" charset="0"/>
                          <a:cs typeface="Times New Roman" pitchFamily="18" charset="0"/>
                        </a:rPr>
                        <a:t>Акку</a:t>
                      </a:r>
                      <a:r>
                        <a:rPr lang="ru-RU" sz="1400" dirty="0">
                          <a:effectLst/>
                          <a:latin typeface="Times New Roman" pitchFamily="18" charset="0"/>
                          <a:cs typeface="Times New Roman" pitchFamily="18" charset="0"/>
                        </a:rPr>
                        <a:t> Чек Актив"</a:t>
                      </a:r>
                      <a:endParaRPr lang="ru-RU" sz="1400" dirty="0">
                        <a:effectLst/>
                        <a:latin typeface="Times New Roman" pitchFamily="18" charset="0"/>
                        <a:ea typeface="Calibri"/>
                        <a:cs typeface="Times New Roman" pitchFamily="18" charset="0"/>
                      </a:endParaRPr>
                    </a:p>
                  </a:txBody>
                  <a:tcPr marL="68580" marR="68580" marT="0" marB="0" anchor="ctr"/>
                </a:tc>
                <a:tc>
                  <a:txBody>
                    <a:bodyPr/>
                    <a:lstStyle/>
                    <a:p>
                      <a:pPr algn="ctr">
                        <a:lnSpc>
                          <a:spcPct val="115000"/>
                        </a:lnSpc>
                        <a:spcAft>
                          <a:spcPts val="0"/>
                        </a:spcAft>
                      </a:pPr>
                      <a:r>
                        <a:rPr lang="ru-RU" sz="1400" b="0" u="none" strike="noStrike" dirty="0">
                          <a:solidFill>
                            <a:schemeClr val="tx1"/>
                          </a:solidFill>
                          <a:effectLst/>
                          <a:latin typeface="Times New Roman" pitchFamily="18" charset="0"/>
                          <a:cs typeface="Times New Roman" pitchFamily="18" charset="0"/>
                        </a:rPr>
                        <a:t>38 820,00</a:t>
                      </a:r>
                      <a:endParaRPr lang="ru-RU" sz="1400" b="0" u="none" strike="noStrike" dirty="0">
                        <a:solidFill>
                          <a:schemeClr val="tx1"/>
                        </a:solidFill>
                        <a:effectLst/>
                        <a:latin typeface="Times New Roman" pitchFamily="18" charset="0"/>
                        <a:ea typeface="Calibri"/>
                        <a:cs typeface="Times New Roman" pitchFamily="18" charset="0"/>
                      </a:endParaRPr>
                    </a:p>
                  </a:txBody>
                  <a:tcPr marL="68580" marR="68580" marT="0" marB="0" anchor="ctr"/>
                </a:tc>
                <a:tc>
                  <a:txBody>
                    <a:bodyPr/>
                    <a:lstStyle/>
                    <a:p>
                      <a:pPr algn="ctr">
                        <a:lnSpc>
                          <a:spcPct val="115000"/>
                        </a:lnSpc>
                        <a:spcAft>
                          <a:spcPts val="0"/>
                        </a:spcAft>
                      </a:pPr>
                      <a:r>
                        <a:rPr lang="ru-RU" sz="1400" dirty="0">
                          <a:solidFill>
                            <a:schemeClr val="tx1"/>
                          </a:solidFill>
                          <a:effectLst/>
                          <a:latin typeface="Times New Roman" pitchFamily="18" charset="0"/>
                          <a:cs typeface="Times New Roman" pitchFamily="18" charset="0"/>
                        </a:rPr>
                        <a:t>54 519 458,62</a:t>
                      </a:r>
                      <a:endParaRPr lang="ru-RU" sz="1400" dirty="0">
                        <a:solidFill>
                          <a:schemeClr val="tx1"/>
                        </a:solidFill>
                        <a:effectLst/>
                        <a:latin typeface="Times New Roman" pitchFamily="18" charset="0"/>
                        <a:ea typeface="Calibri"/>
                        <a:cs typeface="Times New Roman" pitchFamily="18" charset="0"/>
                      </a:endParaRPr>
                    </a:p>
                  </a:txBody>
                  <a:tcPr marL="68580" marR="68580" marT="0" marB="0" anchor="ctr"/>
                </a:tc>
                <a:extLst>
                  <a:ext uri="{0D108BD9-81ED-4DB2-BD59-A6C34878D82A}">
                    <a16:rowId xmlns:a16="http://schemas.microsoft.com/office/drawing/2014/main" xmlns="" val="10003"/>
                  </a:ext>
                </a:extLst>
              </a:tr>
              <a:tr h="1004757">
                <a:tc>
                  <a:txBody>
                    <a:bodyPr/>
                    <a:lstStyle/>
                    <a:p>
                      <a:pPr>
                        <a:lnSpc>
                          <a:spcPct val="115000"/>
                        </a:lnSpc>
                        <a:spcAft>
                          <a:spcPts val="0"/>
                        </a:spcAft>
                      </a:pPr>
                      <a:r>
                        <a:rPr lang="ru-RU" sz="1400" dirty="0">
                          <a:effectLst/>
                          <a:latin typeface="Times New Roman" pitchFamily="18" charset="0"/>
                          <a:cs typeface="Times New Roman" pitchFamily="18" charset="0"/>
                        </a:rPr>
                        <a:t>Тест-полоски к </a:t>
                      </a:r>
                      <a:r>
                        <a:rPr lang="ru-RU" sz="1400" dirty="0" err="1">
                          <a:effectLst/>
                          <a:latin typeface="Times New Roman" pitchFamily="18" charset="0"/>
                          <a:cs typeface="Times New Roman" pitchFamily="18" charset="0"/>
                        </a:rPr>
                        <a:t>глюкометру</a:t>
                      </a:r>
                      <a:r>
                        <a:rPr lang="ru-RU" sz="1400" dirty="0">
                          <a:effectLst/>
                          <a:latin typeface="Times New Roman" pitchFamily="18" charset="0"/>
                          <a:cs typeface="Times New Roman" pitchFamily="18" charset="0"/>
                        </a:rPr>
                        <a:t> "</a:t>
                      </a:r>
                      <a:r>
                        <a:rPr lang="ru-RU" sz="1400" dirty="0" err="1">
                          <a:effectLst/>
                          <a:latin typeface="Times New Roman" pitchFamily="18" charset="0"/>
                          <a:cs typeface="Times New Roman" pitchFamily="18" charset="0"/>
                        </a:rPr>
                        <a:t>Акку</a:t>
                      </a:r>
                      <a:r>
                        <a:rPr lang="ru-RU" sz="1400" dirty="0">
                          <a:effectLst/>
                          <a:latin typeface="Times New Roman" pitchFamily="18" charset="0"/>
                          <a:cs typeface="Times New Roman" pitchFamily="18" charset="0"/>
                        </a:rPr>
                        <a:t> Чек" </a:t>
                      </a:r>
                      <a:r>
                        <a:rPr lang="ru-RU" sz="1400" dirty="0" err="1">
                          <a:effectLst/>
                          <a:latin typeface="Times New Roman" pitchFamily="18" charset="0"/>
                          <a:cs typeface="Times New Roman" pitchFamily="18" charset="0"/>
                        </a:rPr>
                        <a:t>Перформа</a:t>
                      </a:r>
                      <a:endParaRPr lang="ru-RU" sz="1400" dirty="0">
                        <a:effectLst/>
                        <a:latin typeface="Times New Roman" pitchFamily="18" charset="0"/>
                        <a:ea typeface="Calibri"/>
                        <a:cs typeface="Times New Roman" pitchFamily="18" charset="0"/>
                      </a:endParaRPr>
                    </a:p>
                  </a:txBody>
                  <a:tcPr marL="68580" marR="68580" marT="0" marB="0" anchor="ctr"/>
                </a:tc>
                <a:tc>
                  <a:txBody>
                    <a:bodyPr/>
                    <a:lstStyle/>
                    <a:p>
                      <a:pPr algn="ctr">
                        <a:lnSpc>
                          <a:spcPct val="115000"/>
                        </a:lnSpc>
                        <a:spcAft>
                          <a:spcPts val="0"/>
                        </a:spcAft>
                      </a:pPr>
                      <a:r>
                        <a:rPr lang="ru-RU" sz="1400" b="0" u="none" strike="noStrike" dirty="0">
                          <a:solidFill>
                            <a:schemeClr val="tx1"/>
                          </a:solidFill>
                          <a:effectLst/>
                          <a:latin typeface="Times New Roman" pitchFamily="18" charset="0"/>
                          <a:cs typeface="Times New Roman" pitchFamily="18" charset="0"/>
                        </a:rPr>
                        <a:t>25 395,50</a:t>
                      </a:r>
                      <a:endParaRPr lang="ru-RU" sz="1400" b="0" u="none" strike="noStrike" dirty="0">
                        <a:solidFill>
                          <a:schemeClr val="tx1"/>
                        </a:solidFill>
                        <a:effectLst/>
                        <a:latin typeface="Times New Roman" pitchFamily="18" charset="0"/>
                        <a:ea typeface="Calibri"/>
                        <a:cs typeface="Times New Roman" pitchFamily="18" charset="0"/>
                      </a:endParaRPr>
                    </a:p>
                  </a:txBody>
                  <a:tcPr marL="68580" marR="68580" marT="0" marB="0" anchor="ctr"/>
                </a:tc>
                <a:tc>
                  <a:txBody>
                    <a:bodyPr/>
                    <a:lstStyle/>
                    <a:p>
                      <a:pPr algn="ctr">
                        <a:lnSpc>
                          <a:spcPct val="115000"/>
                        </a:lnSpc>
                        <a:spcAft>
                          <a:spcPts val="0"/>
                        </a:spcAft>
                      </a:pPr>
                      <a:r>
                        <a:rPr lang="ru-RU" sz="1400" dirty="0">
                          <a:solidFill>
                            <a:schemeClr val="tx1"/>
                          </a:solidFill>
                          <a:effectLst/>
                          <a:latin typeface="Times New Roman" pitchFamily="18" charset="0"/>
                          <a:cs typeface="Times New Roman" pitchFamily="18" charset="0"/>
                        </a:rPr>
                        <a:t>42 688 312,43</a:t>
                      </a:r>
                      <a:endParaRPr lang="ru-RU" sz="1400" dirty="0">
                        <a:solidFill>
                          <a:schemeClr val="tx1"/>
                        </a:solidFill>
                        <a:effectLst/>
                        <a:latin typeface="Times New Roman" pitchFamily="18" charset="0"/>
                        <a:ea typeface="Calibri"/>
                        <a:cs typeface="Times New Roman" pitchFamily="18" charset="0"/>
                      </a:endParaRPr>
                    </a:p>
                  </a:txBody>
                  <a:tcPr marL="68580" marR="68580" marT="0" marB="0" anchor="ctr"/>
                </a:tc>
                <a:extLst>
                  <a:ext uri="{0D108BD9-81ED-4DB2-BD59-A6C34878D82A}">
                    <a16:rowId xmlns:a16="http://schemas.microsoft.com/office/drawing/2014/main" xmlns="" val="10004"/>
                  </a:ext>
                </a:extLst>
              </a:tr>
              <a:tr h="1004757">
                <a:tc>
                  <a:txBody>
                    <a:bodyPr/>
                    <a:lstStyle/>
                    <a:p>
                      <a:pPr>
                        <a:lnSpc>
                          <a:spcPct val="115000"/>
                        </a:lnSpc>
                        <a:spcAft>
                          <a:spcPts val="0"/>
                        </a:spcAft>
                      </a:pPr>
                      <a:r>
                        <a:rPr lang="ru-RU" sz="1400" dirty="0">
                          <a:effectLst/>
                          <a:latin typeface="Times New Roman" pitchFamily="18" charset="0"/>
                          <a:cs typeface="Times New Roman" pitchFamily="18" charset="0"/>
                        </a:rPr>
                        <a:t>Тест-полоски к </a:t>
                      </a:r>
                      <a:r>
                        <a:rPr lang="ru-RU" sz="1400" dirty="0" err="1">
                          <a:effectLst/>
                          <a:latin typeface="Times New Roman" pitchFamily="18" charset="0"/>
                          <a:cs typeface="Times New Roman" pitchFamily="18" charset="0"/>
                        </a:rPr>
                        <a:t>глюкометру</a:t>
                      </a:r>
                      <a:r>
                        <a:rPr lang="ru-RU" sz="1400" dirty="0">
                          <a:effectLst/>
                          <a:latin typeface="Times New Roman" pitchFamily="18" charset="0"/>
                          <a:cs typeface="Times New Roman" pitchFamily="18" charset="0"/>
                        </a:rPr>
                        <a:t> "Ван </a:t>
                      </a:r>
                      <a:r>
                        <a:rPr lang="ru-RU" sz="1400" dirty="0" err="1">
                          <a:effectLst/>
                          <a:latin typeface="Times New Roman" pitchFamily="18" charset="0"/>
                          <a:cs typeface="Times New Roman" pitchFamily="18" charset="0"/>
                        </a:rPr>
                        <a:t>Тач</a:t>
                      </a:r>
                      <a:r>
                        <a:rPr lang="ru-RU" sz="1400" dirty="0">
                          <a:effectLst/>
                          <a:latin typeface="Times New Roman" pitchFamily="18" charset="0"/>
                          <a:cs typeface="Times New Roman" pitchFamily="18" charset="0"/>
                        </a:rPr>
                        <a:t> Ультра"</a:t>
                      </a:r>
                      <a:endParaRPr lang="ru-RU" sz="1400" dirty="0">
                        <a:effectLst/>
                        <a:latin typeface="Times New Roman" pitchFamily="18" charset="0"/>
                        <a:ea typeface="Calibri"/>
                        <a:cs typeface="Times New Roman" pitchFamily="18" charset="0"/>
                      </a:endParaRPr>
                    </a:p>
                  </a:txBody>
                  <a:tcPr marL="68580" marR="68580" marT="0" marB="0" anchor="ctr"/>
                </a:tc>
                <a:tc>
                  <a:txBody>
                    <a:bodyPr/>
                    <a:lstStyle/>
                    <a:p>
                      <a:pPr algn="ctr">
                        <a:lnSpc>
                          <a:spcPct val="115000"/>
                        </a:lnSpc>
                        <a:spcAft>
                          <a:spcPts val="0"/>
                        </a:spcAft>
                      </a:pPr>
                      <a:r>
                        <a:rPr lang="ru-RU" sz="1400" b="0" u="none" strike="noStrike" dirty="0">
                          <a:solidFill>
                            <a:schemeClr val="tx1"/>
                          </a:solidFill>
                          <a:effectLst/>
                          <a:latin typeface="Times New Roman" pitchFamily="18" charset="0"/>
                          <a:cs typeface="Times New Roman" pitchFamily="18" charset="0"/>
                        </a:rPr>
                        <a:t>7 125,00</a:t>
                      </a:r>
                      <a:endParaRPr lang="ru-RU" sz="1400" b="0" u="none" strike="noStrike" dirty="0">
                        <a:solidFill>
                          <a:schemeClr val="tx1"/>
                        </a:solidFill>
                        <a:effectLst/>
                        <a:latin typeface="Times New Roman" pitchFamily="18" charset="0"/>
                        <a:ea typeface="Calibri"/>
                        <a:cs typeface="Times New Roman" pitchFamily="18" charset="0"/>
                      </a:endParaRPr>
                    </a:p>
                  </a:txBody>
                  <a:tcPr marL="68580" marR="68580" marT="0" marB="0" anchor="ctr"/>
                </a:tc>
                <a:tc>
                  <a:txBody>
                    <a:bodyPr/>
                    <a:lstStyle/>
                    <a:p>
                      <a:pPr algn="ctr">
                        <a:lnSpc>
                          <a:spcPct val="115000"/>
                        </a:lnSpc>
                        <a:spcAft>
                          <a:spcPts val="0"/>
                        </a:spcAft>
                      </a:pPr>
                      <a:r>
                        <a:rPr lang="ru-RU" sz="1400" dirty="0">
                          <a:solidFill>
                            <a:schemeClr val="tx1"/>
                          </a:solidFill>
                          <a:effectLst/>
                          <a:latin typeface="Times New Roman" pitchFamily="18" charset="0"/>
                          <a:cs typeface="Times New Roman" pitchFamily="18" charset="0"/>
                        </a:rPr>
                        <a:t>10 014 072,16</a:t>
                      </a:r>
                      <a:endParaRPr lang="ru-RU" sz="1400" dirty="0">
                        <a:solidFill>
                          <a:schemeClr val="tx1"/>
                        </a:solidFill>
                        <a:effectLst/>
                        <a:latin typeface="Times New Roman" pitchFamily="18" charset="0"/>
                        <a:ea typeface="Calibri"/>
                        <a:cs typeface="Times New Roman" pitchFamily="18" charset="0"/>
                      </a:endParaRPr>
                    </a:p>
                  </a:txBody>
                  <a:tcPr marL="68580" marR="68580" marT="0" marB="0" anchor="ctr"/>
                </a:tc>
                <a:extLst>
                  <a:ext uri="{0D108BD9-81ED-4DB2-BD59-A6C34878D82A}">
                    <a16:rowId xmlns:a16="http://schemas.microsoft.com/office/drawing/2014/main" xmlns="" val="10005"/>
                  </a:ext>
                </a:extLst>
              </a:tr>
              <a:tr h="675088">
                <a:tc>
                  <a:txBody>
                    <a:bodyPr/>
                    <a:lstStyle/>
                    <a:p>
                      <a:pPr>
                        <a:lnSpc>
                          <a:spcPct val="115000"/>
                        </a:lnSpc>
                        <a:spcAft>
                          <a:spcPts val="0"/>
                        </a:spcAft>
                      </a:pPr>
                      <a:r>
                        <a:rPr lang="ru-RU" sz="1400" dirty="0">
                          <a:effectLst/>
                          <a:latin typeface="Times New Roman" pitchFamily="18" charset="0"/>
                          <a:cs typeface="Times New Roman" pitchFamily="18" charset="0"/>
                        </a:rPr>
                        <a:t>Тест-полоски </a:t>
                      </a:r>
                      <a:r>
                        <a:rPr lang="ru-RU" sz="1400" dirty="0" err="1">
                          <a:effectLst/>
                          <a:latin typeface="Times New Roman" pitchFamily="18" charset="0"/>
                          <a:cs typeface="Times New Roman" pitchFamily="18" charset="0"/>
                        </a:rPr>
                        <a:t>Уан</a:t>
                      </a:r>
                      <a:r>
                        <a:rPr lang="ru-RU" sz="1400" dirty="0">
                          <a:effectLst/>
                          <a:latin typeface="Times New Roman" pitchFamily="18" charset="0"/>
                          <a:cs typeface="Times New Roman" pitchFamily="18" charset="0"/>
                        </a:rPr>
                        <a:t> </a:t>
                      </a:r>
                      <a:r>
                        <a:rPr lang="ru-RU" sz="1400" dirty="0" err="1">
                          <a:effectLst/>
                          <a:latin typeface="Times New Roman" pitchFamily="18" charset="0"/>
                          <a:cs typeface="Times New Roman" pitchFamily="18" charset="0"/>
                        </a:rPr>
                        <a:t>Тач</a:t>
                      </a:r>
                      <a:r>
                        <a:rPr lang="ru-RU" sz="1400" dirty="0">
                          <a:effectLst/>
                          <a:latin typeface="Times New Roman" pitchFamily="18" charset="0"/>
                          <a:cs typeface="Times New Roman" pitchFamily="18" charset="0"/>
                        </a:rPr>
                        <a:t> </a:t>
                      </a:r>
                      <a:r>
                        <a:rPr lang="ru-RU" sz="1400" dirty="0" err="1">
                          <a:effectLst/>
                          <a:latin typeface="Times New Roman" pitchFamily="18" charset="0"/>
                          <a:cs typeface="Times New Roman" pitchFamily="18" charset="0"/>
                        </a:rPr>
                        <a:t>селект</a:t>
                      </a:r>
                      <a:endParaRPr lang="ru-RU" sz="1400" dirty="0">
                        <a:effectLst/>
                        <a:latin typeface="Times New Roman" pitchFamily="18" charset="0"/>
                        <a:ea typeface="Calibri"/>
                        <a:cs typeface="Times New Roman" pitchFamily="18" charset="0"/>
                      </a:endParaRPr>
                    </a:p>
                  </a:txBody>
                  <a:tcPr marL="68580" marR="68580" marT="0" marB="0" anchor="ctr"/>
                </a:tc>
                <a:tc>
                  <a:txBody>
                    <a:bodyPr/>
                    <a:lstStyle/>
                    <a:p>
                      <a:pPr algn="ctr">
                        <a:lnSpc>
                          <a:spcPct val="115000"/>
                        </a:lnSpc>
                        <a:spcAft>
                          <a:spcPts val="0"/>
                        </a:spcAft>
                      </a:pPr>
                      <a:r>
                        <a:rPr lang="ru-RU" sz="1400" b="0" u="none" strike="noStrike" dirty="0">
                          <a:solidFill>
                            <a:schemeClr val="tx1"/>
                          </a:solidFill>
                          <a:effectLst/>
                          <a:latin typeface="Times New Roman" pitchFamily="18" charset="0"/>
                          <a:cs typeface="Times New Roman" pitchFamily="18" charset="0"/>
                        </a:rPr>
                        <a:t>8 335,50</a:t>
                      </a:r>
                      <a:endParaRPr lang="ru-RU" sz="1400" b="0" u="none" strike="noStrike" dirty="0">
                        <a:solidFill>
                          <a:schemeClr val="tx1"/>
                        </a:solidFill>
                        <a:effectLst/>
                        <a:latin typeface="Times New Roman" pitchFamily="18" charset="0"/>
                        <a:ea typeface="Calibri"/>
                        <a:cs typeface="Times New Roman" pitchFamily="18" charset="0"/>
                      </a:endParaRPr>
                    </a:p>
                  </a:txBody>
                  <a:tcPr marL="68580" marR="68580" marT="0" marB="0" anchor="ctr"/>
                </a:tc>
                <a:tc>
                  <a:txBody>
                    <a:bodyPr/>
                    <a:lstStyle/>
                    <a:p>
                      <a:pPr algn="ctr">
                        <a:lnSpc>
                          <a:spcPct val="115000"/>
                        </a:lnSpc>
                        <a:spcAft>
                          <a:spcPts val="0"/>
                        </a:spcAft>
                      </a:pPr>
                      <a:r>
                        <a:rPr lang="ru-RU" sz="1400" dirty="0">
                          <a:solidFill>
                            <a:schemeClr val="tx1"/>
                          </a:solidFill>
                          <a:effectLst/>
                          <a:latin typeface="Times New Roman" pitchFamily="18" charset="0"/>
                          <a:cs typeface="Times New Roman" pitchFamily="18" charset="0"/>
                        </a:rPr>
                        <a:t>8 575 441,97</a:t>
                      </a:r>
                      <a:endParaRPr lang="ru-RU" sz="1400" dirty="0">
                        <a:solidFill>
                          <a:schemeClr val="tx1"/>
                        </a:solidFill>
                        <a:effectLst/>
                        <a:latin typeface="Times New Roman" pitchFamily="18" charset="0"/>
                        <a:ea typeface="Calibri"/>
                        <a:cs typeface="Times New Roman" pitchFamily="18" charset="0"/>
                      </a:endParaRPr>
                    </a:p>
                  </a:txBody>
                  <a:tcPr marL="68580" marR="68580" marT="0" marB="0" anchor="ctr"/>
                </a:tc>
                <a:extLst>
                  <a:ext uri="{0D108BD9-81ED-4DB2-BD59-A6C34878D82A}">
                    <a16:rowId xmlns:a16="http://schemas.microsoft.com/office/drawing/2014/main" xmlns="" val="10006"/>
                  </a:ext>
                </a:extLst>
              </a:tr>
              <a:tr h="337544">
                <a:tc>
                  <a:txBody>
                    <a:bodyPr/>
                    <a:lstStyle/>
                    <a:p>
                      <a:pPr algn="ctr">
                        <a:lnSpc>
                          <a:spcPct val="115000"/>
                        </a:lnSpc>
                        <a:spcAft>
                          <a:spcPts val="0"/>
                        </a:spcAft>
                      </a:pPr>
                      <a:r>
                        <a:rPr lang="ru-RU" sz="1400" dirty="0">
                          <a:effectLst/>
                          <a:latin typeface="Times New Roman" pitchFamily="18" charset="0"/>
                          <a:cs typeface="Times New Roman" pitchFamily="18" charset="0"/>
                        </a:rPr>
                        <a:t>Итого:</a:t>
                      </a:r>
                      <a:endParaRPr lang="ru-RU" sz="1400" dirty="0">
                        <a:effectLst/>
                        <a:latin typeface="Times New Roman" pitchFamily="18" charset="0"/>
                        <a:ea typeface="Calibri"/>
                        <a:cs typeface="Times New Roman" pitchFamily="18" charset="0"/>
                      </a:endParaRPr>
                    </a:p>
                  </a:txBody>
                  <a:tcPr marL="68580" marR="68580" marT="0" marB="0" anchor="ctr"/>
                </a:tc>
                <a:tc>
                  <a:txBody>
                    <a:bodyPr/>
                    <a:lstStyle/>
                    <a:p>
                      <a:pPr algn="ctr">
                        <a:lnSpc>
                          <a:spcPct val="115000"/>
                        </a:lnSpc>
                        <a:spcAft>
                          <a:spcPts val="0"/>
                        </a:spcAft>
                      </a:pPr>
                      <a:r>
                        <a:rPr lang="ru-RU" sz="1400" b="0" u="none" strike="noStrike" dirty="0">
                          <a:solidFill>
                            <a:schemeClr val="tx1"/>
                          </a:solidFill>
                          <a:effectLst/>
                          <a:latin typeface="Times New Roman" pitchFamily="18" charset="0"/>
                          <a:cs typeface="Times New Roman" pitchFamily="18" charset="0"/>
                        </a:rPr>
                        <a:t>87 556,14</a:t>
                      </a:r>
                      <a:endParaRPr lang="ru-RU" sz="1400" b="0" u="none" strike="noStrike" dirty="0">
                        <a:solidFill>
                          <a:schemeClr val="tx1"/>
                        </a:solidFill>
                        <a:effectLst/>
                        <a:latin typeface="Times New Roman" pitchFamily="18" charset="0"/>
                        <a:ea typeface="Calibri"/>
                        <a:cs typeface="Times New Roman" pitchFamily="18" charset="0"/>
                      </a:endParaRPr>
                    </a:p>
                  </a:txBody>
                  <a:tcPr marL="68580" marR="68580" marT="0" marB="0" anchor="ctr"/>
                </a:tc>
                <a:tc>
                  <a:txBody>
                    <a:bodyPr/>
                    <a:lstStyle/>
                    <a:p>
                      <a:pPr algn="ctr">
                        <a:lnSpc>
                          <a:spcPct val="115000"/>
                        </a:lnSpc>
                        <a:spcAft>
                          <a:spcPts val="0"/>
                        </a:spcAft>
                      </a:pPr>
                      <a:r>
                        <a:rPr lang="ru-RU" sz="1400" dirty="0">
                          <a:solidFill>
                            <a:schemeClr val="tx1"/>
                          </a:solidFill>
                        </a:rPr>
                        <a:t>126 319 935,88</a:t>
                      </a:r>
                      <a:endParaRPr lang="ru-RU" sz="1400" dirty="0">
                        <a:solidFill>
                          <a:schemeClr val="tx1"/>
                        </a:solidFill>
                        <a:effectLst/>
                        <a:latin typeface="Times New Roman" pitchFamily="18" charset="0"/>
                        <a:ea typeface="Calibri"/>
                        <a:cs typeface="Times New Roman" pitchFamily="18" charset="0"/>
                      </a:endParaRPr>
                    </a:p>
                  </a:txBody>
                  <a:tcPr marL="68580" marR="68580" marT="0" marB="0" anchor="ct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6873151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0" y="116293"/>
            <a:ext cx="9144000" cy="461665"/>
          </a:xfrm>
          <a:prstGeom prst="rect">
            <a:avLst/>
          </a:prstGeom>
          <a:noFill/>
          <a:ln w="12700">
            <a:noFill/>
            <a:miter lim="800000"/>
            <a:headEnd/>
            <a:tailEnd/>
          </a:ln>
          <a:effectLs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ts val="0"/>
              </a:spcBef>
              <a:buNone/>
            </a:pPr>
            <a:r>
              <a:rPr lang="ru-RU" altLang="ru-RU" sz="2400" b="1" dirty="0">
                <a:solidFill>
                  <a:srgbClr val="C00000"/>
                </a:solidFill>
                <a:latin typeface="Times New Roman" panose="02020603050405020304" pitchFamily="18" charset="0"/>
                <a:cs typeface="Times New Roman" panose="02020603050405020304" pitchFamily="18" charset="0"/>
              </a:rPr>
              <a:t>Реализация региональной программы</a:t>
            </a:r>
          </a:p>
        </p:txBody>
      </p:sp>
      <p:sp>
        <p:nvSpPr>
          <p:cNvPr id="3" name="Content Placeholder 2"/>
          <p:cNvSpPr>
            <a:spLocks noGrp="1"/>
          </p:cNvSpPr>
          <p:nvPr>
            <p:ph idx="4294967295"/>
          </p:nvPr>
        </p:nvSpPr>
        <p:spPr>
          <a:xfrm>
            <a:off x="0" y="1138425"/>
            <a:ext cx="9144000" cy="5344675"/>
          </a:xfrm>
        </p:spPr>
        <p:txBody>
          <a:bodyPr>
            <a:normAutofit/>
          </a:bodyPr>
          <a:lstStyle/>
          <a:p>
            <a:pPr marL="0" indent="533400" algn="just">
              <a:spcBef>
                <a:spcPts val="0"/>
              </a:spcBef>
              <a:buNone/>
              <a:defRPr/>
            </a:pPr>
            <a:r>
              <a:rPr lang="ru-RU" altLang="ru-RU" sz="1600" b="1" dirty="0">
                <a:latin typeface="Times New Roman" panose="02020603050405020304" pitchFamily="18" charset="0"/>
                <a:cs typeface="Times New Roman" panose="02020603050405020304" pitchFamily="18" charset="0"/>
              </a:rPr>
              <a:t>Постановление Правительства Российской Федерации от 30 июля 1994 года  № 890 «О государственной поддержке медицинской промышленности и улучшении обеспечения населения и учреждений здравоохранения лекарственными средствами и изделиями медицинского назначения»:</a:t>
            </a:r>
            <a:r>
              <a:rPr lang="en-US" altLang="ru-RU" sz="1600" b="1" dirty="0">
                <a:latin typeface="Times New Roman" panose="02020603050405020304" pitchFamily="18" charset="0"/>
                <a:cs typeface="Times New Roman" panose="02020603050405020304" pitchFamily="18" charset="0"/>
              </a:rPr>
              <a:t> </a:t>
            </a:r>
            <a:r>
              <a:rPr lang="ru-RU" altLang="ru-RU" sz="1600" b="1" dirty="0">
                <a:latin typeface="Times New Roman" panose="02020603050405020304" pitchFamily="18" charset="0"/>
                <a:cs typeface="Times New Roman" panose="02020603050405020304" pitchFamily="18" charset="0"/>
              </a:rPr>
              <a:t>сахарный диабет, бронхиальная астма, эпилепсия, онкологические заболевания, болезнь Паркинсона, состояние после перенесенного ОИМ и после операций на сердце и др., а также дети  первых трех лет жизни и дети из многодетных семей  в возрасте  до 6 лет</a:t>
            </a:r>
          </a:p>
          <a:p>
            <a:pPr marL="0" indent="533400" algn="just">
              <a:spcBef>
                <a:spcPts val="0"/>
              </a:spcBef>
              <a:buFont typeface="Times New Roman" pitchFamily="18" charset="0"/>
              <a:buChar char="−"/>
              <a:defRPr/>
            </a:pPr>
            <a:r>
              <a:rPr lang="ru-RU" altLang="ru-RU" sz="1600" b="1" dirty="0">
                <a:latin typeface="Times New Roman" panose="02020603050405020304" pitchFamily="18" charset="0"/>
                <a:cs typeface="Times New Roman" panose="02020603050405020304" pitchFamily="18" charset="0"/>
              </a:rPr>
              <a:t>Закон Архангельской области от 02.03.2005 № 2-2-ОЗ</a:t>
            </a:r>
            <a:r>
              <a:rPr lang="ru-RU" altLang="ru-RU" sz="1600" dirty="0">
                <a:latin typeface="Times New Roman" pitchFamily="18" charset="0"/>
                <a:cs typeface="Times New Roman" pitchFamily="18" charset="0"/>
              </a:rPr>
              <a:t> </a:t>
            </a:r>
            <a:r>
              <a:rPr lang="ru-RU" altLang="ru-RU" sz="1600" b="1" dirty="0">
                <a:latin typeface="Times New Roman" panose="02020603050405020304" pitchFamily="18" charset="0"/>
                <a:cs typeface="Times New Roman" panose="02020603050405020304" pitchFamily="18" charset="0"/>
              </a:rPr>
              <a:t>«О мерах социальной поддержки отдельных групп населения Архангельской области в обеспечении лекарственными средствами и изделиями медицинского назначения» </a:t>
            </a:r>
          </a:p>
          <a:p>
            <a:pPr marL="0" indent="533400" algn="just">
              <a:spcBef>
                <a:spcPts val="0"/>
              </a:spcBef>
              <a:buFontTx/>
              <a:buChar char="-"/>
              <a:defRPr/>
            </a:pPr>
            <a:endParaRPr lang="ru-RU" altLang="ru-RU" sz="1600" b="1" dirty="0">
              <a:latin typeface="Times New Roman" panose="02020603050405020304" pitchFamily="18" charset="0"/>
              <a:cs typeface="Times New Roman" panose="02020603050405020304" pitchFamily="18" charset="0"/>
            </a:endParaRPr>
          </a:p>
          <a:p>
            <a:pPr marL="0" indent="533400" algn="just">
              <a:spcBef>
                <a:spcPts val="0"/>
              </a:spcBef>
              <a:buFontTx/>
              <a:buChar char="-"/>
              <a:defRPr/>
            </a:pPr>
            <a:endParaRPr lang="ru-RU" altLang="ru-RU" sz="1600" b="1" dirty="0">
              <a:latin typeface="Times New Roman" panose="02020603050405020304" pitchFamily="18" charset="0"/>
              <a:cs typeface="Times New Roman" panose="02020603050405020304" pitchFamily="18" charset="0"/>
            </a:endParaRPr>
          </a:p>
          <a:p>
            <a:pPr marL="0" indent="0" algn="ctr">
              <a:spcBef>
                <a:spcPts val="0"/>
              </a:spcBef>
              <a:buNone/>
              <a:defRPr/>
            </a:pPr>
            <a:r>
              <a:rPr lang="ru-RU" altLang="ru-RU" sz="1600" b="1" dirty="0">
                <a:latin typeface="Times New Roman" panose="02020603050405020304" pitchFamily="18" charset="0"/>
                <a:cs typeface="Times New Roman" panose="02020603050405020304" pitchFamily="18" charset="0"/>
              </a:rPr>
              <a:t>численность  льготных категорий граждан</a:t>
            </a:r>
          </a:p>
          <a:p>
            <a:pPr marL="0" indent="0" algn="ctr">
              <a:spcBef>
                <a:spcPts val="0"/>
              </a:spcBef>
              <a:buNone/>
              <a:defRPr/>
            </a:pPr>
            <a:r>
              <a:rPr lang="ru-RU" altLang="ru-RU" sz="2000" b="1" dirty="0">
                <a:latin typeface="Times New Roman" panose="02020603050405020304" pitchFamily="18" charset="0"/>
                <a:cs typeface="Times New Roman" pitchFamily="18" charset="0"/>
              </a:rPr>
              <a:t>в 2013 году – </a:t>
            </a:r>
            <a:r>
              <a:rPr lang="ru-RU" altLang="ru-RU" sz="2000" b="1" dirty="0">
                <a:solidFill>
                  <a:srgbClr val="FF0000"/>
                </a:solidFill>
                <a:latin typeface="Times New Roman" panose="02020603050405020304" pitchFamily="18" charset="0"/>
                <a:cs typeface="Times New Roman" pitchFamily="18" charset="0"/>
              </a:rPr>
              <a:t>102 148</a:t>
            </a:r>
            <a:r>
              <a:rPr lang="ru-RU" altLang="ru-RU" sz="2000" b="1" dirty="0">
                <a:latin typeface="Times New Roman" panose="02020603050405020304" pitchFamily="18" charset="0"/>
                <a:cs typeface="Times New Roman" pitchFamily="18" charset="0"/>
              </a:rPr>
              <a:t> чел. </a:t>
            </a:r>
          </a:p>
          <a:p>
            <a:pPr marL="0" indent="0" algn="ctr">
              <a:spcBef>
                <a:spcPts val="0"/>
              </a:spcBef>
              <a:buNone/>
              <a:defRPr/>
            </a:pPr>
            <a:r>
              <a:rPr lang="ru-RU" altLang="ru-RU" sz="2000" b="1" dirty="0">
                <a:latin typeface="Times New Roman" panose="02020603050405020304" pitchFamily="18" charset="0"/>
                <a:cs typeface="Times New Roman" pitchFamily="18" charset="0"/>
              </a:rPr>
              <a:t>в 2014 году – </a:t>
            </a:r>
            <a:r>
              <a:rPr lang="ru-RU" altLang="ru-RU" sz="2000" b="1" dirty="0">
                <a:solidFill>
                  <a:srgbClr val="FF0000"/>
                </a:solidFill>
                <a:latin typeface="Times New Roman" panose="02020603050405020304" pitchFamily="18" charset="0"/>
                <a:cs typeface="Times New Roman" pitchFamily="18" charset="0"/>
              </a:rPr>
              <a:t>154 060</a:t>
            </a:r>
            <a:r>
              <a:rPr lang="ru-RU" altLang="ru-RU" sz="2000" b="1" dirty="0">
                <a:latin typeface="Times New Roman" panose="02020603050405020304" pitchFamily="18" charset="0"/>
                <a:cs typeface="Times New Roman" pitchFamily="18" charset="0"/>
              </a:rPr>
              <a:t> чел. </a:t>
            </a:r>
            <a:r>
              <a:rPr lang="ru-RU" altLang="ru-RU" sz="2000" b="1" dirty="0">
                <a:solidFill>
                  <a:srgbClr val="FF0000"/>
                </a:solidFill>
                <a:latin typeface="Times New Roman" panose="02020603050405020304" pitchFamily="18" charset="0"/>
                <a:cs typeface="Times New Roman" pitchFamily="18" charset="0"/>
              </a:rPr>
              <a:t>!</a:t>
            </a:r>
          </a:p>
          <a:p>
            <a:pPr marL="0" indent="0" algn="ctr">
              <a:spcBef>
                <a:spcPts val="0"/>
              </a:spcBef>
              <a:buNone/>
              <a:defRPr/>
            </a:pPr>
            <a:r>
              <a:rPr lang="ru-RU" altLang="ru-RU" sz="2000" b="1" dirty="0">
                <a:latin typeface="Times New Roman" panose="02020603050405020304" pitchFamily="18" charset="0"/>
                <a:cs typeface="Times New Roman" pitchFamily="18" charset="0"/>
              </a:rPr>
              <a:t>в 2015 году – </a:t>
            </a:r>
            <a:r>
              <a:rPr lang="ru-RU" altLang="ru-RU" sz="2000" b="1" dirty="0">
                <a:solidFill>
                  <a:srgbClr val="FF0000"/>
                </a:solidFill>
                <a:latin typeface="Times New Roman" panose="02020603050405020304" pitchFamily="18" charset="0"/>
                <a:cs typeface="Times New Roman" pitchFamily="18" charset="0"/>
              </a:rPr>
              <a:t>159 797</a:t>
            </a:r>
            <a:r>
              <a:rPr lang="ru-RU" altLang="ru-RU" sz="2000" b="1" dirty="0">
                <a:latin typeface="Times New Roman" panose="02020603050405020304" pitchFamily="18" charset="0"/>
                <a:cs typeface="Times New Roman" pitchFamily="18" charset="0"/>
              </a:rPr>
              <a:t> чел.</a:t>
            </a:r>
          </a:p>
          <a:p>
            <a:pPr marL="0" indent="0" algn="ctr">
              <a:spcBef>
                <a:spcPts val="0"/>
              </a:spcBef>
              <a:buNone/>
              <a:defRPr/>
            </a:pPr>
            <a:r>
              <a:rPr lang="ru-RU" altLang="ru-RU" sz="2000" b="1" dirty="0">
                <a:latin typeface="Times New Roman" panose="02020603050405020304" pitchFamily="18" charset="0"/>
                <a:cs typeface="Times New Roman" pitchFamily="18" charset="0"/>
              </a:rPr>
              <a:t>в 2016 году – </a:t>
            </a:r>
            <a:r>
              <a:rPr lang="ru-RU" altLang="ru-RU" sz="2000" b="1" dirty="0">
                <a:solidFill>
                  <a:srgbClr val="FF0000"/>
                </a:solidFill>
                <a:latin typeface="Times New Roman" panose="02020603050405020304" pitchFamily="18" charset="0"/>
                <a:cs typeface="Times New Roman" pitchFamily="18" charset="0"/>
              </a:rPr>
              <a:t>175 353</a:t>
            </a:r>
            <a:r>
              <a:rPr lang="ru-RU" altLang="ru-RU" sz="2000" b="1" dirty="0">
                <a:latin typeface="Times New Roman" panose="02020603050405020304" pitchFamily="18" charset="0"/>
                <a:cs typeface="Times New Roman" pitchFamily="18" charset="0"/>
              </a:rPr>
              <a:t> чел.</a:t>
            </a:r>
          </a:p>
          <a:p>
            <a:pPr marL="0" indent="0" algn="ctr">
              <a:spcBef>
                <a:spcPts val="0"/>
              </a:spcBef>
              <a:buNone/>
              <a:defRPr/>
            </a:pPr>
            <a:r>
              <a:rPr lang="ru-RU" altLang="ru-RU" sz="2000" b="1" dirty="0">
                <a:latin typeface="Times New Roman" panose="02020603050405020304" pitchFamily="18" charset="0"/>
                <a:cs typeface="Times New Roman" pitchFamily="18" charset="0"/>
              </a:rPr>
              <a:t>в 2017 году – </a:t>
            </a:r>
            <a:r>
              <a:rPr lang="ru-RU" altLang="ru-RU" sz="2000" b="1" dirty="0">
                <a:solidFill>
                  <a:srgbClr val="FF0000"/>
                </a:solidFill>
                <a:latin typeface="Times New Roman" panose="02020603050405020304" pitchFamily="18" charset="0"/>
                <a:cs typeface="Times New Roman" pitchFamily="18" charset="0"/>
              </a:rPr>
              <a:t>176 191</a:t>
            </a:r>
            <a:r>
              <a:rPr lang="ru-RU" altLang="ru-RU" sz="2000" b="1" dirty="0">
                <a:latin typeface="Times New Roman" panose="02020603050405020304" pitchFamily="18" charset="0"/>
                <a:cs typeface="Times New Roman" pitchFamily="18" charset="0"/>
              </a:rPr>
              <a:t> чел.</a:t>
            </a:r>
          </a:p>
          <a:p>
            <a:pPr marL="0" indent="0" algn="ctr">
              <a:spcBef>
                <a:spcPts val="0"/>
              </a:spcBef>
              <a:buNone/>
              <a:defRPr/>
            </a:pPr>
            <a:r>
              <a:rPr lang="ru-RU" altLang="ru-RU" sz="2000" b="1" dirty="0">
                <a:latin typeface="Times New Roman" panose="02020603050405020304" pitchFamily="18" charset="0"/>
                <a:cs typeface="Times New Roman" pitchFamily="18" charset="0"/>
              </a:rPr>
              <a:t>в 2018 году – </a:t>
            </a:r>
            <a:r>
              <a:rPr lang="ru-RU" altLang="ru-RU" sz="2000" b="1" dirty="0">
                <a:solidFill>
                  <a:srgbClr val="FF0000"/>
                </a:solidFill>
                <a:latin typeface="Times New Roman" panose="02020603050405020304" pitchFamily="18" charset="0"/>
                <a:cs typeface="Times New Roman" pitchFamily="18" charset="0"/>
              </a:rPr>
              <a:t>174 429 </a:t>
            </a:r>
            <a:r>
              <a:rPr lang="ru-RU" altLang="ru-RU" sz="2000" b="1" dirty="0">
                <a:latin typeface="Times New Roman" panose="02020603050405020304" pitchFamily="18" charset="0"/>
                <a:cs typeface="Times New Roman" pitchFamily="18" charset="0"/>
              </a:rPr>
              <a:t>чел.</a:t>
            </a:r>
          </a:p>
          <a:p>
            <a:pPr marL="0" indent="0" algn="ctr">
              <a:spcBef>
                <a:spcPts val="0"/>
              </a:spcBef>
              <a:buNone/>
              <a:defRPr/>
            </a:pPr>
            <a:endParaRPr lang="ru-RU" altLang="ru-RU" sz="1400" dirty="0">
              <a:latin typeface="Times New Roman" panose="02020603050405020304" pitchFamily="18" charset="0"/>
              <a:cs typeface="Times New Roman" pitchFamily="18" charset="0"/>
            </a:endParaRPr>
          </a:p>
          <a:p>
            <a:pPr marL="0" indent="0" algn="ctr">
              <a:spcBef>
                <a:spcPts val="0"/>
              </a:spcBef>
              <a:buNone/>
              <a:defRPr/>
            </a:pPr>
            <a:endParaRPr lang="ru-RU" altLang="ru-RU" sz="1400" dirty="0">
              <a:latin typeface="Times New Roman" panose="02020603050405020304" pitchFamily="18" charset="0"/>
              <a:cs typeface="Times New Roman" pitchFamily="18" charset="0"/>
            </a:endParaRPr>
          </a:p>
        </p:txBody>
      </p:sp>
    </p:spTree>
    <p:extLst>
      <p:ext uri="{BB962C8B-B14F-4D97-AF65-F5344CB8AC3E}">
        <p14:creationId xmlns:p14="http://schemas.microsoft.com/office/powerpoint/2010/main" val="32857693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Диаграмма 8"/>
          <p:cNvGraphicFramePr/>
          <p:nvPr>
            <p:extLst>
              <p:ext uri="{D42A27DB-BD31-4B8C-83A1-F6EECF244321}">
                <p14:modId xmlns:p14="http://schemas.microsoft.com/office/powerpoint/2010/main" val="2065473104"/>
              </p:ext>
            </p:extLst>
          </p:nvPr>
        </p:nvGraphicFramePr>
        <p:xfrm>
          <a:off x="0" y="1138425"/>
          <a:ext cx="9144000" cy="5719575"/>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 Box 2"/>
          <p:cNvSpPr txBox="1">
            <a:spLocks noChangeArrowheads="1"/>
          </p:cNvSpPr>
          <p:nvPr/>
        </p:nvSpPr>
        <p:spPr bwMode="auto">
          <a:xfrm>
            <a:off x="0" y="116293"/>
            <a:ext cx="9144000" cy="1200329"/>
          </a:xfrm>
          <a:prstGeom prst="rect">
            <a:avLst/>
          </a:prstGeom>
          <a:noFill/>
          <a:ln w="12700">
            <a:noFill/>
            <a:miter lim="800000"/>
            <a:headEnd/>
            <a:tailEnd/>
          </a:ln>
          <a:effectLs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ts val="0"/>
              </a:spcBef>
              <a:buNone/>
            </a:pPr>
            <a:r>
              <a:rPr lang="ru-RU" altLang="ru-RU" sz="2800" b="1" dirty="0">
                <a:solidFill>
                  <a:srgbClr val="C00000"/>
                </a:solidFill>
                <a:latin typeface="Times New Roman" panose="02020603050405020304" pitchFamily="18" charset="0"/>
                <a:cs typeface="Times New Roman" panose="02020603050405020304" pitchFamily="18" charset="0"/>
              </a:rPr>
              <a:t>Реализация региональной программы</a:t>
            </a:r>
          </a:p>
          <a:p>
            <a:pPr algn="ctr">
              <a:spcBef>
                <a:spcPts val="0"/>
              </a:spcBef>
              <a:buNone/>
            </a:pPr>
            <a:r>
              <a:rPr lang="ru-RU" altLang="ru-RU" sz="2000" dirty="0">
                <a:solidFill>
                  <a:srgbClr val="C00000"/>
                </a:solidFill>
                <a:latin typeface="Times New Roman" panose="02020603050405020304" pitchFamily="18" charset="0"/>
                <a:cs typeface="Times New Roman" panose="02020603050405020304" pitchFamily="18" charset="0"/>
              </a:rPr>
              <a:t>2017 год – 176 191 человек </a:t>
            </a:r>
            <a:r>
              <a:rPr lang="ru-RU" altLang="ru-RU" sz="2400" dirty="0">
                <a:solidFill>
                  <a:srgbClr val="C00000"/>
                </a:solidFill>
                <a:latin typeface="Times New Roman" panose="02020603050405020304" pitchFamily="18" charset="0"/>
                <a:cs typeface="Times New Roman" panose="02020603050405020304" pitchFamily="18" charset="0"/>
              </a:rPr>
              <a:t/>
            </a:r>
            <a:br>
              <a:rPr lang="ru-RU" altLang="ru-RU" sz="2400" dirty="0">
                <a:solidFill>
                  <a:srgbClr val="C00000"/>
                </a:solidFill>
                <a:latin typeface="Times New Roman" panose="02020603050405020304" pitchFamily="18" charset="0"/>
                <a:cs typeface="Times New Roman" panose="02020603050405020304" pitchFamily="18" charset="0"/>
              </a:rPr>
            </a:br>
            <a:r>
              <a:rPr lang="ru-RU" altLang="ru-RU" sz="2400" b="1" dirty="0">
                <a:solidFill>
                  <a:srgbClr val="C00000"/>
                </a:solidFill>
                <a:latin typeface="Times New Roman" panose="02020603050405020304" pitchFamily="18" charset="0"/>
                <a:cs typeface="Times New Roman" panose="02020603050405020304" pitchFamily="18" charset="0"/>
              </a:rPr>
              <a:t> </a:t>
            </a:r>
            <a:r>
              <a:rPr lang="ru-RU" altLang="ru-RU" sz="2000" dirty="0">
                <a:solidFill>
                  <a:srgbClr val="C00000"/>
                </a:solidFill>
                <a:latin typeface="Times New Roman" panose="02020603050405020304" pitchFamily="18" charset="0"/>
                <a:cs typeface="Times New Roman" panose="02020603050405020304" pitchFamily="18" charset="0"/>
              </a:rPr>
              <a:t>2018 год – 174 429 человек</a:t>
            </a:r>
          </a:p>
        </p:txBody>
      </p:sp>
    </p:spTree>
    <p:extLst>
      <p:ext uri="{BB962C8B-B14F-4D97-AF65-F5344CB8AC3E}">
        <p14:creationId xmlns:p14="http://schemas.microsoft.com/office/powerpoint/2010/main" val="18994959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p:cNvSpPr txBox="1">
            <a:spLocks noChangeArrowheads="1"/>
          </p:cNvSpPr>
          <p:nvPr/>
        </p:nvSpPr>
        <p:spPr bwMode="auto">
          <a:xfrm>
            <a:off x="0" y="116293"/>
            <a:ext cx="9144000" cy="461665"/>
          </a:xfrm>
          <a:prstGeom prst="rect">
            <a:avLst/>
          </a:prstGeom>
          <a:noFill/>
          <a:ln w="12700">
            <a:noFill/>
            <a:miter lim="800000"/>
            <a:headEnd/>
            <a:tailEnd/>
          </a:ln>
          <a:effectLs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ts val="0"/>
              </a:spcBef>
              <a:buNone/>
            </a:pPr>
            <a:r>
              <a:rPr lang="ru-RU" altLang="ru-RU" sz="2400" b="1" dirty="0">
                <a:solidFill>
                  <a:srgbClr val="C00000"/>
                </a:solidFill>
                <a:latin typeface="Times New Roman" panose="02020603050405020304" pitchFamily="18" charset="0"/>
                <a:cs typeface="Times New Roman" panose="02020603050405020304" pitchFamily="18" charset="0"/>
              </a:rPr>
              <a:t>Обеспечение льготными лекарственными препаратами</a:t>
            </a:r>
          </a:p>
        </p:txBody>
      </p:sp>
      <p:graphicFrame>
        <p:nvGraphicFramePr>
          <p:cNvPr id="7" name="Таблица 6"/>
          <p:cNvGraphicFramePr>
            <a:graphicFrameLocks noGrp="1"/>
          </p:cNvGraphicFramePr>
          <p:nvPr>
            <p:extLst>
              <p:ext uri="{D42A27DB-BD31-4B8C-83A1-F6EECF244321}">
                <p14:modId xmlns:p14="http://schemas.microsoft.com/office/powerpoint/2010/main" val="2680546700"/>
              </p:ext>
            </p:extLst>
          </p:nvPr>
        </p:nvGraphicFramePr>
        <p:xfrm>
          <a:off x="0" y="692704"/>
          <a:ext cx="9143999" cy="6165295"/>
        </p:xfrm>
        <a:graphic>
          <a:graphicData uri="http://schemas.openxmlformats.org/drawingml/2006/table">
            <a:tbl>
              <a:tblPr firstRow="1" firstCol="1" bandRow="1">
                <a:tableStyleId>{3B4B98B0-60AC-42C2-AFA5-B58CD77FA1E5}</a:tableStyleId>
              </a:tblPr>
              <a:tblGrid>
                <a:gridCol w="3779851">
                  <a:extLst>
                    <a:ext uri="{9D8B030D-6E8A-4147-A177-3AD203B41FA5}">
                      <a16:colId xmlns:a16="http://schemas.microsoft.com/office/drawing/2014/main" xmlns="" val="20000"/>
                    </a:ext>
                  </a:extLst>
                </a:gridCol>
                <a:gridCol w="1434598">
                  <a:extLst>
                    <a:ext uri="{9D8B030D-6E8A-4147-A177-3AD203B41FA5}">
                      <a16:colId xmlns:a16="http://schemas.microsoft.com/office/drawing/2014/main" xmlns="" val="20001"/>
                    </a:ext>
                  </a:extLst>
                </a:gridCol>
                <a:gridCol w="1434598">
                  <a:extLst>
                    <a:ext uri="{9D8B030D-6E8A-4147-A177-3AD203B41FA5}">
                      <a16:colId xmlns:a16="http://schemas.microsoft.com/office/drawing/2014/main" xmlns="" val="20002"/>
                    </a:ext>
                  </a:extLst>
                </a:gridCol>
                <a:gridCol w="1434598">
                  <a:extLst>
                    <a:ext uri="{9D8B030D-6E8A-4147-A177-3AD203B41FA5}">
                      <a16:colId xmlns:a16="http://schemas.microsoft.com/office/drawing/2014/main" xmlns="" val="20003"/>
                    </a:ext>
                  </a:extLst>
                </a:gridCol>
                <a:gridCol w="1060354">
                  <a:extLst>
                    <a:ext uri="{9D8B030D-6E8A-4147-A177-3AD203B41FA5}">
                      <a16:colId xmlns:a16="http://schemas.microsoft.com/office/drawing/2014/main" xmlns="" val="20004"/>
                    </a:ext>
                  </a:extLst>
                </a:gridCol>
              </a:tblGrid>
              <a:tr h="410523">
                <a:tc rowSpan="2">
                  <a:txBody>
                    <a:bodyPr/>
                    <a:lstStyle/>
                    <a:p>
                      <a:pPr algn="ctr">
                        <a:lnSpc>
                          <a:spcPct val="100000"/>
                        </a:lnSpc>
                        <a:spcAft>
                          <a:spcPts val="0"/>
                        </a:spcAft>
                      </a:pPr>
                      <a:r>
                        <a:rPr lang="ru-RU" sz="1400" dirty="0">
                          <a:effectLst/>
                          <a:latin typeface="Times New Roman" pitchFamily="18" charset="0"/>
                          <a:cs typeface="Times New Roman" pitchFamily="18" charset="0"/>
                        </a:rPr>
                        <a:t>Нозологии</a:t>
                      </a:r>
                      <a:endParaRPr lang="ru-RU" sz="1400" dirty="0">
                        <a:effectLst/>
                        <a:latin typeface="Times New Roman" pitchFamily="18" charset="0"/>
                        <a:ea typeface="Calibri"/>
                        <a:cs typeface="Times New Roman" pitchFamily="18" charset="0"/>
                      </a:endParaRPr>
                    </a:p>
                  </a:txBody>
                  <a:tcPr marL="54729" marR="54729" marT="0" marB="0" anchor="ctr"/>
                </a:tc>
                <a:tc gridSpan="2">
                  <a:txBody>
                    <a:bodyPr/>
                    <a:lstStyle/>
                    <a:p>
                      <a:pPr algn="ctr">
                        <a:lnSpc>
                          <a:spcPct val="100000"/>
                        </a:lnSpc>
                        <a:spcAft>
                          <a:spcPts val="0"/>
                        </a:spcAft>
                      </a:pPr>
                      <a:r>
                        <a:rPr lang="ru-RU" sz="1400" dirty="0">
                          <a:effectLst/>
                          <a:latin typeface="Times New Roman" pitchFamily="18" charset="0"/>
                          <a:cs typeface="Times New Roman" pitchFamily="18" charset="0"/>
                        </a:rPr>
                        <a:t>численность</a:t>
                      </a:r>
                      <a:endParaRPr lang="ru-RU" sz="1400" dirty="0">
                        <a:effectLst/>
                        <a:latin typeface="Times New Roman" pitchFamily="18" charset="0"/>
                        <a:ea typeface="Calibri"/>
                        <a:cs typeface="Times New Roman" pitchFamily="18" charset="0"/>
                      </a:endParaRPr>
                    </a:p>
                  </a:txBody>
                  <a:tcPr marL="54729" marR="54729" marT="0" marB="0" anchor="ctr"/>
                </a:tc>
                <a:tc hMerge="1">
                  <a:txBody>
                    <a:bodyPr/>
                    <a:lstStyle/>
                    <a:p>
                      <a:endParaRPr lang="ru-RU"/>
                    </a:p>
                  </a:txBody>
                  <a:tcPr/>
                </a:tc>
                <a:tc gridSpan="2">
                  <a:txBody>
                    <a:bodyPr/>
                    <a:lstStyle/>
                    <a:p>
                      <a:pPr algn="ctr">
                        <a:lnSpc>
                          <a:spcPct val="100000"/>
                        </a:lnSpc>
                        <a:spcAft>
                          <a:spcPts val="0"/>
                        </a:spcAft>
                      </a:pPr>
                      <a:r>
                        <a:rPr lang="ru-RU" sz="1400" dirty="0">
                          <a:effectLst/>
                          <a:latin typeface="Times New Roman" pitchFamily="18" charset="0"/>
                          <a:cs typeface="Times New Roman" pitchFamily="18" charset="0"/>
                        </a:rPr>
                        <a:t>финансы (тыс. рублей)</a:t>
                      </a:r>
                      <a:endParaRPr lang="ru-RU" sz="1400" dirty="0">
                        <a:effectLst/>
                        <a:latin typeface="Times New Roman" pitchFamily="18" charset="0"/>
                        <a:ea typeface="Calibri"/>
                        <a:cs typeface="Times New Roman" pitchFamily="18" charset="0"/>
                      </a:endParaRPr>
                    </a:p>
                  </a:txBody>
                  <a:tcPr marL="54729" marR="54729" marT="0" marB="0" anchor="ctr"/>
                </a:tc>
                <a:tc hMerge="1">
                  <a:txBody>
                    <a:bodyPr/>
                    <a:lstStyle/>
                    <a:p>
                      <a:endParaRPr lang="ru-RU"/>
                    </a:p>
                  </a:txBody>
                  <a:tcPr/>
                </a:tc>
                <a:extLst>
                  <a:ext uri="{0D108BD9-81ED-4DB2-BD59-A6C34878D82A}">
                    <a16:rowId xmlns:a16="http://schemas.microsoft.com/office/drawing/2014/main" xmlns="" val="10000"/>
                  </a:ext>
                </a:extLst>
              </a:tr>
              <a:tr h="970428">
                <a:tc vMerge="1">
                  <a:txBody>
                    <a:bodyPr/>
                    <a:lstStyle/>
                    <a:p>
                      <a:endParaRPr lang="ru-RU"/>
                    </a:p>
                  </a:txBody>
                  <a:tcPr/>
                </a:tc>
                <a:tc>
                  <a:txBody>
                    <a:bodyPr/>
                    <a:lstStyle/>
                    <a:p>
                      <a:pPr algn="ctr">
                        <a:lnSpc>
                          <a:spcPct val="100000"/>
                        </a:lnSpc>
                        <a:spcAft>
                          <a:spcPts val="0"/>
                        </a:spcAft>
                      </a:pPr>
                      <a:r>
                        <a:rPr lang="ru-RU" sz="1200">
                          <a:effectLst/>
                          <a:latin typeface="Times New Roman" pitchFamily="18" charset="0"/>
                          <a:cs typeface="Times New Roman" pitchFamily="18" charset="0"/>
                        </a:rPr>
                        <a:t>имеющие право на льготу</a:t>
                      </a:r>
                      <a:endParaRPr lang="ru-RU" sz="1200">
                        <a:effectLst/>
                        <a:latin typeface="Times New Roman" pitchFamily="18" charset="0"/>
                        <a:ea typeface="Calibri"/>
                        <a:cs typeface="Times New Roman" pitchFamily="18" charset="0"/>
                      </a:endParaRPr>
                    </a:p>
                  </a:txBody>
                  <a:tcPr marL="54729" marR="54729" marT="0" marB="0" anchor="ctr"/>
                </a:tc>
                <a:tc>
                  <a:txBody>
                    <a:bodyPr/>
                    <a:lstStyle/>
                    <a:p>
                      <a:pPr algn="ctr">
                        <a:lnSpc>
                          <a:spcPct val="100000"/>
                        </a:lnSpc>
                        <a:spcAft>
                          <a:spcPts val="0"/>
                        </a:spcAft>
                      </a:pPr>
                      <a:r>
                        <a:rPr lang="ru-RU" sz="1200">
                          <a:effectLst/>
                          <a:latin typeface="Times New Roman" pitchFamily="18" charset="0"/>
                          <a:cs typeface="Times New Roman" pitchFamily="18" charset="0"/>
                        </a:rPr>
                        <a:t>получающие льготу за счет регионального бюджета</a:t>
                      </a:r>
                      <a:endParaRPr lang="ru-RU" sz="1200">
                        <a:effectLst/>
                        <a:latin typeface="Times New Roman" pitchFamily="18" charset="0"/>
                        <a:ea typeface="Calibri"/>
                        <a:cs typeface="Times New Roman" pitchFamily="18" charset="0"/>
                      </a:endParaRPr>
                    </a:p>
                  </a:txBody>
                  <a:tcPr marL="54729" marR="54729" marT="0" marB="0" anchor="ctr"/>
                </a:tc>
                <a:tc>
                  <a:txBody>
                    <a:bodyPr/>
                    <a:lstStyle/>
                    <a:p>
                      <a:pPr algn="ctr">
                        <a:lnSpc>
                          <a:spcPct val="100000"/>
                        </a:lnSpc>
                        <a:spcAft>
                          <a:spcPts val="0"/>
                        </a:spcAft>
                      </a:pPr>
                      <a:r>
                        <a:rPr lang="ru-RU" sz="1200">
                          <a:effectLst/>
                          <a:latin typeface="Times New Roman" pitchFamily="18" charset="0"/>
                          <a:cs typeface="Times New Roman" pitchFamily="18" charset="0"/>
                        </a:rPr>
                        <a:t>региональный бюджет</a:t>
                      </a:r>
                      <a:endParaRPr lang="ru-RU" sz="1200">
                        <a:effectLst/>
                        <a:latin typeface="Times New Roman" pitchFamily="18" charset="0"/>
                        <a:ea typeface="Calibri"/>
                        <a:cs typeface="Times New Roman" pitchFamily="18" charset="0"/>
                      </a:endParaRPr>
                    </a:p>
                  </a:txBody>
                  <a:tcPr marL="54729" marR="54729" marT="0" marB="0" anchor="ctr"/>
                </a:tc>
                <a:tc>
                  <a:txBody>
                    <a:bodyPr/>
                    <a:lstStyle/>
                    <a:p>
                      <a:pPr algn="ctr">
                        <a:lnSpc>
                          <a:spcPct val="100000"/>
                        </a:lnSpc>
                        <a:spcAft>
                          <a:spcPts val="0"/>
                        </a:spcAft>
                      </a:pPr>
                      <a:r>
                        <a:rPr lang="ru-RU" sz="1200">
                          <a:effectLst/>
                          <a:latin typeface="Times New Roman" pitchFamily="18" charset="0"/>
                          <a:cs typeface="Times New Roman" pitchFamily="18" charset="0"/>
                        </a:rPr>
                        <a:t>на 1 человека</a:t>
                      </a:r>
                      <a:endParaRPr lang="ru-RU" sz="1200">
                        <a:effectLst/>
                        <a:latin typeface="Times New Roman" pitchFamily="18" charset="0"/>
                        <a:ea typeface="Calibri"/>
                        <a:cs typeface="Times New Roman" pitchFamily="18" charset="0"/>
                      </a:endParaRPr>
                    </a:p>
                  </a:txBody>
                  <a:tcPr marL="54729" marR="54729" marT="0" marB="0" anchor="ctr"/>
                </a:tc>
                <a:extLst>
                  <a:ext uri="{0D108BD9-81ED-4DB2-BD59-A6C34878D82A}">
                    <a16:rowId xmlns:a16="http://schemas.microsoft.com/office/drawing/2014/main" xmlns="" val="10001"/>
                  </a:ext>
                </a:extLst>
              </a:tr>
              <a:tr h="542151">
                <a:tc>
                  <a:txBody>
                    <a:bodyPr/>
                    <a:lstStyle/>
                    <a:p>
                      <a:pPr algn="ctr">
                        <a:lnSpc>
                          <a:spcPct val="100000"/>
                        </a:lnSpc>
                        <a:spcAft>
                          <a:spcPts val="0"/>
                        </a:spcAft>
                      </a:pPr>
                      <a:r>
                        <a:rPr lang="ru-RU" sz="1400" dirty="0">
                          <a:effectLst/>
                          <a:latin typeface="Times New Roman" pitchFamily="18" charset="0"/>
                          <a:cs typeface="Times New Roman" pitchFamily="18" charset="0"/>
                        </a:rPr>
                        <a:t>Гепатоцеребральная дистрофия и </a:t>
                      </a:r>
                      <a:r>
                        <a:rPr lang="ru-RU" sz="1400" dirty="0" err="1">
                          <a:effectLst/>
                          <a:latin typeface="Times New Roman" pitchFamily="18" charset="0"/>
                          <a:cs typeface="Times New Roman" pitchFamily="18" charset="0"/>
                        </a:rPr>
                        <a:t>фенилкетонурия</a:t>
                      </a:r>
                      <a:endParaRPr lang="ru-RU" sz="1400" dirty="0">
                        <a:effectLst/>
                        <a:latin typeface="Times New Roman" pitchFamily="18" charset="0"/>
                        <a:ea typeface="Calibri"/>
                        <a:cs typeface="Times New Roman" pitchFamily="18" charset="0"/>
                      </a:endParaRPr>
                    </a:p>
                  </a:txBody>
                  <a:tcPr marL="54729" marR="54729" marT="0" marB="0" anchor="ctr"/>
                </a:tc>
                <a:tc>
                  <a:txBody>
                    <a:bodyPr/>
                    <a:lstStyle/>
                    <a:p>
                      <a:pPr algn="ctr">
                        <a:lnSpc>
                          <a:spcPct val="100000"/>
                        </a:lnSpc>
                        <a:spcAft>
                          <a:spcPts val="0"/>
                        </a:spcAft>
                      </a:pPr>
                      <a:r>
                        <a:rPr lang="ru-RU" sz="1200" dirty="0">
                          <a:effectLst/>
                          <a:latin typeface="Times New Roman" pitchFamily="18" charset="0"/>
                          <a:ea typeface="Calibri"/>
                          <a:cs typeface="Times New Roman" pitchFamily="18" charset="0"/>
                        </a:rPr>
                        <a:t>4</a:t>
                      </a:r>
                    </a:p>
                  </a:txBody>
                  <a:tcPr marL="54729" marR="54729" marT="0" marB="0" anchor="ctr"/>
                </a:tc>
                <a:tc>
                  <a:txBody>
                    <a:bodyPr/>
                    <a:lstStyle/>
                    <a:p>
                      <a:pPr algn="ctr">
                        <a:lnSpc>
                          <a:spcPct val="100000"/>
                        </a:lnSpc>
                        <a:spcAft>
                          <a:spcPts val="0"/>
                        </a:spcAft>
                      </a:pPr>
                      <a:r>
                        <a:rPr lang="ru-RU" sz="1200" dirty="0">
                          <a:effectLst/>
                          <a:latin typeface="Times New Roman" pitchFamily="18" charset="0"/>
                          <a:ea typeface="Calibri"/>
                          <a:cs typeface="Times New Roman" pitchFamily="18" charset="0"/>
                        </a:rPr>
                        <a:t>4</a:t>
                      </a:r>
                    </a:p>
                  </a:txBody>
                  <a:tcPr marL="54729" marR="54729" marT="0" marB="0" anchor="ctr"/>
                </a:tc>
                <a:tc>
                  <a:txBody>
                    <a:bodyPr/>
                    <a:lstStyle/>
                    <a:p>
                      <a:pPr algn="ctr">
                        <a:lnSpc>
                          <a:spcPct val="100000"/>
                        </a:lnSpc>
                        <a:spcAft>
                          <a:spcPts val="0"/>
                        </a:spcAft>
                      </a:pPr>
                      <a:r>
                        <a:rPr lang="ru-RU" sz="1200" dirty="0">
                          <a:effectLst/>
                          <a:latin typeface="Times New Roman" pitchFamily="18" charset="0"/>
                          <a:ea typeface="Calibri"/>
                          <a:cs typeface="Times New Roman" pitchFamily="18" charset="0"/>
                        </a:rPr>
                        <a:t>2037,74</a:t>
                      </a:r>
                    </a:p>
                  </a:txBody>
                  <a:tcPr marL="54729" marR="54729" marT="0" marB="0" anchor="ctr"/>
                </a:tc>
                <a:tc>
                  <a:txBody>
                    <a:bodyPr/>
                    <a:lstStyle/>
                    <a:p>
                      <a:pPr algn="ctr">
                        <a:lnSpc>
                          <a:spcPct val="100000"/>
                        </a:lnSpc>
                        <a:spcAft>
                          <a:spcPts val="0"/>
                        </a:spcAft>
                      </a:pPr>
                      <a:r>
                        <a:rPr lang="ru-RU" sz="1200" dirty="0">
                          <a:effectLst/>
                          <a:latin typeface="Times New Roman" pitchFamily="18" charset="0"/>
                          <a:ea typeface="Calibri"/>
                          <a:cs typeface="Times New Roman" pitchFamily="18" charset="0"/>
                        </a:rPr>
                        <a:t>509,44</a:t>
                      </a:r>
                    </a:p>
                  </a:txBody>
                  <a:tcPr marL="54729" marR="54729" marT="0" marB="0" anchor="ctr"/>
                </a:tc>
                <a:extLst>
                  <a:ext uri="{0D108BD9-81ED-4DB2-BD59-A6C34878D82A}">
                    <a16:rowId xmlns:a16="http://schemas.microsoft.com/office/drawing/2014/main" xmlns="" val="10002"/>
                  </a:ext>
                </a:extLst>
              </a:tr>
              <a:tr h="647815">
                <a:tc>
                  <a:txBody>
                    <a:bodyPr/>
                    <a:lstStyle/>
                    <a:p>
                      <a:pPr algn="ctr">
                        <a:lnSpc>
                          <a:spcPct val="100000"/>
                        </a:lnSpc>
                        <a:spcAft>
                          <a:spcPts val="0"/>
                        </a:spcAft>
                      </a:pPr>
                      <a:r>
                        <a:rPr lang="ru-RU" sz="1400" dirty="0">
                          <a:effectLst/>
                          <a:latin typeface="Times New Roman" pitchFamily="18" charset="0"/>
                          <a:cs typeface="Times New Roman" pitchFamily="18" charset="0"/>
                        </a:rPr>
                        <a:t>Хронические урологические заболевания</a:t>
                      </a:r>
                      <a:endParaRPr lang="ru-RU" sz="1400" dirty="0">
                        <a:effectLst/>
                        <a:latin typeface="Times New Roman" pitchFamily="18" charset="0"/>
                        <a:ea typeface="Calibri"/>
                        <a:cs typeface="Times New Roman" pitchFamily="18" charset="0"/>
                      </a:endParaRPr>
                    </a:p>
                  </a:txBody>
                  <a:tcPr marL="54729" marR="54729" marT="0" marB="0" anchor="ctr"/>
                </a:tc>
                <a:tc>
                  <a:txBody>
                    <a:bodyPr/>
                    <a:lstStyle/>
                    <a:p>
                      <a:pPr algn="ctr">
                        <a:lnSpc>
                          <a:spcPct val="100000"/>
                        </a:lnSpc>
                        <a:spcAft>
                          <a:spcPts val="0"/>
                        </a:spcAft>
                      </a:pPr>
                      <a:r>
                        <a:rPr lang="ru-RU" sz="1200" dirty="0">
                          <a:effectLst/>
                          <a:latin typeface="Times New Roman" pitchFamily="18" charset="0"/>
                          <a:ea typeface="Calibri"/>
                          <a:cs typeface="Times New Roman" pitchFamily="18" charset="0"/>
                        </a:rPr>
                        <a:t>13</a:t>
                      </a:r>
                    </a:p>
                  </a:txBody>
                  <a:tcPr marL="54729" marR="54729" marT="0" marB="0" anchor="ctr"/>
                </a:tc>
                <a:tc>
                  <a:txBody>
                    <a:bodyPr/>
                    <a:lstStyle/>
                    <a:p>
                      <a:pPr algn="ctr">
                        <a:lnSpc>
                          <a:spcPct val="100000"/>
                        </a:lnSpc>
                        <a:spcAft>
                          <a:spcPts val="0"/>
                        </a:spcAft>
                      </a:pPr>
                      <a:r>
                        <a:rPr lang="ru-RU" sz="1200" dirty="0">
                          <a:effectLst/>
                          <a:latin typeface="Times New Roman" pitchFamily="18" charset="0"/>
                          <a:ea typeface="Calibri"/>
                          <a:cs typeface="Times New Roman" pitchFamily="18" charset="0"/>
                        </a:rPr>
                        <a:t>13</a:t>
                      </a:r>
                    </a:p>
                  </a:txBody>
                  <a:tcPr marL="54729" marR="54729" marT="0" marB="0" anchor="ctr"/>
                </a:tc>
                <a:tc>
                  <a:txBody>
                    <a:bodyPr/>
                    <a:lstStyle/>
                    <a:p>
                      <a:pPr algn="ctr">
                        <a:lnSpc>
                          <a:spcPct val="100000"/>
                        </a:lnSpc>
                        <a:spcAft>
                          <a:spcPts val="0"/>
                        </a:spcAft>
                      </a:pPr>
                      <a:r>
                        <a:rPr lang="ru-RU" sz="1200" dirty="0">
                          <a:effectLst/>
                          <a:latin typeface="Times New Roman" pitchFamily="18" charset="0"/>
                          <a:ea typeface="Calibri"/>
                          <a:cs typeface="Times New Roman" pitchFamily="18" charset="0"/>
                        </a:rPr>
                        <a:t>251,57</a:t>
                      </a:r>
                    </a:p>
                  </a:txBody>
                  <a:tcPr marL="54729" marR="54729" marT="0" marB="0" anchor="ctr"/>
                </a:tc>
                <a:tc>
                  <a:txBody>
                    <a:bodyPr/>
                    <a:lstStyle/>
                    <a:p>
                      <a:pPr algn="ctr">
                        <a:lnSpc>
                          <a:spcPct val="100000"/>
                        </a:lnSpc>
                        <a:spcAft>
                          <a:spcPts val="0"/>
                        </a:spcAft>
                      </a:pPr>
                      <a:r>
                        <a:rPr lang="ru-RU" sz="1200" dirty="0">
                          <a:effectLst/>
                          <a:latin typeface="Times New Roman" pitchFamily="18" charset="0"/>
                          <a:ea typeface="Calibri"/>
                          <a:cs typeface="Times New Roman" pitchFamily="18" charset="0"/>
                        </a:rPr>
                        <a:t>19,35</a:t>
                      </a:r>
                    </a:p>
                  </a:txBody>
                  <a:tcPr marL="54729" marR="54729" marT="0" marB="0" anchor="ctr"/>
                </a:tc>
                <a:extLst>
                  <a:ext uri="{0D108BD9-81ED-4DB2-BD59-A6C34878D82A}">
                    <a16:rowId xmlns:a16="http://schemas.microsoft.com/office/drawing/2014/main" xmlns="" val="10003"/>
                  </a:ext>
                </a:extLst>
              </a:tr>
              <a:tr h="396086">
                <a:tc>
                  <a:txBody>
                    <a:bodyPr/>
                    <a:lstStyle/>
                    <a:p>
                      <a:pPr algn="ctr">
                        <a:lnSpc>
                          <a:spcPct val="100000"/>
                        </a:lnSpc>
                        <a:spcAft>
                          <a:spcPts val="0"/>
                        </a:spcAft>
                      </a:pPr>
                      <a:r>
                        <a:rPr lang="ru-RU" sz="1400" dirty="0">
                          <a:effectLst/>
                          <a:latin typeface="Times New Roman" pitchFamily="18" charset="0"/>
                          <a:cs typeface="Times New Roman" pitchFamily="18" charset="0"/>
                        </a:rPr>
                        <a:t>Преждевременное половое развитие</a:t>
                      </a:r>
                      <a:endParaRPr lang="ru-RU" sz="1400" dirty="0">
                        <a:effectLst/>
                        <a:latin typeface="Times New Roman" pitchFamily="18" charset="0"/>
                        <a:ea typeface="Calibri"/>
                        <a:cs typeface="Times New Roman" pitchFamily="18" charset="0"/>
                      </a:endParaRPr>
                    </a:p>
                  </a:txBody>
                  <a:tcPr marL="54729" marR="54729" marT="0" marB="0" anchor="ctr"/>
                </a:tc>
                <a:tc>
                  <a:txBody>
                    <a:bodyPr/>
                    <a:lstStyle/>
                    <a:p>
                      <a:pPr algn="ctr">
                        <a:lnSpc>
                          <a:spcPct val="100000"/>
                        </a:lnSpc>
                        <a:spcAft>
                          <a:spcPts val="0"/>
                        </a:spcAft>
                      </a:pPr>
                      <a:r>
                        <a:rPr lang="ru-RU" sz="1200" dirty="0">
                          <a:effectLst/>
                          <a:latin typeface="Times New Roman" pitchFamily="18" charset="0"/>
                          <a:ea typeface="Calibri"/>
                          <a:cs typeface="Times New Roman" pitchFamily="18" charset="0"/>
                        </a:rPr>
                        <a:t>20</a:t>
                      </a:r>
                    </a:p>
                  </a:txBody>
                  <a:tcPr marL="54729" marR="54729" marT="0" marB="0" anchor="ctr"/>
                </a:tc>
                <a:tc>
                  <a:txBody>
                    <a:bodyPr/>
                    <a:lstStyle/>
                    <a:p>
                      <a:pPr algn="ctr">
                        <a:lnSpc>
                          <a:spcPct val="100000"/>
                        </a:lnSpc>
                        <a:spcAft>
                          <a:spcPts val="0"/>
                        </a:spcAft>
                      </a:pPr>
                      <a:r>
                        <a:rPr lang="ru-RU" sz="1200" dirty="0">
                          <a:effectLst/>
                          <a:latin typeface="Times New Roman" pitchFamily="18" charset="0"/>
                          <a:ea typeface="Calibri"/>
                          <a:cs typeface="Times New Roman" pitchFamily="18" charset="0"/>
                        </a:rPr>
                        <a:t>20</a:t>
                      </a:r>
                    </a:p>
                  </a:txBody>
                  <a:tcPr marL="54729" marR="54729" marT="0" marB="0" anchor="ctr"/>
                </a:tc>
                <a:tc>
                  <a:txBody>
                    <a:bodyPr/>
                    <a:lstStyle/>
                    <a:p>
                      <a:pPr algn="ctr">
                        <a:lnSpc>
                          <a:spcPct val="100000"/>
                        </a:lnSpc>
                        <a:spcAft>
                          <a:spcPts val="0"/>
                        </a:spcAft>
                      </a:pPr>
                      <a:r>
                        <a:rPr lang="ru-RU" sz="1200" dirty="0">
                          <a:effectLst/>
                          <a:latin typeface="Times New Roman" pitchFamily="18" charset="0"/>
                          <a:ea typeface="Calibri"/>
                          <a:cs typeface="Times New Roman" pitchFamily="18" charset="0"/>
                        </a:rPr>
                        <a:t>895,20</a:t>
                      </a:r>
                    </a:p>
                  </a:txBody>
                  <a:tcPr marL="54729" marR="54729" marT="0" marB="0" anchor="ctr"/>
                </a:tc>
                <a:tc>
                  <a:txBody>
                    <a:bodyPr/>
                    <a:lstStyle/>
                    <a:p>
                      <a:pPr algn="ctr">
                        <a:lnSpc>
                          <a:spcPct val="100000"/>
                        </a:lnSpc>
                        <a:spcAft>
                          <a:spcPts val="0"/>
                        </a:spcAft>
                      </a:pPr>
                      <a:r>
                        <a:rPr lang="ru-RU" sz="1200" dirty="0">
                          <a:effectLst/>
                          <a:latin typeface="Times New Roman" pitchFamily="18" charset="0"/>
                          <a:ea typeface="Calibri"/>
                          <a:cs typeface="Times New Roman" pitchFamily="18" charset="0"/>
                        </a:rPr>
                        <a:t>44,76</a:t>
                      </a:r>
                    </a:p>
                  </a:txBody>
                  <a:tcPr marL="54729" marR="54729" marT="0" marB="0" anchor="ctr"/>
                </a:tc>
                <a:extLst>
                  <a:ext uri="{0D108BD9-81ED-4DB2-BD59-A6C34878D82A}">
                    <a16:rowId xmlns:a16="http://schemas.microsoft.com/office/drawing/2014/main" xmlns="" val="10004"/>
                  </a:ext>
                </a:extLst>
              </a:tr>
              <a:tr h="396086">
                <a:tc>
                  <a:txBody>
                    <a:bodyPr/>
                    <a:lstStyle/>
                    <a:p>
                      <a:pPr algn="ctr">
                        <a:lnSpc>
                          <a:spcPct val="100000"/>
                        </a:lnSpc>
                        <a:spcAft>
                          <a:spcPts val="0"/>
                        </a:spcAft>
                      </a:pPr>
                      <a:r>
                        <a:rPr lang="ru-RU" sz="1400" dirty="0" err="1">
                          <a:effectLst/>
                          <a:latin typeface="Times New Roman" pitchFamily="18" charset="0"/>
                          <a:cs typeface="Times New Roman" pitchFamily="18" charset="0"/>
                        </a:rPr>
                        <a:t>Муковисцидоз</a:t>
                      </a:r>
                      <a:r>
                        <a:rPr lang="ru-RU" sz="1400" dirty="0">
                          <a:effectLst/>
                          <a:latin typeface="Times New Roman" pitchFamily="18" charset="0"/>
                          <a:cs typeface="Times New Roman" pitchFamily="18" charset="0"/>
                        </a:rPr>
                        <a:t> (больным детям)</a:t>
                      </a:r>
                      <a:endParaRPr lang="ru-RU" sz="1400" dirty="0">
                        <a:effectLst/>
                        <a:latin typeface="Times New Roman" pitchFamily="18" charset="0"/>
                        <a:ea typeface="Calibri"/>
                        <a:cs typeface="Times New Roman" pitchFamily="18" charset="0"/>
                      </a:endParaRPr>
                    </a:p>
                  </a:txBody>
                  <a:tcPr marL="54729" marR="54729" marT="0" marB="0" anchor="ctr"/>
                </a:tc>
                <a:tc>
                  <a:txBody>
                    <a:bodyPr/>
                    <a:lstStyle/>
                    <a:p>
                      <a:pPr algn="ctr">
                        <a:lnSpc>
                          <a:spcPct val="100000"/>
                        </a:lnSpc>
                        <a:spcAft>
                          <a:spcPts val="0"/>
                        </a:spcAft>
                      </a:pPr>
                      <a:r>
                        <a:rPr lang="ru-RU" sz="1200" dirty="0">
                          <a:effectLst/>
                          <a:latin typeface="Times New Roman" pitchFamily="18" charset="0"/>
                          <a:ea typeface="Calibri"/>
                          <a:cs typeface="Times New Roman" pitchFamily="18" charset="0"/>
                        </a:rPr>
                        <a:t>27</a:t>
                      </a:r>
                    </a:p>
                  </a:txBody>
                  <a:tcPr marL="54729" marR="54729" marT="0" marB="0" anchor="ctr"/>
                </a:tc>
                <a:tc>
                  <a:txBody>
                    <a:bodyPr/>
                    <a:lstStyle/>
                    <a:p>
                      <a:pPr algn="ctr">
                        <a:lnSpc>
                          <a:spcPct val="100000"/>
                        </a:lnSpc>
                        <a:spcAft>
                          <a:spcPts val="0"/>
                        </a:spcAft>
                      </a:pPr>
                      <a:r>
                        <a:rPr lang="ru-RU" sz="1200" dirty="0">
                          <a:effectLst/>
                          <a:latin typeface="Times New Roman" pitchFamily="18" charset="0"/>
                          <a:ea typeface="Calibri"/>
                          <a:cs typeface="Times New Roman" pitchFamily="18" charset="0"/>
                        </a:rPr>
                        <a:t>26</a:t>
                      </a:r>
                    </a:p>
                  </a:txBody>
                  <a:tcPr marL="54729" marR="54729" marT="0" marB="0" anchor="ctr"/>
                </a:tc>
                <a:tc>
                  <a:txBody>
                    <a:bodyPr/>
                    <a:lstStyle/>
                    <a:p>
                      <a:pPr algn="ctr">
                        <a:lnSpc>
                          <a:spcPct val="100000"/>
                        </a:lnSpc>
                        <a:spcAft>
                          <a:spcPts val="0"/>
                        </a:spcAft>
                      </a:pPr>
                      <a:r>
                        <a:rPr lang="ru-RU" sz="1200" dirty="0">
                          <a:effectLst/>
                          <a:latin typeface="Times New Roman" pitchFamily="18" charset="0"/>
                          <a:ea typeface="Calibri"/>
                          <a:cs typeface="Times New Roman" pitchFamily="18" charset="0"/>
                        </a:rPr>
                        <a:t>3552,61</a:t>
                      </a:r>
                    </a:p>
                  </a:txBody>
                  <a:tcPr marL="54729" marR="54729" marT="0" marB="0" anchor="ctr"/>
                </a:tc>
                <a:tc>
                  <a:txBody>
                    <a:bodyPr/>
                    <a:lstStyle/>
                    <a:p>
                      <a:pPr algn="ctr">
                        <a:lnSpc>
                          <a:spcPct val="100000"/>
                        </a:lnSpc>
                        <a:spcAft>
                          <a:spcPts val="0"/>
                        </a:spcAft>
                      </a:pPr>
                      <a:r>
                        <a:rPr lang="ru-RU" sz="1200" dirty="0">
                          <a:effectLst/>
                          <a:latin typeface="Times New Roman" pitchFamily="18" charset="0"/>
                          <a:ea typeface="Calibri"/>
                          <a:cs typeface="Times New Roman" pitchFamily="18" charset="0"/>
                        </a:rPr>
                        <a:t>136,64</a:t>
                      </a:r>
                    </a:p>
                  </a:txBody>
                  <a:tcPr marL="54729" marR="54729" marT="0" marB="0" anchor="ctr"/>
                </a:tc>
                <a:extLst>
                  <a:ext uri="{0D108BD9-81ED-4DB2-BD59-A6C34878D82A}">
                    <a16:rowId xmlns:a16="http://schemas.microsoft.com/office/drawing/2014/main" xmlns="" val="10005"/>
                  </a:ext>
                </a:extLst>
              </a:tr>
              <a:tr h="813227">
                <a:tc>
                  <a:txBody>
                    <a:bodyPr/>
                    <a:lstStyle/>
                    <a:p>
                      <a:pPr algn="ctr">
                        <a:lnSpc>
                          <a:spcPct val="100000"/>
                        </a:lnSpc>
                        <a:spcAft>
                          <a:spcPts val="0"/>
                        </a:spcAft>
                      </a:pPr>
                      <a:r>
                        <a:rPr lang="ru-RU" sz="1400" dirty="0">
                          <a:effectLst/>
                          <a:latin typeface="Times New Roman" pitchFamily="18" charset="0"/>
                          <a:cs typeface="Times New Roman" pitchFamily="18" charset="0"/>
                        </a:rPr>
                        <a:t>Злокачественные новообразования лимфоидной, кроветворной и родственных им тканей</a:t>
                      </a:r>
                      <a:endParaRPr lang="ru-RU" sz="1400" dirty="0">
                        <a:effectLst/>
                        <a:latin typeface="Times New Roman" pitchFamily="18" charset="0"/>
                        <a:ea typeface="Calibri"/>
                        <a:cs typeface="Times New Roman" pitchFamily="18" charset="0"/>
                      </a:endParaRPr>
                    </a:p>
                  </a:txBody>
                  <a:tcPr marL="54729" marR="54729" marT="0" marB="0" anchor="ctr"/>
                </a:tc>
                <a:tc>
                  <a:txBody>
                    <a:bodyPr/>
                    <a:lstStyle/>
                    <a:p>
                      <a:pPr algn="ctr">
                        <a:lnSpc>
                          <a:spcPct val="100000"/>
                        </a:lnSpc>
                        <a:spcAft>
                          <a:spcPts val="0"/>
                        </a:spcAft>
                      </a:pPr>
                      <a:r>
                        <a:rPr lang="ru-RU" sz="1200" dirty="0">
                          <a:effectLst/>
                          <a:latin typeface="Times New Roman" pitchFamily="18" charset="0"/>
                          <a:ea typeface="Calibri"/>
                          <a:cs typeface="Times New Roman" pitchFamily="18" charset="0"/>
                        </a:rPr>
                        <a:t>369</a:t>
                      </a:r>
                    </a:p>
                  </a:txBody>
                  <a:tcPr marL="54729" marR="54729" marT="0" marB="0" anchor="ctr"/>
                </a:tc>
                <a:tc>
                  <a:txBody>
                    <a:bodyPr/>
                    <a:lstStyle/>
                    <a:p>
                      <a:pPr algn="ctr">
                        <a:lnSpc>
                          <a:spcPct val="100000"/>
                        </a:lnSpc>
                        <a:spcAft>
                          <a:spcPts val="0"/>
                        </a:spcAft>
                      </a:pPr>
                      <a:r>
                        <a:rPr lang="ru-RU" sz="1200" dirty="0">
                          <a:effectLst/>
                          <a:latin typeface="Times New Roman" pitchFamily="18" charset="0"/>
                          <a:ea typeface="Calibri"/>
                          <a:cs typeface="Times New Roman" pitchFamily="18" charset="0"/>
                        </a:rPr>
                        <a:t>100</a:t>
                      </a:r>
                    </a:p>
                  </a:txBody>
                  <a:tcPr marL="54729" marR="54729" marT="0" marB="0" anchor="ctr"/>
                </a:tc>
                <a:tc>
                  <a:txBody>
                    <a:bodyPr/>
                    <a:lstStyle/>
                    <a:p>
                      <a:pPr algn="ctr">
                        <a:lnSpc>
                          <a:spcPct val="100000"/>
                        </a:lnSpc>
                        <a:spcAft>
                          <a:spcPts val="0"/>
                        </a:spcAft>
                      </a:pPr>
                      <a:r>
                        <a:rPr lang="ru-RU" sz="1200" dirty="0">
                          <a:effectLst/>
                          <a:latin typeface="Times New Roman" pitchFamily="18" charset="0"/>
                          <a:ea typeface="Calibri"/>
                          <a:cs typeface="Times New Roman" pitchFamily="18" charset="0"/>
                        </a:rPr>
                        <a:t>16080</a:t>
                      </a:r>
                    </a:p>
                  </a:txBody>
                  <a:tcPr marL="54729" marR="54729" marT="0" marB="0" anchor="ctr"/>
                </a:tc>
                <a:tc>
                  <a:txBody>
                    <a:bodyPr/>
                    <a:lstStyle/>
                    <a:p>
                      <a:pPr algn="ctr">
                        <a:lnSpc>
                          <a:spcPct val="100000"/>
                        </a:lnSpc>
                        <a:spcAft>
                          <a:spcPts val="0"/>
                        </a:spcAft>
                      </a:pPr>
                      <a:r>
                        <a:rPr lang="ru-RU" sz="1200" dirty="0">
                          <a:effectLst/>
                          <a:latin typeface="Times New Roman" pitchFamily="18" charset="0"/>
                          <a:ea typeface="Calibri"/>
                          <a:cs typeface="Times New Roman" pitchFamily="18" charset="0"/>
                        </a:rPr>
                        <a:t>160,80</a:t>
                      </a:r>
                    </a:p>
                  </a:txBody>
                  <a:tcPr marL="54729" marR="54729" marT="0" marB="0" anchor="ctr"/>
                </a:tc>
                <a:extLst>
                  <a:ext uri="{0D108BD9-81ED-4DB2-BD59-A6C34878D82A}">
                    <a16:rowId xmlns:a16="http://schemas.microsoft.com/office/drawing/2014/main" xmlns="" val="10006"/>
                  </a:ext>
                </a:extLst>
              </a:tr>
              <a:tr h="396086">
                <a:tc>
                  <a:txBody>
                    <a:bodyPr/>
                    <a:lstStyle/>
                    <a:p>
                      <a:pPr algn="ctr">
                        <a:lnSpc>
                          <a:spcPct val="100000"/>
                        </a:lnSpc>
                        <a:spcAft>
                          <a:spcPts val="0"/>
                        </a:spcAft>
                      </a:pPr>
                      <a:r>
                        <a:rPr lang="ru-RU" sz="1400" dirty="0">
                          <a:effectLst/>
                          <a:latin typeface="Times New Roman" pitchFamily="18" charset="0"/>
                          <a:cs typeface="Times New Roman" pitchFamily="18" charset="0"/>
                        </a:rPr>
                        <a:t>Онкологические заболевания</a:t>
                      </a:r>
                      <a:endParaRPr lang="ru-RU" sz="1400" dirty="0">
                        <a:effectLst/>
                        <a:latin typeface="Times New Roman" pitchFamily="18" charset="0"/>
                        <a:ea typeface="Calibri"/>
                        <a:cs typeface="Times New Roman" pitchFamily="18" charset="0"/>
                      </a:endParaRPr>
                    </a:p>
                  </a:txBody>
                  <a:tcPr marL="54729" marR="54729" marT="0" marB="0" anchor="ctr"/>
                </a:tc>
                <a:tc>
                  <a:txBody>
                    <a:bodyPr/>
                    <a:lstStyle/>
                    <a:p>
                      <a:pPr algn="ctr">
                        <a:lnSpc>
                          <a:spcPct val="100000"/>
                        </a:lnSpc>
                        <a:spcAft>
                          <a:spcPts val="0"/>
                        </a:spcAft>
                      </a:pPr>
                      <a:r>
                        <a:rPr lang="ru-RU" sz="1200" dirty="0">
                          <a:effectLst/>
                          <a:latin typeface="Times New Roman" pitchFamily="18" charset="0"/>
                          <a:ea typeface="Calibri"/>
                          <a:cs typeface="Times New Roman" pitchFamily="18" charset="0"/>
                        </a:rPr>
                        <a:t>4572</a:t>
                      </a:r>
                    </a:p>
                  </a:txBody>
                  <a:tcPr marL="54729" marR="54729" marT="0" marB="0" anchor="ctr"/>
                </a:tc>
                <a:tc>
                  <a:txBody>
                    <a:bodyPr/>
                    <a:lstStyle/>
                    <a:p>
                      <a:pPr algn="ctr">
                        <a:lnSpc>
                          <a:spcPct val="100000"/>
                        </a:lnSpc>
                        <a:spcAft>
                          <a:spcPts val="0"/>
                        </a:spcAft>
                      </a:pPr>
                      <a:r>
                        <a:rPr lang="ru-RU" sz="1200" dirty="0">
                          <a:effectLst/>
                          <a:latin typeface="Times New Roman" pitchFamily="18" charset="0"/>
                          <a:ea typeface="Calibri"/>
                          <a:cs typeface="Times New Roman" pitchFamily="18" charset="0"/>
                        </a:rPr>
                        <a:t>1228</a:t>
                      </a:r>
                    </a:p>
                  </a:txBody>
                  <a:tcPr marL="54729" marR="54729" marT="0" marB="0" anchor="ctr"/>
                </a:tc>
                <a:tc>
                  <a:txBody>
                    <a:bodyPr/>
                    <a:lstStyle/>
                    <a:p>
                      <a:pPr algn="ctr">
                        <a:lnSpc>
                          <a:spcPct val="100000"/>
                        </a:lnSpc>
                        <a:spcAft>
                          <a:spcPts val="0"/>
                        </a:spcAft>
                      </a:pPr>
                      <a:r>
                        <a:rPr lang="ru-RU" sz="1200" dirty="0">
                          <a:effectLst/>
                          <a:latin typeface="Times New Roman" pitchFamily="18" charset="0"/>
                          <a:ea typeface="Calibri"/>
                          <a:cs typeface="Times New Roman" pitchFamily="18" charset="0"/>
                        </a:rPr>
                        <a:t>23576,95</a:t>
                      </a:r>
                    </a:p>
                  </a:txBody>
                  <a:tcPr marL="54729" marR="54729" marT="0" marB="0" anchor="ctr"/>
                </a:tc>
                <a:tc>
                  <a:txBody>
                    <a:bodyPr/>
                    <a:lstStyle/>
                    <a:p>
                      <a:pPr algn="ctr">
                        <a:lnSpc>
                          <a:spcPct val="100000"/>
                        </a:lnSpc>
                        <a:spcAft>
                          <a:spcPts val="0"/>
                        </a:spcAft>
                      </a:pPr>
                      <a:r>
                        <a:rPr lang="ru-RU" sz="1200" dirty="0">
                          <a:effectLst/>
                          <a:latin typeface="Times New Roman" pitchFamily="18" charset="0"/>
                          <a:ea typeface="Calibri"/>
                          <a:cs typeface="Times New Roman" pitchFamily="18" charset="0"/>
                        </a:rPr>
                        <a:t>19,20</a:t>
                      </a:r>
                    </a:p>
                  </a:txBody>
                  <a:tcPr marL="54729" marR="54729" marT="0" marB="0" anchor="ctr"/>
                </a:tc>
                <a:extLst>
                  <a:ext uri="{0D108BD9-81ED-4DB2-BD59-A6C34878D82A}">
                    <a16:rowId xmlns:a16="http://schemas.microsoft.com/office/drawing/2014/main" xmlns="" val="10007"/>
                  </a:ext>
                </a:extLst>
              </a:tr>
              <a:tr h="396086">
                <a:tc>
                  <a:txBody>
                    <a:bodyPr/>
                    <a:lstStyle/>
                    <a:p>
                      <a:pPr algn="ctr">
                        <a:lnSpc>
                          <a:spcPct val="100000"/>
                        </a:lnSpc>
                        <a:spcAft>
                          <a:spcPts val="0"/>
                        </a:spcAft>
                      </a:pPr>
                      <a:r>
                        <a:rPr lang="ru-RU" sz="1400" dirty="0">
                          <a:effectLst/>
                          <a:latin typeface="Times New Roman" pitchFamily="18" charset="0"/>
                          <a:cs typeface="Times New Roman" pitchFamily="18" charset="0"/>
                        </a:rPr>
                        <a:t>Бронхиальная астма</a:t>
                      </a:r>
                      <a:endParaRPr lang="ru-RU" sz="1400" dirty="0">
                        <a:effectLst/>
                        <a:latin typeface="Times New Roman" pitchFamily="18" charset="0"/>
                        <a:ea typeface="Calibri"/>
                        <a:cs typeface="Times New Roman" pitchFamily="18" charset="0"/>
                      </a:endParaRPr>
                    </a:p>
                  </a:txBody>
                  <a:tcPr marL="54729" marR="54729" marT="0" marB="0" anchor="ctr"/>
                </a:tc>
                <a:tc>
                  <a:txBody>
                    <a:bodyPr/>
                    <a:lstStyle/>
                    <a:p>
                      <a:pPr algn="ctr">
                        <a:lnSpc>
                          <a:spcPct val="100000"/>
                        </a:lnSpc>
                        <a:spcAft>
                          <a:spcPts val="0"/>
                        </a:spcAft>
                      </a:pPr>
                      <a:r>
                        <a:rPr lang="ru-RU" sz="1200" dirty="0">
                          <a:effectLst/>
                          <a:latin typeface="Times New Roman" pitchFamily="18" charset="0"/>
                          <a:ea typeface="Calibri"/>
                          <a:cs typeface="Times New Roman" pitchFamily="18" charset="0"/>
                        </a:rPr>
                        <a:t>15546</a:t>
                      </a:r>
                    </a:p>
                  </a:txBody>
                  <a:tcPr marL="54729" marR="54729" marT="0" marB="0" anchor="ctr"/>
                </a:tc>
                <a:tc>
                  <a:txBody>
                    <a:bodyPr/>
                    <a:lstStyle/>
                    <a:p>
                      <a:pPr algn="ctr">
                        <a:lnSpc>
                          <a:spcPct val="100000"/>
                        </a:lnSpc>
                        <a:spcAft>
                          <a:spcPts val="0"/>
                        </a:spcAft>
                      </a:pPr>
                      <a:r>
                        <a:rPr lang="ru-RU" sz="1200" dirty="0">
                          <a:effectLst/>
                          <a:latin typeface="Times New Roman" pitchFamily="18" charset="0"/>
                          <a:ea typeface="Calibri"/>
                          <a:cs typeface="Times New Roman" pitchFamily="18" charset="0"/>
                        </a:rPr>
                        <a:t>8985</a:t>
                      </a:r>
                    </a:p>
                  </a:txBody>
                  <a:tcPr marL="54729" marR="54729" marT="0" marB="0" anchor="ctr"/>
                </a:tc>
                <a:tc>
                  <a:txBody>
                    <a:bodyPr/>
                    <a:lstStyle/>
                    <a:p>
                      <a:pPr algn="ctr">
                        <a:lnSpc>
                          <a:spcPct val="100000"/>
                        </a:lnSpc>
                        <a:spcAft>
                          <a:spcPts val="0"/>
                        </a:spcAft>
                      </a:pPr>
                      <a:r>
                        <a:rPr lang="ru-RU" sz="1200" dirty="0">
                          <a:effectLst/>
                          <a:latin typeface="Times New Roman" pitchFamily="18" charset="0"/>
                          <a:ea typeface="Calibri"/>
                          <a:cs typeface="Times New Roman" pitchFamily="18" charset="0"/>
                        </a:rPr>
                        <a:t>62905,48</a:t>
                      </a:r>
                    </a:p>
                  </a:txBody>
                  <a:tcPr marL="54729" marR="54729" marT="0" marB="0" anchor="ctr"/>
                </a:tc>
                <a:tc>
                  <a:txBody>
                    <a:bodyPr/>
                    <a:lstStyle/>
                    <a:p>
                      <a:pPr algn="ctr">
                        <a:lnSpc>
                          <a:spcPct val="100000"/>
                        </a:lnSpc>
                        <a:spcAft>
                          <a:spcPts val="0"/>
                        </a:spcAft>
                      </a:pPr>
                      <a:r>
                        <a:rPr lang="ru-RU" sz="1200" dirty="0">
                          <a:effectLst/>
                          <a:latin typeface="Times New Roman" pitchFamily="18" charset="0"/>
                          <a:ea typeface="Calibri"/>
                          <a:cs typeface="Times New Roman" pitchFamily="18" charset="0"/>
                        </a:rPr>
                        <a:t>7,00</a:t>
                      </a:r>
                    </a:p>
                  </a:txBody>
                  <a:tcPr marL="54729" marR="54729" marT="0" marB="0" anchor="ctr"/>
                </a:tc>
                <a:extLst>
                  <a:ext uri="{0D108BD9-81ED-4DB2-BD59-A6C34878D82A}">
                    <a16:rowId xmlns:a16="http://schemas.microsoft.com/office/drawing/2014/main" xmlns="" val="10008"/>
                  </a:ext>
                </a:extLst>
              </a:tr>
              <a:tr h="647815">
                <a:tc>
                  <a:txBody>
                    <a:bodyPr/>
                    <a:lstStyle/>
                    <a:p>
                      <a:pPr algn="ctr">
                        <a:lnSpc>
                          <a:spcPct val="100000"/>
                        </a:lnSpc>
                        <a:spcAft>
                          <a:spcPts val="0"/>
                        </a:spcAft>
                      </a:pPr>
                      <a:r>
                        <a:rPr lang="ru-RU" sz="1400" dirty="0">
                          <a:effectLst/>
                          <a:latin typeface="Times New Roman" pitchFamily="18" charset="0"/>
                          <a:cs typeface="Times New Roman" pitchFamily="18" charset="0"/>
                        </a:rPr>
                        <a:t>Диабет</a:t>
                      </a:r>
                      <a:endParaRPr lang="ru-RU" sz="1400" dirty="0">
                        <a:effectLst/>
                        <a:latin typeface="Times New Roman" pitchFamily="18" charset="0"/>
                        <a:ea typeface="Calibri"/>
                        <a:cs typeface="Times New Roman" pitchFamily="18" charset="0"/>
                      </a:endParaRPr>
                    </a:p>
                  </a:txBody>
                  <a:tcPr marL="54729" marR="54729" marT="0" marB="0" anchor="ctr"/>
                </a:tc>
                <a:tc>
                  <a:txBody>
                    <a:bodyPr/>
                    <a:lstStyle/>
                    <a:p>
                      <a:pPr algn="ctr">
                        <a:lnSpc>
                          <a:spcPct val="100000"/>
                        </a:lnSpc>
                        <a:spcAft>
                          <a:spcPts val="0"/>
                        </a:spcAft>
                      </a:pPr>
                      <a:r>
                        <a:rPr lang="ru-RU" sz="1200" dirty="0">
                          <a:effectLst/>
                          <a:latin typeface="Times New Roman" pitchFamily="18" charset="0"/>
                          <a:ea typeface="Calibri"/>
                          <a:cs typeface="Times New Roman" pitchFamily="18" charset="0"/>
                        </a:rPr>
                        <a:t>28558</a:t>
                      </a:r>
                    </a:p>
                  </a:txBody>
                  <a:tcPr marL="54729" marR="54729" marT="0" marB="0" anchor="ctr"/>
                </a:tc>
                <a:tc>
                  <a:txBody>
                    <a:bodyPr/>
                    <a:lstStyle/>
                    <a:p>
                      <a:pPr algn="ctr">
                        <a:lnSpc>
                          <a:spcPct val="100000"/>
                        </a:lnSpc>
                        <a:spcAft>
                          <a:spcPts val="0"/>
                        </a:spcAft>
                      </a:pPr>
                      <a:r>
                        <a:rPr lang="ru-RU" sz="1200" dirty="0">
                          <a:effectLst/>
                          <a:latin typeface="Times New Roman" pitchFamily="18" charset="0"/>
                          <a:ea typeface="Calibri"/>
                          <a:cs typeface="Times New Roman" pitchFamily="18" charset="0"/>
                        </a:rPr>
                        <a:t>22906</a:t>
                      </a:r>
                    </a:p>
                  </a:txBody>
                  <a:tcPr marL="54729" marR="54729" marT="0" marB="0" anchor="ctr"/>
                </a:tc>
                <a:tc>
                  <a:txBody>
                    <a:bodyPr/>
                    <a:lstStyle/>
                    <a:p>
                      <a:pPr algn="ctr">
                        <a:lnSpc>
                          <a:spcPct val="100000"/>
                        </a:lnSpc>
                        <a:spcAft>
                          <a:spcPts val="0"/>
                        </a:spcAft>
                      </a:pPr>
                      <a:r>
                        <a:rPr lang="ru-RU" sz="1200" dirty="0">
                          <a:effectLst/>
                          <a:latin typeface="Times New Roman" pitchFamily="18" charset="0"/>
                          <a:ea typeface="Calibri"/>
                          <a:cs typeface="Times New Roman" pitchFamily="18" charset="0"/>
                        </a:rPr>
                        <a:t>257351,69</a:t>
                      </a:r>
                    </a:p>
                  </a:txBody>
                  <a:tcPr marL="54729" marR="54729" marT="0" marB="0" anchor="ctr"/>
                </a:tc>
                <a:tc>
                  <a:txBody>
                    <a:bodyPr/>
                    <a:lstStyle/>
                    <a:p>
                      <a:pPr algn="ctr">
                        <a:lnSpc>
                          <a:spcPct val="100000"/>
                        </a:lnSpc>
                        <a:spcAft>
                          <a:spcPts val="0"/>
                        </a:spcAft>
                      </a:pPr>
                      <a:r>
                        <a:rPr lang="ru-RU" sz="1200" dirty="0">
                          <a:effectLst/>
                          <a:latin typeface="Times New Roman" pitchFamily="18" charset="0"/>
                          <a:ea typeface="Calibri"/>
                          <a:cs typeface="Times New Roman" pitchFamily="18" charset="0"/>
                        </a:rPr>
                        <a:t>11,24</a:t>
                      </a:r>
                    </a:p>
                  </a:txBody>
                  <a:tcPr marL="54729" marR="54729" marT="0" marB="0" anchor="ctr"/>
                </a:tc>
                <a:extLst>
                  <a:ext uri="{0D108BD9-81ED-4DB2-BD59-A6C34878D82A}">
                    <a16:rowId xmlns:a16="http://schemas.microsoft.com/office/drawing/2014/main" xmlns="" val="10009"/>
                  </a:ext>
                </a:extLst>
              </a:tr>
              <a:tr h="548992">
                <a:tc>
                  <a:txBody>
                    <a:bodyPr/>
                    <a:lstStyle/>
                    <a:p>
                      <a:pPr algn="ctr" rtl="0" fontAlgn="ctr"/>
                      <a:r>
                        <a:rPr lang="ru-RU" sz="1400" b="1" i="0" u="none" strike="noStrike">
                          <a:solidFill>
                            <a:srgbClr val="000000"/>
                          </a:solidFill>
                          <a:effectLst/>
                          <a:latin typeface="Times New Roman" panose="02020603050405020304" pitchFamily="18" charset="0"/>
                        </a:rPr>
                        <a:t>ИТОГО</a:t>
                      </a:r>
                    </a:p>
                  </a:txBody>
                  <a:tcPr marL="9525" marR="9525" marT="9525" marB="0" anchor="ctr"/>
                </a:tc>
                <a:tc>
                  <a:txBody>
                    <a:bodyPr/>
                    <a:lstStyle/>
                    <a:p>
                      <a:pPr algn="ctr" fontAlgn="ctr"/>
                      <a:r>
                        <a:rPr lang="ru-RU" sz="1400" b="0" i="0" u="none" strike="noStrike">
                          <a:solidFill>
                            <a:srgbClr val="000000"/>
                          </a:solidFill>
                          <a:effectLst/>
                          <a:latin typeface="Times New Roman" panose="02020603050405020304" pitchFamily="18" charset="0"/>
                          <a:cs typeface="Times New Roman" panose="02020603050405020304" pitchFamily="18" charset="0"/>
                        </a:rPr>
                        <a:t>49109</a:t>
                      </a:r>
                    </a:p>
                  </a:txBody>
                  <a:tcPr marL="9525" marR="9525" marT="9525" marB="0" anchor="ctr"/>
                </a:tc>
                <a:tc>
                  <a:txBody>
                    <a:bodyPr/>
                    <a:lstStyle/>
                    <a:p>
                      <a:pPr algn="ctr" fontAlgn="ctr"/>
                      <a:r>
                        <a:rPr lang="ru-RU" sz="1400" b="0" i="0" u="none" strike="noStrike">
                          <a:solidFill>
                            <a:srgbClr val="000000"/>
                          </a:solidFill>
                          <a:effectLst/>
                          <a:latin typeface="Times New Roman" panose="02020603050405020304" pitchFamily="18" charset="0"/>
                          <a:cs typeface="Times New Roman" panose="02020603050405020304" pitchFamily="18" charset="0"/>
                        </a:rPr>
                        <a:t>33282</a:t>
                      </a:r>
                    </a:p>
                  </a:txBody>
                  <a:tcPr marL="9525" marR="9525" marT="9525" marB="0" anchor="ctr"/>
                </a:tc>
                <a:tc>
                  <a:txBody>
                    <a:bodyPr/>
                    <a:lstStyle/>
                    <a:p>
                      <a:pPr algn="ctr" fontAlgn="ctr"/>
                      <a:r>
                        <a:rPr lang="ru-RU" sz="1400" b="0" i="0" u="none" strike="noStrike" dirty="0">
                          <a:solidFill>
                            <a:srgbClr val="000000"/>
                          </a:solidFill>
                          <a:effectLst/>
                          <a:latin typeface="Times New Roman" panose="02020603050405020304" pitchFamily="18" charset="0"/>
                          <a:cs typeface="Times New Roman" panose="02020603050405020304" pitchFamily="18" charset="0"/>
                        </a:rPr>
                        <a:t>366651</a:t>
                      </a:r>
                    </a:p>
                  </a:txBody>
                  <a:tcPr marL="9525" marR="9525" marT="9525" marB="0" anchor="ctr"/>
                </a:tc>
                <a:tc>
                  <a:txBody>
                    <a:bodyPr/>
                    <a:lstStyle/>
                    <a:p>
                      <a:pPr algn="ctr" fontAlgn="ctr"/>
                      <a:r>
                        <a:rPr lang="ru-RU" sz="1400" b="0" i="0" u="none" strike="noStrike" dirty="0">
                          <a:solidFill>
                            <a:srgbClr val="000000"/>
                          </a:solidFill>
                          <a:effectLst/>
                          <a:latin typeface="Times New Roman" panose="02020603050405020304" pitchFamily="18" charset="0"/>
                          <a:cs typeface="Times New Roman" panose="02020603050405020304" pitchFamily="18" charset="0"/>
                        </a:rPr>
                        <a:t>908</a:t>
                      </a:r>
                    </a:p>
                  </a:txBody>
                  <a:tcPr marL="9525" marR="9525" marT="9525" marB="0" anchor="ctr"/>
                </a:tc>
                <a:extLst>
                  <a:ext uri="{0D108BD9-81ED-4DB2-BD59-A6C34878D82A}">
                    <a16:rowId xmlns:a16="http://schemas.microsoft.com/office/drawing/2014/main" xmlns="" val="10010"/>
                  </a:ext>
                </a:extLst>
              </a:tr>
            </a:tbl>
          </a:graphicData>
        </a:graphic>
      </p:graphicFrame>
    </p:spTree>
    <p:extLst>
      <p:ext uri="{BB962C8B-B14F-4D97-AF65-F5344CB8AC3E}">
        <p14:creationId xmlns:p14="http://schemas.microsoft.com/office/powerpoint/2010/main" val="22038716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833015"/>
            <a:ext cx="9143999" cy="1631216"/>
          </a:xfrm>
          <a:prstGeom prst="rect">
            <a:avLst/>
          </a:prstGeom>
          <a:noFill/>
        </p:spPr>
        <p:txBody>
          <a:bodyPr wrap="square">
            <a:spAutoFit/>
          </a:bodyPr>
          <a:lstStyle/>
          <a:p>
            <a:pPr algn="ctr"/>
            <a:r>
              <a:rPr lang="ru-RU" altLang="ru-RU" sz="2000" b="1" dirty="0">
                <a:solidFill>
                  <a:srgbClr val="002060"/>
                </a:solidFill>
                <a:latin typeface="Times New Roman" panose="02020603050405020304" pitchFamily="18" charset="0"/>
                <a:cs typeface="Times New Roman" panose="02020603050405020304" pitchFamily="18" charset="0"/>
              </a:rPr>
              <a:t>«</a:t>
            </a:r>
            <a:r>
              <a:rPr lang="ru-RU" altLang="ru-RU" sz="2000" b="1" dirty="0" err="1">
                <a:solidFill>
                  <a:srgbClr val="002060"/>
                </a:solidFill>
                <a:latin typeface="Times New Roman" panose="02020603050405020304" pitchFamily="18" charset="0"/>
                <a:cs typeface="Times New Roman" panose="02020603050405020304" pitchFamily="18" charset="0"/>
              </a:rPr>
              <a:t>Орфанное</a:t>
            </a:r>
            <a:r>
              <a:rPr lang="ru-RU" altLang="ru-RU" sz="2000" b="1" dirty="0">
                <a:solidFill>
                  <a:srgbClr val="002060"/>
                </a:solidFill>
                <a:latin typeface="Times New Roman" panose="02020603050405020304" pitchFamily="18" charset="0"/>
                <a:cs typeface="Times New Roman" panose="02020603050405020304" pitchFamily="18" charset="0"/>
              </a:rPr>
              <a:t>» заболевание – заболевание с распространением</a:t>
            </a:r>
          </a:p>
          <a:p>
            <a:pPr algn="ctr"/>
            <a:r>
              <a:rPr lang="ru-RU" altLang="ru-RU" sz="2000" b="1" dirty="0">
                <a:solidFill>
                  <a:srgbClr val="002060"/>
                </a:solidFill>
                <a:latin typeface="Times New Roman" panose="02020603050405020304" pitchFamily="18" charset="0"/>
                <a:cs typeface="Times New Roman" panose="02020603050405020304" pitchFamily="18" charset="0"/>
              </a:rPr>
              <a:t> не более </a:t>
            </a:r>
            <a:r>
              <a:rPr lang="ru-RU" altLang="ru-RU" sz="2000" b="1" dirty="0">
                <a:solidFill>
                  <a:srgbClr val="FF0000"/>
                </a:solidFill>
                <a:latin typeface="Times New Roman" panose="02020603050405020304" pitchFamily="18" charset="0"/>
                <a:cs typeface="Times New Roman" panose="02020603050405020304" pitchFamily="18" charset="0"/>
              </a:rPr>
              <a:t>10</a:t>
            </a:r>
            <a:r>
              <a:rPr lang="ru-RU" altLang="ru-RU" sz="2000" b="1" dirty="0">
                <a:solidFill>
                  <a:srgbClr val="002060"/>
                </a:solidFill>
                <a:latin typeface="Times New Roman" panose="02020603050405020304" pitchFamily="18" charset="0"/>
                <a:cs typeface="Times New Roman" panose="02020603050405020304" pitchFamily="18" charset="0"/>
              </a:rPr>
              <a:t> случаев на </a:t>
            </a:r>
            <a:r>
              <a:rPr lang="ru-RU" altLang="ru-RU" sz="2000" b="1" dirty="0">
                <a:solidFill>
                  <a:srgbClr val="FF0000"/>
                </a:solidFill>
                <a:latin typeface="Times New Roman" panose="02020603050405020304" pitchFamily="18" charset="0"/>
                <a:cs typeface="Times New Roman" panose="02020603050405020304" pitchFamily="18" charset="0"/>
              </a:rPr>
              <a:t>100 000</a:t>
            </a:r>
            <a:r>
              <a:rPr lang="ru-RU" altLang="ru-RU" sz="2000" b="1" dirty="0">
                <a:solidFill>
                  <a:srgbClr val="002060"/>
                </a:solidFill>
                <a:latin typeface="Times New Roman" panose="02020603050405020304" pitchFamily="18" charset="0"/>
                <a:cs typeface="Times New Roman" panose="02020603050405020304" pitchFamily="18" charset="0"/>
              </a:rPr>
              <a:t> человек</a:t>
            </a:r>
          </a:p>
          <a:p>
            <a:pPr algn="ctr"/>
            <a:endParaRPr lang="ru-RU" altLang="ru-RU" sz="2000" b="1" dirty="0">
              <a:solidFill>
                <a:srgbClr val="002060"/>
              </a:solidFill>
              <a:latin typeface="Times New Roman" panose="02020603050405020304" pitchFamily="18" charset="0"/>
              <a:cs typeface="Times New Roman" panose="02020603050405020304" pitchFamily="18" charset="0"/>
            </a:endParaRPr>
          </a:p>
          <a:p>
            <a:pPr algn="ctr"/>
            <a:r>
              <a:rPr lang="ru-RU" altLang="ru-RU" sz="2000" b="1" dirty="0">
                <a:solidFill>
                  <a:srgbClr val="002060"/>
                </a:solidFill>
                <a:latin typeface="Times New Roman" panose="02020603050405020304" pitchFamily="18" charset="0"/>
                <a:cs typeface="Times New Roman" panose="02020603050405020304" pitchFamily="18" charset="0"/>
              </a:rPr>
              <a:t>в федеральный регистр включено</a:t>
            </a:r>
          </a:p>
          <a:p>
            <a:pPr algn="ctr"/>
            <a:r>
              <a:rPr lang="ru-RU" altLang="ru-RU" sz="2000" b="1" dirty="0">
                <a:solidFill>
                  <a:srgbClr val="002060"/>
                </a:solidFill>
                <a:latin typeface="Times New Roman" panose="02020603050405020304" pitchFamily="18" charset="0"/>
                <a:cs typeface="Times New Roman" panose="02020603050405020304" pitchFamily="18" charset="0"/>
              </a:rPr>
              <a:t>24 (12%) нозологии из более чем </a:t>
            </a:r>
            <a:r>
              <a:rPr lang="ru-RU" altLang="ru-RU" sz="2000" b="1" dirty="0">
                <a:solidFill>
                  <a:srgbClr val="FF0000"/>
                </a:solidFill>
                <a:latin typeface="Times New Roman" panose="02020603050405020304" pitchFamily="18" charset="0"/>
                <a:cs typeface="Times New Roman" panose="02020603050405020304" pitchFamily="18" charset="0"/>
              </a:rPr>
              <a:t>200</a:t>
            </a:r>
            <a:r>
              <a:rPr lang="ru-RU" altLang="ru-RU" sz="2000" b="1" dirty="0">
                <a:solidFill>
                  <a:srgbClr val="002060"/>
                </a:solidFill>
                <a:latin typeface="Times New Roman" panose="02020603050405020304" pitchFamily="18" charset="0"/>
                <a:cs typeface="Times New Roman" panose="02020603050405020304" pitchFamily="18" charset="0"/>
              </a:rPr>
              <a:t> «орфанных» заболеваний</a:t>
            </a:r>
            <a:endParaRPr lang="ru-RU" altLang="ru-RU" b="1" dirty="0">
              <a:solidFill>
                <a:srgbClr val="002060"/>
              </a:solidFill>
              <a:latin typeface="Times New Roman" panose="02020603050405020304" pitchFamily="18" charset="0"/>
              <a:cs typeface="Times New Roman" panose="02020603050405020304" pitchFamily="18" charset="0"/>
            </a:endParaRPr>
          </a:p>
        </p:txBody>
      </p:sp>
      <p:graphicFrame>
        <p:nvGraphicFramePr>
          <p:cNvPr id="7" name="Диаграмма 6"/>
          <p:cNvGraphicFramePr/>
          <p:nvPr>
            <p:extLst>
              <p:ext uri="{D42A27DB-BD31-4B8C-83A1-F6EECF244321}">
                <p14:modId xmlns:p14="http://schemas.microsoft.com/office/powerpoint/2010/main" val="492017479"/>
              </p:ext>
            </p:extLst>
          </p:nvPr>
        </p:nvGraphicFramePr>
        <p:xfrm>
          <a:off x="0" y="2665474"/>
          <a:ext cx="9143999" cy="4192525"/>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 Box 2"/>
          <p:cNvSpPr txBox="1">
            <a:spLocks noChangeArrowheads="1"/>
          </p:cNvSpPr>
          <p:nvPr/>
        </p:nvSpPr>
        <p:spPr bwMode="auto">
          <a:xfrm>
            <a:off x="0" y="116293"/>
            <a:ext cx="9144000" cy="461665"/>
          </a:xfrm>
          <a:prstGeom prst="rect">
            <a:avLst/>
          </a:prstGeom>
          <a:noFill/>
          <a:ln w="12700">
            <a:noFill/>
            <a:miter lim="800000"/>
            <a:headEnd/>
            <a:tailEnd/>
          </a:ln>
          <a:effectLs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ts val="0"/>
              </a:spcBef>
              <a:buNone/>
            </a:pPr>
            <a:r>
              <a:rPr lang="ru-RU" altLang="ru-RU" sz="2400" b="1" dirty="0">
                <a:solidFill>
                  <a:srgbClr val="C00000"/>
                </a:solidFill>
                <a:latin typeface="Times New Roman" panose="02020603050405020304" pitchFamily="18" charset="0"/>
                <a:cs typeface="Times New Roman" panose="02020603050405020304" pitchFamily="18" charset="0"/>
              </a:rPr>
              <a:t>«</a:t>
            </a:r>
            <a:r>
              <a:rPr lang="ru-RU" altLang="ru-RU" sz="2400" b="1" dirty="0" err="1">
                <a:solidFill>
                  <a:srgbClr val="C00000"/>
                </a:solidFill>
                <a:latin typeface="Times New Roman" panose="02020603050405020304" pitchFamily="18" charset="0"/>
                <a:cs typeface="Times New Roman" panose="02020603050405020304" pitchFamily="18" charset="0"/>
              </a:rPr>
              <a:t>Орфанные</a:t>
            </a:r>
            <a:r>
              <a:rPr lang="ru-RU" altLang="ru-RU" sz="2400" b="1" dirty="0">
                <a:solidFill>
                  <a:srgbClr val="C00000"/>
                </a:solidFill>
                <a:latin typeface="Times New Roman" panose="02020603050405020304" pitchFamily="18" charset="0"/>
                <a:cs typeface="Times New Roman" panose="02020603050405020304" pitchFamily="18" charset="0"/>
              </a:rPr>
              <a:t>» заболевания</a:t>
            </a:r>
          </a:p>
        </p:txBody>
      </p:sp>
    </p:spTree>
    <p:extLst>
      <p:ext uri="{BB962C8B-B14F-4D97-AF65-F5344CB8AC3E}">
        <p14:creationId xmlns:p14="http://schemas.microsoft.com/office/powerpoint/2010/main" val="28930325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2"/>
          <p:cNvSpPr txBox="1">
            <a:spLocks noChangeArrowheads="1"/>
          </p:cNvSpPr>
          <p:nvPr/>
        </p:nvSpPr>
        <p:spPr bwMode="auto">
          <a:xfrm>
            <a:off x="0" y="116293"/>
            <a:ext cx="9144000" cy="1384995"/>
          </a:xfrm>
          <a:prstGeom prst="rect">
            <a:avLst/>
          </a:prstGeom>
          <a:noFill/>
          <a:ln w="12700">
            <a:noFill/>
            <a:miter lim="800000"/>
            <a:headEnd/>
            <a:tailEnd/>
          </a:ln>
          <a:effectLs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ts val="0"/>
              </a:spcBef>
              <a:buNone/>
            </a:pPr>
            <a:r>
              <a:rPr lang="ru-RU" altLang="ru-RU" sz="2800" b="1" dirty="0">
                <a:solidFill>
                  <a:srgbClr val="C00000"/>
                </a:solidFill>
                <a:latin typeface="Times New Roman" panose="02020603050405020304" pitchFamily="18" charset="0"/>
                <a:cs typeface="Times New Roman" panose="02020603050405020304" pitchFamily="18" charset="0"/>
              </a:rPr>
              <a:t>Дополнительные затраты бюджетов</a:t>
            </a:r>
          </a:p>
          <a:p>
            <a:pPr algn="ctr">
              <a:spcBef>
                <a:spcPts val="0"/>
              </a:spcBef>
              <a:buNone/>
            </a:pPr>
            <a:r>
              <a:rPr lang="ru-RU" altLang="ru-RU" sz="2800" b="1" dirty="0">
                <a:solidFill>
                  <a:srgbClr val="C00000"/>
                </a:solidFill>
                <a:latin typeface="Times New Roman" panose="02020603050405020304" pitchFamily="18" charset="0"/>
                <a:cs typeface="Times New Roman" panose="02020603050405020304" pitchFamily="18" charset="0"/>
              </a:rPr>
              <a:t> на дублирование льгот</a:t>
            </a:r>
          </a:p>
          <a:p>
            <a:pPr algn="ctr">
              <a:spcBef>
                <a:spcPts val="0"/>
              </a:spcBef>
              <a:buNone/>
            </a:pPr>
            <a:r>
              <a:rPr lang="ru-RU" altLang="ru-RU" sz="2800" b="1" dirty="0">
                <a:solidFill>
                  <a:srgbClr val="C00000"/>
                </a:solidFill>
                <a:latin typeface="Times New Roman" panose="02020603050405020304" pitchFamily="18" charset="0"/>
                <a:cs typeface="Times New Roman" panose="02020603050405020304" pitchFamily="18" charset="0"/>
              </a:rPr>
              <a:t>за 2017 год</a:t>
            </a:r>
          </a:p>
        </p:txBody>
      </p:sp>
      <p:sp>
        <p:nvSpPr>
          <p:cNvPr id="33795" name="Rectangle 3"/>
          <p:cNvSpPr>
            <a:spLocks noGrp="1" noChangeArrowheads="1"/>
          </p:cNvSpPr>
          <p:nvPr>
            <p:ph idx="1"/>
          </p:nvPr>
        </p:nvSpPr>
        <p:spPr>
          <a:xfrm>
            <a:off x="0" y="1596540"/>
            <a:ext cx="9144000" cy="473385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Autofit/>
          </a:bodyPr>
          <a:lstStyle/>
          <a:p>
            <a:pPr marL="0" indent="0" algn="ctr">
              <a:spcBef>
                <a:spcPts val="0"/>
              </a:spcBef>
              <a:buFontTx/>
              <a:buNone/>
            </a:pPr>
            <a:r>
              <a:rPr lang="ru-RU" altLang="ru-RU" sz="2800" b="1" dirty="0">
                <a:solidFill>
                  <a:schemeClr val="tx2">
                    <a:lumMod val="75000"/>
                  </a:schemeClr>
                </a:solidFill>
                <a:latin typeface="Times New Roman" pitchFamily="18" charset="0"/>
                <a:cs typeface="Times New Roman" pitchFamily="18" charset="0"/>
              </a:rPr>
              <a:t>Всего федеральных льготников - </a:t>
            </a:r>
            <a:r>
              <a:rPr lang="ru-RU" altLang="ru-RU" sz="2800" b="1" dirty="0">
                <a:solidFill>
                  <a:srgbClr val="FF0000"/>
                </a:solidFill>
                <a:latin typeface="Times New Roman" pitchFamily="18" charset="0"/>
                <a:cs typeface="Times New Roman" pitchFamily="18" charset="0"/>
              </a:rPr>
              <a:t>108 212 </a:t>
            </a:r>
            <a:r>
              <a:rPr lang="ru-RU" altLang="ru-RU" sz="2800" b="1" dirty="0">
                <a:solidFill>
                  <a:schemeClr val="tx2">
                    <a:lumMod val="75000"/>
                  </a:schemeClr>
                </a:solidFill>
                <a:latin typeface="Times New Roman" pitchFamily="18" charset="0"/>
                <a:cs typeface="Times New Roman" pitchFamily="18" charset="0"/>
              </a:rPr>
              <a:t>человек,</a:t>
            </a:r>
          </a:p>
          <a:p>
            <a:pPr marL="0" indent="0" algn="ctr">
              <a:spcBef>
                <a:spcPts val="0"/>
              </a:spcBef>
              <a:buFontTx/>
              <a:buNone/>
            </a:pPr>
            <a:r>
              <a:rPr lang="ru-RU" altLang="ru-RU" sz="2800" b="1" dirty="0">
                <a:solidFill>
                  <a:srgbClr val="FF0000"/>
                </a:solidFill>
                <a:latin typeface="Times New Roman" pitchFamily="18" charset="0"/>
                <a:cs typeface="Times New Roman" pitchFamily="18" charset="0"/>
              </a:rPr>
              <a:t>69 839 </a:t>
            </a:r>
            <a:r>
              <a:rPr lang="ru-RU" altLang="ru-RU" sz="2800" b="1" dirty="0">
                <a:solidFill>
                  <a:srgbClr val="002060"/>
                </a:solidFill>
                <a:latin typeface="Times New Roman" pitchFamily="18" charset="0"/>
                <a:cs typeface="Times New Roman" pitchFamily="18" charset="0"/>
              </a:rPr>
              <a:t>человек выбрали денежный эквивалент НСУ  выплачено из федерального бюджета – </a:t>
            </a:r>
            <a:r>
              <a:rPr lang="ru-RU" altLang="ru-RU" sz="2800" b="1" dirty="0">
                <a:solidFill>
                  <a:srgbClr val="FF0000"/>
                </a:solidFill>
                <a:latin typeface="Times New Roman" pitchFamily="18" charset="0"/>
                <a:cs typeface="Times New Roman" pitchFamily="18" charset="0"/>
              </a:rPr>
              <a:t>53,5</a:t>
            </a:r>
            <a:r>
              <a:rPr lang="ru-RU" altLang="ru-RU" sz="2800" b="1" dirty="0">
                <a:solidFill>
                  <a:srgbClr val="002060"/>
                </a:solidFill>
                <a:latin typeface="Times New Roman" pitchFamily="18" charset="0"/>
                <a:cs typeface="Times New Roman" pitchFamily="18" charset="0"/>
              </a:rPr>
              <a:t> млн. руб.</a:t>
            </a:r>
          </a:p>
          <a:p>
            <a:pPr marL="0" indent="0" algn="ctr">
              <a:spcBef>
                <a:spcPts val="0"/>
              </a:spcBef>
              <a:buFontTx/>
              <a:buNone/>
            </a:pPr>
            <a:r>
              <a:rPr lang="ru-RU" altLang="ru-RU" sz="2800" b="1" dirty="0">
                <a:solidFill>
                  <a:srgbClr val="002060"/>
                </a:solidFill>
                <a:latin typeface="Times New Roman" pitchFamily="18" charset="0"/>
                <a:cs typeface="Times New Roman" pitchFamily="18" charset="0"/>
              </a:rPr>
              <a:t>Из них:</a:t>
            </a:r>
          </a:p>
          <a:p>
            <a:pPr algn="ctr">
              <a:spcBef>
                <a:spcPts val="0"/>
              </a:spcBef>
              <a:buFontTx/>
              <a:buChar char="-"/>
            </a:pPr>
            <a:r>
              <a:rPr lang="ru-RU" altLang="ru-RU" sz="2800" b="1" dirty="0">
                <a:solidFill>
                  <a:srgbClr val="002060"/>
                </a:solidFill>
                <a:latin typeface="Times New Roman" pitchFamily="18" charset="0"/>
                <a:cs typeface="Times New Roman" pitchFamily="18" charset="0"/>
              </a:rPr>
              <a:t>отказавшиеся от набора социальных услуг, </a:t>
            </a:r>
          </a:p>
          <a:p>
            <a:pPr marL="0" indent="0" algn="ctr">
              <a:spcBef>
                <a:spcPts val="0"/>
              </a:spcBef>
              <a:buNone/>
            </a:pPr>
            <a:r>
              <a:rPr lang="ru-RU" altLang="ru-RU" sz="2800" b="1" dirty="0">
                <a:solidFill>
                  <a:srgbClr val="002060"/>
                </a:solidFill>
                <a:latin typeface="Times New Roman" pitchFamily="18" charset="0"/>
                <a:cs typeface="Times New Roman" pitchFamily="18" charset="0"/>
              </a:rPr>
              <a:t>перешедшие в  РЛО:</a:t>
            </a:r>
          </a:p>
          <a:p>
            <a:pPr marL="0" indent="0" algn="ctr">
              <a:spcBef>
                <a:spcPts val="0"/>
              </a:spcBef>
              <a:buFontTx/>
              <a:buNone/>
            </a:pPr>
            <a:r>
              <a:rPr lang="ru-RU" altLang="ru-RU" sz="2800" b="1" dirty="0">
                <a:solidFill>
                  <a:srgbClr val="FF0000"/>
                </a:solidFill>
                <a:latin typeface="Times New Roman" pitchFamily="18" charset="0"/>
                <a:cs typeface="Times New Roman" pitchFamily="18" charset="0"/>
              </a:rPr>
              <a:t>5 197</a:t>
            </a:r>
            <a:r>
              <a:rPr lang="ru-RU" altLang="ru-RU" sz="2800" b="1" dirty="0">
                <a:solidFill>
                  <a:srgbClr val="002060"/>
                </a:solidFill>
                <a:latin typeface="Times New Roman" pitchFamily="18" charset="0"/>
                <a:cs typeface="Times New Roman" pitchFamily="18" charset="0"/>
              </a:rPr>
              <a:t> человек – </a:t>
            </a:r>
            <a:r>
              <a:rPr lang="ru-RU" altLang="ru-RU" sz="2800" b="1" dirty="0">
                <a:solidFill>
                  <a:srgbClr val="FF0000"/>
                </a:solidFill>
                <a:latin typeface="Times New Roman" pitchFamily="18" charset="0"/>
                <a:cs typeface="Times New Roman" pitchFamily="18" charset="0"/>
              </a:rPr>
              <a:t>65,6</a:t>
            </a:r>
            <a:r>
              <a:rPr lang="ru-RU" altLang="ru-RU" sz="2800" b="1" dirty="0">
                <a:solidFill>
                  <a:srgbClr val="002060"/>
                </a:solidFill>
                <a:latin typeface="Times New Roman" pitchFamily="18" charset="0"/>
                <a:cs typeface="Times New Roman" pitchFamily="18" charset="0"/>
              </a:rPr>
              <a:t> млн. руб.; </a:t>
            </a:r>
          </a:p>
          <a:p>
            <a:pPr marL="0" indent="0" algn="ctr">
              <a:spcBef>
                <a:spcPts val="0"/>
              </a:spcBef>
              <a:buFontTx/>
              <a:buNone/>
            </a:pPr>
            <a:r>
              <a:rPr lang="ru-RU" altLang="ru-RU" sz="2800" b="1" dirty="0">
                <a:solidFill>
                  <a:srgbClr val="002060"/>
                </a:solidFill>
                <a:latin typeface="Times New Roman" pitchFamily="18" charset="0"/>
                <a:cs typeface="Times New Roman" pitchFamily="18" charset="0"/>
              </a:rPr>
              <a:t>- федеральные льготники, получающие</a:t>
            </a:r>
          </a:p>
          <a:p>
            <a:pPr marL="0" indent="0" algn="ctr">
              <a:spcBef>
                <a:spcPts val="0"/>
              </a:spcBef>
              <a:buFontTx/>
              <a:buNone/>
            </a:pPr>
            <a:r>
              <a:rPr lang="ru-RU" altLang="ru-RU" sz="2800" b="1" dirty="0">
                <a:solidFill>
                  <a:srgbClr val="002060"/>
                </a:solidFill>
                <a:latin typeface="Times New Roman" pitchFamily="18" charset="0"/>
                <a:cs typeface="Times New Roman" pitchFamily="18" charset="0"/>
              </a:rPr>
              <a:t> региональную льготу:</a:t>
            </a:r>
          </a:p>
          <a:p>
            <a:pPr marL="0" indent="0" algn="ctr">
              <a:spcBef>
                <a:spcPts val="0"/>
              </a:spcBef>
              <a:buFontTx/>
              <a:buNone/>
            </a:pPr>
            <a:r>
              <a:rPr lang="ru-RU" altLang="ru-RU" sz="2800" b="1" dirty="0">
                <a:solidFill>
                  <a:srgbClr val="002060"/>
                </a:solidFill>
                <a:latin typeface="Times New Roman" pitchFamily="18" charset="0"/>
                <a:cs typeface="Times New Roman" pitchFamily="18" charset="0"/>
              </a:rPr>
              <a:t>обратилось </a:t>
            </a:r>
            <a:r>
              <a:rPr lang="ru-RU" altLang="ru-RU" sz="2800" b="1" dirty="0">
                <a:solidFill>
                  <a:srgbClr val="FF0000"/>
                </a:solidFill>
                <a:latin typeface="Times New Roman" pitchFamily="18" charset="0"/>
                <a:cs typeface="Times New Roman" pitchFamily="18" charset="0"/>
              </a:rPr>
              <a:t>27 640</a:t>
            </a:r>
            <a:r>
              <a:rPr lang="ru-RU" altLang="ru-RU" sz="2800" b="1" dirty="0">
                <a:solidFill>
                  <a:srgbClr val="002060"/>
                </a:solidFill>
                <a:latin typeface="Times New Roman" pitchFamily="18" charset="0"/>
                <a:cs typeface="Times New Roman" pitchFamily="18" charset="0"/>
              </a:rPr>
              <a:t> человек – </a:t>
            </a:r>
            <a:r>
              <a:rPr lang="ru-RU" altLang="ru-RU" sz="2800" b="1" dirty="0">
                <a:solidFill>
                  <a:srgbClr val="FF0000"/>
                </a:solidFill>
                <a:latin typeface="Times New Roman" pitchFamily="18" charset="0"/>
                <a:cs typeface="Times New Roman" pitchFamily="18" charset="0"/>
              </a:rPr>
              <a:t>300,3</a:t>
            </a:r>
            <a:r>
              <a:rPr lang="ru-RU" altLang="ru-RU" sz="2800" b="1" dirty="0">
                <a:solidFill>
                  <a:srgbClr val="002060"/>
                </a:solidFill>
                <a:latin typeface="Times New Roman" pitchFamily="18" charset="0"/>
                <a:cs typeface="Times New Roman" pitchFamily="18" charset="0"/>
              </a:rPr>
              <a:t> млн. руб.</a:t>
            </a:r>
          </a:p>
          <a:p>
            <a:pPr marL="0" indent="0" algn="ctr">
              <a:spcBef>
                <a:spcPts val="0"/>
              </a:spcBef>
              <a:buFontTx/>
              <a:buNone/>
            </a:pPr>
            <a:endParaRPr lang="ru-RU" altLang="ru-RU" sz="2800" b="1"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1119322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2"/>
          <p:cNvSpPr txBox="1">
            <a:spLocks noChangeArrowheads="1"/>
          </p:cNvSpPr>
          <p:nvPr/>
        </p:nvSpPr>
        <p:spPr bwMode="auto">
          <a:xfrm>
            <a:off x="0" y="374900"/>
            <a:ext cx="9144000" cy="523220"/>
          </a:xfrm>
          <a:prstGeom prst="rect">
            <a:avLst/>
          </a:prstGeom>
          <a:noFill/>
          <a:ln w="12700">
            <a:noFill/>
            <a:miter lim="800000"/>
            <a:headEnd/>
            <a:tailEnd/>
          </a:ln>
          <a:effectLs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ts val="0"/>
              </a:spcBef>
              <a:buNone/>
            </a:pPr>
            <a:r>
              <a:rPr lang="ru-RU" altLang="ru-RU" sz="2800" b="1" dirty="0">
                <a:solidFill>
                  <a:srgbClr val="C00000"/>
                </a:solidFill>
                <a:latin typeface="Times New Roman" panose="02020603050405020304" pitchFamily="18" charset="0"/>
                <a:cs typeface="Times New Roman" panose="02020603050405020304" pitchFamily="18" charset="0"/>
              </a:rPr>
              <a:t>Работа врачебных комиссий </a:t>
            </a:r>
          </a:p>
        </p:txBody>
      </p:sp>
      <p:sp>
        <p:nvSpPr>
          <p:cNvPr id="33795" name="Rectangle 3"/>
          <p:cNvSpPr>
            <a:spLocks noGrp="1" noChangeArrowheads="1"/>
          </p:cNvSpPr>
          <p:nvPr>
            <p:ph idx="1"/>
          </p:nvPr>
        </p:nvSpPr>
        <p:spPr>
          <a:xfrm>
            <a:off x="296260" y="1138425"/>
            <a:ext cx="8398775" cy="53446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pPr marL="0" indent="0" algn="ctr">
              <a:buNone/>
            </a:pPr>
            <a:r>
              <a:rPr lang="ru-RU" sz="1800" dirty="0">
                <a:latin typeface="Times New Roman" panose="02020603050405020304" pitchFamily="18" charset="0"/>
                <a:cs typeface="Times New Roman" panose="02020603050405020304" pitchFamily="18" charset="0"/>
              </a:rPr>
              <a:t>	</a:t>
            </a:r>
            <a:r>
              <a:rPr lang="ru-RU" sz="2400" dirty="0">
                <a:solidFill>
                  <a:schemeClr val="tx2">
                    <a:lumMod val="75000"/>
                  </a:schemeClr>
                </a:solidFill>
                <a:latin typeface="Times New Roman" panose="02020603050405020304" pitchFamily="18" charset="0"/>
                <a:cs typeface="Times New Roman" panose="02020603050405020304" pitchFamily="18" charset="0"/>
              </a:rPr>
              <a:t>На обеспечение в </a:t>
            </a:r>
            <a:r>
              <a:rPr lang="ru-RU" sz="2400" dirty="0">
                <a:solidFill>
                  <a:srgbClr val="FF0000"/>
                </a:solidFill>
                <a:latin typeface="Times New Roman" panose="02020603050405020304" pitchFamily="18" charset="0"/>
                <a:cs typeface="Times New Roman" panose="02020603050405020304" pitchFamily="18" charset="0"/>
              </a:rPr>
              <a:t>2018 </a:t>
            </a:r>
            <a:r>
              <a:rPr lang="ru-RU" sz="2400" dirty="0">
                <a:solidFill>
                  <a:schemeClr val="tx2">
                    <a:lumMod val="75000"/>
                  </a:schemeClr>
                </a:solidFill>
                <a:latin typeface="Times New Roman" panose="02020603050405020304" pitchFamily="18" charset="0"/>
                <a:cs typeface="Times New Roman" panose="02020603050405020304" pitchFamily="18" charset="0"/>
              </a:rPr>
              <a:t>году медицинскими организациями в министерство представлено </a:t>
            </a:r>
            <a:r>
              <a:rPr lang="ru-RU" sz="2400" dirty="0">
                <a:solidFill>
                  <a:srgbClr val="FF0000"/>
                </a:solidFill>
                <a:latin typeface="Times New Roman" panose="02020603050405020304" pitchFamily="18" charset="0"/>
                <a:cs typeface="Times New Roman" panose="02020603050405020304" pitchFamily="18" charset="0"/>
              </a:rPr>
              <a:t>более 70 </a:t>
            </a:r>
            <a:r>
              <a:rPr lang="ru-RU" sz="2400" dirty="0">
                <a:solidFill>
                  <a:schemeClr val="tx2">
                    <a:lumMod val="75000"/>
                  </a:schemeClr>
                </a:solidFill>
                <a:latin typeface="Times New Roman" panose="02020603050405020304" pitchFamily="18" charset="0"/>
                <a:cs typeface="Times New Roman" panose="02020603050405020304" pitchFamily="18" charset="0"/>
              </a:rPr>
              <a:t>протоколов комиссий ВК. Большинство из них на препараты, предназначенные для лечения эпилепсии.</a:t>
            </a:r>
          </a:p>
          <a:p>
            <a:pPr marL="0" indent="0" algn="ctr">
              <a:buNone/>
            </a:pPr>
            <a:r>
              <a:rPr lang="ru-RU" sz="2400" dirty="0">
                <a:solidFill>
                  <a:schemeClr val="tx2">
                    <a:lumMod val="75000"/>
                  </a:schemeClr>
                </a:solidFill>
                <a:latin typeface="Times New Roman" panose="02020603050405020304" pitchFamily="18" charset="0"/>
                <a:cs typeface="Times New Roman" panose="02020603050405020304" pitchFamily="18" charset="0"/>
              </a:rPr>
              <a:t>	</a:t>
            </a:r>
          </a:p>
          <a:p>
            <a:pPr marL="0" indent="0" algn="ctr">
              <a:buNone/>
            </a:pPr>
            <a:r>
              <a:rPr lang="ru-RU" sz="2400" dirty="0">
                <a:solidFill>
                  <a:schemeClr val="tx2">
                    <a:lumMod val="75000"/>
                  </a:schemeClr>
                </a:solidFill>
                <a:latin typeface="Times New Roman" panose="02020603050405020304" pitchFamily="18" charset="0"/>
                <a:cs typeface="Times New Roman" panose="02020603050405020304" pitchFamily="18" charset="0"/>
              </a:rPr>
              <a:t>На заседаниях адресной комиссии министерства по обеспечению лекарственными препаратами, закупаемыми за счет средств областного бюджета, в </a:t>
            </a:r>
            <a:r>
              <a:rPr lang="ru-RU" sz="2400" dirty="0">
                <a:solidFill>
                  <a:srgbClr val="FF0000"/>
                </a:solidFill>
                <a:latin typeface="Times New Roman" panose="02020603050405020304" pitchFamily="18" charset="0"/>
                <a:cs typeface="Times New Roman" panose="02020603050405020304" pitchFamily="18" charset="0"/>
              </a:rPr>
              <a:t>2017</a:t>
            </a:r>
            <a:r>
              <a:rPr lang="ru-RU" sz="2400" dirty="0">
                <a:solidFill>
                  <a:schemeClr val="tx2">
                    <a:lumMod val="75000"/>
                  </a:schemeClr>
                </a:solidFill>
                <a:latin typeface="Times New Roman" panose="02020603050405020304" pitchFamily="18" charset="0"/>
                <a:cs typeface="Times New Roman" panose="02020603050405020304" pitchFamily="18" charset="0"/>
              </a:rPr>
              <a:t> году рассмотрено </a:t>
            </a:r>
            <a:r>
              <a:rPr lang="ru-RU" sz="2400" dirty="0">
                <a:solidFill>
                  <a:srgbClr val="FF0000"/>
                </a:solidFill>
                <a:latin typeface="Times New Roman" panose="02020603050405020304" pitchFamily="18" charset="0"/>
                <a:cs typeface="Times New Roman" panose="02020603050405020304" pitchFamily="18" charset="0"/>
              </a:rPr>
              <a:t>90</a:t>
            </a:r>
            <a:r>
              <a:rPr lang="ru-RU" sz="2400" dirty="0">
                <a:solidFill>
                  <a:schemeClr val="tx2">
                    <a:lumMod val="75000"/>
                  </a:schemeClr>
                </a:solidFill>
                <a:latin typeface="Times New Roman" panose="02020603050405020304" pitchFamily="18" charset="0"/>
                <a:cs typeface="Times New Roman" panose="02020603050405020304" pitchFamily="18" charset="0"/>
              </a:rPr>
              <a:t> обращений медицинской организации по обеспечению отдельных пациентов дорогостоящими препаратами </a:t>
            </a:r>
          </a:p>
          <a:p>
            <a:pPr marL="0" indent="0" algn="ctr">
              <a:buNone/>
            </a:pPr>
            <a:r>
              <a:rPr lang="ru-RU" sz="2400" dirty="0">
                <a:solidFill>
                  <a:schemeClr val="tx2">
                    <a:lumMod val="75000"/>
                  </a:schemeClr>
                </a:solidFill>
                <a:latin typeface="Times New Roman" panose="02020603050405020304" pitchFamily="18" charset="0"/>
                <a:cs typeface="Times New Roman" panose="02020603050405020304" pitchFamily="18" charset="0"/>
              </a:rPr>
              <a:t>(в 2016 году - 81 обращение)</a:t>
            </a:r>
          </a:p>
          <a:p>
            <a:pPr marL="0" indent="0" algn="ctr">
              <a:buNone/>
            </a:pPr>
            <a:endParaRPr lang="ru-RU" sz="2400" dirty="0">
              <a:solidFill>
                <a:schemeClr val="tx2">
                  <a:lumMod val="75000"/>
                </a:schemeClr>
              </a:solidFill>
              <a:latin typeface="Times New Roman" panose="02020603050405020304" pitchFamily="18" charset="0"/>
              <a:cs typeface="Times New Roman" panose="02020603050405020304" pitchFamily="18" charset="0"/>
            </a:endParaRPr>
          </a:p>
          <a:p>
            <a:pPr marL="0" indent="0" algn="ctr">
              <a:buNone/>
            </a:pPr>
            <a:r>
              <a:rPr lang="ru-RU" sz="2400" dirty="0">
                <a:solidFill>
                  <a:schemeClr val="tx2">
                    <a:lumMod val="75000"/>
                  </a:schemeClr>
                </a:solidFill>
                <a:latin typeface="Times New Roman" panose="02020603050405020304" pitchFamily="18" charset="0"/>
                <a:cs typeface="Times New Roman" panose="02020603050405020304" pitchFamily="18" charset="0"/>
              </a:rPr>
              <a:t> В 2017 году состоялось 6 заседаний (в 2016 – 4 заседания)</a:t>
            </a:r>
          </a:p>
        </p:txBody>
      </p:sp>
    </p:spTree>
    <p:extLst>
      <p:ext uri="{BB962C8B-B14F-4D97-AF65-F5344CB8AC3E}">
        <p14:creationId xmlns:p14="http://schemas.microsoft.com/office/powerpoint/2010/main" val="3008690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type="body" idx="4294967295"/>
          </p:nvPr>
        </p:nvSpPr>
        <p:spPr>
          <a:xfrm>
            <a:off x="143555" y="577958"/>
            <a:ext cx="8704185" cy="6269421"/>
          </a:xfrm>
          <a:extLst>
            <a:ext uri="{909E8E84-426E-40DD-AFC4-6F175D3DCCD1}">
              <a14:hiddenFill xmlns:a14="http://schemas.microsoft.com/office/drawing/2010/main">
                <a:solidFill>
                  <a:srgbClr val="FFFFFF"/>
                </a:solidFill>
              </a14:hiddenFill>
            </a:ext>
          </a:extLst>
        </p:spPr>
        <p:txBody>
          <a:bodyPr>
            <a:normAutofit fontScale="85000" lnSpcReduction="10000"/>
          </a:bodyPr>
          <a:lstStyle/>
          <a:p>
            <a:pPr marL="0" indent="0" algn="just" eaLnBrk="1" hangingPunct="1">
              <a:spcBef>
                <a:spcPts val="0"/>
              </a:spcBef>
              <a:buNone/>
            </a:pPr>
            <a:r>
              <a:rPr lang="ru-RU" altLang="ru-RU" sz="1800" dirty="0">
                <a:solidFill>
                  <a:srgbClr val="0070C0"/>
                </a:solidFill>
                <a:latin typeface="Times New Roman" panose="02020603050405020304" pitchFamily="18" charset="0"/>
                <a:cs typeface="Times New Roman" panose="02020603050405020304" pitchFamily="18" charset="0"/>
              </a:rPr>
              <a:t>	</a:t>
            </a:r>
            <a:r>
              <a:rPr lang="ru-RU" altLang="ru-RU" sz="1800" b="1" dirty="0">
                <a:solidFill>
                  <a:schemeClr val="tx2">
                    <a:lumMod val="75000"/>
                  </a:schemeClr>
                </a:solidFill>
                <a:latin typeface="Times New Roman" panose="02020603050405020304" pitchFamily="18" charset="0"/>
                <a:cs typeface="Times New Roman" panose="02020603050405020304" pitchFamily="18" charset="0"/>
              </a:rPr>
              <a:t>Значительное увеличение численности региональных льготников</a:t>
            </a:r>
          </a:p>
          <a:p>
            <a:pPr algn="just">
              <a:spcBef>
                <a:spcPts val="0"/>
              </a:spcBef>
            </a:pPr>
            <a:r>
              <a:rPr lang="ru-RU" altLang="ru-RU" sz="1800" dirty="0">
                <a:latin typeface="Times New Roman" panose="02020603050405020304" pitchFamily="18" charset="0"/>
                <a:cs typeface="Times New Roman" panose="02020603050405020304" pitchFamily="18" charset="0"/>
              </a:rPr>
              <a:t>внесение в 2013 году изменений в областной закон № 2-2-03</a:t>
            </a:r>
            <a:br>
              <a:rPr lang="ru-RU" altLang="ru-RU" sz="1800" dirty="0">
                <a:latin typeface="Times New Roman" panose="02020603050405020304" pitchFamily="18" charset="0"/>
                <a:cs typeface="Times New Roman" panose="02020603050405020304" pitchFamily="18" charset="0"/>
              </a:rPr>
            </a:br>
            <a:r>
              <a:rPr lang="ru-RU" altLang="ru-RU" sz="1800" dirty="0">
                <a:latin typeface="Times New Roman" panose="02020603050405020304" pitchFamily="18" charset="0"/>
                <a:cs typeface="Times New Roman" panose="02020603050405020304" pitchFamily="18" charset="0"/>
              </a:rPr>
              <a:t>(планируемые изменения с 2018 года);</a:t>
            </a:r>
          </a:p>
          <a:p>
            <a:pPr algn="just">
              <a:spcBef>
                <a:spcPts val="0"/>
              </a:spcBef>
            </a:pPr>
            <a:r>
              <a:rPr lang="ru-RU" altLang="ru-RU" sz="1800" dirty="0">
                <a:latin typeface="Times New Roman" panose="02020603050405020304" pitchFamily="18" charset="0"/>
                <a:cs typeface="Times New Roman" panose="02020603050405020304" pitchFamily="18" charset="0"/>
              </a:rPr>
              <a:t>введение более жестких критериев установления инвалидности;</a:t>
            </a:r>
          </a:p>
          <a:p>
            <a:pPr algn="just">
              <a:spcBef>
                <a:spcPts val="0"/>
              </a:spcBef>
            </a:pPr>
            <a:r>
              <a:rPr lang="ru-RU" altLang="ru-RU" sz="1800" dirty="0">
                <a:latin typeface="Times New Roman" panose="02020603050405020304" pitchFamily="18" charset="0"/>
                <a:cs typeface="Times New Roman" panose="02020603050405020304" pitchFamily="18" charset="0"/>
              </a:rPr>
              <a:t>улучшение первичной </a:t>
            </a:r>
            <a:r>
              <a:rPr lang="ru-RU" altLang="ru-RU" sz="1800" dirty="0" err="1">
                <a:latin typeface="Times New Roman" panose="02020603050405020304" pitchFamily="18" charset="0"/>
                <a:cs typeface="Times New Roman" panose="02020603050405020304" pitchFamily="18" charset="0"/>
              </a:rPr>
              <a:t>выявляемости</a:t>
            </a:r>
            <a:r>
              <a:rPr lang="ru-RU" altLang="ru-RU" sz="1800" dirty="0">
                <a:latin typeface="Times New Roman" panose="02020603050405020304" pitchFamily="18" charset="0"/>
                <a:cs typeface="Times New Roman" panose="02020603050405020304" pitchFamily="18" charset="0"/>
              </a:rPr>
              <a:t> заболеваний за счет проведения диспансеризации населения;</a:t>
            </a:r>
          </a:p>
          <a:p>
            <a:pPr algn="just" eaLnBrk="1" hangingPunct="1">
              <a:spcBef>
                <a:spcPts val="0"/>
              </a:spcBef>
            </a:pPr>
            <a:r>
              <a:rPr lang="ru-RU" altLang="ru-RU" sz="1800" dirty="0">
                <a:latin typeface="Times New Roman" panose="02020603050405020304" pitchFamily="18" charset="0"/>
                <a:cs typeface="Times New Roman" panose="02020603050405020304" pitchFamily="18" charset="0"/>
              </a:rPr>
              <a:t>рост заболеваемости;</a:t>
            </a:r>
          </a:p>
          <a:p>
            <a:pPr algn="just" eaLnBrk="1" hangingPunct="1">
              <a:spcBef>
                <a:spcPts val="0"/>
              </a:spcBef>
            </a:pPr>
            <a:r>
              <a:rPr lang="ru-RU" altLang="ru-RU" sz="1800" dirty="0">
                <a:latin typeface="Times New Roman" panose="02020603050405020304" pitchFamily="18" charset="0"/>
                <a:cs typeface="Times New Roman" panose="02020603050405020304" pitchFamily="18" charset="0"/>
              </a:rPr>
              <a:t>более раннее начало терапевтического лечения;</a:t>
            </a:r>
          </a:p>
          <a:p>
            <a:pPr algn="just" eaLnBrk="1" hangingPunct="1">
              <a:spcBef>
                <a:spcPts val="0"/>
              </a:spcBef>
            </a:pPr>
            <a:r>
              <a:rPr lang="ru-RU" altLang="ru-RU" sz="1800" dirty="0">
                <a:latin typeface="Times New Roman" panose="02020603050405020304" pitchFamily="18" charset="0"/>
                <a:cs typeface="Times New Roman" panose="02020603050405020304" pitchFamily="18" charset="0"/>
              </a:rPr>
              <a:t>расширение показаний для лечения</a:t>
            </a:r>
          </a:p>
          <a:p>
            <a:pPr marL="0" indent="0" algn="just" eaLnBrk="1" hangingPunct="1">
              <a:spcBef>
                <a:spcPts val="0"/>
              </a:spcBef>
              <a:buNone/>
            </a:pPr>
            <a:endParaRPr lang="ru-RU" altLang="ru-RU" sz="1800" dirty="0">
              <a:latin typeface="Times New Roman" panose="02020603050405020304" pitchFamily="18" charset="0"/>
              <a:cs typeface="Times New Roman" panose="02020603050405020304" pitchFamily="18" charset="0"/>
            </a:endParaRPr>
          </a:p>
          <a:p>
            <a:pPr marL="0" indent="0" algn="just" eaLnBrk="1" hangingPunct="1">
              <a:spcBef>
                <a:spcPts val="0"/>
              </a:spcBef>
              <a:buNone/>
            </a:pPr>
            <a:r>
              <a:rPr lang="ru-RU" altLang="ru-RU" sz="1800" dirty="0">
                <a:solidFill>
                  <a:srgbClr val="0070C0"/>
                </a:solidFill>
                <a:latin typeface="Times New Roman" panose="02020603050405020304" pitchFamily="18" charset="0"/>
                <a:cs typeface="Times New Roman" panose="02020603050405020304" pitchFamily="18" charset="0"/>
              </a:rPr>
              <a:t>	</a:t>
            </a:r>
            <a:r>
              <a:rPr lang="ru-RU" altLang="ru-RU" sz="1800" b="1" dirty="0">
                <a:solidFill>
                  <a:schemeClr val="tx2">
                    <a:lumMod val="75000"/>
                  </a:schemeClr>
                </a:solidFill>
                <a:latin typeface="Times New Roman" panose="02020603050405020304" pitchFamily="18" charset="0"/>
                <a:cs typeface="Times New Roman" panose="02020603050405020304" pitchFamily="18" charset="0"/>
              </a:rPr>
              <a:t>Дублирование льгот по лекарственному обеспечению </a:t>
            </a:r>
          </a:p>
          <a:p>
            <a:pPr algn="just">
              <a:spcBef>
                <a:spcPts val="0"/>
              </a:spcBef>
            </a:pPr>
            <a:r>
              <a:rPr lang="ru-RU" altLang="ru-RU" sz="1800" dirty="0">
                <a:latin typeface="Times New Roman" panose="02020603050405020304" pitchFamily="18" charset="0"/>
                <a:cs typeface="Times New Roman" panose="02020603050405020304" pitchFamily="18" charset="0"/>
              </a:rPr>
              <a:t>отдельные группы населения имеют право получать бесплатно лекарственные препараты как по постановлению Правительства РФ № 890, так и по Федеральному закону № 178-ФЗ);</a:t>
            </a:r>
          </a:p>
          <a:p>
            <a:pPr marL="0" indent="0" algn="just">
              <a:spcBef>
                <a:spcPts val="0"/>
              </a:spcBef>
              <a:buNone/>
            </a:pPr>
            <a:endParaRPr lang="ru-RU" altLang="ru-RU" sz="1800" dirty="0">
              <a:latin typeface="Times New Roman" panose="02020603050405020304" pitchFamily="18" charset="0"/>
              <a:cs typeface="Times New Roman" panose="02020603050405020304" pitchFamily="18" charset="0"/>
            </a:endParaRPr>
          </a:p>
          <a:p>
            <a:pPr marL="0" indent="0" algn="just">
              <a:spcBef>
                <a:spcPts val="0"/>
              </a:spcBef>
              <a:buNone/>
            </a:pPr>
            <a:r>
              <a:rPr lang="ru-RU" altLang="ru-RU" sz="1800" dirty="0">
                <a:solidFill>
                  <a:srgbClr val="0070C0"/>
                </a:solidFill>
                <a:latin typeface="Times New Roman" panose="02020603050405020304" pitchFamily="18" charset="0"/>
                <a:cs typeface="Times New Roman" panose="02020603050405020304" pitchFamily="18" charset="0"/>
              </a:rPr>
              <a:t>	</a:t>
            </a:r>
            <a:r>
              <a:rPr lang="ru-RU" altLang="ru-RU" sz="1800" b="1" dirty="0">
                <a:solidFill>
                  <a:schemeClr val="tx2">
                    <a:lumMod val="75000"/>
                  </a:schemeClr>
                </a:solidFill>
                <a:latin typeface="Times New Roman" panose="02020603050405020304" pitchFamily="18" charset="0"/>
                <a:cs typeface="Times New Roman" panose="02020603050405020304" pitchFamily="18" charset="0"/>
              </a:rPr>
              <a:t>Выделенные финансовые средства на реализацию программы ОНЛС </a:t>
            </a:r>
          </a:p>
          <a:p>
            <a:pPr marL="0" indent="0" algn="just">
              <a:spcBef>
                <a:spcPts val="0"/>
              </a:spcBef>
              <a:buNone/>
            </a:pPr>
            <a:r>
              <a:rPr lang="ru-RU" altLang="ru-RU" sz="1800" b="1" dirty="0">
                <a:solidFill>
                  <a:schemeClr val="tx2">
                    <a:lumMod val="75000"/>
                  </a:schemeClr>
                </a:solidFill>
                <a:latin typeface="Times New Roman" panose="02020603050405020304" pitchFamily="18" charset="0"/>
                <a:cs typeface="Times New Roman" panose="02020603050405020304" pitchFamily="18" charset="0"/>
              </a:rPr>
              <a:t>	не в полной мере покрывают расходы на одного льготника</a:t>
            </a:r>
          </a:p>
          <a:p>
            <a:pPr marL="0" indent="0" algn="just">
              <a:spcBef>
                <a:spcPts val="0"/>
              </a:spcBef>
              <a:buNone/>
            </a:pPr>
            <a:endParaRPr lang="ru-RU" altLang="ru-RU" sz="1800" dirty="0">
              <a:solidFill>
                <a:srgbClr val="0070C0"/>
              </a:solidFill>
              <a:latin typeface="Times New Roman" panose="02020603050405020304" pitchFamily="18" charset="0"/>
              <a:cs typeface="Times New Roman" panose="02020603050405020304" pitchFamily="18" charset="0"/>
            </a:endParaRPr>
          </a:p>
          <a:p>
            <a:pPr marL="0" indent="0" algn="just" eaLnBrk="1" hangingPunct="1">
              <a:spcBef>
                <a:spcPts val="0"/>
              </a:spcBef>
              <a:buNone/>
            </a:pPr>
            <a:r>
              <a:rPr lang="ru-RU" altLang="ru-RU" sz="1800" dirty="0">
                <a:solidFill>
                  <a:srgbClr val="0070C0"/>
                </a:solidFill>
                <a:latin typeface="Times New Roman" panose="02020603050405020304" pitchFamily="18" charset="0"/>
                <a:cs typeface="Times New Roman" panose="02020603050405020304" pitchFamily="18" charset="0"/>
              </a:rPr>
              <a:t>	</a:t>
            </a:r>
            <a:r>
              <a:rPr lang="ru-RU" altLang="ru-RU" sz="1800" b="1" dirty="0">
                <a:solidFill>
                  <a:schemeClr val="tx2">
                    <a:lumMod val="75000"/>
                  </a:schemeClr>
                </a:solidFill>
                <a:latin typeface="Times New Roman" panose="02020603050405020304" pitchFamily="18" charset="0"/>
                <a:cs typeface="Times New Roman" panose="02020603050405020304" pitchFamily="18" charset="0"/>
              </a:rPr>
              <a:t>Обеспечение за счет средств областного бюджета </a:t>
            </a:r>
          </a:p>
          <a:p>
            <a:pPr marL="0" indent="0" algn="just" eaLnBrk="1" hangingPunct="1">
              <a:spcBef>
                <a:spcPts val="0"/>
              </a:spcBef>
              <a:buNone/>
            </a:pPr>
            <a:r>
              <a:rPr lang="ru-RU" altLang="ru-RU" sz="1800" b="1" dirty="0">
                <a:solidFill>
                  <a:schemeClr val="tx2">
                    <a:lumMod val="75000"/>
                  </a:schemeClr>
                </a:solidFill>
                <a:latin typeface="Times New Roman" panose="02020603050405020304" pitchFamily="18" charset="0"/>
                <a:cs typeface="Times New Roman" panose="02020603050405020304" pitchFamily="18" charset="0"/>
              </a:rPr>
              <a:t>	дорогостоящими лекарственными препаратами</a:t>
            </a:r>
          </a:p>
          <a:p>
            <a:pPr algn="just">
              <a:spcBef>
                <a:spcPts val="0"/>
              </a:spcBef>
            </a:pPr>
            <a:r>
              <a:rPr lang="ru-RU" altLang="ru-RU" sz="1800" dirty="0">
                <a:latin typeface="Times New Roman" panose="02020603050405020304" pitchFamily="18" charset="0"/>
                <a:cs typeface="Times New Roman" panose="02020603050405020304" pitchFamily="18" charset="0"/>
              </a:rPr>
              <a:t>страдающих «</a:t>
            </a:r>
            <a:r>
              <a:rPr lang="ru-RU" altLang="ru-RU" sz="1800" dirty="0" err="1">
                <a:latin typeface="Times New Roman" panose="02020603050405020304" pitchFamily="18" charset="0"/>
                <a:cs typeface="Times New Roman" panose="02020603050405020304" pitchFamily="18" charset="0"/>
              </a:rPr>
              <a:t>орфанными</a:t>
            </a:r>
            <a:r>
              <a:rPr lang="ru-RU" altLang="ru-RU" sz="1800" dirty="0">
                <a:latin typeface="Times New Roman" panose="02020603050405020304" pitchFamily="18" charset="0"/>
                <a:cs typeface="Times New Roman" panose="02020603050405020304" pitchFamily="18" charset="0"/>
              </a:rPr>
              <a:t>» заболеваниями;</a:t>
            </a:r>
          </a:p>
          <a:p>
            <a:pPr algn="just">
              <a:spcBef>
                <a:spcPts val="0"/>
              </a:spcBef>
            </a:pPr>
            <a:r>
              <a:rPr lang="ru-RU" altLang="ru-RU" sz="1800" dirty="0">
                <a:latin typeface="Times New Roman" panose="02020603050405020304" pitchFamily="18" charset="0"/>
                <a:cs typeface="Times New Roman" panose="02020603050405020304" pitchFamily="18" charset="0"/>
              </a:rPr>
              <a:t>пациентов с ревматоидным артритом биологическими </a:t>
            </a:r>
            <a:r>
              <a:rPr lang="ru-RU" altLang="ru-RU" sz="1800" dirty="0" err="1">
                <a:latin typeface="Times New Roman" panose="02020603050405020304" pitchFamily="18" charset="0"/>
                <a:cs typeface="Times New Roman" panose="02020603050405020304" pitchFamily="18" charset="0"/>
              </a:rPr>
              <a:t>генноинженерными</a:t>
            </a:r>
            <a:r>
              <a:rPr lang="ru-RU" altLang="ru-RU" sz="1800" dirty="0">
                <a:latin typeface="Times New Roman" panose="02020603050405020304" pitchFamily="18" charset="0"/>
                <a:cs typeface="Times New Roman" panose="02020603050405020304" pitchFamily="18" charset="0"/>
              </a:rPr>
              <a:t> препаратами (</a:t>
            </a:r>
            <a:r>
              <a:rPr lang="ru-RU" altLang="ru-RU" sz="1800" dirty="0" err="1">
                <a:latin typeface="Times New Roman" panose="02020603050405020304" pitchFamily="18" charset="0"/>
                <a:cs typeface="Times New Roman" panose="02020603050405020304" pitchFamily="18" charset="0"/>
              </a:rPr>
              <a:t>Актемра</a:t>
            </a:r>
            <a:r>
              <a:rPr lang="ru-RU" altLang="ru-RU" sz="1800" dirty="0">
                <a:latin typeface="Times New Roman" panose="02020603050405020304" pitchFamily="18" charset="0"/>
                <a:cs typeface="Times New Roman" panose="02020603050405020304" pitchFamily="18" charset="0"/>
              </a:rPr>
              <a:t>, </a:t>
            </a:r>
            <a:r>
              <a:rPr lang="ru-RU" altLang="ru-RU" sz="1800" dirty="0" err="1">
                <a:latin typeface="Times New Roman" panose="02020603050405020304" pitchFamily="18" charset="0"/>
                <a:cs typeface="Times New Roman" panose="02020603050405020304" pitchFamily="18" charset="0"/>
              </a:rPr>
              <a:t>Энбрел</a:t>
            </a:r>
            <a:r>
              <a:rPr lang="ru-RU" altLang="ru-RU" sz="1800" dirty="0">
                <a:latin typeface="Times New Roman" panose="02020603050405020304" pitchFamily="18" charset="0"/>
                <a:cs typeface="Times New Roman" panose="02020603050405020304" pitchFamily="18" charset="0"/>
              </a:rPr>
              <a:t>, </a:t>
            </a:r>
            <a:r>
              <a:rPr lang="ru-RU" altLang="ru-RU" sz="1800" dirty="0" err="1">
                <a:latin typeface="Times New Roman" panose="02020603050405020304" pitchFamily="18" charset="0"/>
                <a:cs typeface="Times New Roman" panose="02020603050405020304" pitchFamily="18" charset="0"/>
              </a:rPr>
              <a:t>Оренсия</a:t>
            </a:r>
            <a:r>
              <a:rPr lang="ru-RU" altLang="ru-RU" sz="1800" dirty="0">
                <a:latin typeface="Times New Roman" panose="02020603050405020304" pitchFamily="18" charset="0"/>
                <a:cs typeface="Times New Roman" panose="02020603050405020304" pitchFamily="18" charset="0"/>
              </a:rPr>
              <a:t> и др.);</a:t>
            </a:r>
          </a:p>
          <a:p>
            <a:pPr algn="just">
              <a:spcBef>
                <a:spcPts val="0"/>
              </a:spcBef>
            </a:pPr>
            <a:r>
              <a:rPr lang="ru-RU" altLang="ru-RU" sz="1800" dirty="0">
                <a:latin typeface="Times New Roman" panose="02020603050405020304" pitchFamily="18" charset="0"/>
                <a:cs typeface="Times New Roman" panose="02020603050405020304" pitchFamily="18" charset="0"/>
              </a:rPr>
              <a:t>      детей-инвалидов с хроническими системными заболеваниями;</a:t>
            </a:r>
          </a:p>
          <a:p>
            <a:pPr marL="0" indent="0" algn="just">
              <a:spcBef>
                <a:spcPts val="0"/>
              </a:spcBef>
              <a:buNone/>
            </a:pPr>
            <a:endParaRPr lang="ru-RU" altLang="ru-RU" sz="1800" dirty="0">
              <a:latin typeface="Times New Roman" panose="02020603050405020304" pitchFamily="18" charset="0"/>
              <a:cs typeface="Times New Roman" panose="02020603050405020304" pitchFamily="18" charset="0"/>
            </a:endParaRPr>
          </a:p>
          <a:p>
            <a:pPr marL="0" indent="0" algn="just">
              <a:spcBef>
                <a:spcPts val="0"/>
              </a:spcBef>
              <a:buNone/>
            </a:pPr>
            <a:r>
              <a:rPr lang="ru-RU" altLang="ru-RU" sz="1800" dirty="0">
                <a:solidFill>
                  <a:srgbClr val="0070C0"/>
                </a:solidFill>
                <a:latin typeface="Times New Roman" panose="02020603050405020304" pitchFamily="18" charset="0"/>
                <a:cs typeface="Times New Roman" panose="02020603050405020304" pitchFamily="18" charset="0"/>
              </a:rPr>
              <a:t>	</a:t>
            </a:r>
            <a:r>
              <a:rPr lang="ru-RU" altLang="ru-RU" sz="1800" b="1" dirty="0">
                <a:solidFill>
                  <a:schemeClr val="tx2">
                    <a:lumMod val="75000"/>
                  </a:schemeClr>
                </a:solidFill>
                <a:latin typeface="Times New Roman" panose="02020603050405020304" pitchFamily="18" charset="0"/>
                <a:cs typeface="Times New Roman" panose="02020603050405020304" pitchFamily="18" charset="0"/>
              </a:rPr>
              <a:t>Обеспечение лекарственными препаратами жителей труднодоступных</a:t>
            </a:r>
          </a:p>
          <a:p>
            <a:pPr marL="0" indent="0" algn="just">
              <a:spcBef>
                <a:spcPts val="0"/>
              </a:spcBef>
              <a:buNone/>
            </a:pPr>
            <a:r>
              <a:rPr lang="ru-RU" altLang="ru-RU" sz="1800" b="1" dirty="0">
                <a:solidFill>
                  <a:schemeClr val="tx2">
                    <a:lumMod val="75000"/>
                  </a:schemeClr>
                </a:solidFill>
                <a:latin typeface="Times New Roman" panose="02020603050405020304" pitchFamily="18" charset="0"/>
                <a:cs typeface="Times New Roman" panose="02020603050405020304" pitchFamily="18" charset="0"/>
              </a:rPr>
              <a:t>	 и отдалённых населённых пунктов Архангельской области </a:t>
            </a:r>
          </a:p>
          <a:p>
            <a:pPr algn="just">
              <a:spcBef>
                <a:spcPts val="0"/>
              </a:spcBef>
            </a:pPr>
            <a:r>
              <a:rPr lang="ru-RU" altLang="ru-RU" sz="1800" dirty="0">
                <a:latin typeface="Times New Roman" panose="02020603050405020304" pitchFamily="18" charset="0"/>
                <a:cs typeface="Times New Roman" panose="02020603050405020304" pitchFamily="18" charset="0"/>
              </a:rPr>
              <a:t>(внесение изменений в 61-ФЗ «Об обращении лекарственных средств» в части возможности розничной торговли лекарственными препаратами для медицинского применения передвижными модулями организациями, имеющими лицензию на осуществление фармацевтической деятельности).</a:t>
            </a:r>
          </a:p>
        </p:txBody>
      </p:sp>
      <p:sp>
        <p:nvSpPr>
          <p:cNvPr id="4" name="Text Box 2"/>
          <p:cNvSpPr txBox="1">
            <a:spLocks noChangeArrowheads="1"/>
          </p:cNvSpPr>
          <p:nvPr/>
        </p:nvSpPr>
        <p:spPr bwMode="auto">
          <a:xfrm>
            <a:off x="0" y="0"/>
            <a:ext cx="9144000" cy="461665"/>
          </a:xfrm>
          <a:prstGeom prst="rect">
            <a:avLst/>
          </a:prstGeom>
          <a:noFill/>
          <a:ln w="12700">
            <a:noFill/>
            <a:miter lim="800000"/>
            <a:headEnd/>
            <a:tailEnd/>
          </a:ln>
          <a:effectLs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ts val="0"/>
              </a:spcBef>
              <a:buNone/>
            </a:pPr>
            <a:r>
              <a:rPr lang="ru-RU" altLang="ru-RU" sz="2400" b="1" dirty="0">
                <a:solidFill>
                  <a:srgbClr val="C00000"/>
                </a:solidFill>
                <a:latin typeface="Times New Roman" panose="02020603050405020304" pitchFamily="18" charset="0"/>
                <a:cs typeface="Times New Roman" panose="02020603050405020304" pitchFamily="18" charset="0"/>
              </a:rPr>
              <a:t>Проблемы по реализации льготных программ</a:t>
            </a:r>
          </a:p>
        </p:txBody>
      </p:sp>
    </p:spTree>
    <p:extLst>
      <p:ext uri="{BB962C8B-B14F-4D97-AF65-F5344CB8AC3E}">
        <p14:creationId xmlns:p14="http://schemas.microsoft.com/office/powerpoint/2010/main" val="10586118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0" y="116293"/>
            <a:ext cx="9144000" cy="461665"/>
          </a:xfrm>
          <a:prstGeom prst="rect">
            <a:avLst/>
          </a:prstGeom>
          <a:noFill/>
          <a:ln w="12700">
            <a:noFill/>
            <a:miter lim="800000"/>
            <a:headEnd/>
            <a:tailEnd/>
          </a:ln>
          <a:effectLs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ts val="0"/>
              </a:spcBef>
              <a:buFontTx/>
              <a:buNone/>
            </a:pPr>
            <a:r>
              <a:rPr lang="ru-RU" altLang="ru-RU" sz="2400" b="1" dirty="0">
                <a:solidFill>
                  <a:srgbClr val="C00000"/>
                </a:solidFill>
                <a:latin typeface="Times New Roman" panose="02020603050405020304" pitchFamily="18" charset="0"/>
                <a:cs typeface="Times New Roman" panose="02020603050405020304" pitchFamily="18" charset="0"/>
              </a:rPr>
              <a:t>Льготное лекарственное обеспечение граждан</a:t>
            </a:r>
          </a:p>
        </p:txBody>
      </p:sp>
      <p:sp>
        <p:nvSpPr>
          <p:cNvPr id="5" name="Text Box 3"/>
          <p:cNvSpPr txBox="1">
            <a:spLocks noChangeArrowheads="1"/>
          </p:cNvSpPr>
          <p:nvPr/>
        </p:nvSpPr>
        <p:spPr bwMode="auto">
          <a:xfrm>
            <a:off x="296260" y="1641159"/>
            <a:ext cx="3530600" cy="584775"/>
          </a:xfrm>
          <a:prstGeom prst="rect">
            <a:avLst/>
          </a:prstGeom>
          <a:noFill/>
          <a:ln w="12700">
            <a:noFill/>
            <a:miter lim="800000"/>
            <a:headEnd/>
            <a:tailEnd/>
          </a:ln>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ts val="0"/>
              </a:spcBef>
              <a:buFontTx/>
              <a:buNone/>
            </a:pPr>
            <a:r>
              <a:rPr lang="ru-RU" altLang="ru-RU" sz="1600" b="1" dirty="0">
                <a:latin typeface="Times New Roman" panose="02020603050405020304" pitchFamily="18" charset="0"/>
                <a:cs typeface="Times New Roman" panose="02020603050405020304" pitchFamily="18" charset="0"/>
              </a:rPr>
              <a:t>Расходные обязательства</a:t>
            </a:r>
          </a:p>
          <a:p>
            <a:pPr algn="ctr" eaLnBrk="1" hangingPunct="1">
              <a:spcBef>
                <a:spcPts val="0"/>
              </a:spcBef>
              <a:buFontTx/>
              <a:buNone/>
            </a:pPr>
            <a:r>
              <a:rPr lang="ru-RU" altLang="ru-RU" sz="1600" b="1" dirty="0">
                <a:latin typeface="Times New Roman" panose="02020603050405020304" pitchFamily="18" charset="0"/>
                <a:cs typeface="Times New Roman" panose="02020603050405020304" pitchFamily="18" charset="0"/>
              </a:rPr>
              <a:t>федерального бюджета</a:t>
            </a:r>
          </a:p>
        </p:txBody>
      </p:sp>
      <p:sp>
        <p:nvSpPr>
          <p:cNvPr id="6" name="Text Box 4"/>
          <p:cNvSpPr txBox="1">
            <a:spLocks noChangeArrowheads="1"/>
          </p:cNvSpPr>
          <p:nvPr/>
        </p:nvSpPr>
        <p:spPr bwMode="auto">
          <a:xfrm>
            <a:off x="5335525" y="1641159"/>
            <a:ext cx="3529013" cy="584775"/>
          </a:xfrm>
          <a:prstGeom prst="rect">
            <a:avLst/>
          </a:prstGeom>
          <a:noFill/>
          <a:ln w="12700">
            <a:noFill/>
            <a:miter lim="800000"/>
            <a:headEnd/>
            <a:tailEnd/>
          </a:ln>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ts val="0"/>
              </a:spcBef>
              <a:buFontTx/>
              <a:buNone/>
            </a:pPr>
            <a:r>
              <a:rPr lang="ru-RU" altLang="ru-RU" sz="1600" b="1" dirty="0">
                <a:latin typeface="Times New Roman" panose="02020603050405020304" pitchFamily="18" charset="0"/>
                <a:cs typeface="Times New Roman" panose="02020603050405020304" pitchFamily="18" charset="0"/>
              </a:rPr>
              <a:t>Расходные обязательства </a:t>
            </a:r>
            <a:r>
              <a:rPr lang="en-US" altLang="ru-RU" sz="1600" b="1" dirty="0">
                <a:latin typeface="Baskerville Old Face" pitchFamily="18" charset="0"/>
                <a:cs typeface="Times New Roman" panose="02020603050405020304" pitchFamily="18" charset="0"/>
              </a:rPr>
              <a:t> </a:t>
            </a:r>
            <a:endParaRPr lang="ru-RU" altLang="ru-RU" sz="1600" b="1" dirty="0">
              <a:latin typeface="Times New Roman" panose="02020603050405020304" pitchFamily="18" charset="0"/>
              <a:cs typeface="Times New Roman" panose="02020603050405020304" pitchFamily="18" charset="0"/>
            </a:endParaRPr>
          </a:p>
          <a:p>
            <a:pPr algn="ctr" eaLnBrk="1" hangingPunct="1">
              <a:spcBef>
                <a:spcPts val="0"/>
              </a:spcBef>
              <a:buFontTx/>
              <a:buNone/>
            </a:pPr>
            <a:r>
              <a:rPr lang="ru-RU" altLang="ru-RU" sz="1600" b="1" dirty="0">
                <a:latin typeface="Times New Roman" panose="02020603050405020304" pitchFamily="18" charset="0"/>
                <a:cs typeface="Times New Roman" panose="02020603050405020304" pitchFamily="18" charset="0"/>
              </a:rPr>
              <a:t>субъекта РФ</a:t>
            </a:r>
          </a:p>
        </p:txBody>
      </p:sp>
      <p:sp>
        <p:nvSpPr>
          <p:cNvPr id="7" name="Text Box 5"/>
          <p:cNvSpPr txBox="1">
            <a:spLocks noChangeArrowheads="1"/>
          </p:cNvSpPr>
          <p:nvPr/>
        </p:nvSpPr>
        <p:spPr bwMode="auto">
          <a:xfrm>
            <a:off x="296260" y="3158145"/>
            <a:ext cx="3530601" cy="2058695"/>
          </a:xfrm>
          <a:prstGeom prst="rect">
            <a:avLst/>
          </a:prstGeom>
          <a:noFill/>
          <a:ln w="12700">
            <a:noFill/>
            <a:miter lim="800000"/>
            <a:headEnd/>
            <a:tailEnd/>
          </a:ln>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indent="447675" algn="just" eaLnBrk="1" hangingPunct="1">
              <a:spcBef>
                <a:spcPts val="0"/>
              </a:spcBef>
              <a:buSzPct val="85000"/>
              <a:buFontTx/>
              <a:buChar char="-"/>
            </a:pPr>
            <a:r>
              <a:rPr lang="ru-RU" altLang="ru-RU" sz="1600" b="1" dirty="0">
                <a:latin typeface="Times New Roman" panose="02020603050405020304" pitchFamily="18" charset="0"/>
                <a:cs typeface="Times New Roman" panose="02020603050405020304" pitchFamily="18" charset="0"/>
              </a:rPr>
              <a:t>ФЗ от 17.07.1999 № 178-ФЗ  «О государственной социальной помощи» (программа обеспечения необходимыми лекарственными средствами - ОНЛС) </a:t>
            </a:r>
          </a:p>
          <a:p>
            <a:pPr marL="0" indent="447675" algn="just" eaLnBrk="1" hangingPunct="1">
              <a:spcBef>
                <a:spcPts val="0"/>
              </a:spcBef>
              <a:buSzPct val="85000"/>
              <a:buFontTx/>
              <a:buChar char="-"/>
            </a:pPr>
            <a:r>
              <a:rPr lang="ru-RU" altLang="ru-RU" sz="1600" b="1" dirty="0">
                <a:latin typeface="Times New Roman" panose="02020603050405020304" pitchFamily="18" charset="0"/>
                <a:cs typeface="Times New Roman" panose="02020603050405020304" pitchFamily="18" charset="0"/>
              </a:rPr>
              <a:t>Программа «Семь нозологий»</a:t>
            </a:r>
          </a:p>
          <a:p>
            <a:pPr marL="0" indent="0" algn="ctr" eaLnBrk="1" hangingPunct="1">
              <a:spcBef>
                <a:spcPts val="0"/>
              </a:spcBef>
              <a:buSzPct val="85000"/>
              <a:buNone/>
            </a:pPr>
            <a:r>
              <a:rPr lang="ru-RU" altLang="ru-RU" sz="1600" b="1" dirty="0">
                <a:solidFill>
                  <a:schemeClr val="tx2"/>
                </a:solidFill>
                <a:latin typeface="Times New Roman" panose="02020603050405020304" pitchFamily="18" charset="0"/>
                <a:cs typeface="Times New Roman" panose="02020603050405020304" pitchFamily="18" charset="0"/>
              </a:rPr>
              <a:t>   (имеют инвалидность: </a:t>
            </a:r>
          </a:p>
          <a:p>
            <a:pPr marL="0" indent="0" algn="ctr" eaLnBrk="1" hangingPunct="1">
              <a:spcBef>
                <a:spcPts val="0"/>
              </a:spcBef>
              <a:buSzPct val="85000"/>
              <a:buNone/>
            </a:pPr>
            <a:r>
              <a:rPr lang="en-US" altLang="ru-RU" sz="1600" b="1" dirty="0">
                <a:solidFill>
                  <a:schemeClr val="tx2"/>
                </a:solidFill>
                <a:latin typeface="Times New Roman" panose="02020603050405020304" pitchFamily="18" charset="0"/>
                <a:cs typeface="Times New Roman" panose="02020603050405020304" pitchFamily="18" charset="0"/>
              </a:rPr>
              <a:t>I</a:t>
            </a:r>
            <a:r>
              <a:rPr lang="ru-RU" altLang="ru-RU" sz="1600" b="1" dirty="0">
                <a:solidFill>
                  <a:schemeClr val="tx2"/>
                </a:solidFill>
                <a:latin typeface="Times New Roman" panose="02020603050405020304" pitchFamily="18" charset="0"/>
                <a:cs typeface="Times New Roman" panose="02020603050405020304" pitchFamily="18" charset="0"/>
              </a:rPr>
              <a:t>,</a:t>
            </a:r>
            <a:r>
              <a:rPr lang="en-US" altLang="ru-RU" sz="1600" b="1" dirty="0">
                <a:solidFill>
                  <a:schemeClr val="tx2"/>
                </a:solidFill>
                <a:latin typeface="Times New Roman" panose="02020603050405020304" pitchFamily="18" charset="0"/>
                <a:cs typeface="Times New Roman" panose="02020603050405020304" pitchFamily="18" charset="0"/>
              </a:rPr>
              <a:t> II, III </a:t>
            </a:r>
            <a:r>
              <a:rPr lang="ru-RU" altLang="ru-RU" sz="1600" b="1" dirty="0">
                <a:solidFill>
                  <a:schemeClr val="tx2"/>
                </a:solidFill>
                <a:latin typeface="Times New Roman" panose="02020603050405020304" pitchFamily="18" charset="0"/>
                <a:cs typeface="Times New Roman" panose="02020603050405020304" pitchFamily="18" charset="0"/>
              </a:rPr>
              <a:t>групп и дети-инвалиды)</a:t>
            </a:r>
          </a:p>
        </p:txBody>
      </p:sp>
      <p:sp>
        <p:nvSpPr>
          <p:cNvPr id="8" name="Text Box 7"/>
          <p:cNvSpPr txBox="1">
            <a:spLocks noChangeArrowheads="1"/>
          </p:cNvSpPr>
          <p:nvPr/>
        </p:nvSpPr>
        <p:spPr bwMode="auto">
          <a:xfrm>
            <a:off x="5335524" y="2852737"/>
            <a:ext cx="3529014" cy="2714133"/>
          </a:xfrm>
          <a:prstGeom prst="rect">
            <a:avLst/>
          </a:prstGeom>
          <a:noFill/>
          <a:ln w="12700">
            <a:noFill/>
            <a:miter lim="800000"/>
            <a:headEnd/>
            <a:tailEnd/>
          </a:ln>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indent="447675" algn="just" eaLnBrk="1" hangingPunct="1">
              <a:spcBef>
                <a:spcPct val="0"/>
              </a:spcBef>
              <a:buFontTx/>
              <a:buChar char="-"/>
              <a:defRPr/>
            </a:pPr>
            <a:r>
              <a:rPr lang="ru-RU" altLang="ru-RU" sz="1600" b="1" dirty="0">
                <a:latin typeface="Times New Roman" panose="02020603050405020304" pitchFamily="18" charset="0"/>
                <a:cs typeface="Times New Roman" panose="02020603050405020304" pitchFamily="18" charset="0"/>
              </a:rPr>
              <a:t>ОЗ </a:t>
            </a:r>
            <a:r>
              <a:rPr lang="ru-RU" altLang="ru-RU" sz="1600" b="1" dirty="0">
                <a:latin typeface="Times New Roman" panose="02020603050405020304" pitchFamily="18" charset="0"/>
              </a:rPr>
              <a:t>от 02.03.2005 № </a:t>
            </a:r>
            <a:r>
              <a:rPr lang="ru-RU" altLang="ru-RU" sz="1600" b="1" dirty="0">
                <a:latin typeface="Times New Roman" panose="02020603050405020304" pitchFamily="18" charset="0"/>
                <a:cs typeface="Times New Roman" panose="02020603050405020304" pitchFamily="18" charset="0"/>
              </a:rPr>
              <a:t>2-2-ОЗ  «О мерах социальной поддержки отдельных групп населения Архангельской области в обеспечении лекарственными средствами и медицинскими изделиями» (в том числе граждан, страдающих «</a:t>
            </a:r>
            <a:r>
              <a:rPr lang="ru-RU" altLang="ru-RU" sz="1600" b="1" dirty="0" err="1">
                <a:latin typeface="Times New Roman" panose="02020603050405020304" pitchFamily="18" charset="0"/>
                <a:cs typeface="Times New Roman" panose="02020603050405020304" pitchFamily="18" charset="0"/>
              </a:rPr>
              <a:t>орфанными</a:t>
            </a:r>
            <a:r>
              <a:rPr lang="ru-RU" altLang="ru-RU" sz="1600" b="1" dirty="0">
                <a:latin typeface="Times New Roman" panose="02020603050405020304" pitchFamily="18" charset="0"/>
                <a:cs typeface="Times New Roman" panose="02020603050405020304" pitchFamily="18" charset="0"/>
              </a:rPr>
              <a:t>» заболеваниями) </a:t>
            </a:r>
          </a:p>
          <a:p>
            <a:pPr marL="0" indent="0" algn="just" eaLnBrk="1" hangingPunct="1">
              <a:spcBef>
                <a:spcPct val="0"/>
              </a:spcBef>
              <a:buNone/>
              <a:defRPr/>
            </a:pPr>
            <a:r>
              <a:rPr lang="ru-RU" altLang="ru-RU" sz="1600" b="1" dirty="0">
                <a:solidFill>
                  <a:schemeClr val="tx2"/>
                </a:solidFill>
                <a:latin typeface="Times New Roman" panose="02020603050405020304" pitchFamily="18" charset="0"/>
                <a:cs typeface="Times New Roman" panose="02020603050405020304" pitchFamily="18" charset="0"/>
              </a:rPr>
              <a:t>  (нет инвалидности, имеют заболевание по 890 Постановлению)</a:t>
            </a:r>
          </a:p>
          <a:p>
            <a:pPr algn="just" eaLnBrk="1" hangingPunct="1">
              <a:spcBef>
                <a:spcPct val="0"/>
              </a:spcBef>
              <a:buFontTx/>
              <a:buNone/>
              <a:defRPr/>
            </a:pPr>
            <a:endParaRPr lang="ru-RU" altLang="ru-RU" sz="1400" b="1" dirty="0">
              <a:solidFill>
                <a:srgbClr val="0000CC"/>
              </a:solidFill>
              <a:latin typeface="Times New Roman" panose="02020603050405020304" pitchFamily="18" charset="0"/>
              <a:cs typeface="Times New Roman" panose="02020603050405020304" pitchFamily="18" charset="0"/>
            </a:endParaRPr>
          </a:p>
          <a:p>
            <a:pPr marL="0" indent="0" algn="just" eaLnBrk="1" hangingPunct="1">
              <a:spcBef>
                <a:spcPct val="0"/>
              </a:spcBef>
              <a:buFontTx/>
              <a:buNone/>
              <a:defRPr/>
            </a:pPr>
            <a:endParaRPr lang="ru-RU" altLang="ru-RU" sz="1400" b="1" dirty="0">
              <a:solidFill>
                <a:srgbClr val="0000CC"/>
              </a:solidFill>
              <a:latin typeface="Times New Roman" panose="02020603050405020304" pitchFamily="18" charset="0"/>
              <a:cs typeface="Times New Roman" panose="02020603050405020304" pitchFamily="18" charset="0"/>
            </a:endParaRPr>
          </a:p>
        </p:txBody>
      </p:sp>
      <p:sp>
        <p:nvSpPr>
          <p:cNvPr id="10" name="Line 12"/>
          <p:cNvSpPr>
            <a:spLocks noChangeShapeType="1"/>
          </p:cNvSpPr>
          <p:nvPr/>
        </p:nvSpPr>
        <p:spPr bwMode="auto">
          <a:xfrm>
            <a:off x="2061556" y="2164379"/>
            <a:ext cx="4" cy="993767"/>
          </a:xfrm>
          <a:prstGeom prst="line">
            <a:avLst/>
          </a:prstGeom>
          <a:noFill/>
          <a:ln w="19050">
            <a:solidFill>
              <a:schemeClr val="tx1"/>
            </a:solidFill>
            <a:round/>
            <a:headEnd/>
            <a:tailEnd type="stealth" w="lg" len="lg"/>
          </a:ln>
          <a:extLst>
            <a:ext uri="{909E8E84-426E-40DD-AFC4-6F175D3DCCD1}">
              <a14:hiddenFill xmlns:a14="http://schemas.microsoft.com/office/drawing/2010/main">
                <a:noFill/>
              </a14:hiddenFill>
            </a:ext>
          </a:extLst>
        </p:spPr>
        <p:txBody>
          <a:bodyPr/>
          <a:lstStyle/>
          <a:p>
            <a:endParaRPr lang="ru-RU"/>
          </a:p>
        </p:txBody>
      </p:sp>
      <p:sp>
        <p:nvSpPr>
          <p:cNvPr id="11" name="Line 8"/>
          <p:cNvSpPr>
            <a:spLocks noChangeShapeType="1"/>
          </p:cNvSpPr>
          <p:nvPr/>
        </p:nvSpPr>
        <p:spPr bwMode="auto">
          <a:xfrm flipH="1">
            <a:off x="2061560" y="577959"/>
            <a:ext cx="2510439" cy="1046054"/>
          </a:xfrm>
          <a:prstGeom prst="line">
            <a:avLst/>
          </a:prstGeom>
          <a:noFill/>
          <a:ln w="19050">
            <a:solidFill>
              <a:schemeClr val="tx1"/>
            </a:solidFill>
            <a:round/>
            <a:headEnd type="none" w="lg" len="med"/>
            <a:tailEnd type="stealth" w="lg" len="lg"/>
          </a:ln>
          <a:extLst>
            <a:ext uri="{909E8E84-426E-40DD-AFC4-6F175D3DCCD1}">
              <a14:hiddenFill xmlns:a14="http://schemas.microsoft.com/office/drawing/2010/main">
                <a:noFill/>
              </a14:hiddenFill>
            </a:ext>
          </a:extLst>
        </p:spPr>
        <p:txBody>
          <a:bodyPr/>
          <a:lstStyle/>
          <a:p>
            <a:endParaRPr lang="ru-RU"/>
          </a:p>
        </p:txBody>
      </p:sp>
      <p:sp>
        <p:nvSpPr>
          <p:cNvPr id="12" name="Line 8"/>
          <p:cNvSpPr>
            <a:spLocks noChangeShapeType="1"/>
          </p:cNvSpPr>
          <p:nvPr/>
        </p:nvSpPr>
        <p:spPr bwMode="auto">
          <a:xfrm>
            <a:off x="4572000" y="577959"/>
            <a:ext cx="2595986" cy="1063200"/>
          </a:xfrm>
          <a:prstGeom prst="line">
            <a:avLst/>
          </a:prstGeom>
          <a:noFill/>
          <a:ln w="19050">
            <a:solidFill>
              <a:schemeClr val="tx1"/>
            </a:solidFill>
            <a:round/>
            <a:headEnd/>
            <a:tailEnd type="stealth" w="lg" len="lg"/>
          </a:ln>
          <a:extLst>
            <a:ext uri="{909E8E84-426E-40DD-AFC4-6F175D3DCCD1}">
              <a14:hiddenFill xmlns:a14="http://schemas.microsoft.com/office/drawing/2010/main">
                <a:noFill/>
              </a14:hiddenFill>
            </a:ext>
          </a:extLst>
        </p:spPr>
        <p:txBody>
          <a:bodyPr/>
          <a:lstStyle/>
          <a:p>
            <a:endParaRPr lang="ru-RU"/>
          </a:p>
        </p:txBody>
      </p:sp>
      <p:sp>
        <p:nvSpPr>
          <p:cNvPr id="13" name="Text Box 5"/>
          <p:cNvSpPr txBox="1">
            <a:spLocks noChangeArrowheads="1"/>
          </p:cNvSpPr>
          <p:nvPr/>
        </p:nvSpPr>
        <p:spPr bwMode="auto">
          <a:xfrm>
            <a:off x="296261" y="5719575"/>
            <a:ext cx="8568277" cy="610820"/>
          </a:xfrm>
          <a:prstGeom prst="rect">
            <a:avLst/>
          </a:prstGeom>
          <a:noFill/>
          <a:ln w="12700">
            <a:noFill/>
            <a:miter lim="800000"/>
            <a:headEnd/>
            <a:tailEnd/>
          </a:ln>
          <a:extLst>
            <a:ext uri="{909E8E84-426E-40DD-AFC4-6F175D3DCCD1}">
              <a14:hiddenFill xmlns:a14="http://schemas.microsoft.com/office/drawing/2010/main">
                <a:solidFill>
                  <a:srgbClr val="FFFFFF"/>
                </a:solidFill>
              </a14:hiddenFill>
            </a:ext>
          </a:extLst>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indent="0" algn="ctr" eaLnBrk="1" hangingPunct="1">
              <a:spcBef>
                <a:spcPts val="0"/>
              </a:spcBef>
              <a:buSzPct val="85000"/>
              <a:buFontTx/>
              <a:buNone/>
            </a:pPr>
            <a:r>
              <a:rPr lang="ru-RU" altLang="ru-RU" sz="1800" b="1" dirty="0">
                <a:solidFill>
                  <a:srgbClr val="002060"/>
                </a:solidFill>
                <a:latin typeface="Times New Roman" panose="02020603050405020304" pitchFamily="18" charset="0"/>
                <a:cs typeface="Times New Roman" panose="02020603050405020304" pitchFamily="18" charset="0"/>
              </a:rPr>
              <a:t>Подпрограмма № 8 государственной программы</a:t>
            </a:r>
          </a:p>
          <a:p>
            <a:pPr marL="0" indent="0" algn="ctr" eaLnBrk="1" hangingPunct="1">
              <a:spcBef>
                <a:spcPts val="0"/>
              </a:spcBef>
              <a:buSzPct val="85000"/>
              <a:buFontTx/>
              <a:buNone/>
            </a:pPr>
            <a:r>
              <a:rPr lang="ru-RU" altLang="ru-RU" sz="1800" b="1" dirty="0">
                <a:solidFill>
                  <a:srgbClr val="002060"/>
                </a:solidFill>
                <a:latin typeface="Times New Roman" panose="02020603050405020304" pitchFamily="18" charset="0"/>
                <a:cs typeface="Times New Roman" panose="02020603050405020304" pitchFamily="18" charset="0"/>
              </a:rPr>
              <a:t>«Развитие здравоохранения Архангельской области (2013-2020 годы)»</a:t>
            </a:r>
          </a:p>
        </p:txBody>
      </p:sp>
      <p:sp>
        <p:nvSpPr>
          <p:cNvPr id="15" name="Line 12"/>
          <p:cNvSpPr>
            <a:spLocks noChangeShapeType="1"/>
          </p:cNvSpPr>
          <p:nvPr/>
        </p:nvSpPr>
        <p:spPr bwMode="auto">
          <a:xfrm flipH="1">
            <a:off x="7160049" y="2180749"/>
            <a:ext cx="7937" cy="688359"/>
          </a:xfrm>
          <a:prstGeom prst="line">
            <a:avLst/>
          </a:prstGeom>
          <a:noFill/>
          <a:ln w="19050">
            <a:solidFill>
              <a:schemeClr val="tx1"/>
            </a:solidFill>
            <a:round/>
            <a:headEnd/>
            <a:tailEnd type="stealth" w="lg" len="lg"/>
          </a:ln>
          <a:extLst>
            <a:ext uri="{909E8E84-426E-40DD-AFC4-6F175D3DCCD1}">
              <a14:hiddenFill xmlns:a14="http://schemas.microsoft.com/office/drawing/2010/main">
                <a:noFill/>
              </a14:hiddenFill>
            </a:ext>
          </a:extLst>
        </p:spPr>
        <p:txBody>
          <a:bodyPr/>
          <a:lstStyle/>
          <a:p>
            <a:endParaRPr lang="ru-RU"/>
          </a:p>
        </p:txBody>
      </p:sp>
    </p:spTree>
    <p:extLst>
      <p:ext uri="{BB962C8B-B14F-4D97-AF65-F5344CB8AC3E}">
        <p14:creationId xmlns:p14="http://schemas.microsoft.com/office/powerpoint/2010/main" val="15867625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2"/>
          <p:cNvSpPr txBox="1">
            <a:spLocks noChangeArrowheads="1"/>
          </p:cNvSpPr>
          <p:nvPr/>
        </p:nvSpPr>
        <p:spPr bwMode="auto">
          <a:xfrm>
            <a:off x="41431" y="374900"/>
            <a:ext cx="9144000" cy="1403461"/>
          </a:xfrm>
          <a:prstGeom prst="rect">
            <a:avLst/>
          </a:prstGeom>
          <a:noFill/>
          <a:ln w="12700">
            <a:noFill/>
            <a:miter lim="800000"/>
            <a:headEnd/>
            <a:tailEnd/>
          </a:ln>
          <a:effectLs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ru-RU" sz="2400" b="1" dirty="0">
                <a:solidFill>
                  <a:srgbClr val="FF0000"/>
                </a:solidFill>
                <a:latin typeface="Times New Roman" panose="02020603050405020304" pitchFamily="18" charset="0"/>
                <a:cs typeface="Times New Roman" panose="02020603050405020304" pitchFamily="18" charset="0"/>
              </a:rPr>
              <a:t>Информация </a:t>
            </a:r>
          </a:p>
          <a:p>
            <a:pPr algn="ctr">
              <a:buNone/>
            </a:pPr>
            <a:r>
              <a:rPr lang="ru-RU" sz="1800" b="1" dirty="0">
                <a:solidFill>
                  <a:schemeClr val="tx2">
                    <a:lumMod val="75000"/>
                  </a:schemeClr>
                </a:solidFill>
                <a:latin typeface="Times New Roman" panose="02020603050405020304" pitchFamily="18" charset="0"/>
                <a:cs typeface="Times New Roman" panose="02020603050405020304" pitchFamily="18" charset="0"/>
              </a:rPr>
              <a:t>О реализации рекомендаций «круглого стола» </a:t>
            </a:r>
          </a:p>
          <a:p>
            <a:pPr algn="ctr">
              <a:buNone/>
            </a:pPr>
            <a:r>
              <a:rPr lang="ru-RU" sz="1800" b="1" dirty="0">
                <a:solidFill>
                  <a:schemeClr val="tx2">
                    <a:lumMod val="75000"/>
                  </a:schemeClr>
                </a:solidFill>
                <a:latin typeface="Times New Roman" panose="02020603050405020304" pitchFamily="18" charset="0"/>
                <a:cs typeface="Times New Roman" panose="02020603050405020304" pitchFamily="18" charset="0"/>
              </a:rPr>
              <a:t>«О реализации прав граждан, проживающих на территории Архангельской области, на дополнительное и льготное лекарственное обеспечение» 19.12.2017 г.</a:t>
            </a:r>
            <a:endParaRPr lang="ru-RU" sz="1800" dirty="0">
              <a:solidFill>
                <a:schemeClr val="tx2">
                  <a:lumMod val="75000"/>
                </a:schemeClr>
              </a:solidFill>
              <a:latin typeface="Times New Roman" panose="02020603050405020304" pitchFamily="18" charset="0"/>
              <a:cs typeface="Times New Roman" panose="02020603050405020304" pitchFamily="18" charset="0"/>
            </a:endParaRPr>
          </a:p>
        </p:txBody>
      </p:sp>
      <p:sp>
        <p:nvSpPr>
          <p:cNvPr id="33795" name="Rectangle 3"/>
          <p:cNvSpPr>
            <a:spLocks noGrp="1" noChangeArrowheads="1"/>
          </p:cNvSpPr>
          <p:nvPr>
            <p:ph idx="1"/>
          </p:nvPr>
        </p:nvSpPr>
        <p:spPr>
          <a:xfrm>
            <a:off x="61842" y="2054655"/>
            <a:ext cx="8847740" cy="628004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Autofit/>
          </a:bodyPr>
          <a:lstStyle/>
          <a:p>
            <a:pPr algn="just"/>
            <a:r>
              <a:rPr lang="ru-RU" sz="1800" dirty="0">
                <a:latin typeface="Times New Roman" panose="02020603050405020304" pitchFamily="18" charset="0"/>
                <a:cs typeface="Times New Roman" panose="02020603050405020304" pitchFamily="18" charset="0"/>
              </a:rPr>
              <a:t>     </a:t>
            </a:r>
            <a:r>
              <a:rPr lang="ru-RU" sz="1400" dirty="0">
                <a:solidFill>
                  <a:schemeClr val="tx1">
                    <a:lumMod val="95000"/>
                    <a:lumOff val="5000"/>
                  </a:schemeClr>
                </a:solidFill>
                <a:latin typeface="Times New Roman" panose="02020603050405020304" pitchFamily="18" charset="0"/>
                <a:cs typeface="Times New Roman" panose="02020603050405020304" pitchFamily="18" charset="0"/>
              </a:rPr>
              <a:t>Министерством здравоохранения Архангельской области осуществляются еженедельные мониторинги доступности льготных лекарственных препаратов с рассмотрением оперативных данных о закупках и поставках льготных товаров, </a:t>
            </a:r>
            <a:r>
              <a:rPr lang="ru-RU" sz="1400" dirty="0" err="1">
                <a:solidFill>
                  <a:schemeClr val="tx1">
                    <a:lumMod val="95000"/>
                    <a:lumOff val="5000"/>
                  </a:schemeClr>
                </a:solidFill>
                <a:latin typeface="Times New Roman" panose="02020603050405020304" pitchFamily="18" charset="0"/>
                <a:cs typeface="Times New Roman" panose="02020603050405020304" pitchFamily="18" charset="0"/>
              </a:rPr>
              <a:t>дефектуре</a:t>
            </a:r>
            <a:r>
              <a:rPr lang="ru-RU" sz="1400" dirty="0">
                <a:solidFill>
                  <a:schemeClr val="tx1">
                    <a:lumMod val="95000"/>
                    <a:lumOff val="5000"/>
                  </a:schemeClr>
                </a:solidFill>
                <a:latin typeface="Times New Roman" panose="02020603050405020304" pitchFamily="18" charset="0"/>
                <a:cs typeface="Times New Roman" panose="02020603050405020304" pitchFamily="18" charset="0"/>
              </a:rPr>
              <a:t> лекарственных препаратов, количестве выписанных, обслуженных  и отсроченных рецептов.</a:t>
            </a:r>
          </a:p>
          <a:p>
            <a:pPr marL="0" indent="0">
              <a:buNone/>
            </a:pPr>
            <a:endParaRPr lang="ru-RU" sz="200" dirty="0">
              <a:solidFill>
                <a:schemeClr val="tx1">
                  <a:lumMod val="95000"/>
                  <a:lumOff val="5000"/>
                </a:schemeClr>
              </a:solidFill>
              <a:latin typeface="Times New Roman" panose="02020603050405020304" pitchFamily="18" charset="0"/>
              <a:cs typeface="Times New Roman" panose="02020603050405020304" pitchFamily="18" charset="0"/>
            </a:endParaRPr>
          </a:p>
          <a:p>
            <a:pPr algn="just"/>
            <a:r>
              <a:rPr lang="ru-RU" sz="1400" dirty="0">
                <a:solidFill>
                  <a:schemeClr val="tx1">
                    <a:lumMod val="95000"/>
                    <a:lumOff val="5000"/>
                  </a:schemeClr>
                </a:solidFill>
                <a:latin typeface="Times New Roman" panose="02020603050405020304" pitchFamily="18" charset="0"/>
                <a:cs typeface="Times New Roman" panose="02020603050405020304" pitchFamily="18" charset="0"/>
              </a:rPr>
              <a:t>     Министерством здравоохранения Архангельской области по вопросам лекарственного обеспечения для граждан организована работа «горячей линии», также необходимая информация размещается на официальном сайте министерства здравоохранения Архангельской области, на официальных сайтах государственных медицинских организаций, а также в доступных местах на информационных стендах в поликлиниках учреждений.</a:t>
            </a:r>
          </a:p>
          <a:p>
            <a:pPr marL="0" indent="0">
              <a:buNone/>
            </a:pPr>
            <a:endParaRPr lang="ru-RU" sz="200" dirty="0">
              <a:solidFill>
                <a:schemeClr val="tx1">
                  <a:lumMod val="95000"/>
                  <a:lumOff val="5000"/>
                </a:schemeClr>
              </a:solidFill>
              <a:latin typeface="Times New Roman" panose="02020603050405020304" pitchFamily="18" charset="0"/>
              <a:cs typeface="Times New Roman" panose="02020603050405020304" pitchFamily="18" charset="0"/>
            </a:endParaRPr>
          </a:p>
          <a:p>
            <a:pPr algn="just"/>
            <a:r>
              <a:rPr lang="ru-RU" sz="1400" dirty="0">
                <a:solidFill>
                  <a:schemeClr val="tx1">
                    <a:lumMod val="95000"/>
                    <a:lumOff val="5000"/>
                  </a:schemeClr>
                </a:solidFill>
                <a:latin typeface="Times New Roman" panose="02020603050405020304" pitchFamily="18" charset="0"/>
                <a:cs typeface="Times New Roman" panose="02020603050405020304" pitchFamily="18" charset="0"/>
              </a:rPr>
              <a:t>     Вопрос осуществления расчетов по государственным контрактам по обеспечению лекарственными препаратами, медицинскими изделиями находится на контроле министерства. В настоящее время идёт анализ фактической потребности пациентов в льготных лекарственных препаратах на 2018 год. При выделении дополнительных средств министерством будут проведены закупки, в соответствии с Законом № 44-ФЗ о контрактной системе.</a:t>
            </a:r>
          </a:p>
          <a:p>
            <a:pPr marL="0" indent="0">
              <a:buNone/>
            </a:pPr>
            <a:endParaRPr lang="ru-RU" sz="200" dirty="0">
              <a:solidFill>
                <a:schemeClr val="tx1">
                  <a:lumMod val="95000"/>
                  <a:lumOff val="5000"/>
                </a:schemeClr>
              </a:solidFill>
              <a:latin typeface="Times New Roman" panose="02020603050405020304" pitchFamily="18" charset="0"/>
              <a:cs typeface="Times New Roman" panose="02020603050405020304" pitchFamily="18" charset="0"/>
            </a:endParaRPr>
          </a:p>
          <a:p>
            <a:pPr algn="just"/>
            <a:r>
              <a:rPr lang="ru-RU" sz="1400" dirty="0">
                <a:solidFill>
                  <a:schemeClr val="tx1">
                    <a:lumMod val="95000"/>
                    <a:lumOff val="5000"/>
                  </a:schemeClr>
                </a:solidFill>
                <a:latin typeface="Times New Roman" panose="02020603050405020304" pitchFamily="18" charset="0"/>
                <a:cs typeface="Times New Roman" panose="02020603050405020304" pitchFamily="18" charset="0"/>
              </a:rPr>
              <a:t>     В декабре 2017 года на погашение кредиторской задолженности медицинских организаций перед ГУП Архангельской области «Фармация» в рамках выделенных дополнительных средств областного бюджета                          было направлено 24 485 058, 15 руб. Руководителям государственных медицинских организаций Архангельской области указано на недопустимость в дальнейшем образования просроченной кредиторской задолженности.</a:t>
            </a:r>
          </a:p>
        </p:txBody>
      </p:sp>
    </p:spTree>
    <p:extLst>
      <p:ext uri="{BB962C8B-B14F-4D97-AF65-F5344CB8AC3E}">
        <p14:creationId xmlns:p14="http://schemas.microsoft.com/office/powerpoint/2010/main" val="21808022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2"/>
          <p:cNvSpPr txBox="1">
            <a:spLocks noChangeArrowheads="1"/>
          </p:cNvSpPr>
          <p:nvPr/>
        </p:nvSpPr>
        <p:spPr bwMode="auto">
          <a:xfrm>
            <a:off x="0" y="116293"/>
            <a:ext cx="9144000" cy="461665"/>
          </a:xfrm>
          <a:prstGeom prst="rect">
            <a:avLst/>
          </a:prstGeom>
          <a:noFill/>
          <a:ln w="12700">
            <a:noFill/>
            <a:miter lim="800000"/>
            <a:headEnd/>
            <a:tailEnd/>
          </a:ln>
          <a:effectLs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ts val="0"/>
              </a:spcBef>
              <a:buNone/>
            </a:pPr>
            <a:r>
              <a:rPr lang="ru-RU" altLang="ru-RU" sz="2400" b="1" dirty="0">
                <a:solidFill>
                  <a:srgbClr val="C00000"/>
                </a:solidFill>
                <a:latin typeface="Times New Roman" panose="02020603050405020304" pitchFamily="18" charset="0"/>
                <a:cs typeface="Times New Roman" panose="02020603050405020304" pitchFamily="18" charset="0"/>
              </a:rPr>
              <a:t>Принимаемые меры</a:t>
            </a:r>
          </a:p>
        </p:txBody>
      </p:sp>
      <p:sp>
        <p:nvSpPr>
          <p:cNvPr id="33795" name="Rectangle 3"/>
          <p:cNvSpPr>
            <a:spLocks noGrp="1" noChangeArrowheads="1"/>
          </p:cNvSpPr>
          <p:nvPr>
            <p:ph idx="1"/>
          </p:nvPr>
        </p:nvSpPr>
        <p:spPr>
          <a:xfrm>
            <a:off x="0" y="985720"/>
            <a:ext cx="9144000" cy="427574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pPr marL="0" indent="0" algn="ctr">
              <a:spcBef>
                <a:spcPts val="0"/>
              </a:spcBef>
              <a:buFontTx/>
              <a:buNone/>
            </a:pPr>
            <a:r>
              <a:rPr lang="ru-RU" altLang="ru-RU" sz="1800" b="1" dirty="0">
                <a:solidFill>
                  <a:srgbClr val="002060"/>
                </a:solidFill>
                <a:latin typeface="Times New Roman" pitchFamily="18" charset="0"/>
                <a:cs typeface="Times New Roman" pitchFamily="18" charset="0"/>
              </a:rPr>
              <a:t>Правительством </a:t>
            </a:r>
            <a:r>
              <a:rPr lang="ru-RU" altLang="ru-RU" sz="1800" b="1" dirty="0">
                <a:solidFill>
                  <a:srgbClr val="002060"/>
                </a:solidFill>
                <a:effectLst/>
                <a:latin typeface="Times New Roman" pitchFamily="18" charset="0"/>
                <a:cs typeface="Times New Roman" pitchFamily="18" charset="0"/>
              </a:rPr>
              <a:t>АО направлены предложения в адрес </a:t>
            </a:r>
          </a:p>
          <a:p>
            <a:pPr marL="0" indent="0" algn="ctr">
              <a:spcBef>
                <a:spcPts val="0"/>
              </a:spcBef>
              <a:buFontTx/>
              <a:buNone/>
            </a:pPr>
            <a:r>
              <a:rPr lang="ru-RU" altLang="ru-RU" sz="1800" b="1" dirty="0">
                <a:solidFill>
                  <a:srgbClr val="002060"/>
                </a:solidFill>
                <a:effectLst/>
                <a:latin typeface="Times New Roman" pitchFamily="18" charset="0"/>
                <a:cs typeface="Times New Roman" pitchFamily="18" charset="0"/>
              </a:rPr>
              <a:t>Минздрава России, полномочного представителя Президента РФ в СЗФО, Государственной Думы, Федерального Собрания:</a:t>
            </a:r>
          </a:p>
          <a:p>
            <a:pPr marL="0" indent="447675" algn="ctr">
              <a:spcBef>
                <a:spcPts val="0"/>
              </a:spcBef>
              <a:buFontTx/>
              <a:buNone/>
            </a:pPr>
            <a:endParaRPr lang="ru-RU" altLang="ru-RU" sz="1800" b="1" dirty="0">
              <a:effectLst/>
              <a:latin typeface="Times New Roman" pitchFamily="18" charset="0"/>
              <a:cs typeface="Times New Roman" pitchFamily="18" charset="0"/>
            </a:endParaRPr>
          </a:p>
          <a:p>
            <a:pPr marL="0" indent="447675" algn="ctr">
              <a:spcBef>
                <a:spcPts val="0"/>
              </a:spcBef>
              <a:buFontTx/>
              <a:buNone/>
            </a:pPr>
            <a:endParaRPr lang="ru-RU" altLang="ru-RU" sz="1800" b="1" dirty="0">
              <a:effectLst/>
              <a:latin typeface="Times New Roman" pitchFamily="18" charset="0"/>
              <a:cs typeface="Times New Roman" pitchFamily="18" charset="0"/>
            </a:endParaRPr>
          </a:p>
          <a:p>
            <a:pPr marL="0" indent="447675" algn="just">
              <a:spcBef>
                <a:spcPts val="0"/>
              </a:spcBef>
              <a:buFont typeface="Times New Roman" pitchFamily="18" charset="0"/>
              <a:buChar char="−"/>
            </a:pPr>
            <a:r>
              <a:rPr lang="ru-RU" altLang="ru-RU" sz="1800" dirty="0">
                <a:effectLst/>
                <a:latin typeface="Times New Roman" pitchFamily="18" charset="0"/>
                <a:cs typeface="Times New Roman" pitchFamily="18" charset="0"/>
              </a:rPr>
              <a:t>расширить перечень </a:t>
            </a:r>
            <a:r>
              <a:rPr lang="ru-RU" altLang="ru-RU" sz="1800" dirty="0" err="1">
                <a:effectLst/>
                <a:latin typeface="Times New Roman" pitchFamily="18" charset="0"/>
                <a:cs typeface="Times New Roman" pitchFamily="18" charset="0"/>
              </a:rPr>
              <a:t>высокозатратных</a:t>
            </a:r>
            <a:r>
              <a:rPr lang="ru-RU" altLang="ru-RU" sz="1800" dirty="0">
                <a:effectLst/>
                <a:latin typeface="Times New Roman" pitchFamily="18" charset="0"/>
                <a:cs typeface="Times New Roman" pitchFamily="18" charset="0"/>
              </a:rPr>
              <a:t> нозологий (ревматоидный артрит, </a:t>
            </a:r>
            <a:r>
              <a:rPr lang="ru-RU" altLang="ru-RU" sz="1800" dirty="0" err="1">
                <a:effectLst/>
                <a:latin typeface="Times New Roman" pitchFamily="18" charset="0"/>
                <a:cs typeface="Times New Roman" pitchFamily="18" charset="0"/>
              </a:rPr>
              <a:t>онкопатология</a:t>
            </a:r>
            <a:r>
              <a:rPr lang="ru-RU" altLang="ru-RU" sz="1800" dirty="0">
                <a:effectLst/>
                <a:latin typeface="Times New Roman" pitchFamily="18" charset="0"/>
                <a:cs typeface="Times New Roman" pitchFamily="18" charset="0"/>
              </a:rPr>
              <a:t> и др.);</a:t>
            </a:r>
          </a:p>
          <a:p>
            <a:pPr marL="0" indent="447675" algn="just">
              <a:spcBef>
                <a:spcPts val="0"/>
              </a:spcBef>
              <a:buFont typeface="Times New Roman" pitchFamily="18" charset="0"/>
              <a:buChar char="−"/>
            </a:pPr>
            <a:r>
              <a:rPr lang="ru-RU" altLang="ru-RU" sz="1800" dirty="0">
                <a:effectLst/>
                <a:latin typeface="Times New Roman" pitchFamily="18" charset="0"/>
                <a:cs typeface="Times New Roman" pitchFamily="18" charset="0"/>
              </a:rPr>
              <a:t>расширить перечень дорогостоящих ЛП, включенных в программу «7 нозологий»;</a:t>
            </a:r>
          </a:p>
          <a:p>
            <a:pPr marL="0" indent="447675" algn="just">
              <a:spcBef>
                <a:spcPts val="0"/>
              </a:spcBef>
              <a:buFont typeface="Times New Roman" pitchFamily="18" charset="0"/>
              <a:buChar char="−"/>
            </a:pPr>
            <a:r>
              <a:rPr lang="ru-RU" altLang="ru-RU" sz="1800" dirty="0">
                <a:effectLst/>
                <a:latin typeface="Times New Roman" pitchFamily="18" charset="0"/>
                <a:cs typeface="Times New Roman" pitchFamily="18" charset="0"/>
              </a:rPr>
              <a:t>возложить на федеральные органы государственной власти полномочия по обеспечению ЛП для лечения «</a:t>
            </a:r>
            <a:r>
              <a:rPr lang="ru-RU" altLang="ru-RU" sz="1800" dirty="0" err="1">
                <a:effectLst/>
                <a:latin typeface="Times New Roman" pitchFamily="18" charset="0"/>
                <a:cs typeface="Times New Roman" pitchFamily="18" charset="0"/>
              </a:rPr>
              <a:t>орфанных</a:t>
            </a:r>
            <a:r>
              <a:rPr lang="ru-RU" altLang="ru-RU" sz="1800" dirty="0">
                <a:effectLst/>
                <a:latin typeface="Times New Roman" pitchFamily="18" charset="0"/>
                <a:cs typeface="Times New Roman" pitchFamily="18" charset="0"/>
              </a:rPr>
              <a:t>» заболеваний;</a:t>
            </a:r>
          </a:p>
          <a:p>
            <a:pPr marL="0" indent="447675" algn="just">
              <a:spcBef>
                <a:spcPts val="0"/>
              </a:spcBef>
              <a:buFont typeface="Times New Roman" pitchFamily="18" charset="0"/>
              <a:buChar char="−"/>
            </a:pPr>
            <a:r>
              <a:rPr lang="ru-RU" altLang="ru-RU" sz="1800" dirty="0">
                <a:effectLst/>
                <a:latin typeface="Times New Roman" pitchFamily="18" charset="0"/>
                <a:cs typeface="Times New Roman" pitchFamily="18" charset="0"/>
              </a:rPr>
              <a:t>разграничение финансовых обязательств </a:t>
            </a:r>
            <a:r>
              <a:rPr lang="ru-RU" altLang="ru-RU" sz="1800" dirty="0">
                <a:latin typeface="Times New Roman" pitchFamily="18" charset="0"/>
                <a:cs typeface="Times New Roman" pitchFamily="18" charset="0"/>
              </a:rPr>
              <a:t>по лекарственному обеспечению федеральных и региональных льготников;</a:t>
            </a:r>
          </a:p>
          <a:p>
            <a:pPr marL="0" indent="447675" algn="just">
              <a:spcBef>
                <a:spcPts val="0"/>
              </a:spcBef>
              <a:buFont typeface="Times New Roman" pitchFamily="18" charset="0"/>
              <a:buChar char="−"/>
            </a:pPr>
            <a:r>
              <a:rPr lang="ru-RU" altLang="ru-RU" sz="1800" dirty="0">
                <a:effectLst/>
                <a:latin typeface="Times New Roman" pitchFamily="18" charset="0"/>
                <a:cs typeface="Times New Roman" pitchFamily="18" charset="0"/>
              </a:rPr>
              <a:t>предоставление права розничной реализации лекарств  структурным подразделениям городских медицинских организаций, находящимся в отдаленных </a:t>
            </a:r>
            <a:r>
              <a:rPr lang="ru-RU" altLang="ru-RU" sz="1800" dirty="0">
                <a:latin typeface="Times New Roman" pitchFamily="18" charset="0"/>
                <a:cs typeface="Times New Roman" pitchFamily="18" charset="0"/>
              </a:rPr>
              <a:t>труднодоступных </a:t>
            </a:r>
            <a:r>
              <a:rPr lang="ru-RU" altLang="ru-RU" sz="1800" dirty="0">
                <a:effectLst/>
                <a:latin typeface="Times New Roman" pitchFamily="18" charset="0"/>
                <a:cs typeface="Times New Roman" pitchFamily="18" charset="0"/>
              </a:rPr>
              <a:t>территориях.</a:t>
            </a:r>
            <a:endParaRPr lang="ru-RU" altLang="ru-RU" sz="1800" b="1" dirty="0">
              <a:effectLst/>
              <a:latin typeface="Times New Roman" pitchFamily="18" charset="0"/>
              <a:cs typeface="Times New Roman" pitchFamily="18" charset="0"/>
            </a:endParaRPr>
          </a:p>
        </p:txBody>
      </p:sp>
    </p:spTree>
    <p:extLst>
      <p:ext uri="{BB962C8B-B14F-4D97-AF65-F5344CB8AC3E}">
        <p14:creationId xmlns:p14="http://schemas.microsoft.com/office/powerpoint/2010/main" val="42727414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3123590"/>
            <a:ext cx="9144000" cy="610820"/>
          </a:xfrm>
        </p:spPr>
        <p:txBody>
          <a:bodyPr>
            <a:normAutofit/>
          </a:bodyPr>
          <a:lstStyle/>
          <a:p>
            <a:pPr marL="0" indent="0" algn="ctr">
              <a:buNone/>
            </a:pPr>
            <a:r>
              <a:rPr lang="ru-RU" b="1" dirty="0">
                <a:solidFill>
                  <a:srgbClr val="002060"/>
                </a:solidFill>
                <a:latin typeface="Times New Roman" panose="02020603050405020304" pitchFamily="18" charset="0"/>
                <a:cs typeface="Times New Roman" panose="02020603050405020304" pitchFamily="18" charset="0"/>
              </a:rPr>
              <a:t>Спасибо за внимание!</a:t>
            </a:r>
          </a:p>
        </p:txBody>
      </p:sp>
    </p:spTree>
    <p:extLst>
      <p:ext uri="{BB962C8B-B14F-4D97-AF65-F5344CB8AC3E}">
        <p14:creationId xmlns:p14="http://schemas.microsoft.com/office/powerpoint/2010/main" val="35314572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96541"/>
            <a:ext cx="9153150" cy="4275739"/>
          </a:xfrm>
        </p:spPr>
        <p:txBody>
          <a:bodyPr>
            <a:normAutofit/>
          </a:bodyPr>
          <a:lstStyle/>
          <a:p>
            <a:pPr algn="ctr">
              <a:spcBef>
                <a:spcPts val="0"/>
              </a:spcBef>
            </a:pPr>
            <a:r>
              <a:rPr lang="ru-RU" altLang="ru-RU" sz="2000" b="1" dirty="0">
                <a:latin typeface="Times New Roman" panose="02020603050405020304" pitchFamily="18" charset="0"/>
                <a:cs typeface="Times New Roman" panose="02020603050405020304" pitchFamily="18" charset="0"/>
              </a:rPr>
              <a:t>1 аптечный склад</a:t>
            </a:r>
          </a:p>
          <a:p>
            <a:pPr algn="ctr">
              <a:spcBef>
                <a:spcPts val="0"/>
              </a:spcBef>
            </a:pPr>
            <a:endParaRPr lang="ru-RU" altLang="ru-RU" sz="2000" b="1" dirty="0">
              <a:latin typeface="Times New Roman" panose="02020603050405020304" pitchFamily="18" charset="0"/>
              <a:cs typeface="Times New Roman" panose="02020603050405020304" pitchFamily="18" charset="0"/>
            </a:endParaRPr>
          </a:p>
          <a:p>
            <a:pPr algn="ctr">
              <a:spcBef>
                <a:spcPts val="0"/>
              </a:spcBef>
            </a:pPr>
            <a:r>
              <a:rPr lang="ru-RU" altLang="ru-RU" sz="2000" b="1" dirty="0">
                <a:latin typeface="Times New Roman" panose="02020603050405020304" pitchFamily="18" charset="0"/>
                <a:cs typeface="Times New Roman" panose="02020603050405020304" pitchFamily="18" charset="0"/>
              </a:rPr>
              <a:t>84 аптечных  организаций</a:t>
            </a:r>
          </a:p>
          <a:p>
            <a:pPr algn="ctr">
              <a:spcBef>
                <a:spcPts val="0"/>
              </a:spcBef>
            </a:pPr>
            <a:endParaRPr lang="ru-RU" altLang="ru-RU" sz="2000" b="1" dirty="0">
              <a:latin typeface="Times New Roman" panose="02020603050405020304" pitchFamily="18" charset="0"/>
              <a:cs typeface="Times New Roman" panose="02020603050405020304" pitchFamily="18" charset="0"/>
            </a:endParaRPr>
          </a:p>
          <a:p>
            <a:pPr algn="ctr">
              <a:spcBef>
                <a:spcPts val="0"/>
              </a:spcBef>
            </a:pPr>
            <a:r>
              <a:rPr lang="ru-RU" altLang="ru-RU" sz="2000" b="1" dirty="0">
                <a:latin typeface="Times New Roman" panose="02020603050405020304" pitchFamily="18" charset="0"/>
                <a:cs typeface="Times New Roman" panose="02020603050405020304" pitchFamily="18" charset="0"/>
              </a:rPr>
              <a:t>46 медицинских организаций </a:t>
            </a:r>
          </a:p>
          <a:p>
            <a:pPr algn="ctr">
              <a:spcBef>
                <a:spcPts val="0"/>
              </a:spcBef>
            </a:pPr>
            <a:endParaRPr lang="ru-RU" altLang="ru-RU" sz="2000" b="1" dirty="0">
              <a:latin typeface="Times New Roman" panose="02020603050405020304" pitchFamily="18" charset="0"/>
              <a:cs typeface="Times New Roman" panose="02020603050405020304" pitchFamily="18" charset="0"/>
            </a:endParaRPr>
          </a:p>
          <a:p>
            <a:pPr algn="ctr">
              <a:spcBef>
                <a:spcPts val="0"/>
              </a:spcBef>
            </a:pPr>
            <a:r>
              <a:rPr lang="ru-RU" altLang="ru-RU" sz="2000" b="1" dirty="0">
                <a:latin typeface="Times New Roman" panose="02020603050405020304" pitchFamily="18" charset="0"/>
                <a:cs typeface="Times New Roman" panose="02020603050405020304" pitchFamily="18" charset="0"/>
              </a:rPr>
              <a:t>400 </a:t>
            </a:r>
            <a:r>
              <a:rPr lang="ru-RU" altLang="ru-RU" sz="2000" b="1" dirty="0" err="1">
                <a:latin typeface="Times New Roman" panose="02020603050405020304" pitchFamily="18" charset="0"/>
                <a:cs typeface="Times New Roman" panose="02020603050405020304" pitchFamily="18" charset="0"/>
              </a:rPr>
              <a:t>ФАПов</a:t>
            </a:r>
            <a:r>
              <a:rPr lang="ru-RU" altLang="ru-RU" sz="2000" b="1" dirty="0">
                <a:latin typeface="Times New Roman" panose="02020603050405020304" pitchFamily="18" charset="0"/>
                <a:cs typeface="Times New Roman" panose="02020603050405020304" pitchFamily="18" charset="0"/>
              </a:rPr>
              <a:t> и амбулатории</a:t>
            </a:r>
          </a:p>
          <a:p>
            <a:pPr algn="ctr">
              <a:spcBef>
                <a:spcPts val="0"/>
              </a:spcBef>
            </a:pPr>
            <a:endParaRPr lang="ru-RU" altLang="ru-RU" sz="2000" b="1" dirty="0">
              <a:latin typeface="Times New Roman" panose="02020603050405020304" pitchFamily="18" charset="0"/>
              <a:cs typeface="Times New Roman" panose="02020603050405020304" pitchFamily="18" charset="0"/>
            </a:endParaRPr>
          </a:p>
          <a:p>
            <a:pPr algn="ctr">
              <a:spcBef>
                <a:spcPts val="0"/>
              </a:spcBef>
            </a:pPr>
            <a:r>
              <a:rPr lang="ru-RU" altLang="ru-RU" sz="2000" b="1" dirty="0">
                <a:latin typeface="Times New Roman" panose="02020603050405020304" pitchFamily="18" charset="0"/>
                <a:cs typeface="Times New Roman" panose="02020603050405020304" pitchFamily="18" charset="0"/>
              </a:rPr>
              <a:t>1 515 врачей</a:t>
            </a:r>
          </a:p>
          <a:p>
            <a:pPr algn="ctr">
              <a:spcBef>
                <a:spcPts val="0"/>
              </a:spcBef>
            </a:pPr>
            <a:endParaRPr lang="ru-RU" altLang="ru-RU" sz="2000" b="1" dirty="0">
              <a:latin typeface="Times New Roman" panose="02020603050405020304" pitchFamily="18" charset="0"/>
              <a:cs typeface="Times New Roman" panose="02020603050405020304" pitchFamily="18" charset="0"/>
            </a:endParaRPr>
          </a:p>
          <a:p>
            <a:pPr algn="ctr">
              <a:spcBef>
                <a:spcPts val="0"/>
              </a:spcBef>
            </a:pPr>
            <a:r>
              <a:rPr lang="ru-RU" altLang="ru-RU" sz="2000" b="1" dirty="0">
                <a:latin typeface="Times New Roman" panose="02020603050405020304" pitchFamily="18" charset="0"/>
                <a:cs typeface="Times New Roman" panose="02020603050405020304" pitchFamily="18" charset="0"/>
              </a:rPr>
              <a:t>386 фельдшеров </a:t>
            </a:r>
          </a:p>
          <a:p>
            <a:pPr algn="ctr">
              <a:spcBef>
                <a:spcPts val="0"/>
              </a:spcBef>
            </a:pPr>
            <a:endParaRPr lang="ru-RU" altLang="ru-RU" sz="2000" b="1" dirty="0">
              <a:latin typeface="Times New Roman" panose="02020603050405020304" pitchFamily="18" charset="0"/>
              <a:cs typeface="Times New Roman" panose="02020603050405020304" pitchFamily="18" charset="0"/>
            </a:endParaRPr>
          </a:p>
          <a:p>
            <a:pPr algn="ctr">
              <a:spcBef>
                <a:spcPts val="0"/>
              </a:spcBef>
            </a:pPr>
            <a:r>
              <a:rPr lang="ru-RU" altLang="ru-RU" sz="2000" b="1" dirty="0">
                <a:latin typeface="Times New Roman" panose="02020603050405020304" pitchFamily="18" charset="0"/>
                <a:cs typeface="Times New Roman" panose="02020603050405020304" pitchFamily="18" charset="0"/>
              </a:rPr>
              <a:t>171 средний фармацевтический работник</a:t>
            </a:r>
          </a:p>
        </p:txBody>
      </p:sp>
      <p:sp>
        <p:nvSpPr>
          <p:cNvPr id="4" name="Text Box 2"/>
          <p:cNvSpPr txBox="1">
            <a:spLocks noChangeArrowheads="1"/>
          </p:cNvSpPr>
          <p:nvPr/>
        </p:nvSpPr>
        <p:spPr bwMode="auto">
          <a:xfrm>
            <a:off x="0" y="116293"/>
            <a:ext cx="9144000" cy="830997"/>
          </a:xfrm>
          <a:prstGeom prst="rect">
            <a:avLst/>
          </a:prstGeom>
          <a:noFill/>
          <a:ln w="12700">
            <a:noFill/>
            <a:miter lim="800000"/>
            <a:headEnd/>
            <a:tailEnd/>
          </a:ln>
          <a:effectLs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ts val="0"/>
              </a:spcBef>
              <a:buNone/>
            </a:pPr>
            <a:r>
              <a:rPr lang="ru-RU" altLang="ru-RU" sz="2400" b="1" dirty="0">
                <a:solidFill>
                  <a:srgbClr val="C00000"/>
                </a:solidFill>
                <a:latin typeface="Times New Roman" panose="02020603050405020304" pitchFamily="18" charset="0"/>
                <a:cs typeface="Times New Roman" panose="02020603050405020304" pitchFamily="18" charset="0"/>
              </a:rPr>
              <a:t>Участники реализации программ</a:t>
            </a:r>
          </a:p>
          <a:p>
            <a:pPr algn="ctr">
              <a:spcBef>
                <a:spcPts val="0"/>
              </a:spcBef>
              <a:buNone/>
            </a:pPr>
            <a:r>
              <a:rPr lang="ru-RU" altLang="ru-RU" sz="2400" b="1" dirty="0">
                <a:solidFill>
                  <a:srgbClr val="C00000"/>
                </a:solidFill>
                <a:latin typeface="Times New Roman" panose="02020603050405020304" pitchFamily="18" charset="0"/>
                <a:cs typeface="Times New Roman" panose="02020603050405020304" pitchFamily="18" charset="0"/>
              </a:rPr>
              <a:t>льготного лекарственного обеспечения </a:t>
            </a:r>
          </a:p>
        </p:txBody>
      </p:sp>
    </p:spTree>
    <p:extLst>
      <p:ext uri="{BB962C8B-B14F-4D97-AF65-F5344CB8AC3E}">
        <p14:creationId xmlns:p14="http://schemas.microsoft.com/office/powerpoint/2010/main" val="41033094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291130"/>
            <a:ext cx="9144000" cy="4733855"/>
          </a:xfrm>
        </p:spPr>
        <p:txBody>
          <a:bodyPr>
            <a:noAutofit/>
          </a:bodyPr>
          <a:lstStyle/>
          <a:p>
            <a:pPr marL="0" indent="447675" algn="just">
              <a:spcBef>
                <a:spcPts val="0"/>
              </a:spcBef>
              <a:buFont typeface="Times New Roman" pitchFamily="18" charset="0"/>
              <a:buChar char="−"/>
              <a:defRPr/>
            </a:pPr>
            <a:r>
              <a:rPr lang="ru-RU" sz="1600" dirty="0">
                <a:latin typeface="Times New Roman" panose="02020603050405020304" pitchFamily="18" charset="0"/>
                <a:cs typeface="Times New Roman" panose="02020603050405020304" pitchFamily="18" charset="0"/>
              </a:rPr>
              <a:t>инвалиды и участники Великой Отечественной войны;</a:t>
            </a:r>
          </a:p>
          <a:p>
            <a:pPr marL="0" indent="447675" algn="just">
              <a:spcBef>
                <a:spcPts val="0"/>
              </a:spcBef>
              <a:buFont typeface="Times New Roman" pitchFamily="18" charset="0"/>
              <a:buChar char="−"/>
              <a:defRPr/>
            </a:pPr>
            <a:r>
              <a:rPr lang="ru-RU" sz="1600" dirty="0">
                <a:latin typeface="Times New Roman" panose="02020603050405020304" pitchFamily="18" charset="0"/>
                <a:cs typeface="Times New Roman" panose="02020603050405020304" pitchFamily="18" charset="0"/>
              </a:rPr>
              <a:t>ветераны боевых действий;</a:t>
            </a:r>
          </a:p>
          <a:p>
            <a:pPr marL="0" indent="447675" algn="just">
              <a:spcBef>
                <a:spcPts val="0"/>
              </a:spcBef>
              <a:buFont typeface="Times New Roman" pitchFamily="18" charset="0"/>
              <a:buChar char="−"/>
              <a:defRPr/>
            </a:pPr>
            <a:r>
              <a:rPr lang="ru-RU" sz="1600" dirty="0">
                <a:latin typeface="Times New Roman" panose="02020603050405020304" pitchFamily="18" charset="0"/>
                <a:cs typeface="Times New Roman" panose="02020603050405020304" pitchFamily="18" charset="0"/>
              </a:rPr>
              <a:t>военнослужащие, проходившие военную службу в воинских частях, учреждениях,    военно-учебных заведениях, не входивших в состав действующей армии, в период с 22 июня 1941 года по 3 сентября 1945 года не менее шести месяцев, военнослужащие, награжденные орденами или медалями СССР за службу в указанный период;</a:t>
            </a:r>
          </a:p>
          <a:p>
            <a:pPr marL="0" indent="447675" algn="just">
              <a:spcBef>
                <a:spcPts val="0"/>
              </a:spcBef>
              <a:buFont typeface="Times New Roman" pitchFamily="18" charset="0"/>
              <a:buChar char="−"/>
              <a:defRPr/>
            </a:pPr>
            <a:r>
              <a:rPr lang="ru-RU" sz="1600" dirty="0">
                <a:latin typeface="Times New Roman" panose="02020603050405020304" pitchFamily="18" charset="0"/>
                <a:cs typeface="Times New Roman" panose="02020603050405020304" pitchFamily="18" charset="0"/>
              </a:rPr>
              <a:t>лица, награжденные знаком «Жителю блокадного Ленинграда»;</a:t>
            </a:r>
          </a:p>
          <a:p>
            <a:pPr marL="0" indent="447675" algn="just">
              <a:spcBef>
                <a:spcPts val="0"/>
              </a:spcBef>
              <a:buFont typeface="Times New Roman" pitchFamily="18" charset="0"/>
              <a:buChar char="−"/>
              <a:defRPr/>
            </a:pPr>
            <a:r>
              <a:rPr lang="ru-RU" sz="1600" dirty="0">
                <a:latin typeface="Times New Roman" panose="02020603050405020304" pitchFamily="18" charset="0"/>
                <a:cs typeface="Times New Roman" panose="02020603050405020304" pitchFamily="18" charset="0"/>
              </a:rPr>
              <a:t>лица, работавшие в период Великой Отечественной войны на объектах противовоздушной обороны, местной противовоздушной обороны, на строительстве оборонительных сооружений, военно-морских баз, аэродромов и других военных объектов в пределах тыловых границ действующих фронтов, операционных зон действующих флотов, на прифронтовых участках железных и автомобильных дорог, а также члены экипажей судов транспортного флота, интернированных в начале Великой Отечественной войны в портах других государств;</a:t>
            </a:r>
          </a:p>
          <a:p>
            <a:pPr marL="0" indent="447675" algn="just">
              <a:spcBef>
                <a:spcPts val="0"/>
              </a:spcBef>
              <a:buFont typeface="Times New Roman" pitchFamily="18" charset="0"/>
              <a:buChar char="−"/>
              <a:defRPr/>
            </a:pPr>
            <a:r>
              <a:rPr lang="ru-RU" sz="1600" dirty="0">
                <a:latin typeface="Times New Roman" panose="02020603050405020304" pitchFamily="18" charset="0"/>
                <a:cs typeface="Times New Roman" panose="02020603050405020304" pitchFamily="18" charset="0"/>
              </a:rPr>
              <a:t>члены семей погибших (умерших) инвалидов войны, участников Великой Отечественной войны и ветеранов боевых действий, члены семей погибших в Великой Отечественной войне лиц из числа личного состава групп самозащиты объектовых и аварийных команд местной противовоздушной обороны, а также члены семей погибших работников госпиталей и больниц города Ленинграда;</a:t>
            </a:r>
          </a:p>
          <a:p>
            <a:pPr marL="0" indent="447675" algn="just">
              <a:spcBef>
                <a:spcPts val="0"/>
              </a:spcBef>
              <a:buFont typeface="Times New Roman" pitchFamily="18" charset="0"/>
              <a:buChar char="−"/>
              <a:defRPr/>
            </a:pPr>
            <a:r>
              <a:rPr lang="ru-RU" sz="1600" dirty="0">
                <a:latin typeface="Times New Roman" panose="02020603050405020304" pitchFamily="18" charset="0"/>
                <a:cs typeface="Times New Roman" panose="02020603050405020304" pitchFamily="18" charset="0"/>
              </a:rPr>
              <a:t>инвалиды;</a:t>
            </a:r>
          </a:p>
          <a:p>
            <a:pPr marL="0" indent="447675" algn="just">
              <a:spcBef>
                <a:spcPts val="0"/>
              </a:spcBef>
              <a:buFont typeface="Times New Roman" pitchFamily="18" charset="0"/>
              <a:buChar char="−"/>
              <a:defRPr/>
            </a:pPr>
            <a:r>
              <a:rPr lang="ru-RU" sz="1600" dirty="0">
                <a:latin typeface="Times New Roman" panose="02020603050405020304" pitchFamily="18" charset="0"/>
                <a:cs typeface="Times New Roman" panose="02020603050405020304" pitchFamily="18" charset="0"/>
              </a:rPr>
              <a:t>дети-инвалиды.</a:t>
            </a:r>
          </a:p>
        </p:txBody>
      </p:sp>
      <p:sp>
        <p:nvSpPr>
          <p:cNvPr id="4" name="Text Box 2"/>
          <p:cNvSpPr txBox="1">
            <a:spLocks noChangeArrowheads="1"/>
          </p:cNvSpPr>
          <p:nvPr/>
        </p:nvSpPr>
        <p:spPr bwMode="auto">
          <a:xfrm>
            <a:off x="0" y="116293"/>
            <a:ext cx="9144000" cy="830997"/>
          </a:xfrm>
          <a:prstGeom prst="rect">
            <a:avLst/>
          </a:prstGeom>
          <a:noFill/>
          <a:ln w="12700">
            <a:noFill/>
            <a:miter lim="800000"/>
            <a:headEnd/>
            <a:tailEnd/>
          </a:ln>
          <a:effectLs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ts val="0"/>
              </a:spcBef>
              <a:buNone/>
            </a:pPr>
            <a:r>
              <a:rPr lang="ru-RU" altLang="ru-RU" sz="2400" b="1" dirty="0">
                <a:solidFill>
                  <a:srgbClr val="C00000"/>
                </a:solidFill>
                <a:latin typeface="Times New Roman" panose="02020603050405020304" pitchFamily="18" charset="0"/>
                <a:cs typeface="Times New Roman" panose="02020603050405020304" pitchFamily="18" charset="0"/>
              </a:rPr>
              <a:t>Федеральный закон от 17 июля 1999 года № 178-ФЗ </a:t>
            </a:r>
            <a:br>
              <a:rPr lang="ru-RU" altLang="ru-RU" sz="2400" b="1" dirty="0">
                <a:solidFill>
                  <a:srgbClr val="C00000"/>
                </a:solidFill>
                <a:latin typeface="Times New Roman" panose="02020603050405020304" pitchFamily="18" charset="0"/>
                <a:cs typeface="Times New Roman" panose="02020603050405020304" pitchFamily="18" charset="0"/>
              </a:rPr>
            </a:br>
            <a:r>
              <a:rPr lang="ru-RU" altLang="ru-RU" sz="2400" b="1" dirty="0">
                <a:solidFill>
                  <a:srgbClr val="C00000"/>
                </a:solidFill>
                <a:latin typeface="Times New Roman" panose="02020603050405020304" pitchFamily="18" charset="0"/>
                <a:cs typeface="Times New Roman" panose="02020603050405020304" pitchFamily="18" charset="0"/>
              </a:rPr>
              <a:t>«О государственной социальной помощи»</a:t>
            </a:r>
          </a:p>
        </p:txBody>
      </p:sp>
    </p:spTree>
    <p:extLst>
      <p:ext uri="{BB962C8B-B14F-4D97-AF65-F5344CB8AC3E}">
        <p14:creationId xmlns:p14="http://schemas.microsoft.com/office/powerpoint/2010/main" val="23068251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Box 2"/>
          <p:cNvSpPr txBox="1">
            <a:spLocks noChangeArrowheads="1"/>
          </p:cNvSpPr>
          <p:nvPr/>
        </p:nvSpPr>
        <p:spPr bwMode="auto">
          <a:xfrm>
            <a:off x="0" y="116293"/>
            <a:ext cx="9144000" cy="830997"/>
          </a:xfrm>
          <a:prstGeom prst="rect">
            <a:avLst/>
          </a:prstGeom>
          <a:noFill/>
          <a:ln w="12700">
            <a:noFill/>
            <a:miter lim="800000"/>
            <a:headEnd/>
            <a:tailEnd/>
          </a:ln>
          <a:effectLs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ts val="0"/>
              </a:spcBef>
              <a:buNone/>
            </a:pPr>
            <a:r>
              <a:rPr lang="ru-RU" altLang="ru-RU" sz="2400" b="1" dirty="0">
                <a:solidFill>
                  <a:srgbClr val="C00000"/>
                </a:solidFill>
                <a:latin typeface="Times New Roman" panose="02020603050405020304" pitchFamily="18" charset="0"/>
                <a:cs typeface="Times New Roman" panose="02020603050405020304" pitchFamily="18" charset="0"/>
              </a:rPr>
              <a:t>Программа ОНЛС (обеспечение необходимыми лекарственными средствами)</a:t>
            </a:r>
          </a:p>
        </p:txBody>
      </p:sp>
      <p:sp>
        <p:nvSpPr>
          <p:cNvPr id="6" name="AutoShape 32"/>
          <p:cNvSpPr>
            <a:spLocks noChangeArrowheads="1"/>
          </p:cNvSpPr>
          <p:nvPr/>
        </p:nvSpPr>
        <p:spPr bwMode="auto">
          <a:xfrm>
            <a:off x="-9150" y="985719"/>
            <a:ext cx="9153150" cy="1985165"/>
          </a:xfrm>
          <a:prstGeom prst="roundRect">
            <a:avLst>
              <a:gd name="adj" fmla="val 16667"/>
            </a:avLst>
          </a:prstGeom>
          <a:noFill/>
          <a:ln w="9525">
            <a:noFill/>
            <a:round/>
            <a:headEnd/>
            <a:tailEnd/>
          </a:ln>
          <a:effectLst/>
        </p:spPr>
        <p:txBody>
          <a:bodyPr wrap="none" anchor="ctr"/>
          <a:lstStyle>
            <a:lvl1pPr eaLnBrk="0" hangingPunct="0">
              <a:defRPr sz="1600">
                <a:solidFill>
                  <a:schemeClr val="tx1"/>
                </a:solidFill>
                <a:latin typeface="Tahoma" panose="020B0604030504040204" pitchFamily="34" charset="0"/>
              </a:defRPr>
            </a:lvl1pPr>
            <a:lvl2pPr marL="742950" indent="-285750" eaLnBrk="0" hangingPunct="0">
              <a:defRPr sz="1600">
                <a:solidFill>
                  <a:schemeClr val="tx1"/>
                </a:solidFill>
                <a:latin typeface="Tahoma" panose="020B0604030504040204" pitchFamily="34" charset="0"/>
              </a:defRPr>
            </a:lvl2pPr>
            <a:lvl3pPr marL="1143000" indent="-228600" eaLnBrk="0" hangingPunct="0">
              <a:defRPr sz="1600">
                <a:solidFill>
                  <a:schemeClr val="tx1"/>
                </a:solidFill>
                <a:latin typeface="Tahoma" panose="020B0604030504040204" pitchFamily="34" charset="0"/>
              </a:defRPr>
            </a:lvl3pPr>
            <a:lvl4pPr marL="1600200" indent="-228600" eaLnBrk="0" hangingPunct="0">
              <a:defRPr sz="1600">
                <a:solidFill>
                  <a:schemeClr val="tx1"/>
                </a:solidFill>
                <a:latin typeface="Tahoma" panose="020B0604030504040204" pitchFamily="34" charset="0"/>
              </a:defRPr>
            </a:lvl4pPr>
            <a:lvl5pPr marL="2057400" indent="-228600" eaLnBrk="0" hangingPunct="0">
              <a:defRPr sz="1600">
                <a:solidFill>
                  <a:schemeClr val="tx1"/>
                </a:solidFill>
                <a:latin typeface="Tahoma" panose="020B0604030504040204" pitchFamily="34" charset="0"/>
              </a:defRPr>
            </a:lvl5pPr>
            <a:lvl6pPr marL="2514600" indent="-228600" eaLnBrk="0" fontAlgn="base" hangingPunct="0">
              <a:spcBef>
                <a:spcPct val="0"/>
              </a:spcBef>
              <a:spcAft>
                <a:spcPct val="0"/>
              </a:spcAft>
              <a:defRPr sz="1600">
                <a:solidFill>
                  <a:schemeClr val="tx1"/>
                </a:solidFill>
                <a:latin typeface="Tahoma" panose="020B0604030504040204" pitchFamily="34" charset="0"/>
              </a:defRPr>
            </a:lvl6pPr>
            <a:lvl7pPr marL="2971800" indent="-228600" eaLnBrk="0" fontAlgn="base" hangingPunct="0">
              <a:spcBef>
                <a:spcPct val="0"/>
              </a:spcBef>
              <a:spcAft>
                <a:spcPct val="0"/>
              </a:spcAft>
              <a:defRPr sz="1600">
                <a:solidFill>
                  <a:schemeClr val="tx1"/>
                </a:solidFill>
                <a:latin typeface="Tahoma" panose="020B0604030504040204" pitchFamily="34" charset="0"/>
              </a:defRPr>
            </a:lvl7pPr>
            <a:lvl8pPr marL="3429000" indent="-228600" eaLnBrk="0" fontAlgn="base" hangingPunct="0">
              <a:spcBef>
                <a:spcPct val="0"/>
              </a:spcBef>
              <a:spcAft>
                <a:spcPct val="0"/>
              </a:spcAft>
              <a:defRPr sz="1600">
                <a:solidFill>
                  <a:schemeClr val="tx1"/>
                </a:solidFill>
                <a:latin typeface="Tahoma" panose="020B0604030504040204" pitchFamily="34" charset="0"/>
              </a:defRPr>
            </a:lvl8pPr>
            <a:lvl9pPr marL="3886200" indent="-228600" eaLnBrk="0" fontAlgn="base" hangingPunct="0">
              <a:spcBef>
                <a:spcPct val="0"/>
              </a:spcBef>
              <a:spcAft>
                <a:spcPct val="0"/>
              </a:spcAft>
              <a:defRPr sz="1600">
                <a:solidFill>
                  <a:schemeClr val="tx1"/>
                </a:solidFill>
                <a:latin typeface="Tahoma" panose="020B0604030504040204" pitchFamily="34" charset="0"/>
              </a:defRPr>
            </a:lvl9pPr>
          </a:lstStyle>
          <a:p>
            <a:pPr algn="ctr">
              <a:defRPr/>
            </a:pPr>
            <a:r>
              <a:rPr lang="ru-RU" altLang="ru-RU" b="1" dirty="0">
                <a:latin typeface="Times New Roman" panose="02020603050405020304" pitchFamily="18" charset="0"/>
              </a:rPr>
              <a:t>Финансирование программы ОНЛС осуществляется </a:t>
            </a:r>
          </a:p>
          <a:p>
            <a:pPr algn="ctr">
              <a:defRPr/>
            </a:pPr>
            <a:r>
              <a:rPr lang="ru-RU" altLang="ru-RU" b="1" dirty="0">
                <a:latin typeface="Times New Roman" panose="02020603050405020304" pitchFamily="18" charset="0"/>
              </a:rPr>
              <a:t>Правительством Российской  Федерации</a:t>
            </a:r>
          </a:p>
          <a:p>
            <a:pPr algn="ctr">
              <a:defRPr/>
            </a:pPr>
            <a:r>
              <a:rPr lang="ru-RU" altLang="ru-RU" b="1" dirty="0">
                <a:latin typeface="Times New Roman" panose="02020603050405020304" pitchFamily="18" charset="0"/>
              </a:rPr>
              <a:t>  с учетом численности льготных категорий граждан, </a:t>
            </a:r>
          </a:p>
          <a:p>
            <a:pPr algn="ctr">
              <a:defRPr/>
            </a:pPr>
            <a:r>
              <a:rPr lang="ru-RU" altLang="ru-RU" b="1" dirty="0">
                <a:latin typeface="Times New Roman" panose="02020603050405020304" pitchFamily="18" charset="0"/>
              </a:rPr>
              <a:t> оставивших за собой право на лекарственную составляющую НСУ </a:t>
            </a:r>
          </a:p>
          <a:p>
            <a:pPr algn="ctr">
              <a:defRPr/>
            </a:pPr>
            <a:r>
              <a:rPr lang="ru-RU" altLang="ru-RU" b="1" dirty="0">
                <a:latin typeface="Times New Roman" panose="02020603050405020304" pitchFamily="18" charset="0"/>
              </a:rPr>
              <a:t>(набор социальных услуг)</a:t>
            </a:r>
          </a:p>
          <a:p>
            <a:pPr algn="ctr">
              <a:defRPr/>
            </a:pPr>
            <a:r>
              <a:rPr lang="ru-RU" altLang="ru-RU" sz="1800" b="1" dirty="0">
                <a:latin typeface="Times New Roman" panose="02020603050405020304" pitchFamily="18" charset="0"/>
              </a:rPr>
              <a:t>на 2016 год – </a:t>
            </a:r>
            <a:r>
              <a:rPr lang="ru-RU" altLang="ru-RU" sz="1800" b="1" dirty="0">
                <a:solidFill>
                  <a:srgbClr val="FF0000"/>
                </a:solidFill>
                <a:latin typeface="Times New Roman" panose="02020603050405020304" pitchFamily="18" charset="0"/>
              </a:rPr>
              <a:t>531,5</a:t>
            </a:r>
            <a:r>
              <a:rPr lang="ru-RU" altLang="ru-RU" sz="1800" b="1" dirty="0">
                <a:latin typeface="Times New Roman" panose="02020603050405020304" pitchFamily="18" charset="0"/>
              </a:rPr>
              <a:t> млн. руб. </a:t>
            </a:r>
          </a:p>
          <a:p>
            <a:pPr algn="ctr">
              <a:defRPr/>
            </a:pPr>
            <a:r>
              <a:rPr lang="ru-RU" altLang="ru-RU" sz="1800" b="1" dirty="0">
                <a:latin typeface="Times New Roman" panose="02020603050405020304" pitchFamily="18" charset="0"/>
              </a:rPr>
              <a:t>на 2017 год – </a:t>
            </a:r>
            <a:r>
              <a:rPr lang="ru-RU" altLang="ru-RU" sz="1800" b="1" dirty="0">
                <a:solidFill>
                  <a:srgbClr val="FF0000"/>
                </a:solidFill>
                <a:latin typeface="Times New Roman" panose="02020603050405020304" pitchFamily="18" charset="0"/>
              </a:rPr>
              <a:t>475</a:t>
            </a:r>
            <a:r>
              <a:rPr lang="ru-RU" altLang="ru-RU" sz="1800" b="1" dirty="0">
                <a:latin typeface="Times New Roman" panose="02020603050405020304" pitchFamily="18" charset="0"/>
              </a:rPr>
              <a:t> млн. руб. </a:t>
            </a:r>
          </a:p>
          <a:p>
            <a:pPr algn="ctr">
              <a:defRPr/>
            </a:pPr>
            <a:r>
              <a:rPr lang="ru-RU" altLang="ru-RU" sz="1800" b="1" dirty="0">
                <a:latin typeface="Times New Roman" panose="02020603050405020304" pitchFamily="18" charset="0"/>
              </a:rPr>
              <a:t>на 2018 год </a:t>
            </a:r>
            <a:r>
              <a:rPr lang="ru-RU" altLang="ru-RU" sz="1800" b="1">
                <a:latin typeface="Times New Roman" panose="02020603050405020304" pitchFamily="18" charset="0"/>
              </a:rPr>
              <a:t>– </a:t>
            </a:r>
            <a:r>
              <a:rPr lang="ru-RU" altLang="ru-RU" sz="1800" b="1">
                <a:solidFill>
                  <a:srgbClr val="FF0000"/>
                </a:solidFill>
                <a:latin typeface="Times New Roman" panose="02020603050405020304" pitchFamily="18" charset="0"/>
              </a:rPr>
              <a:t>449,7</a:t>
            </a:r>
            <a:r>
              <a:rPr lang="ru-RU" altLang="ru-RU" sz="1800" b="1">
                <a:latin typeface="Times New Roman" panose="02020603050405020304" pitchFamily="18" charset="0"/>
              </a:rPr>
              <a:t> </a:t>
            </a:r>
            <a:r>
              <a:rPr lang="ru-RU" altLang="ru-RU" sz="1800" b="1" dirty="0">
                <a:latin typeface="Times New Roman" panose="02020603050405020304" pitchFamily="18" charset="0"/>
              </a:rPr>
              <a:t>млн. руб.</a:t>
            </a:r>
          </a:p>
        </p:txBody>
      </p:sp>
      <p:sp>
        <p:nvSpPr>
          <p:cNvPr id="7" name="Rectangle 2"/>
          <p:cNvSpPr txBox="1">
            <a:spLocks noChangeArrowheads="1"/>
          </p:cNvSpPr>
          <p:nvPr/>
        </p:nvSpPr>
        <p:spPr>
          <a:xfrm>
            <a:off x="-9150" y="2970885"/>
            <a:ext cx="9153150" cy="458116"/>
          </a:xfrm>
          <a:prstGeom prst="rect">
            <a:avLst/>
          </a:prstGeom>
          <a:extLst>
            <a:ext uri="{909E8E84-426E-40DD-AFC4-6F175D3DCCD1}">
              <a14:hiddenFill xmlns:a14="http://schemas.microsoft.com/office/drawing/2010/main">
                <a:solidFill>
                  <a:srgbClr val="FFFFFF"/>
                </a:solidFill>
              </a14:hiddenFill>
            </a:ext>
          </a:extLst>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altLang="ru-RU" sz="2000" b="1" dirty="0">
                <a:solidFill>
                  <a:srgbClr val="002060"/>
                </a:solidFill>
                <a:latin typeface="Times New Roman" panose="02020603050405020304" pitchFamily="18" charset="0"/>
              </a:rPr>
              <a:t>Основные проблемы по реализации программы ОНЛС</a:t>
            </a:r>
          </a:p>
        </p:txBody>
      </p:sp>
      <p:sp>
        <p:nvSpPr>
          <p:cNvPr id="4" name="Прямоугольник 3"/>
          <p:cNvSpPr/>
          <p:nvPr/>
        </p:nvSpPr>
        <p:spPr>
          <a:xfrm>
            <a:off x="0" y="3581704"/>
            <a:ext cx="9144000" cy="2308324"/>
          </a:xfrm>
          <a:prstGeom prst="rect">
            <a:avLst/>
          </a:prstGeom>
          <a:noFill/>
        </p:spPr>
        <p:txBody>
          <a:bodyPr wrap="square">
            <a:spAutoFit/>
          </a:bodyPr>
          <a:lstStyle/>
          <a:p>
            <a:pPr indent="447675" algn="just">
              <a:lnSpc>
                <a:spcPct val="80000"/>
              </a:lnSpc>
              <a:spcBef>
                <a:spcPct val="0"/>
              </a:spcBef>
              <a:buFont typeface="Times New Roman" pitchFamily="18" charset="0"/>
              <a:buChar char="−"/>
            </a:pPr>
            <a:r>
              <a:rPr lang="ru-RU" altLang="ru-RU" b="1" dirty="0">
                <a:latin typeface="Times New Roman" panose="02020603050405020304" pitchFamily="18" charset="0"/>
                <a:cs typeface="Times New Roman" panose="02020603050405020304" pitchFamily="18" charset="0"/>
              </a:rPr>
              <a:t>Выделенные финансовые средства не в полной мере покрывают расходы на одного льготника;</a:t>
            </a:r>
          </a:p>
          <a:p>
            <a:pPr indent="447675" algn="just">
              <a:lnSpc>
                <a:spcPct val="80000"/>
              </a:lnSpc>
              <a:spcBef>
                <a:spcPct val="0"/>
              </a:spcBef>
              <a:buFont typeface="Times New Roman" pitchFamily="18" charset="0"/>
              <a:buChar char="−"/>
            </a:pPr>
            <a:r>
              <a:rPr lang="ru-RU" altLang="ru-RU" dirty="0">
                <a:latin typeface="Times New Roman" panose="02020603050405020304" pitchFamily="18" charset="0"/>
                <a:cs typeface="Times New Roman" panose="02020603050405020304" pitchFamily="18" charset="0"/>
              </a:rPr>
              <a:t>Лекарственная составляющая НСУ в 2018 году </a:t>
            </a:r>
            <a:r>
              <a:rPr lang="ru-RU" altLang="ru-RU">
                <a:latin typeface="Times New Roman" panose="02020603050405020304" pitchFamily="18" charset="0"/>
                <a:cs typeface="Times New Roman" panose="02020603050405020304" pitchFamily="18" charset="0"/>
              </a:rPr>
              <a:t>составляет </a:t>
            </a:r>
            <a:r>
              <a:rPr lang="ru-RU" altLang="ru-RU" b="1">
                <a:solidFill>
                  <a:srgbClr val="FF0000"/>
                </a:solidFill>
                <a:latin typeface="Times New Roman" panose="02020603050405020304" pitchFamily="18" charset="0"/>
                <a:cs typeface="Times New Roman" panose="02020603050405020304" pitchFamily="18" charset="0"/>
              </a:rPr>
              <a:t>826,30</a:t>
            </a:r>
            <a:r>
              <a:rPr lang="ru-RU" altLang="ru-RU">
                <a:latin typeface="Times New Roman" panose="02020603050405020304" pitchFamily="18" charset="0"/>
                <a:cs typeface="Times New Roman" panose="02020603050405020304" pitchFamily="18" charset="0"/>
              </a:rPr>
              <a:t> </a:t>
            </a:r>
            <a:r>
              <a:rPr lang="ru-RU" altLang="ru-RU" dirty="0">
                <a:latin typeface="Times New Roman" panose="02020603050405020304" pitchFamily="18" charset="0"/>
                <a:cs typeface="Times New Roman" panose="02020603050405020304" pitchFamily="18" charset="0"/>
              </a:rPr>
              <a:t>рубля (стоимость рецепта в 2017 году – </a:t>
            </a:r>
            <a:r>
              <a:rPr lang="ru-RU" altLang="ru-RU" b="1" dirty="0">
                <a:solidFill>
                  <a:srgbClr val="FF0000"/>
                </a:solidFill>
                <a:latin typeface="Times New Roman" panose="02020603050405020304" pitchFamily="18" charset="0"/>
                <a:cs typeface="Times New Roman" panose="02020603050405020304" pitchFamily="18" charset="0"/>
              </a:rPr>
              <a:t>960,0</a:t>
            </a:r>
            <a:r>
              <a:rPr lang="ru-RU" altLang="ru-RU" dirty="0">
                <a:latin typeface="Times New Roman" panose="02020603050405020304" pitchFamily="18" charset="0"/>
                <a:cs typeface="Times New Roman" panose="02020603050405020304" pitchFamily="18" charset="0"/>
              </a:rPr>
              <a:t> рублей) на одного льготника в месяц при том, что право на льготное обеспечение сохраняют за собой граждане, страдающие заболеваниями, требующими дорогостоящей комплексной лекарственной терапии (сахарный диабет, бронхиальная астма, онкозаболевания, ревматоидный артрит и др.);</a:t>
            </a:r>
          </a:p>
          <a:p>
            <a:pPr indent="447675" algn="just">
              <a:lnSpc>
                <a:spcPct val="80000"/>
              </a:lnSpc>
              <a:buFont typeface="Times New Roman" pitchFamily="18" charset="0"/>
              <a:buChar char="−"/>
            </a:pPr>
            <a:r>
              <a:rPr lang="ru-RU" altLang="ru-RU" b="1" dirty="0">
                <a:latin typeface="Times New Roman" panose="02020603050405020304" pitchFamily="18" charset="0"/>
                <a:cs typeface="Times New Roman" panose="02020603050405020304" pitchFamily="18" charset="0"/>
              </a:rPr>
              <a:t>значительное увеличение численности льготников</a:t>
            </a:r>
            <a:r>
              <a:rPr lang="ru-RU" altLang="ru-RU" dirty="0">
                <a:latin typeface="Times New Roman" panose="02020603050405020304" pitchFamily="18" charset="0"/>
                <a:cs typeface="Times New Roman" panose="02020603050405020304" pitchFamily="18" charset="0"/>
              </a:rPr>
              <a:t>, </a:t>
            </a:r>
            <a:r>
              <a:rPr lang="ru-RU" altLang="ru-RU" b="1" dirty="0">
                <a:latin typeface="Times New Roman" panose="02020603050405020304" pitchFamily="18" charset="0"/>
                <a:cs typeface="Times New Roman" panose="02020603050405020304" pitchFamily="18" charset="0"/>
              </a:rPr>
              <a:t>получающих</a:t>
            </a:r>
            <a:r>
              <a:rPr lang="ru-RU" altLang="ru-RU" dirty="0">
                <a:latin typeface="Times New Roman" panose="02020603050405020304" pitchFamily="18" charset="0"/>
                <a:cs typeface="Times New Roman" panose="02020603050405020304" pitchFamily="18" charset="0"/>
              </a:rPr>
              <a:t> </a:t>
            </a:r>
            <a:r>
              <a:rPr lang="ru-RU" altLang="ru-RU" b="1" dirty="0">
                <a:latin typeface="Times New Roman" panose="02020603050405020304" pitchFamily="18" charset="0"/>
                <a:cs typeface="Times New Roman" panose="02020603050405020304" pitchFamily="18" charset="0"/>
              </a:rPr>
              <a:t>дорогостоящую терапию </a:t>
            </a:r>
            <a:r>
              <a:rPr lang="ru-RU" altLang="ru-RU" dirty="0">
                <a:latin typeface="Times New Roman" panose="02020603050405020304" pitchFamily="18" charset="0"/>
                <a:cs typeface="Times New Roman" panose="02020603050405020304" pitchFamily="18" charset="0"/>
              </a:rPr>
              <a:t>по рекомендациям федеральных клиник: специфические лекарственные препараты (противоопухолевые, противовирусные, противоревматические и др.).</a:t>
            </a:r>
          </a:p>
        </p:txBody>
      </p:sp>
    </p:spTree>
    <p:extLst>
      <p:ext uri="{BB962C8B-B14F-4D97-AF65-F5344CB8AC3E}">
        <p14:creationId xmlns:p14="http://schemas.microsoft.com/office/powerpoint/2010/main" val="13022840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0" y="116293"/>
            <a:ext cx="9144000" cy="830997"/>
          </a:xfrm>
          <a:prstGeom prst="rect">
            <a:avLst/>
          </a:prstGeom>
          <a:noFill/>
          <a:ln w="12700">
            <a:noFill/>
            <a:miter lim="800000"/>
            <a:headEnd/>
            <a:tailEnd/>
          </a:ln>
          <a:effectLs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ts val="0"/>
              </a:spcBef>
              <a:buNone/>
            </a:pPr>
            <a:r>
              <a:rPr lang="ru-RU" altLang="ru-RU" sz="2400" b="1" dirty="0">
                <a:solidFill>
                  <a:srgbClr val="C00000"/>
                </a:solidFill>
                <a:latin typeface="Times New Roman" panose="02020603050405020304" pitchFamily="18" charset="0"/>
                <a:cs typeface="Times New Roman" panose="02020603050405020304" pitchFamily="18" charset="0"/>
              </a:rPr>
              <a:t>Численность отдельных категорий граждан, имеющих право на льготное лекарственное обеспечение </a:t>
            </a:r>
          </a:p>
        </p:txBody>
      </p:sp>
      <p:sp>
        <p:nvSpPr>
          <p:cNvPr id="3" name="Content Placeholder 2"/>
          <p:cNvSpPr>
            <a:spLocks noGrp="1"/>
          </p:cNvSpPr>
          <p:nvPr>
            <p:ph idx="4294967295"/>
          </p:nvPr>
        </p:nvSpPr>
        <p:spPr>
          <a:xfrm>
            <a:off x="0" y="1139636"/>
            <a:ext cx="9144000" cy="5038053"/>
          </a:xfrm>
        </p:spPr>
        <p:txBody>
          <a:bodyPr>
            <a:noAutofit/>
          </a:bodyPr>
          <a:lstStyle/>
          <a:p>
            <a:pPr marL="0" indent="0" algn="ctr">
              <a:lnSpc>
                <a:spcPct val="120000"/>
              </a:lnSpc>
              <a:spcBef>
                <a:spcPct val="0"/>
              </a:spcBef>
              <a:buFontTx/>
              <a:buNone/>
            </a:pPr>
            <a:r>
              <a:rPr lang="ru-RU" altLang="ru-RU" sz="1800" b="1" dirty="0">
                <a:latin typeface="Times New Roman" panose="02020603050405020304" pitchFamily="18" charset="0"/>
              </a:rPr>
              <a:t>  на 01 февраля 2018 года: </a:t>
            </a:r>
          </a:p>
          <a:p>
            <a:pPr marL="0" indent="0" algn="ctr">
              <a:lnSpc>
                <a:spcPct val="120000"/>
              </a:lnSpc>
              <a:spcBef>
                <a:spcPct val="0"/>
              </a:spcBef>
              <a:buFontTx/>
              <a:buNone/>
            </a:pPr>
            <a:endParaRPr lang="ru-RU" altLang="ru-RU" sz="1800" b="1" dirty="0">
              <a:latin typeface="Times New Roman" panose="02020603050405020304" pitchFamily="18" charset="0"/>
            </a:endParaRPr>
          </a:p>
          <a:p>
            <a:pPr marL="0" indent="0" algn="ctr">
              <a:lnSpc>
                <a:spcPct val="120000"/>
              </a:lnSpc>
              <a:spcBef>
                <a:spcPct val="0"/>
              </a:spcBef>
              <a:buNone/>
            </a:pPr>
            <a:r>
              <a:rPr lang="en-US" altLang="ru-RU" sz="1800" b="1" dirty="0" err="1">
                <a:latin typeface="Times New Roman" panose="02020603050405020304" pitchFamily="18" charset="0"/>
              </a:rPr>
              <a:t>федеральны</a:t>
            </a:r>
            <a:r>
              <a:rPr lang="ru-RU" altLang="ru-RU" sz="1800" b="1" dirty="0">
                <a:latin typeface="Times New Roman" panose="02020603050405020304" pitchFamily="18" charset="0"/>
              </a:rPr>
              <a:t>е</a:t>
            </a:r>
            <a:r>
              <a:rPr lang="en-US" altLang="ru-RU" sz="1800" b="1" dirty="0">
                <a:latin typeface="Times New Roman" panose="02020603050405020304" pitchFamily="18" charset="0"/>
              </a:rPr>
              <a:t> </a:t>
            </a:r>
            <a:r>
              <a:rPr lang="en-US" altLang="ru-RU" sz="1800" b="1" dirty="0" err="1">
                <a:latin typeface="Times New Roman" panose="02020603050405020304" pitchFamily="18" charset="0"/>
              </a:rPr>
              <a:t>льготник</a:t>
            </a:r>
            <a:r>
              <a:rPr lang="ru-RU" altLang="ru-RU" sz="1800" b="1" dirty="0">
                <a:latin typeface="Times New Roman" panose="02020603050405020304" pitchFamily="18" charset="0"/>
              </a:rPr>
              <a:t>и – </a:t>
            </a:r>
            <a:r>
              <a:rPr lang="ru-RU" altLang="ru-RU" sz="1800" b="1" dirty="0">
                <a:solidFill>
                  <a:srgbClr val="FF0000"/>
                </a:solidFill>
                <a:latin typeface="Times New Roman" panose="02020603050405020304" pitchFamily="18" charset="0"/>
              </a:rPr>
              <a:t>34 819 </a:t>
            </a:r>
            <a:r>
              <a:rPr lang="ru-RU" altLang="ru-RU" sz="1800" b="1" dirty="0">
                <a:latin typeface="Times New Roman" panose="02020603050405020304" pitchFamily="18" charset="0"/>
              </a:rPr>
              <a:t>человека </a:t>
            </a:r>
          </a:p>
          <a:p>
            <a:pPr marL="0" indent="0" algn="ctr">
              <a:lnSpc>
                <a:spcPct val="120000"/>
              </a:lnSpc>
              <a:spcBef>
                <a:spcPct val="0"/>
              </a:spcBef>
              <a:buNone/>
            </a:pPr>
            <a:endParaRPr lang="ru-RU" altLang="ru-RU" sz="1800" b="1" dirty="0">
              <a:latin typeface="Times New Roman" panose="02020603050405020304" pitchFamily="18" charset="0"/>
            </a:endParaRPr>
          </a:p>
          <a:p>
            <a:pPr marL="0" indent="0" algn="ctr">
              <a:lnSpc>
                <a:spcPct val="120000"/>
              </a:lnSpc>
              <a:spcBef>
                <a:spcPct val="0"/>
              </a:spcBef>
              <a:buNone/>
            </a:pPr>
            <a:r>
              <a:rPr lang="ru-RU" altLang="ru-RU" sz="1800" b="1" dirty="0">
                <a:latin typeface="Times New Roman" panose="02020603050405020304" pitchFamily="18" charset="0"/>
              </a:rPr>
              <a:t>региональные льготники – </a:t>
            </a:r>
            <a:r>
              <a:rPr lang="ru-RU" altLang="ru-RU" sz="1800" b="1" dirty="0">
                <a:solidFill>
                  <a:srgbClr val="FF0000"/>
                </a:solidFill>
                <a:latin typeface="Times New Roman" panose="02020603050405020304" pitchFamily="18" charset="0"/>
              </a:rPr>
              <a:t>174 429</a:t>
            </a:r>
            <a:r>
              <a:rPr lang="ru-RU" altLang="ru-RU" sz="1800" b="1" dirty="0">
                <a:latin typeface="Times New Roman" panose="02020603050405020304" pitchFamily="18" charset="0"/>
              </a:rPr>
              <a:t> человек</a:t>
            </a:r>
          </a:p>
          <a:p>
            <a:pPr marL="0" indent="0" algn="ctr">
              <a:lnSpc>
                <a:spcPct val="120000"/>
              </a:lnSpc>
              <a:spcBef>
                <a:spcPct val="0"/>
              </a:spcBef>
              <a:buFontTx/>
              <a:buNone/>
            </a:pPr>
            <a:endParaRPr lang="ru-RU" altLang="ru-RU" sz="1800" b="1" dirty="0">
              <a:latin typeface="Times New Roman" panose="02020603050405020304" pitchFamily="18" charset="0"/>
            </a:endParaRPr>
          </a:p>
          <a:p>
            <a:pPr marL="0" indent="0" algn="ctr">
              <a:lnSpc>
                <a:spcPct val="120000"/>
              </a:lnSpc>
              <a:spcBef>
                <a:spcPct val="0"/>
              </a:spcBef>
              <a:buFontTx/>
              <a:buNone/>
            </a:pPr>
            <a:r>
              <a:rPr lang="ru-RU" altLang="ru-RU" sz="1800" b="1" dirty="0">
                <a:latin typeface="Times New Roman" panose="02020603050405020304" pitchFamily="18" charset="0"/>
                <a:cs typeface="Arial" panose="020B0604020202020204" pitchFamily="34" charset="0"/>
              </a:rPr>
              <a:t>по программе «7 нозологий» - </a:t>
            </a:r>
            <a:r>
              <a:rPr lang="ru-RU" altLang="ru-RU" sz="1800" b="1" dirty="0">
                <a:solidFill>
                  <a:srgbClr val="FF0000"/>
                </a:solidFill>
                <a:latin typeface="Times New Roman" panose="02020603050405020304" pitchFamily="18" charset="0"/>
                <a:cs typeface="Arial" panose="020B0604020202020204" pitchFamily="34" charset="0"/>
              </a:rPr>
              <a:t>833</a:t>
            </a:r>
            <a:r>
              <a:rPr lang="ru-RU" altLang="ru-RU" sz="1800" b="1" dirty="0">
                <a:latin typeface="Times New Roman" panose="02020603050405020304" pitchFamily="18" charset="0"/>
                <a:cs typeface="Arial" panose="020B0604020202020204" pitchFamily="34" charset="0"/>
              </a:rPr>
              <a:t> человека</a:t>
            </a:r>
          </a:p>
          <a:p>
            <a:pPr marL="0" indent="0" algn="ctr">
              <a:lnSpc>
                <a:spcPct val="120000"/>
              </a:lnSpc>
              <a:spcBef>
                <a:spcPct val="0"/>
              </a:spcBef>
              <a:buFontTx/>
              <a:buNone/>
            </a:pPr>
            <a:endParaRPr lang="ru-RU" altLang="ru-RU" sz="1600" b="1" dirty="0">
              <a:latin typeface="Times New Roman" panose="02020603050405020304" pitchFamily="18" charset="0"/>
            </a:endParaRPr>
          </a:p>
          <a:p>
            <a:pPr marL="0" indent="0" algn="ctr">
              <a:lnSpc>
                <a:spcPct val="120000"/>
              </a:lnSpc>
              <a:spcBef>
                <a:spcPct val="0"/>
              </a:spcBef>
              <a:buFontTx/>
              <a:buNone/>
            </a:pPr>
            <a:r>
              <a:rPr lang="ru-RU" altLang="ru-RU" sz="1600" b="1" dirty="0">
                <a:latin typeface="Times New Roman" panose="02020603050405020304" pitchFamily="18" charset="0"/>
              </a:rPr>
              <a:t>На  2018 год по данным Пенсионного фонда Архангельской области</a:t>
            </a:r>
          </a:p>
          <a:p>
            <a:pPr marL="0" indent="0" algn="ctr">
              <a:lnSpc>
                <a:spcPct val="120000"/>
              </a:lnSpc>
              <a:spcBef>
                <a:spcPct val="0"/>
              </a:spcBef>
              <a:buFontTx/>
              <a:buNone/>
            </a:pPr>
            <a:r>
              <a:rPr lang="ru-RU" altLang="ru-RU" sz="1600" b="1" dirty="0">
                <a:latin typeface="Times New Roman" panose="02020603050405020304" pitchFamily="18" charset="0"/>
              </a:rPr>
              <a:t> выбрали денежный эквивалент НСУ </a:t>
            </a:r>
          </a:p>
          <a:p>
            <a:pPr marL="0" indent="0" algn="ctr">
              <a:lnSpc>
                <a:spcPct val="120000"/>
              </a:lnSpc>
              <a:spcBef>
                <a:spcPct val="0"/>
              </a:spcBef>
              <a:buFontTx/>
              <a:buNone/>
            </a:pPr>
            <a:r>
              <a:rPr lang="ru-RU" altLang="ru-RU" sz="1600" b="1" dirty="0">
                <a:latin typeface="Times New Roman" panose="02020603050405020304" pitchFamily="18" charset="0"/>
              </a:rPr>
              <a:t> </a:t>
            </a:r>
          </a:p>
          <a:p>
            <a:pPr marL="0" indent="0" algn="ctr">
              <a:lnSpc>
                <a:spcPct val="120000"/>
              </a:lnSpc>
              <a:spcBef>
                <a:spcPct val="0"/>
              </a:spcBef>
              <a:buFontTx/>
              <a:buNone/>
            </a:pPr>
            <a:r>
              <a:rPr lang="ru-RU" altLang="ru-RU" sz="1800" b="1" dirty="0">
                <a:solidFill>
                  <a:srgbClr val="FF0000"/>
                </a:solidFill>
                <a:latin typeface="Times New Roman" panose="02020603050405020304" pitchFamily="18" charset="0"/>
              </a:rPr>
              <a:t>73 219  </a:t>
            </a:r>
            <a:r>
              <a:rPr lang="ru-RU" altLang="ru-RU" sz="1800" b="1" dirty="0">
                <a:latin typeface="Times New Roman" panose="02020603050405020304" pitchFamily="18" charset="0"/>
              </a:rPr>
              <a:t>человека или </a:t>
            </a:r>
            <a:r>
              <a:rPr lang="ru-RU" altLang="ru-RU" sz="1800" b="1" dirty="0">
                <a:solidFill>
                  <a:srgbClr val="FF0000"/>
                </a:solidFill>
                <a:latin typeface="Times New Roman" panose="02020603050405020304" pitchFamily="18" charset="0"/>
              </a:rPr>
              <a:t>67,77%</a:t>
            </a:r>
          </a:p>
          <a:p>
            <a:pPr marL="0" indent="0" algn="ctr">
              <a:lnSpc>
                <a:spcPct val="120000"/>
              </a:lnSpc>
              <a:spcBef>
                <a:spcPct val="0"/>
              </a:spcBef>
              <a:buFontTx/>
              <a:buNone/>
            </a:pPr>
            <a:endParaRPr lang="ru-RU" altLang="ru-RU" sz="1800" b="1" dirty="0">
              <a:latin typeface="Times New Roman" panose="02020603050405020304" pitchFamily="18" charset="0"/>
            </a:endParaRPr>
          </a:p>
          <a:p>
            <a:pPr marL="0" indent="0" algn="ctr">
              <a:lnSpc>
                <a:spcPct val="120000"/>
              </a:lnSpc>
              <a:spcBef>
                <a:spcPct val="0"/>
              </a:spcBef>
              <a:buFontTx/>
              <a:buNone/>
            </a:pPr>
            <a:r>
              <a:rPr lang="ru-RU" altLang="ru-RU" sz="1800" b="1" dirty="0">
                <a:latin typeface="Times New Roman" panose="02020603050405020304" pitchFamily="18" charset="0"/>
              </a:rPr>
              <a:t>(2017 год – </a:t>
            </a:r>
            <a:r>
              <a:rPr lang="ru-RU" altLang="ru-RU" sz="1800" b="1" dirty="0">
                <a:solidFill>
                  <a:srgbClr val="FF0000"/>
                </a:solidFill>
                <a:latin typeface="Times New Roman" panose="02020603050405020304" pitchFamily="18" charset="0"/>
              </a:rPr>
              <a:t>69 839 </a:t>
            </a:r>
            <a:r>
              <a:rPr lang="ru-RU" altLang="ru-RU" sz="1800" b="1" dirty="0">
                <a:latin typeface="Times New Roman" panose="02020603050405020304" pitchFamily="18" charset="0"/>
              </a:rPr>
              <a:t>человек или </a:t>
            </a:r>
            <a:r>
              <a:rPr lang="ru-RU" altLang="ru-RU" sz="1800" b="1" dirty="0">
                <a:solidFill>
                  <a:srgbClr val="FF0000"/>
                </a:solidFill>
                <a:latin typeface="Times New Roman" panose="02020603050405020304" pitchFamily="18" charset="0"/>
              </a:rPr>
              <a:t>64,7%</a:t>
            </a:r>
            <a:r>
              <a:rPr lang="ru-RU" altLang="ru-RU" sz="1800" b="1" dirty="0">
                <a:latin typeface="Times New Roman" panose="02020603050405020304" pitchFamily="18" charset="0"/>
              </a:rPr>
              <a:t>)</a:t>
            </a:r>
            <a:endParaRPr lang="en-US" sz="1800" dirty="0"/>
          </a:p>
        </p:txBody>
      </p:sp>
    </p:spTree>
    <p:extLst>
      <p:ext uri="{BB962C8B-B14F-4D97-AF65-F5344CB8AC3E}">
        <p14:creationId xmlns:p14="http://schemas.microsoft.com/office/powerpoint/2010/main" val="14409730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Диаграмма 6"/>
          <p:cNvGraphicFramePr/>
          <p:nvPr>
            <p:extLst>
              <p:ext uri="{D42A27DB-BD31-4B8C-83A1-F6EECF244321}">
                <p14:modId xmlns:p14="http://schemas.microsoft.com/office/powerpoint/2010/main" val="3835176805"/>
              </p:ext>
            </p:extLst>
          </p:nvPr>
        </p:nvGraphicFramePr>
        <p:xfrm>
          <a:off x="0" y="1138425"/>
          <a:ext cx="9144000" cy="5603282"/>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 Box 2"/>
          <p:cNvSpPr txBox="1">
            <a:spLocks noChangeArrowheads="1"/>
          </p:cNvSpPr>
          <p:nvPr/>
        </p:nvSpPr>
        <p:spPr bwMode="auto">
          <a:xfrm>
            <a:off x="0" y="116293"/>
            <a:ext cx="9144000" cy="830997"/>
          </a:xfrm>
          <a:prstGeom prst="rect">
            <a:avLst/>
          </a:prstGeom>
          <a:noFill/>
          <a:ln w="12700">
            <a:noFill/>
            <a:miter lim="800000"/>
            <a:headEnd/>
            <a:tailEnd/>
          </a:ln>
          <a:effectLs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ts val="0"/>
              </a:spcBef>
              <a:buNone/>
            </a:pPr>
            <a:r>
              <a:rPr lang="ru-RU" altLang="ru-RU" sz="2400" b="1" dirty="0">
                <a:solidFill>
                  <a:srgbClr val="C00000"/>
                </a:solidFill>
                <a:latin typeface="Times New Roman" panose="02020603050405020304" pitchFamily="18" charset="0"/>
                <a:cs typeface="Times New Roman" panose="02020603050405020304" pitchFamily="18" charset="0"/>
              </a:rPr>
              <a:t>Динамика численности граждан, имеющих право на льготное лекарственное обеспечение</a:t>
            </a:r>
          </a:p>
        </p:txBody>
      </p:sp>
    </p:spTree>
    <p:extLst>
      <p:ext uri="{BB962C8B-B14F-4D97-AF65-F5344CB8AC3E}">
        <p14:creationId xmlns:p14="http://schemas.microsoft.com/office/powerpoint/2010/main" val="6560073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Диаграмма 8"/>
          <p:cNvGraphicFramePr/>
          <p:nvPr>
            <p:extLst/>
          </p:nvPr>
        </p:nvGraphicFramePr>
        <p:xfrm>
          <a:off x="0" y="985720"/>
          <a:ext cx="9144000" cy="6024985"/>
        </p:xfrm>
        <a:graphic>
          <a:graphicData uri="http://schemas.openxmlformats.org/drawingml/2006/chart">
            <c:chart xmlns:c="http://schemas.openxmlformats.org/drawingml/2006/chart" xmlns:r="http://schemas.openxmlformats.org/officeDocument/2006/relationships" r:id="rId3"/>
          </a:graphicData>
        </a:graphic>
      </p:graphicFrame>
      <p:pic>
        <p:nvPicPr>
          <p:cNvPr id="8" name="Рисунок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316379"/>
            <a:ext cx="9144000" cy="6024985"/>
          </a:xfrm>
          <a:prstGeom prst="rect">
            <a:avLst/>
          </a:prstGeom>
        </p:spPr>
      </p:pic>
    </p:spTree>
    <p:extLst>
      <p:ext uri="{BB962C8B-B14F-4D97-AF65-F5344CB8AC3E}">
        <p14:creationId xmlns:p14="http://schemas.microsoft.com/office/powerpoint/2010/main" val="40223722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Заголовок 29"/>
          <p:cNvSpPr>
            <a:spLocks noGrp="1"/>
          </p:cNvSpPr>
          <p:nvPr>
            <p:ph type="title"/>
          </p:nvPr>
        </p:nvSpPr>
        <p:spPr>
          <a:xfrm>
            <a:off x="907080" y="69490"/>
            <a:ext cx="7771484" cy="763525"/>
          </a:xfrm>
        </p:spPr>
        <p:txBody>
          <a:bodyPr>
            <a:noAutofit/>
          </a:bodyPr>
          <a:lstStyle/>
          <a:p>
            <a:pPr algn="ctr"/>
            <a:r>
              <a:rPr lang="ru-RU" sz="3200" b="1" dirty="0">
                <a:solidFill>
                  <a:srgbClr val="FF0000"/>
                </a:solidFill>
                <a:latin typeface="Times New Roman" panose="02020603050405020304" pitchFamily="18" charset="0"/>
                <a:cs typeface="Times New Roman" panose="02020603050405020304" pitchFamily="18" charset="0"/>
              </a:rPr>
              <a:t>Обеспечение льготными лекарственными препаратами</a:t>
            </a:r>
          </a:p>
        </p:txBody>
      </p:sp>
      <p:sp>
        <p:nvSpPr>
          <p:cNvPr id="3" name="Content Placeholder 2"/>
          <p:cNvSpPr>
            <a:spLocks noGrp="1"/>
          </p:cNvSpPr>
          <p:nvPr>
            <p:ph idx="1"/>
          </p:nvPr>
        </p:nvSpPr>
        <p:spPr>
          <a:xfrm>
            <a:off x="296260" y="1291130"/>
            <a:ext cx="8398775" cy="5191970"/>
          </a:xfrm>
        </p:spPr>
        <p:txBody>
          <a:bodyPr>
            <a:noAutofit/>
          </a:bodyPr>
          <a:lstStyle/>
          <a:p>
            <a:pPr algn="just"/>
            <a:r>
              <a:rPr lang="ru-RU" sz="2000" b="1" dirty="0">
                <a:latin typeface="Times New Roman" panose="02020603050405020304" pitchFamily="18" charset="0"/>
                <a:cs typeface="Times New Roman" panose="02020603050405020304" pitchFamily="18" charset="0"/>
              </a:rPr>
              <a:t>Порядок составления заявок утвержден распоряжением министерства от 24.02.2014 № 05-ро «Об организации льготного обеспечения граждан лекарственными препаратами, медицинскими изделиями, специализированным лечебным питанием».</a:t>
            </a:r>
          </a:p>
          <a:p>
            <a:pPr algn="just"/>
            <a:r>
              <a:rPr lang="ru-RU" sz="2000" b="1" dirty="0">
                <a:latin typeface="Times New Roman" panose="02020603050405020304" pitchFamily="18" charset="0"/>
                <a:cs typeface="Times New Roman" panose="02020603050405020304" pitchFamily="18" charset="0"/>
              </a:rPr>
              <a:t>Потребность медицинских организаций в лекарственных препаратах, медицинских изделиях и специализированном лечебном питании для детей-инвалидов формируется из расчета на 1 и 2 полугодие, при необходимости представляются дополнительные заявки.</a:t>
            </a:r>
          </a:p>
          <a:p>
            <a:pPr algn="just"/>
            <a:r>
              <a:rPr lang="ru-RU" sz="2000" b="1" dirty="0">
                <a:latin typeface="Times New Roman" panose="02020603050405020304" pitchFamily="18" charset="0"/>
                <a:cs typeface="Times New Roman" panose="02020603050405020304" pitchFamily="18" charset="0"/>
              </a:rPr>
              <a:t>Министерством сформирована сводная потребность в ПО «Е-</a:t>
            </a:r>
            <a:r>
              <a:rPr lang="ru-RU" sz="2000" b="1" dirty="0" err="1">
                <a:latin typeface="Times New Roman" panose="02020603050405020304" pitchFamily="18" charset="0"/>
                <a:cs typeface="Times New Roman" panose="02020603050405020304" pitchFamily="18" charset="0"/>
              </a:rPr>
              <a:t>Фарма</a:t>
            </a:r>
            <a:r>
              <a:rPr lang="ru-RU" sz="2000" b="1" dirty="0">
                <a:latin typeface="Times New Roman" panose="02020603050405020304" pitchFamily="18" charset="0"/>
                <a:cs typeface="Times New Roman" panose="02020603050405020304" pitchFamily="18" charset="0"/>
              </a:rPr>
              <a:t>» на 1 полугодие 2018 года, заключены государственные контракты на лекарственные препараты, медицинские изделия и специализированное лечебное питание для детей-инвалидов для обеспечения льготных категорий граждан.</a:t>
            </a:r>
          </a:p>
          <a:p>
            <a:endParaRPr lang="ru-RU"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00066454"/>
      </p:ext>
    </p:extLst>
  </p:cSld>
  <p:clrMapOvr>
    <a:masterClrMapping/>
  </p:clrMapOvr>
  <p:transition spd="slow">
    <p:wipe/>
  </p:transition>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Apex</Template>
  <TotalTime>5570</TotalTime>
  <Words>1649</Words>
  <Application>Microsoft Office PowerPoint</Application>
  <PresentationFormat>Экран (4:3)</PresentationFormat>
  <Paragraphs>355</Paragraphs>
  <Slides>22</Slides>
  <Notes>22</Notes>
  <HiddenSlides>0</HiddenSlides>
  <MMClips>0</MMClips>
  <ScaleCrop>false</ScaleCrop>
  <HeadingPairs>
    <vt:vector size="4" baseType="variant">
      <vt:variant>
        <vt:lpstr>Тема</vt:lpstr>
      </vt:variant>
      <vt:variant>
        <vt:i4>1</vt:i4>
      </vt:variant>
      <vt:variant>
        <vt:lpstr>Заголовки слайдов</vt:lpstr>
      </vt:variant>
      <vt:variant>
        <vt:i4>22</vt:i4>
      </vt:variant>
    </vt:vector>
  </HeadingPairs>
  <TitlesOfParts>
    <vt:vector size="23" baseType="lpstr">
      <vt:lpstr>Тема Office</vt:lpstr>
      <vt:lpstr>«Правительственный час» по вопросам  льготного лекарственного обеспечения</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Обеспечение льготными лекарственными препаратами</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Julian</dc:creator>
  <cp:lastModifiedBy>Попов Илья Александрович</cp:lastModifiedBy>
  <cp:revision>613</cp:revision>
  <cp:lastPrinted>2018-02-13T12:03:01Z</cp:lastPrinted>
  <dcterms:created xsi:type="dcterms:W3CDTF">2013-08-21T19:17:07Z</dcterms:created>
  <dcterms:modified xsi:type="dcterms:W3CDTF">2018-02-13T14:29:06Z</dcterms:modified>
</cp:coreProperties>
</file>