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261" r:id="rId3"/>
    <p:sldId id="265" r:id="rId4"/>
    <p:sldId id="294" r:id="rId5"/>
    <p:sldId id="296" r:id="rId6"/>
    <p:sldId id="268" r:id="rId7"/>
    <p:sldId id="298" r:id="rId8"/>
    <p:sldId id="269" r:id="rId9"/>
    <p:sldId id="292" r:id="rId10"/>
    <p:sldId id="325" r:id="rId11"/>
    <p:sldId id="271" r:id="rId12"/>
    <p:sldId id="319" r:id="rId13"/>
    <p:sldId id="273" r:id="rId14"/>
    <p:sldId id="310" r:id="rId15"/>
    <p:sldId id="275" r:id="rId16"/>
    <p:sldId id="321" r:id="rId17"/>
    <p:sldId id="306" r:id="rId18"/>
    <p:sldId id="313" r:id="rId19"/>
    <p:sldId id="327" r:id="rId20"/>
    <p:sldId id="308" r:id="rId21"/>
    <p:sldId id="328" r:id="rId22"/>
    <p:sldId id="318" r:id="rId23"/>
    <p:sldId id="323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9239" autoAdjust="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продукции</a:t>
            </a:r>
            <a:r>
              <a:rPr lang="ru-RU" sz="2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животноводств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                             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</a:t>
            </a:r>
          </a:p>
        </c:rich>
      </c:tx>
      <c:layout>
        <c:manualLayout>
          <c:xMode val="edge"/>
          <c:yMode val="edge"/>
          <c:x val="0.15080719447060714"/>
          <c:y val="5.06163739186977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8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217392816566904"/>
          <c:y val="0.22873195538057742"/>
          <c:w val="0.59296623861183861"/>
          <c:h val="0.74532847251001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explosion val="32"/>
          <c:dPt>
            <c:idx val="0"/>
            <c:bubble3D val="0"/>
            <c:explosion val="13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6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1871031847632155"/>
                  <c:y val="-2.18855037694253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89819263695036"/>
                      <c:h val="0.170577180106011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7421256132584672E-2"/>
                  <c:y val="8.892047416770272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Производство молока</a:t>
                    </a:r>
                    <a:r>
                      <a:rPr lang="ru-RU" baseline="0" dirty="0"/>
                      <a:t>
</a:t>
                    </a:r>
                    <a:fld id="{D546DC9E-254D-4203-B472-79710304C6AF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3285652217997"/>
                      <c:h val="0.14772075017663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6825731261978177E-3"/>
                  <c:y val="-5.86900841128553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032743288946357E-2"/>
                  <c:y val="-8.13672150985179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Производства мяса </c:v>
                </c:pt>
                <c:pt idx="1">
                  <c:v>Производство молока</c:v>
                </c:pt>
                <c:pt idx="2">
                  <c:v>Производство яиц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1390</c:v>
                </c:pt>
                <c:pt idx="1">
                  <c:v>3180</c:v>
                </c:pt>
                <c:pt idx="2">
                  <c:v>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цена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Производства мяса </c:v>
                </c:pt>
                <c:pt idx="1">
                  <c:v>Производство молока</c:v>
                </c:pt>
                <c:pt idx="2">
                  <c:v>Производство яиц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/>
              <a:t>Надоено</a:t>
            </a:r>
            <a:r>
              <a:rPr lang="ru-RU" sz="1800" baseline="0" dirty="0" smtClean="0"/>
              <a:t> </a:t>
            </a:r>
            <a:r>
              <a:rPr lang="ru-RU" sz="1800" dirty="0" smtClean="0"/>
              <a:t>молока </a:t>
            </a:r>
            <a:r>
              <a:rPr lang="ru-RU" sz="1800" dirty="0"/>
              <a:t>в расчете </a:t>
            </a:r>
            <a:endParaRPr lang="ru-RU" sz="1800" dirty="0" smtClean="0"/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/>
              <a:t>на </a:t>
            </a:r>
            <a:r>
              <a:rPr lang="ru-RU" sz="1800" dirty="0"/>
              <a:t>1 </a:t>
            </a:r>
            <a:r>
              <a:rPr lang="ru-RU" sz="1800" dirty="0" smtClean="0"/>
              <a:t>корову, кг</a:t>
            </a:r>
            <a:endParaRPr lang="ru-RU" sz="1800" dirty="0"/>
          </a:p>
        </c:rich>
      </c:tx>
      <c:layout>
        <c:manualLayout>
          <c:xMode val="edge"/>
          <c:yMode val="edge"/>
          <c:x val="0.2427067527194987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36226085931613"/>
          <c:y val="0.11071520039233852"/>
          <c:w val="0.82463623660429097"/>
          <c:h val="0.808773488089075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Надоено молока в расчете на 1 корову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Онежский</c:v>
                </c:pt>
                <c:pt idx="1">
                  <c:v>Ленский</c:v>
                </c:pt>
                <c:pt idx="2">
                  <c:v>Верхнетоемский</c:v>
                </c:pt>
                <c:pt idx="3">
                  <c:v>Виноградовский</c:v>
                </c:pt>
                <c:pt idx="4">
                  <c:v>Плесецкий</c:v>
                </c:pt>
                <c:pt idx="5">
                  <c:v>Красноборский</c:v>
                </c:pt>
                <c:pt idx="6">
                  <c:v>Лешуконский</c:v>
                </c:pt>
                <c:pt idx="7">
                  <c:v>Мезенский</c:v>
                </c:pt>
                <c:pt idx="8">
                  <c:v>Пинжский</c:v>
                </c:pt>
                <c:pt idx="9">
                  <c:v>Вилегодский</c:v>
                </c:pt>
                <c:pt idx="10">
                  <c:v>Приморский</c:v>
                </c:pt>
                <c:pt idx="11">
                  <c:v>Каргопольский</c:v>
                </c:pt>
                <c:pt idx="12">
                  <c:v>Шенкуский</c:v>
                </c:pt>
                <c:pt idx="13">
                  <c:v>Котласский</c:v>
                </c:pt>
                <c:pt idx="14">
                  <c:v>Коношский</c:v>
                </c:pt>
                <c:pt idx="15">
                  <c:v>Холмогорский</c:v>
                </c:pt>
                <c:pt idx="16">
                  <c:v>Устьянский</c:v>
                </c:pt>
                <c:pt idx="17">
                  <c:v>Няндомский</c:v>
                </c:pt>
                <c:pt idx="18">
                  <c:v>Вельский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2395</c:v>
                </c:pt>
                <c:pt idx="1">
                  <c:v>2995</c:v>
                </c:pt>
                <c:pt idx="2">
                  <c:v>3026</c:v>
                </c:pt>
                <c:pt idx="3">
                  <c:v>3056</c:v>
                </c:pt>
                <c:pt idx="4">
                  <c:v>3104</c:v>
                </c:pt>
                <c:pt idx="5">
                  <c:v>3237</c:v>
                </c:pt>
                <c:pt idx="6">
                  <c:v>3363</c:v>
                </c:pt>
                <c:pt idx="7">
                  <c:v>3378</c:v>
                </c:pt>
                <c:pt idx="8">
                  <c:v>3422</c:v>
                </c:pt>
                <c:pt idx="9">
                  <c:v>4365</c:v>
                </c:pt>
                <c:pt idx="10">
                  <c:v>4981</c:v>
                </c:pt>
                <c:pt idx="11">
                  <c:v>5019</c:v>
                </c:pt>
                <c:pt idx="12">
                  <c:v>5283</c:v>
                </c:pt>
                <c:pt idx="13">
                  <c:v>5403</c:v>
                </c:pt>
                <c:pt idx="14">
                  <c:v>5451</c:v>
                </c:pt>
                <c:pt idx="15">
                  <c:v>5700</c:v>
                </c:pt>
                <c:pt idx="16">
                  <c:v>7205</c:v>
                </c:pt>
                <c:pt idx="17">
                  <c:v>7539</c:v>
                </c:pt>
                <c:pt idx="18">
                  <c:v>8029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774544"/>
        <c:axId val="1593775088"/>
      </c:barChart>
      <c:catAx>
        <c:axId val="159377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3775088"/>
        <c:crosses val="autoZero"/>
        <c:auto val="1"/>
        <c:lblAlgn val="ctr"/>
        <c:lblOffset val="100"/>
        <c:noMultiLvlLbl val="0"/>
      </c:catAx>
      <c:valAx>
        <c:axId val="1593775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9377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59563119126229E-2"/>
          <c:y val="3.7974537968787733E-2"/>
          <c:w val="0.51666878333756672"/>
          <c:h val="0.93573539728359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посевная площадь, тыс.га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зерновые и зернобобовые культуры - 2,2 тыс.га (2,96 %)</c:v>
                </c:pt>
                <c:pt idx="1">
                  <c:v>картофель - 9,5 тыс.га (12,79 %)</c:v>
                </c:pt>
                <c:pt idx="2">
                  <c:v>овощи открытого грунта - 1,1 тыс.га (1,48 %)</c:v>
                </c:pt>
                <c:pt idx="3">
                  <c:v>кормовые культуры - 61,3 тыс.га (82,59 %)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9.5</c:v>
                </c:pt>
                <c:pt idx="2">
                  <c:v>1.1000000000000001</c:v>
                </c:pt>
                <c:pt idx="3">
                  <c:v>61.3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0" i="0" u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 u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0" i="0" u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0" i="0" u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406045212090435"/>
          <c:y val="0.43280395775555158"/>
          <c:w val="0.46303632207264417"/>
          <c:h val="0.46882797545043714"/>
        </c:manualLayout>
      </c:layout>
      <c:overlay val="0"/>
      <c:txPr>
        <a:bodyPr/>
        <a:lstStyle/>
        <a:p>
          <a:pPr>
            <a:defRPr b="0" i="0" u="none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мяса, тыс. тонн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20916856613339585"/>
          <c:y val="2.2906805016554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670226468521995E-2"/>
          <c:y val="0.2313160120583834"/>
          <c:w val="0.91414470239380463"/>
          <c:h val="0.591524198870378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 хозяйств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754136178519386E-2"/>
                  <c:y val="-5.9021635069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77337397884866E-3"/>
                  <c:y val="-7.3777043837118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232012193654595E-3"/>
                  <c:y val="-8.85324526045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154674795770505E-3"/>
                  <c:y val="-8.361398301540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309349591539465E-3"/>
                  <c:y val="-8.361398301540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43.2</c:v>
                </c:pt>
                <c:pt idx="1">
                  <c:v>37.6</c:v>
                </c:pt>
                <c:pt idx="2">
                  <c:v>35.5</c:v>
                </c:pt>
                <c:pt idx="3">
                  <c:v>13.39</c:v>
                </c:pt>
                <c:pt idx="4">
                  <c:v>9.1999999999999993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т.ч.колл.сектор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939207316192755E-2"/>
                  <c:y val="-3.934775671313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939207316192755E-2"/>
                  <c:y val="-7.377704383711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292804877461838E-2"/>
                  <c:y val="-5.9021635069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939207316192755E-2"/>
                  <c:y val="-6.3940104658836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801077234500645E-2"/>
                  <c:y val="-2.951081753484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39.700000000000003</c:v>
                </c:pt>
                <c:pt idx="1">
                  <c:v>34.5</c:v>
                </c:pt>
                <c:pt idx="2">
                  <c:v>32.6</c:v>
                </c:pt>
                <c:pt idx="3">
                  <c:v>10.69</c:v>
                </c:pt>
                <c:pt idx="4">
                  <c:v>6.81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8536784"/>
        <c:axId val="1588535696"/>
        <c:axId val="0"/>
      </c:bar3DChart>
      <c:catAx>
        <c:axId val="158853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535696"/>
        <c:crosses val="autoZero"/>
        <c:auto val="1"/>
        <c:lblAlgn val="ctr"/>
        <c:lblOffset val="100"/>
        <c:noMultiLvlLbl val="0"/>
      </c:catAx>
      <c:valAx>
        <c:axId val="15885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53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молока, тыс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тонн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 хозяйств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320714312115401E-17"/>
                  <c:y val="-4.9072785180018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077386370897274E-3"/>
                  <c:y val="-2.944367110801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680458888501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232159112691826E-3"/>
                  <c:y val="-3.9258228144015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23215911269337E-3"/>
                  <c:y val="-1.9629114072007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118.4</c:v>
                </c:pt>
                <c:pt idx="1">
                  <c:v>113</c:v>
                </c:pt>
                <c:pt idx="2">
                  <c:v>114.7</c:v>
                </c:pt>
                <c:pt idx="3">
                  <c:v>118.09</c:v>
                </c:pt>
                <c:pt idx="4">
                  <c:v>122.27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т.ч.колл.сектор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939295467615056E-2"/>
                  <c:y val="-2.944367110801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831556830525288E-2"/>
                  <c:y val="-4.171186740301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831556830525288E-2"/>
                  <c:y val="-2.944367110801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585727290153461E-2"/>
                  <c:y val="-2.2082753331008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016681838512212E-2"/>
                  <c:y val="-1.2268196295004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91.5</c:v>
                </c:pt>
                <c:pt idx="1">
                  <c:v>88</c:v>
                </c:pt>
                <c:pt idx="2">
                  <c:v>93</c:v>
                </c:pt>
                <c:pt idx="3">
                  <c:v>97.8</c:v>
                </c:pt>
                <c:pt idx="4">
                  <c:v>103.8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8537328"/>
        <c:axId val="1588538960"/>
        <c:axId val="0"/>
      </c:bar3DChart>
      <c:catAx>
        <c:axId val="158853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538960"/>
        <c:crosses val="autoZero"/>
        <c:auto val="1"/>
        <c:lblAlgn val="ctr"/>
        <c:lblOffset val="100"/>
        <c:noMultiLvlLbl val="0"/>
      </c:catAx>
      <c:valAx>
        <c:axId val="158853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853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яиц, млн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24245854641853268"/>
          <c:y val="5.466623465862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3038317283252E-2"/>
          <c:y val="0.22014487921775239"/>
          <c:w val="0.90151829979585885"/>
          <c:h val="0.49716220806195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категории хозяйств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35642439859124E-2"/>
                  <c:y val="-6.460555005110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135642439859124E-2"/>
                  <c:y val="0"/>
                </c:manualLayout>
              </c:layout>
              <c:tx>
                <c:rich>
                  <a:bodyPr/>
                  <a:lstStyle/>
                  <a:p>
                    <a:fld id="{F4F8D380-B838-4E71-8FC7-13BED95DB013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4258659149471712E-3"/>
                  <c:y val="-4.472691926614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258659149471712E-3"/>
                  <c:y val="-1.4908973088716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212.6</c:v>
                </c:pt>
                <c:pt idx="1">
                  <c:v>107.3</c:v>
                </c:pt>
                <c:pt idx="2">
                  <c:v>166</c:v>
                </c:pt>
                <c:pt idx="3">
                  <c:v>52.8</c:v>
                </c:pt>
                <c:pt idx="4">
                  <c:v>28.2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т.ч.коллективный сектор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709776524911913E-2"/>
                  <c:y val="-0.1192717847097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703463659788647E-2"/>
                  <c:y val="-2.981794617743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419553049823903E-2"/>
                  <c:y val="-0.11430212701349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135642439859045E-2"/>
                  <c:y val="-0.11430212701349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84541896477092E-2"/>
                  <c:y val="-8.945383853229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208.82</c:v>
                </c:pt>
                <c:pt idx="1">
                  <c:v>103.62</c:v>
                </c:pt>
                <c:pt idx="2">
                  <c:v>162.32</c:v>
                </c:pt>
                <c:pt idx="3">
                  <c:v>48.87</c:v>
                </c:pt>
                <c:pt idx="4">
                  <c:v>24.61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5070400"/>
        <c:axId val="1595070944"/>
        <c:axId val="0"/>
      </c:bar3DChart>
      <c:catAx>
        <c:axId val="15950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5070944"/>
        <c:crosses val="autoZero"/>
        <c:auto val="1"/>
        <c:lblAlgn val="ctr"/>
        <c:lblOffset val="100"/>
        <c:noMultiLvlLbl val="0"/>
      </c:catAx>
      <c:valAx>
        <c:axId val="159507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50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скота, тыс.</a:t>
            </a:r>
            <a:r>
              <a:rPr lang="ru-RU" sz="2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гол.</a:t>
            </a:r>
          </a:p>
        </c:rich>
      </c:tx>
      <c:layout>
        <c:manualLayout>
          <c:xMode val="edge"/>
          <c:yMode val="edge"/>
          <c:x val="0.32121008367295478"/>
          <c:y val="4.078719937104211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943754273210063E-2"/>
          <c:y val="0.15474007866645159"/>
          <c:w val="0.82288434748864903"/>
          <c:h val="0.737172679677524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Свиньи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66666666666666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857142857142927E-2"/>
                  <c:y val="-1.0199385948779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047619047619189E-2"/>
                  <c:y val="9.1794473539018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16.5</c:v>
                </c:pt>
                <c:pt idx="1">
                  <c:v>13.4</c:v>
                </c:pt>
                <c:pt idx="2">
                  <c:v>11.7</c:v>
                </c:pt>
                <c:pt idx="3">
                  <c:v>11.92</c:v>
                </c:pt>
                <c:pt idx="4">
                  <c:v>11.88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2.0952380952380951E-2"/>
                  <c:y val="-3.569785082072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14.8</c:v>
                </c:pt>
                <c:pt idx="1">
                  <c:v>13.4</c:v>
                </c:pt>
                <c:pt idx="2">
                  <c:v>11.84</c:v>
                </c:pt>
                <c:pt idx="3">
                  <c:v>11.07</c:v>
                </c:pt>
                <c:pt idx="4">
                  <c:v>11.44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595067680"/>
        <c:axId val="1595068224"/>
        <c:axId val="1259667552"/>
      </c:bar3DChart>
      <c:catAx>
        <c:axId val="15950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5068224"/>
        <c:crosses val="autoZero"/>
        <c:auto val="1"/>
        <c:lblAlgn val="ctr"/>
        <c:lblOffset val="100"/>
        <c:noMultiLvlLbl val="0"/>
      </c:catAx>
      <c:valAx>
        <c:axId val="15950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5067680"/>
        <c:crosses val="autoZero"/>
        <c:crossBetween val="between"/>
      </c:valAx>
      <c:serAx>
        <c:axId val="1259667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595068224"/>
        <c:crosses val="autoZero"/>
      </c:ser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4080500571350913"/>
          <c:y val="0.58325224432969602"/>
          <c:w val="0.1591950608282752"/>
          <c:h val="0.26248722065126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</a:t>
            </a:r>
            <a:r>
              <a:rPr lang="ru-RU" sz="2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КРС, тыс. гол.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51.2</c:v>
                </c:pt>
                <c:pt idx="1">
                  <c:v>49.1</c:v>
                </c:pt>
                <c:pt idx="2">
                  <c:v>45.6</c:v>
                </c:pt>
                <c:pt idx="3">
                  <c:v>45.6</c:v>
                </c:pt>
                <c:pt idx="4">
                  <c:v>46.25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Коровы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54699725181123E-2"/>
                  <c:y val="-1.928187905707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66199850098794E-2"/>
                  <c:y val="-2.410234882133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954699725181123E-2"/>
                  <c:y val="-2.8922818585605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487799650230518E-2"/>
                  <c:y val="-3.374328834987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954699725181123E-2"/>
                  <c:y val="-2.8922818585605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23.5</c:v>
                </c:pt>
                <c:pt idx="1">
                  <c:v>22</c:v>
                </c:pt>
                <c:pt idx="2">
                  <c:v>20.7</c:v>
                </c:pt>
                <c:pt idx="3">
                  <c:v>20.67</c:v>
                </c:pt>
                <c:pt idx="4">
                  <c:v>20.8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т.ч.племенные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54699725181123E-2"/>
                  <c:y val="1.446140929280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310099675214053E-2"/>
                  <c:y val="-9.6409395285352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665499625246987E-2"/>
                  <c:y val="-4.8204697642676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665499625246987E-2"/>
                  <c:y val="-4.8204697642676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70208995752799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7.9</c:v>
                </c:pt>
                <c:pt idx="1">
                  <c:v>7.7</c:v>
                </c:pt>
                <c:pt idx="2">
                  <c:v>7.8</c:v>
                </c:pt>
                <c:pt idx="3">
                  <c:v>8.3000000000000007</c:v>
                </c:pt>
                <c:pt idx="4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5071488"/>
        <c:axId val="1595065504"/>
        <c:axId val="0"/>
      </c:bar3DChart>
      <c:catAx>
        <c:axId val="159507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5065504"/>
        <c:crosses val="autoZero"/>
        <c:auto val="1"/>
        <c:lblAlgn val="ctr"/>
        <c:lblOffset val="100"/>
        <c:noMultiLvlLbl val="0"/>
      </c:catAx>
      <c:valAx>
        <c:axId val="15950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507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птицы, тыс. гол.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985109586869227"/>
          <c:y val="3.636732949196586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966082629023123E-2"/>
          <c:y val="0.23715030353814029"/>
          <c:w val="0.91378182004043229"/>
          <c:h val="0.49873759004795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Птица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2229288646611483E-2"/>
                  <c:y val="-0.24234709022351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4773258111736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63345447203715E-2"/>
                  <c:y val="-0.26388905379893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61914528079305E-3"/>
                  <c:y val="-0.12925178145253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1547863201982627E-3"/>
                  <c:y val="-0.12925178145253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2116</c:v>
                </c:pt>
                <c:pt idx="1">
                  <c:v>1974</c:v>
                </c:pt>
                <c:pt idx="2">
                  <c:v>2214</c:v>
                </c:pt>
                <c:pt idx="3">
                  <c:v>267.02999999999997</c:v>
                </c:pt>
                <c:pt idx="4">
                  <c:v>457.87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5069856"/>
        <c:axId val="1595064960"/>
        <c:axId val="0"/>
      </c:bar3DChart>
      <c:catAx>
        <c:axId val="15950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5064960"/>
        <c:crosses val="autoZero"/>
        <c:auto val="1"/>
        <c:lblAlgn val="ctr"/>
        <c:lblOffset val="100"/>
        <c:noMultiLvlLbl val="0"/>
      </c:catAx>
      <c:valAx>
        <c:axId val="159506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506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76439036940203E-2"/>
          <c:y val="0.1067677112003131"/>
          <c:w val="0.79372819200038647"/>
          <c:h val="0.72978905705165364"/>
        </c:manualLayout>
      </c:layout>
      <c:bar3DChart>
        <c:barDir val="col"/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Олени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21729152725861E-2"/>
                  <c:y val="5.5959305527793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5952300083083E-2"/>
                  <c:y val="0.19840117414399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52866147671669E-2"/>
                  <c:y val="0.17805233577025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469624284465897E-2"/>
                  <c:y val="0.17805233577025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996595190356812E-2"/>
                  <c:y val="0.19331356398287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1.48</c:v>
                </c:pt>
                <c:pt idx="1">
                  <c:v>1.89</c:v>
                </c:pt>
                <c:pt idx="2">
                  <c:v>1.95</c:v>
                </c:pt>
                <c:pt idx="3">
                  <c:v>1.78</c:v>
                </c:pt>
                <c:pt idx="4">
                  <c:v>1.83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Лошади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573658017194032E-3"/>
                  <c:y val="5.0872095934357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0601723019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629147469722645E-2"/>
                  <c:y val="-1.017441918687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725403199893475E-2"/>
                  <c:y val="5.0872095934358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427677841134907E-2"/>
                  <c:y val="-5.0872095934358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2.33</c:v>
                </c:pt>
                <c:pt idx="1">
                  <c:v>2.09</c:v>
                </c:pt>
                <c:pt idx="2">
                  <c:v>2.09</c:v>
                </c:pt>
                <c:pt idx="3">
                  <c:v>1.85</c:v>
                </c:pt>
                <c:pt idx="4">
                  <c:v>1.52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3784880"/>
        <c:axId val="1593789776"/>
        <c:axId val="1259666304"/>
      </c:bar3DChart>
      <c:catAx>
        <c:axId val="159378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3789776"/>
        <c:crosses val="autoZero"/>
        <c:auto val="1"/>
        <c:lblAlgn val="ctr"/>
        <c:lblOffset val="100"/>
        <c:noMultiLvlLbl val="0"/>
      </c:catAx>
      <c:valAx>
        <c:axId val="159378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93784880"/>
        <c:crosses val="autoZero"/>
        <c:crossBetween val="between"/>
      </c:valAx>
      <c:serAx>
        <c:axId val="1259666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93789776"/>
        <c:crosses val="autoZero"/>
      </c:serAx>
    </c:plotArea>
    <c:legend>
      <c:legendPos val="r"/>
      <c:layout>
        <c:manualLayout>
          <c:xMode val="edge"/>
          <c:yMode val="edge"/>
          <c:x val="0.81388828628980403"/>
          <c:y val="0.54831559885212811"/>
          <c:w val="0.16658285533723968"/>
          <c:h val="0.26184468628940938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Поголовье</a:t>
            </a:r>
            <a:r>
              <a:rPr lang="ru-RU" baseline="0" dirty="0" smtClean="0"/>
              <a:t> коров на 01.01.2017 г.</a:t>
            </a:r>
            <a:endParaRPr lang="ru-RU" dirty="0"/>
          </a:p>
        </c:rich>
      </c:tx>
      <c:layout>
        <c:manualLayout>
          <c:xMode val="edge"/>
          <c:yMode val="edge"/>
          <c:x val="0.16031576681452916"/>
          <c:y val="1.96496999699382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517806463702501"/>
          <c:y val="8.9413002650760978E-2"/>
          <c:w val="0.6593401067507082"/>
          <c:h val="0.83677048860441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Надоено молока в расчете на 1 корову</c:v>
                </c:pt>
              </c:strCache>
            </c:strRef>
          </c:tx>
          <c:invertIfNegative val="0"/>
          <c:dLbls>
            <c:dLbl>
              <c:idx val="18"/>
              <c:layout>
                <c:manualLayout>
                  <c:x val="0"/>
                  <c:y val="2.275108237826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Ленский</c:v>
                </c:pt>
                <c:pt idx="1">
                  <c:v>Лешуконский</c:v>
                </c:pt>
                <c:pt idx="2">
                  <c:v>Верхнетоемский</c:v>
                </c:pt>
                <c:pt idx="3">
                  <c:v>Пинежский</c:v>
                </c:pt>
                <c:pt idx="4">
                  <c:v>Мезенский</c:v>
                </c:pt>
                <c:pt idx="5">
                  <c:v>Коношский</c:v>
                </c:pt>
                <c:pt idx="6">
                  <c:v>Плесецкий</c:v>
                </c:pt>
                <c:pt idx="7">
                  <c:v>Красноборский</c:v>
                </c:pt>
                <c:pt idx="8">
                  <c:v>Онежский</c:v>
                </c:pt>
                <c:pt idx="9">
                  <c:v>Котласский</c:v>
                </c:pt>
                <c:pt idx="10">
                  <c:v>Виноградовский</c:v>
                </c:pt>
                <c:pt idx="11">
                  <c:v>Каргопольский</c:v>
                </c:pt>
                <c:pt idx="12">
                  <c:v>Вилегодский</c:v>
                </c:pt>
                <c:pt idx="13">
                  <c:v>Няндомский</c:v>
                </c:pt>
                <c:pt idx="14">
                  <c:v>Приморский</c:v>
                </c:pt>
                <c:pt idx="15">
                  <c:v>Шенкуский</c:v>
                </c:pt>
                <c:pt idx="16">
                  <c:v>Холмогорский</c:v>
                </c:pt>
                <c:pt idx="17">
                  <c:v>Устьянский</c:v>
                </c:pt>
                <c:pt idx="18">
                  <c:v>Вельский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23</c:v>
                </c:pt>
                <c:pt idx="1">
                  <c:v>55</c:v>
                </c:pt>
                <c:pt idx="2">
                  <c:v>199</c:v>
                </c:pt>
                <c:pt idx="3">
                  <c:v>238</c:v>
                </c:pt>
                <c:pt idx="4">
                  <c:v>239</c:v>
                </c:pt>
                <c:pt idx="5">
                  <c:v>290</c:v>
                </c:pt>
                <c:pt idx="6">
                  <c:v>313</c:v>
                </c:pt>
                <c:pt idx="7">
                  <c:v>358</c:v>
                </c:pt>
                <c:pt idx="8">
                  <c:v>390</c:v>
                </c:pt>
                <c:pt idx="9">
                  <c:v>430</c:v>
                </c:pt>
                <c:pt idx="10">
                  <c:v>487</c:v>
                </c:pt>
                <c:pt idx="11">
                  <c:v>715</c:v>
                </c:pt>
                <c:pt idx="12">
                  <c:v>770</c:v>
                </c:pt>
                <c:pt idx="13">
                  <c:v>820</c:v>
                </c:pt>
                <c:pt idx="14">
                  <c:v>920</c:v>
                </c:pt>
                <c:pt idx="15">
                  <c:v>1101</c:v>
                </c:pt>
                <c:pt idx="16">
                  <c:v>1868</c:v>
                </c:pt>
                <c:pt idx="17">
                  <c:v>2755</c:v>
                </c:pt>
                <c:pt idx="18">
                  <c:v>5050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777808"/>
        <c:axId val="1593778352"/>
      </c:barChart>
      <c:catAx>
        <c:axId val="1593777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3778352"/>
        <c:crosses val="autoZero"/>
        <c:auto val="1"/>
        <c:lblAlgn val="ctr"/>
        <c:lblOffset val="100"/>
        <c:noMultiLvlLbl val="0"/>
      </c:catAx>
      <c:valAx>
        <c:axId val="1593778352"/>
        <c:scaling>
          <c:orientation val="minMax"/>
          <c:max val="60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93777808"/>
        <c:crosses val="autoZero"/>
        <c:crossBetween val="between"/>
      </c:valAx>
      <c:spPr>
        <a:ln>
          <a:solidFill>
            <a:schemeClr val="tx1">
              <a:lumMod val="15000"/>
              <a:lumOff val="85000"/>
              <a:alpha val="99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56F64-8433-4F1A-AD58-8054B633111A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4C35DA-3467-4F5E-9358-2334311DACA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Сенокосы                       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247,7 тыс. га (39,2 %)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используемая площадь 56,0 тыс. га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87C7C-FB48-4580-B016-59C8A460E4D7}" type="parTrans" cxnId="{EA104488-87B6-4077-BBAE-54CAED0D095D}">
      <dgm:prSet/>
      <dgm:spPr/>
      <dgm:t>
        <a:bodyPr/>
        <a:lstStyle/>
        <a:p>
          <a:endParaRPr lang="ru-RU"/>
        </a:p>
      </dgm:t>
    </dgm:pt>
    <dgm:pt modelId="{8A60E2D8-F876-4646-ABC2-E5DEBB08F7DF}" type="sibTrans" cxnId="{EA104488-87B6-4077-BBAE-54CAED0D095D}">
      <dgm:prSet/>
      <dgm:spPr/>
      <dgm:t>
        <a:bodyPr/>
        <a:lstStyle/>
        <a:p>
          <a:endParaRPr lang="ru-RU"/>
        </a:p>
      </dgm:t>
    </dgm:pt>
    <dgm:pt modelId="{163340D3-DF92-4B95-B0F6-B7E4BF65D74F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Пастбища                                    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97,8 тыс. га (15,49 %)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используемая площадь         20,1 тыс. га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4811B-3CC3-443F-9D0D-DC1802707234}" type="parTrans" cxnId="{E63DB453-2CFD-40CF-A66A-254CEE453135}">
      <dgm:prSet/>
      <dgm:spPr/>
      <dgm:t>
        <a:bodyPr/>
        <a:lstStyle/>
        <a:p>
          <a:endParaRPr lang="ru-RU"/>
        </a:p>
      </dgm:t>
    </dgm:pt>
    <dgm:pt modelId="{417BAF36-C3EE-48B7-8E58-634F7781C686}" type="sibTrans" cxnId="{E63DB453-2CFD-40CF-A66A-254CEE453135}">
      <dgm:prSet/>
      <dgm:spPr/>
      <dgm:t>
        <a:bodyPr/>
        <a:lstStyle/>
        <a:p>
          <a:endParaRPr lang="ru-RU"/>
        </a:p>
      </dgm:t>
    </dgm:pt>
    <dgm:pt modelId="{464B629E-5FEF-4292-97C0-523EAB45CAE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Пашня                                      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276 тыс. га (43,7 %)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используемая площадь                          73,4 тыс. га    </a:t>
          </a:r>
        </a:p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FB8F1-E82B-4540-92C5-F6B88273782E}" type="parTrans" cxnId="{6D513D55-7728-4A9F-A298-DFED6771EA4A}">
      <dgm:prSet/>
      <dgm:spPr/>
      <dgm:t>
        <a:bodyPr/>
        <a:lstStyle/>
        <a:p>
          <a:endParaRPr lang="ru-RU"/>
        </a:p>
      </dgm:t>
    </dgm:pt>
    <dgm:pt modelId="{1F79F058-EFB8-499D-BA6B-8957B7047884}" type="sibTrans" cxnId="{6D513D55-7728-4A9F-A298-DFED6771EA4A}">
      <dgm:prSet/>
      <dgm:spPr/>
      <dgm:t>
        <a:bodyPr/>
        <a:lstStyle/>
        <a:p>
          <a:endParaRPr lang="ru-RU"/>
        </a:p>
      </dgm:t>
    </dgm:pt>
    <dgm:pt modelId="{0BA6CE86-3D7E-45B3-AD06-7F8920B9433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Многолетние насаждения              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8,2 тыс. га (1,3 %)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используемая площадь    3,42 тыс. га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</a:t>
          </a:r>
        </a:p>
        <a:p>
          <a:pPr algn="ctr">
            <a:lnSpc>
              <a:spcPct val="100000"/>
            </a:lnSpc>
          </a:pP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B5299-67D8-4E67-BFBF-6F2F51AAC6BA}" type="sibTrans" cxnId="{8B54AF1B-DB63-41D4-B7A7-138A24A48271}">
      <dgm:prSet/>
      <dgm:spPr/>
      <dgm:t>
        <a:bodyPr/>
        <a:lstStyle/>
        <a:p>
          <a:endParaRPr lang="ru-RU"/>
        </a:p>
      </dgm:t>
    </dgm:pt>
    <dgm:pt modelId="{F3E272CD-F666-4F41-99EB-9D5884270D1B}" type="parTrans" cxnId="{8B54AF1B-DB63-41D4-B7A7-138A24A48271}">
      <dgm:prSet/>
      <dgm:spPr/>
      <dgm:t>
        <a:bodyPr/>
        <a:lstStyle/>
        <a:p>
          <a:endParaRPr lang="ru-RU"/>
        </a:p>
      </dgm:t>
    </dgm:pt>
    <dgm:pt modelId="{ED715FCD-078A-406B-A277-B6BF890348B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площадь            сельскохозяйственных угодий                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631,5 тыс. га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E6CFA-7603-4165-BACB-64BF66C8DC87}" type="parTrans" cxnId="{603BC627-781E-4474-95A8-D2FE1C1B3C7B}">
      <dgm:prSet/>
      <dgm:spPr/>
      <dgm:t>
        <a:bodyPr/>
        <a:lstStyle/>
        <a:p>
          <a:endParaRPr lang="ru-RU"/>
        </a:p>
      </dgm:t>
    </dgm:pt>
    <dgm:pt modelId="{88D7C88E-4D40-484E-BD4C-D7C84B3392AF}" type="sibTrans" cxnId="{603BC627-781E-4474-95A8-D2FE1C1B3C7B}">
      <dgm:prSet/>
      <dgm:spPr/>
      <dgm:t>
        <a:bodyPr/>
        <a:lstStyle/>
        <a:p>
          <a:endParaRPr lang="ru-RU"/>
        </a:p>
      </dgm:t>
    </dgm:pt>
    <dgm:pt modelId="{BB5C808A-2B0B-4899-9E2D-50E6078C95AA}" type="pres">
      <dgm:prSet presAssocID="{C7756F64-8433-4F1A-AD58-8054B63311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8D662-119B-4913-8174-35A027CCD38F}" type="pres">
      <dgm:prSet presAssocID="{464B629E-5FEF-4292-97C0-523EAB45CAEA}" presName="composite" presStyleCnt="0"/>
      <dgm:spPr/>
    </dgm:pt>
    <dgm:pt modelId="{B52B6D84-4E27-44C1-B582-656A2FB56693}" type="pres">
      <dgm:prSet presAssocID="{464B629E-5FEF-4292-97C0-523EAB45CAEA}" presName="rect1" presStyleLbl="trAlignAcc1" presStyleIdx="0" presStyleCnt="5" custScaleX="122067" custScaleY="153769" custLinFactY="94557" custLinFactNeighborX="101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B21DA-9623-4E13-A0E2-924523616584}" type="pres">
      <dgm:prSet presAssocID="{464B629E-5FEF-4292-97C0-523EAB45CAEA}" presName="rect2" presStyleLbl="fgImgPlace1" presStyleIdx="0" presStyleCnt="5" custLinFactY="69966" custLinFactNeighborX="-93934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ru-RU"/>
        </a:p>
      </dgm:t>
    </dgm:pt>
    <dgm:pt modelId="{FE939C8C-D022-4932-B76C-687B381D24D7}" type="pres">
      <dgm:prSet presAssocID="{1F79F058-EFB8-499D-BA6B-8957B7047884}" presName="sibTrans" presStyleCnt="0"/>
      <dgm:spPr/>
    </dgm:pt>
    <dgm:pt modelId="{57C3A2F7-F892-49F4-969A-22D0FA38D99D}" type="pres">
      <dgm:prSet presAssocID="{744C35DA-3467-4F5E-9358-2334311DACAD}" presName="composite" presStyleCnt="0"/>
      <dgm:spPr/>
    </dgm:pt>
    <dgm:pt modelId="{8241D8EC-82CD-4A2D-A2C0-AEAC8E4A777C}" type="pres">
      <dgm:prSet presAssocID="{744C35DA-3467-4F5E-9358-2334311DACAD}" presName="rect1" presStyleLbl="trAlignAcc1" presStyleIdx="1" presStyleCnt="5" custScaleX="109544" custScaleY="122925" custLinFactY="86648" custLinFactNeighborX="865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30A61-1A6F-4B33-B382-8F90CF0F906B}" type="pres">
      <dgm:prSet presAssocID="{744C35DA-3467-4F5E-9358-2334311DACAD}" presName="rect2" presStyleLbl="fgImgPlace1" presStyleIdx="1" presStyleCnt="5" custScaleY="100063" custLinFactY="85381" custLinFactNeighborX="1805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ru-RU"/>
        </a:p>
      </dgm:t>
    </dgm:pt>
    <dgm:pt modelId="{EA57FEF5-6950-4DAC-9FD7-380CEA0025D2}" type="pres">
      <dgm:prSet presAssocID="{8A60E2D8-F876-4646-ABC2-E5DEBB08F7DF}" presName="sibTrans" presStyleCnt="0"/>
      <dgm:spPr/>
    </dgm:pt>
    <dgm:pt modelId="{B42A1D04-CF29-4827-AFF8-CC05023DA8EA}" type="pres">
      <dgm:prSet presAssocID="{163340D3-DF92-4B95-B0F6-B7E4BF65D74F}" presName="composite" presStyleCnt="0"/>
      <dgm:spPr/>
    </dgm:pt>
    <dgm:pt modelId="{13E2ADDC-7217-4850-9E22-FF5C76C44F06}" type="pres">
      <dgm:prSet presAssocID="{163340D3-DF92-4B95-B0F6-B7E4BF65D74F}" presName="rect1" presStyleLbl="trAlignAcc1" presStyleIdx="2" presStyleCnt="5" custScaleX="129881" custScaleY="116831" custLinFactY="90035" custLinFactNeighborX="-2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BBD80-090F-4BF0-B846-F04F3FE00D0D}" type="pres">
      <dgm:prSet presAssocID="{163340D3-DF92-4B95-B0F6-B7E4BF65D74F}" presName="rect2" presStyleLbl="fgImgPlace1" presStyleIdx="2" presStyleCnt="5" custLinFactY="88693" custLinFactNeighborX="-77303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  <dgm:t>
        <a:bodyPr/>
        <a:lstStyle/>
        <a:p>
          <a:endParaRPr lang="ru-RU"/>
        </a:p>
      </dgm:t>
    </dgm:pt>
    <dgm:pt modelId="{B0F22334-2FBC-47F5-A0AE-692F86E78286}" type="pres">
      <dgm:prSet presAssocID="{417BAF36-C3EE-48B7-8E58-634F7781C686}" presName="sibTrans" presStyleCnt="0"/>
      <dgm:spPr/>
    </dgm:pt>
    <dgm:pt modelId="{3366F32E-9880-4D6B-9AD9-619C2D2FA676}" type="pres">
      <dgm:prSet presAssocID="{0BA6CE86-3D7E-45B3-AD06-7F8920B94335}" presName="composite" presStyleCnt="0"/>
      <dgm:spPr/>
    </dgm:pt>
    <dgm:pt modelId="{310153C0-A35C-48A3-8D0F-00D24C03A310}" type="pres">
      <dgm:prSet presAssocID="{0BA6CE86-3D7E-45B3-AD06-7F8920B94335}" presName="rect1" presStyleLbl="trAlignAcc1" presStyleIdx="3" presStyleCnt="5" custScaleX="119845" custScaleY="144231" custLinFactY="92815" custLinFactNeighborX="54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2E34D-92C4-4EEB-BA13-A56DE7D18B06}" type="pres">
      <dgm:prSet presAssocID="{0BA6CE86-3D7E-45B3-AD06-7F8920B94335}" presName="rect2" presStyleLbl="fgImgPlace1" presStyleIdx="3" presStyleCnt="5" custLinFactY="93119" custLinFactNeighborX="-78657" custLinFactNeighborY="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7BDA926-1F9C-4877-8B89-F8973AB84366}" type="pres">
      <dgm:prSet presAssocID="{4F0B5299-67D8-4E67-BFBF-6F2F51AAC6BA}" presName="sibTrans" presStyleCnt="0"/>
      <dgm:spPr/>
    </dgm:pt>
    <dgm:pt modelId="{85F147C5-96F0-499C-9FBD-2BDD8DC5ABCD}" type="pres">
      <dgm:prSet presAssocID="{ED715FCD-078A-406B-A277-B6BF890348B0}" presName="composite" presStyleCnt="0"/>
      <dgm:spPr/>
    </dgm:pt>
    <dgm:pt modelId="{51462461-A62B-471C-BC2E-0B53F81A9CCA}" type="pres">
      <dgm:prSet presAssocID="{ED715FCD-078A-406B-A277-B6BF890348B0}" presName="rect1" presStyleLbl="trAlignAcc1" presStyleIdx="4" presStyleCnt="5" custScaleX="153446" custScaleY="160586" custLinFactY="-119990" custLinFactNeighborX="4122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58D83-6D54-4014-A9DD-E51465C80358}" type="pres">
      <dgm:prSet presAssocID="{ED715FCD-078A-406B-A277-B6BF890348B0}" presName="rect2" presStyleLbl="fgImgPlace1" presStyleIdx="4" presStyleCnt="5" custScaleX="399772" custScaleY="166914" custLinFactX="-77400" custLinFactY="-100000" custLinFactNeighborX="-100000" custLinFactNeighborY="-18866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ru-RU"/>
        </a:p>
      </dgm:t>
    </dgm:pt>
  </dgm:ptLst>
  <dgm:cxnLst>
    <dgm:cxn modelId="{284B4AAB-07FF-4A7D-962A-3FF00869C2A0}" type="presOf" srcId="{744C35DA-3467-4F5E-9358-2334311DACAD}" destId="{8241D8EC-82CD-4A2D-A2C0-AEAC8E4A777C}" srcOrd="0" destOrd="0" presId="urn:microsoft.com/office/officeart/2008/layout/PictureStrips"/>
    <dgm:cxn modelId="{7FD437E7-0234-43CE-BD57-DEA6298041EA}" type="presOf" srcId="{C7756F64-8433-4F1A-AD58-8054B633111A}" destId="{BB5C808A-2B0B-4899-9E2D-50E6078C95AA}" srcOrd="0" destOrd="0" presId="urn:microsoft.com/office/officeart/2008/layout/PictureStrips"/>
    <dgm:cxn modelId="{9BE3B325-F1F3-4011-AFA7-B96C88527094}" type="presOf" srcId="{ED715FCD-078A-406B-A277-B6BF890348B0}" destId="{51462461-A62B-471C-BC2E-0B53F81A9CCA}" srcOrd="0" destOrd="0" presId="urn:microsoft.com/office/officeart/2008/layout/PictureStrips"/>
    <dgm:cxn modelId="{5B6466EA-45A5-476B-814E-084DA555B98E}" type="presOf" srcId="{464B629E-5FEF-4292-97C0-523EAB45CAEA}" destId="{B52B6D84-4E27-44C1-B582-656A2FB56693}" srcOrd="0" destOrd="0" presId="urn:microsoft.com/office/officeart/2008/layout/PictureStrips"/>
    <dgm:cxn modelId="{8B54AF1B-DB63-41D4-B7A7-138A24A48271}" srcId="{C7756F64-8433-4F1A-AD58-8054B633111A}" destId="{0BA6CE86-3D7E-45B3-AD06-7F8920B94335}" srcOrd="3" destOrd="0" parTransId="{F3E272CD-F666-4F41-99EB-9D5884270D1B}" sibTransId="{4F0B5299-67D8-4E67-BFBF-6F2F51AAC6BA}"/>
    <dgm:cxn modelId="{13FCE26D-CE3B-4AC3-988A-AA4B5A2E080F}" type="presOf" srcId="{0BA6CE86-3D7E-45B3-AD06-7F8920B94335}" destId="{310153C0-A35C-48A3-8D0F-00D24C03A310}" srcOrd="0" destOrd="0" presId="urn:microsoft.com/office/officeart/2008/layout/PictureStrips"/>
    <dgm:cxn modelId="{67DED3CA-B480-42B3-BAE1-D3D20359BC8B}" type="presOf" srcId="{163340D3-DF92-4B95-B0F6-B7E4BF65D74F}" destId="{13E2ADDC-7217-4850-9E22-FF5C76C44F06}" srcOrd="0" destOrd="0" presId="urn:microsoft.com/office/officeart/2008/layout/PictureStrips"/>
    <dgm:cxn modelId="{E63DB453-2CFD-40CF-A66A-254CEE453135}" srcId="{C7756F64-8433-4F1A-AD58-8054B633111A}" destId="{163340D3-DF92-4B95-B0F6-B7E4BF65D74F}" srcOrd="2" destOrd="0" parTransId="{0044811B-3CC3-443F-9D0D-DC1802707234}" sibTransId="{417BAF36-C3EE-48B7-8E58-634F7781C686}"/>
    <dgm:cxn modelId="{6D513D55-7728-4A9F-A298-DFED6771EA4A}" srcId="{C7756F64-8433-4F1A-AD58-8054B633111A}" destId="{464B629E-5FEF-4292-97C0-523EAB45CAEA}" srcOrd="0" destOrd="0" parTransId="{954FB8F1-E82B-4540-92C5-F6B88273782E}" sibTransId="{1F79F058-EFB8-499D-BA6B-8957B7047884}"/>
    <dgm:cxn modelId="{603BC627-781E-4474-95A8-D2FE1C1B3C7B}" srcId="{C7756F64-8433-4F1A-AD58-8054B633111A}" destId="{ED715FCD-078A-406B-A277-B6BF890348B0}" srcOrd="4" destOrd="0" parTransId="{667E6CFA-7603-4165-BACB-64BF66C8DC87}" sibTransId="{88D7C88E-4D40-484E-BD4C-D7C84B3392AF}"/>
    <dgm:cxn modelId="{EA104488-87B6-4077-BBAE-54CAED0D095D}" srcId="{C7756F64-8433-4F1A-AD58-8054B633111A}" destId="{744C35DA-3467-4F5E-9358-2334311DACAD}" srcOrd="1" destOrd="0" parTransId="{1EB87C7C-FB48-4580-B016-59C8A460E4D7}" sibTransId="{8A60E2D8-F876-4646-ABC2-E5DEBB08F7DF}"/>
    <dgm:cxn modelId="{A52607D9-5DF2-429A-BBDF-12D08718A1C1}" type="presParOf" srcId="{BB5C808A-2B0B-4899-9E2D-50E6078C95AA}" destId="{2388D662-119B-4913-8174-35A027CCD38F}" srcOrd="0" destOrd="0" presId="urn:microsoft.com/office/officeart/2008/layout/PictureStrips"/>
    <dgm:cxn modelId="{B6BBC322-D4A6-414B-895A-CB5E825D0B95}" type="presParOf" srcId="{2388D662-119B-4913-8174-35A027CCD38F}" destId="{B52B6D84-4E27-44C1-B582-656A2FB56693}" srcOrd="0" destOrd="0" presId="urn:microsoft.com/office/officeart/2008/layout/PictureStrips"/>
    <dgm:cxn modelId="{93C06827-3236-4855-919A-8C7F80743FFB}" type="presParOf" srcId="{2388D662-119B-4913-8174-35A027CCD38F}" destId="{23EB21DA-9623-4E13-A0E2-924523616584}" srcOrd="1" destOrd="0" presId="urn:microsoft.com/office/officeart/2008/layout/PictureStrips"/>
    <dgm:cxn modelId="{0A746860-BB25-4DF9-B66B-EB2859CC7316}" type="presParOf" srcId="{BB5C808A-2B0B-4899-9E2D-50E6078C95AA}" destId="{FE939C8C-D022-4932-B76C-687B381D24D7}" srcOrd="1" destOrd="0" presId="urn:microsoft.com/office/officeart/2008/layout/PictureStrips"/>
    <dgm:cxn modelId="{B06B1F3B-7539-4205-99A3-B1AF2175E336}" type="presParOf" srcId="{BB5C808A-2B0B-4899-9E2D-50E6078C95AA}" destId="{57C3A2F7-F892-49F4-969A-22D0FA38D99D}" srcOrd="2" destOrd="0" presId="urn:microsoft.com/office/officeart/2008/layout/PictureStrips"/>
    <dgm:cxn modelId="{4308A660-AAE1-4A67-ABCB-8FB7451C9797}" type="presParOf" srcId="{57C3A2F7-F892-49F4-969A-22D0FA38D99D}" destId="{8241D8EC-82CD-4A2D-A2C0-AEAC8E4A777C}" srcOrd="0" destOrd="0" presId="urn:microsoft.com/office/officeart/2008/layout/PictureStrips"/>
    <dgm:cxn modelId="{7D858598-F264-46E4-A617-BDE820674371}" type="presParOf" srcId="{57C3A2F7-F892-49F4-969A-22D0FA38D99D}" destId="{50330A61-1A6F-4B33-B382-8F90CF0F906B}" srcOrd="1" destOrd="0" presId="urn:microsoft.com/office/officeart/2008/layout/PictureStrips"/>
    <dgm:cxn modelId="{D7B674A1-2526-4936-A495-444EDBD2A34C}" type="presParOf" srcId="{BB5C808A-2B0B-4899-9E2D-50E6078C95AA}" destId="{EA57FEF5-6950-4DAC-9FD7-380CEA0025D2}" srcOrd="3" destOrd="0" presId="urn:microsoft.com/office/officeart/2008/layout/PictureStrips"/>
    <dgm:cxn modelId="{CC737E89-3DCF-4E98-9FA8-3D34EF46DF0F}" type="presParOf" srcId="{BB5C808A-2B0B-4899-9E2D-50E6078C95AA}" destId="{B42A1D04-CF29-4827-AFF8-CC05023DA8EA}" srcOrd="4" destOrd="0" presId="urn:microsoft.com/office/officeart/2008/layout/PictureStrips"/>
    <dgm:cxn modelId="{EB0712F9-37AF-48AD-9687-75F496137777}" type="presParOf" srcId="{B42A1D04-CF29-4827-AFF8-CC05023DA8EA}" destId="{13E2ADDC-7217-4850-9E22-FF5C76C44F06}" srcOrd="0" destOrd="0" presId="urn:microsoft.com/office/officeart/2008/layout/PictureStrips"/>
    <dgm:cxn modelId="{08C06F04-7C22-48F6-A0B2-871B3910E177}" type="presParOf" srcId="{B42A1D04-CF29-4827-AFF8-CC05023DA8EA}" destId="{BEABBD80-090F-4BF0-B846-F04F3FE00D0D}" srcOrd="1" destOrd="0" presId="urn:microsoft.com/office/officeart/2008/layout/PictureStrips"/>
    <dgm:cxn modelId="{B6FDC627-1A05-4CCE-8D76-4CA329E79151}" type="presParOf" srcId="{BB5C808A-2B0B-4899-9E2D-50E6078C95AA}" destId="{B0F22334-2FBC-47F5-A0AE-692F86E78286}" srcOrd="5" destOrd="0" presId="urn:microsoft.com/office/officeart/2008/layout/PictureStrips"/>
    <dgm:cxn modelId="{7D68F314-362D-4B16-967A-EDD64E6F5324}" type="presParOf" srcId="{BB5C808A-2B0B-4899-9E2D-50E6078C95AA}" destId="{3366F32E-9880-4D6B-9AD9-619C2D2FA676}" srcOrd="6" destOrd="0" presId="urn:microsoft.com/office/officeart/2008/layout/PictureStrips"/>
    <dgm:cxn modelId="{18D1D0B2-817B-422C-A047-6D64D547E402}" type="presParOf" srcId="{3366F32E-9880-4D6B-9AD9-619C2D2FA676}" destId="{310153C0-A35C-48A3-8D0F-00D24C03A310}" srcOrd="0" destOrd="0" presId="urn:microsoft.com/office/officeart/2008/layout/PictureStrips"/>
    <dgm:cxn modelId="{89E25CE6-195B-431C-916F-CC2E500D090D}" type="presParOf" srcId="{3366F32E-9880-4D6B-9AD9-619C2D2FA676}" destId="{AA82E34D-92C4-4EEB-BA13-A56DE7D18B06}" srcOrd="1" destOrd="0" presId="urn:microsoft.com/office/officeart/2008/layout/PictureStrips"/>
    <dgm:cxn modelId="{CD8AB297-EA45-4290-80AD-1125E5AF8102}" type="presParOf" srcId="{BB5C808A-2B0B-4899-9E2D-50E6078C95AA}" destId="{C7BDA926-1F9C-4877-8B89-F8973AB84366}" srcOrd="7" destOrd="0" presId="urn:microsoft.com/office/officeart/2008/layout/PictureStrips"/>
    <dgm:cxn modelId="{C34E7BB5-F3E2-45CF-AF98-1E89B126F92B}" type="presParOf" srcId="{BB5C808A-2B0B-4899-9E2D-50E6078C95AA}" destId="{85F147C5-96F0-499C-9FBD-2BDD8DC5ABCD}" srcOrd="8" destOrd="0" presId="urn:microsoft.com/office/officeart/2008/layout/PictureStrips"/>
    <dgm:cxn modelId="{130DB8E3-1E7D-4013-917F-5ECD3602C462}" type="presParOf" srcId="{85F147C5-96F0-499C-9FBD-2BDD8DC5ABCD}" destId="{51462461-A62B-471C-BC2E-0B53F81A9CCA}" srcOrd="0" destOrd="0" presId="urn:microsoft.com/office/officeart/2008/layout/PictureStrips"/>
    <dgm:cxn modelId="{F590B662-49B7-4A13-923B-A26287A686A6}" type="presParOf" srcId="{85F147C5-96F0-499C-9FBD-2BDD8DC5ABCD}" destId="{CD258D83-6D54-4014-A9DD-E51465C8035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FBCC2-03F1-4644-A3E0-5A2EACF30412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66E277-18C8-4456-94B3-B3026D5ECD1A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Трактора – 1 217 ед.                                    из них: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697C0-3C24-4879-886E-35326B0D8221}" type="parTrans" cxnId="{4AA49FE7-0C2D-4B21-865E-BD1EC78A66F1}">
      <dgm:prSet/>
      <dgm:spPr/>
      <dgm:t>
        <a:bodyPr/>
        <a:lstStyle/>
        <a:p>
          <a:endParaRPr lang="ru-RU"/>
        </a:p>
      </dgm:t>
    </dgm:pt>
    <dgm:pt modelId="{AC455CE9-CB7F-4B6C-9525-B803C03CCDB3}" type="sibTrans" cxnId="{4AA49FE7-0C2D-4B21-865E-BD1EC78A66F1}">
      <dgm:prSet/>
      <dgm:spPr/>
      <dgm:t>
        <a:bodyPr/>
        <a:lstStyle/>
        <a:p>
          <a:endParaRPr lang="ru-RU"/>
        </a:p>
      </dgm:t>
    </dgm:pt>
    <dgm:pt modelId="{FD565F7C-EC9F-40CA-B69B-14D15CF08B5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3-х лет -  9,2 %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70E30-AF3C-4183-94D9-9E0B39B31789}" type="parTrans" cxnId="{631DCBA2-D1EB-490C-A3F3-050CB6A4C16E}">
      <dgm:prSet/>
      <dgm:spPr/>
      <dgm:t>
        <a:bodyPr/>
        <a:lstStyle/>
        <a:p>
          <a:endParaRPr lang="ru-RU"/>
        </a:p>
      </dgm:t>
    </dgm:pt>
    <dgm:pt modelId="{D264003E-54C0-4C51-A873-CBB580809E38}" type="sibTrans" cxnId="{631DCBA2-D1EB-490C-A3F3-050CB6A4C16E}">
      <dgm:prSet/>
      <dgm:spPr/>
      <dgm:t>
        <a:bodyPr/>
        <a:lstStyle/>
        <a:p>
          <a:endParaRPr lang="ru-RU"/>
        </a:p>
      </dgm:t>
    </dgm:pt>
    <dgm:pt modelId="{C20BB452-FE75-4832-8114-DEEC4D45230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3 лет до 10 лет – 28,2 %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2BEC8-CC2D-437D-B855-8FC49B871491}" type="parTrans" cxnId="{202F45AB-4514-4015-A4AE-A4D8A79436C5}">
      <dgm:prSet/>
      <dgm:spPr/>
      <dgm:t>
        <a:bodyPr/>
        <a:lstStyle/>
        <a:p>
          <a:endParaRPr lang="ru-RU"/>
        </a:p>
      </dgm:t>
    </dgm:pt>
    <dgm:pt modelId="{745430F5-9CF9-49CD-B2A4-807A8E386D9E}" type="sibTrans" cxnId="{202F45AB-4514-4015-A4AE-A4D8A79436C5}">
      <dgm:prSet/>
      <dgm:spPr/>
      <dgm:t>
        <a:bodyPr/>
        <a:lstStyle/>
        <a:p>
          <a:endParaRPr lang="ru-RU"/>
        </a:p>
      </dgm:t>
    </dgm:pt>
    <dgm:pt modelId="{3CD1ABBC-3FBF-44F7-AEEE-FDA9E8B50A4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Почвообрабатывающая техника - 419 ед. из них: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46E64-962E-41D4-81B7-D4DC4AE2B364}" type="parTrans" cxnId="{C33F327F-5145-4294-AFD6-6B7AAA8B9803}">
      <dgm:prSet/>
      <dgm:spPr/>
      <dgm:t>
        <a:bodyPr/>
        <a:lstStyle/>
        <a:p>
          <a:endParaRPr lang="ru-RU"/>
        </a:p>
      </dgm:t>
    </dgm:pt>
    <dgm:pt modelId="{42392354-B44C-4659-9729-4E31058D177D}" type="sibTrans" cxnId="{C33F327F-5145-4294-AFD6-6B7AAA8B9803}">
      <dgm:prSet/>
      <dgm:spPr/>
      <dgm:t>
        <a:bodyPr/>
        <a:lstStyle/>
        <a:p>
          <a:endParaRPr lang="ru-RU"/>
        </a:p>
      </dgm:t>
    </dgm:pt>
    <dgm:pt modelId="{67261483-8904-49DF-ACA8-C061E0643A3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3-х лет – 10,6 %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626A0-4E61-475B-A116-3754D730F0E8}" type="parTrans" cxnId="{36AA86E1-4087-4B1F-B186-D2EAE76BE932}">
      <dgm:prSet/>
      <dgm:spPr/>
      <dgm:t>
        <a:bodyPr/>
        <a:lstStyle/>
        <a:p>
          <a:endParaRPr lang="ru-RU"/>
        </a:p>
      </dgm:t>
    </dgm:pt>
    <dgm:pt modelId="{337C2AF1-663C-46EA-AA68-DAB2290949F9}" type="sibTrans" cxnId="{36AA86E1-4087-4B1F-B186-D2EAE76BE932}">
      <dgm:prSet/>
      <dgm:spPr/>
      <dgm:t>
        <a:bodyPr/>
        <a:lstStyle/>
        <a:p>
          <a:endParaRPr lang="ru-RU"/>
        </a:p>
      </dgm:t>
    </dgm:pt>
    <dgm:pt modelId="{B8905D58-E266-46CF-B3AA-8A36AA9AD5B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3 лет до 10 лет – 28,6 %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6B651-7911-4D2E-9CBD-E3A12ED4536E}" type="parTrans" cxnId="{52192D6C-3B58-4032-85CD-9951F1437C33}">
      <dgm:prSet/>
      <dgm:spPr/>
      <dgm:t>
        <a:bodyPr/>
        <a:lstStyle/>
        <a:p>
          <a:endParaRPr lang="ru-RU"/>
        </a:p>
      </dgm:t>
    </dgm:pt>
    <dgm:pt modelId="{33E88379-B2C3-4B24-91D3-2DC1844CC406}" type="sibTrans" cxnId="{52192D6C-3B58-4032-85CD-9951F1437C33}">
      <dgm:prSet/>
      <dgm:spPr/>
      <dgm:t>
        <a:bodyPr/>
        <a:lstStyle/>
        <a:p>
          <a:endParaRPr lang="ru-RU"/>
        </a:p>
      </dgm:t>
    </dgm:pt>
    <dgm:pt modelId="{08114C27-7E22-4E58-B994-509849FB218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Сеялки и посевные комплексы – 104 ед. из них: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4BA8B-0B90-47DF-8FDA-58E7B7019AE7}" type="parTrans" cxnId="{4D5EB662-62C3-4FC5-BBC8-CFD8BED61A56}">
      <dgm:prSet/>
      <dgm:spPr/>
      <dgm:t>
        <a:bodyPr/>
        <a:lstStyle/>
        <a:p>
          <a:endParaRPr lang="ru-RU"/>
        </a:p>
      </dgm:t>
    </dgm:pt>
    <dgm:pt modelId="{2E91DF4C-5243-44CB-BC0B-3C31AC23067F}" type="sibTrans" cxnId="{4D5EB662-62C3-4FC5-BBC8-CFD8BED61A56}">
      <dgm:prSet/>
      <dgm:spPr/>
      <dgm:t>
        <a:bodyPr/>
        <a:lstStyle/>
        <a:p>
          <a:endParaRPr lang="ru-RU"/>
        </a:p>
      </dgm:t>
    </dgm:pt>
    <dgm:pt modelId="{399F443E-EC2D-402F-B4D4-D4BE72C105E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3-х лет - 18,2 %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0952A-FCF1-4C8A-94C2-1630775234DB}" type="parTrans" cxnId="{3FDD4FB9-80C1-446C-9174-2466F30C1D2D}">
      <dgm:prSet/>
      <dgm:spPr/>
      <dgm:t>
        <a:bodyPr/>
        <a:lstStyle/>
        <a:p>
          <a:endParaRPr lang="ru-RU"/>
        </a:p>
      </dgm:t>
    </dgm:pt>
    <dgm:pt modelId="{0EA255A5-CD51-4087-85FC-E6A9C3AF07AE}" type="sibTrans" cxnId="{3FDD4FB9-80C1-446C-9174-2466F30C1D2D}">
      <dgm:prSet/>
      <dgm:spPr/>
      <dgm:t>
        <a:bodyPr/>
        <a:lstStyle/>
        <a:p>
          <a:endParaRPr lang="ru-RU"/>
        </a:p>
      </dgm:t>
    </dgm:pt>
    <dgm:pt modelId="{7712E6E3-5299-4047-94D5-5E1BE4CAE27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3 лет до 10 лет – 33,6 %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77994-D096-4B19-8781-64FCA20C41A7}" type="parTrans" cxnId="{2C2F7EE0-725A-4DF7-A2A8-39DD1C7B45A7}">
      <dgm:prSet/>
      <dgm:spPr/>
      <dgm:t>
        <a:bodyPr/>
        <a:lstStyle/>
        <a:p>
          <a:endParaRPr lang="ru-RU"/>
        </a:p>
      </dgm:t>
    </dgm:pt>
    <dgm:pt modelId="{309DFBA8-ADC3-4D8F-992B-C6CC5F81393F}" type="sibTrans" cxnId="{2C2F7EE0-725A-4DF7-A2A8-39DD1C7B45A7}">
      <dgm:prSet/>
      <dgm:spPr/>
      <dgm:t>
        <a:bodyPr/>
        <a:lstStyle/>
        <a:p>
          <a:endParaRPr lang="ru-RU"/>
        </a:p>
      </dgm:t>
    </dgm:pt>
    <dgm:pt modelId="{69A1F789-E10D-4025-A7F4-92E1E2080EA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свыше 10 лет – 62,6 %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0F04D-F6D7-41CA-84D1-53AD30CB3A9A}" type="parTrans" cxnId="{AEF7CDB0-EAD3-412B-860F-61D5F4870787}">
      <dgm:prSet/>
      <dgm:spPr/>
      <dgm:t>
        <a:bodyPr/>
        <a:lstStyle/>
        <a:p>
          <a:endParaRPr lang="ru-RU"/>
        </a:p>
      </dgm:t>
    </dgm:pt>
    <dgm:pt modelId="{11A7C838-9473-46C1-8380-26047B36AE63}" type="sibTrans" cxnId="{AEF7CDB0-EAD3-412B-860F-61D5F4870787}">
      <dgm:prSet/>
      <dgm:spPr/>
      <dgm:t>
        <a:bodyPr/>
        <a:lstStyle/>
        <a:p>
          <a:endParaRPr lang="ru-RU"/>
        </a:p>
      </dgm:t>
    </dgm:pt>
    <dgm:pt modelId="{F92B9DE1-281C-4AF2-9E74-B2D856E3903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свыше 10 лет – 60,8 %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B3E83-650A-4220-B5B5-13DA8A13AB17}" type="parTrans" cxnId="{7EF4C2CF-FFD0-45A9-8E4A-6AEDCA20B6F4}">
      <dgm:prSet/>
      <dgm:spPr/>
      <dgm:t>
        <a:bodyPr/>
        <a:lstStyle/>
        <a:p>
          <a:endParaRPr lang="ru-RU"/>
        </a:p>
      </dgm:t>
    </dgm:pt>
    <dgm:pt modelId="{BF7B9482-0725-467A-AE9C-F8A8242CD588}" type="sibTrans" cxnId="{7EF4C2CF-FFD0-45A9-8E4A-6AEDCA20B6F4}">
      <dgm:prSet/>
      <dgm:spPr/>
      <dgm:t>
        <a:bodyPr/>
        <a:lstStyle/>
        <a:p>
          <a:endParaRPr lang="ru-RU"/>
        </a:p>
      </dgm:t>
    </dgm:pt>
    <dgm:pt modelId="{503D4475-BF13-4E81-AB95-258B6EA1793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старше 10 лет – 48,2 %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9A480-BA39-4707-B3CD-4051BBF4EF13}" type="parTrans" cxnId="{FB611A19-67D7-4E03-97AA-908FE936FFD0}">
      <dgm:prSet/>
      <dgm:spPr/>
      <dgm:t>
        <a:bodyPr/>
        <a:lstStyle/>
        <a:p>
          <a:endParaRPr lang="ru-RU"/>
        </a:p>
      </dgm:t>
    </dgm:pt>
    <dgm:pt modelId="{8C22842E-A985-4E34-955B-08918F8ED3CE}" type="sibTrans" cxnId="{FB611A19-67D7-4E03-97AA-908FE936FFD0}">
      <dgm:prSet/>
      <dgm:spPr/>
      <dgm:t>
        <a:bodyPr/>
        <a:lstStyle/>
        <a:p>
          <a:endParaRPr lang="ru-RU"/>
        </a:p>
      </dgm:t>
    </dgm:pt>
    <dgm:pt modelId="{22D2329C-2FE0-49C0-8BFE-07BD564DE0F6}" type="pres">
      <dgm:prSet presAssocID="{91CFBCC2-03F1-4644-A3E0-5A2EACF304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E9857-2619-443B-AAF2-5EDBC28AE9E1}" type="pres">
      <dgm:prSet presAssocID="{9366E277-18C8-4456-94B3-B3026D5ECD1A}" presName="comp" presStyleCnt="0"/>
      <dgm:spPr/>
    </dgm:pt>
    <dgm:pt modelId="{A8545FD6-1D56-4C50-8654-6B35EA783670}" type="pres">
      <dgm:prSet presAssocID="{9366E277-18C8-4456-94B3-B3026D5ECD1A}" presName="box" presStyleLbl="node1" presStyleIdx="0" presStyleCnt="3" custScaleX="100000" custLinFactNeighborX="-16831" custLinFactNeighborY="2013"/>
      <dgm:spPr/>
      <dgm:t>
        <a:bodyPr/>
        <a:lstStyle/>
        <a:p>
          <a:endParaRPr lang="ru-RU"/>
        </a:p>
      </dgm:t>
    </dgm:pt>
    <dgm:pt modelId="{0009E00A-8560-485F-B479-2777597FB07B}" type="pres">
      <dgm:prSet presAssocID="{9366E277-18C8-4456-94B3-B3026D5ECD1A}" presName="img" presStyleLbl="fgImgPlace1" presStyleIdx="0" presStyleCnt="3" custFlipHor="1" custScaleX="107888" custScaleY="101185" custLinFactNeighborX="-2139" custLinFactNeighborY="40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620964-13B1-41F7-A7BA-FAAE7045A5EB}" type="pres">
      <dgm:prSet presAssocID="{9366E277-18C8-4456-94B3-B3026D5ECD1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A3C3A-4F22-41E4-A69E-D7B7D86154FC}" type="pres">
      <dgm:prSet presAssocID="{AC455CE9-CB7F-4B6C-9525-B803C03CCDB3}" presName="spacer" presStyleCnt="0"/>
      <dgm:spPr/>
    </dgm:pt>
    <dgm:pt modelId="{73CF175C-41B4-4E53-81C1-58DE512C068D}" type="pres">
      <dgm:prSet presAssocID="{3CD1ABBC-3FBF-44F7-AEEE-FDA9E8B50A4F}" presName="comp" presStyleCnt="0"/>
      <dgm:spPr/>
    </dgm:pt>
    <dgm:pt modelId="{047A3BAB-A388-44D0-94ED-9439C1C17C53}" type="pres">
      <dgm:prSet presAssocID="{3CD1ABBC-3FBF-44F7-AEEE-FDA9E8B50A4F}" presName="box" presStyleLbl="node1" presStyleIdx="1" presStyleCnt="3" custLinFactNeighborX="0" custLinFactNeighborY="2651"/>
      <dgm:spPr/>
      <dgm:t>
        <a:bodyPr/>
        <a:lstStyle/>
        <a:p>
          <a:endParaRPr lang="ru-RU"/>
        </a:p>
      </dgm:t>
    </dgm:pt>
    <dgm:pt modelId="{77D1E939-63DD-4CC8-978D-BD6F7D5F9DA0}" type="pres">
      <dgm:prSet presAssocID="{3CD1ABBC-3FBF-44F7-AEEE-FDA9E8B50A4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8219E2-BDAF-4CB2-8596-EC648BC17468}" type="pres">
      <dgm:prSet presAssocID="{3CD1ABBC-3FBF-44F7-AEEE-FDA9E8B50A4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C76AD-11F4-43A3-A1D0-A227824EF335}" type="pres">
      <dgm:prSet presAssocID="{42392354-B44C-4659-9729-4E31058D177D}" presName="spacer" presStyleCnt="0"/>
      <dgm:spPr/>
    </dgm:pt>
    <dgm:pt modelId="{D4E210FC-92A2-4611-8D5F-9A68D3430741}" type="pres">
      <dgm:prSet presAssocID="{08114C27-7E22-4E58-B994-509849FB2185}" presName="comp" presStyleCnt="0"/>
      <dgm:spPr/>
    </dgm:pt>
    <dgm:pt modelId="{3472290D-2415-478A-82A5-180996A5BF1C}" type="pres">
      <dgm:prSet presAssocID="{08114C27-7E22-4E58-B994-509849FB2185}" presName="box" presStyleLbl="node1" presStyleIdx="2" presStyleCnt="3" custLinFactNeighborX="1711" custLinFactNeighborY="19364"/>
      <dgm:spPr/>
      <dgm:t>
        <a:bodyPr/>
        <a:lstStyle/>
        <a:p>
          <a:endParaRPr lang="ru-RU"/>
        </a:p>
      </dgm:t>
    </dgm:pt>
    <dgm:pt modelId="{1BFA041F-50BE-43B5-8661-C0E57EB37A59}" type="pres">
      <dgm:prSet presAssocID="{08114C27-7E22-4E58-B994-509849FB218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F49C58-C07D-4766-B0F3-CF2A01D047C4}" type="pres">
      <dgm:prSet presAssocID="{08114C27-7E22-4E58-B994-509849FB218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F327F-5145-4294-AFD6-6B7AAA8B9803}" srcId="{91CFBCC2-03F1-4644-A3E0-5A2EACF30412}" destId="{3CD1ABBC-3FBF-44F7-AEEE-FDA9E8B50A4F}" srcOrd="1" destOrd="0" parTransId="{D6B46E64-962E-41D4-81B7-D4DC4AE2B364}" sibTransId="{42392354-B44C-4659-9729-4E31058D177D}"/>
    <dgm:cxn modelId="{4405992B-F554-4666-9B85-6F5A5D70045F}" type="presOf" srcId="{9366E277-18C8-4456-94B3-B3026D5ECD1A}" destId="{42620964-13B1-41F7-A7BA-FAAE7045A5EB}" srcOrd="1" destOrd="0" presId="urn:microsoft.com/office/officeart/2005/8/layout/vList4"/>
    <dgm:cxn modelId="{2C05C690-8505-4FF5-B30F-F52F6472768F}" type="presOf" srcId="{91CFBCC2-03F1-4644-A3E0-5A2EACF30412}" destId="{22D2329C-2FE0-49C0-8BFE-07BD564DE0F6}" srcOrd="0" destOrd="0" presId="urn:microsoft.com/office/officeart/2005/8/layout/vList4"/>
    <dgm:cxn modelId="{9CC32F46-CF47-465E-B083-EC2DFF442483}" type="presOf" srcId="{503D4475-BF13-4E81-AB95-258B6EA17938}" destId="{3472290D-2415-478A-82A5-180996A5BF1C}" srcOrd="0" destOrd="3" presId="urn:microsoft.com/office/officeart/2005/8/layout/vList4"/>
    <dgm:cxn modelId="{AB7602E8-861B-41BF-A7C2-744520983B0F}" type="presOf" srcId="{69A1F789-E10D-4025-A7F4-92E1E2080EAE}" destId="{A8545FD6-1D56-4C50-8654-6B35EA783670}" srcOrd="0" destOrd="3" presId="urn:microsoft.com/office/officeart/2005/8/layout/vList4"/>
    <dgm:cxn modelId="{AEF7CDB0-EAD3-412B-860F-61D5F4870787}" srcId="{9366E277-18C8-4456-94B3-B3026D5ECD1A}" destId="{69A1F789-E10D-4025-A7F4-92E1E2080EAE}" srcOrd="2" destOrd="0" parTransId="{FCB0F04D-F6D7-41CA-84D1-53AD30CB3A9A}" sibTransId="{11A7C838-9473-46C1-8380-26047B36AE63}"/>
    <dgm:cxn modelId="{FB611A19-67D7-4E03-97AA-908FE936FFD0}" srcId="{08114C27-7E22-4E58-B994-509849FB2185}" destId="{503D4475-BF13-4E81-AB95-258B6EA17938}" srcOrd="2" destOrd="0" parTransId="{A679A480-BA39-4707-B3CD-4051BBF4EF13}" sibTransId="{8C22842E-A985-4E34-955B-08918F8ED3CE}"/>
    <dgm:cxn modelId="{3FDD4FB9-80C1-446C-9174-2466F30C1D2D}" srcId="{08114C27-7E22-4E58-B994-509849FB2185}" destId="{399F443E-EC2D-402F-B4D4-D4BE72C105E5}" srcOrd="0" destOrd="0" parTransId="{E810952A-FCF1-4C8A-94C2-1630775234DB}" sibTransId="{0EA255A5-CD51-4087-85FC-E6A9C3AF07AE}"/>
    <dgm:cxn modelId="{787AF1DE-B2DB-4FB1-83B2-E1C47D403A92}" type="presOf" srcId="{7712E6E3-5299-4047-94D5-5E1BE4CAE27C}" destId="{26F49C58-C07D-4766-B0F3-CF2A01D047C4}" srcOrd="1" destOrd="2" presId="urn:microsoft.com/office/officeart/2005/8/layout/vList4"/>
    <dgm:cxn modelId="{27764721-7C76-4DA3-A221-4364564B263D}" type="presOf" srcId="{67261483-8904-49DF-ACA8-C061E0643A34}" destId="{047A3BAB-A388-44D0-94ED-9439C1C17C53}" srcOrd="0" destOrd="1" presId="urn:microsoft.com/office/officeart/2005/8/layout/vList4"/>
    <dgm:cxn modelId="{A4147BD5-1C6E-496C-9DF9-92BB3EBE7FB5}" type="presOf" srcId="{C20BB452-FE75-4832-8114-DEEC4D452307}" destId="{A8545FD6-1D56-4C50-8654-6B35EA783670}" srcOrd="0" destOrd="2" presId="urn:microsoft.com/office/officeart/2005/8/layout/vList4"/>
    <dgm:cxn modelId="{202F45AB-4514-4015-A4AE-A4D8A79436C5}" srcId="{9366E277-18C8-4456-94B3-B3026D5ECD1A}" destId="{C20BB452-FE75-4832-8114-DEEC4D452307}" srcOrd="1" destOrd="0" parTransId="{C0C2BEC8-CC2D-437D-B855-8FC49B871491}" sibTransId="{745430F5-9CF9-49CD-B2A4-807A8E386D9E}"/>
    <dgm:cxn modelId="{631DCBA2-D1EB-490C-A3F3-050CB6A4C16E}" srcId="{9366E277-18C8-4456-94B3-B3026D5ECD1A}" destId="{FD565F7C-EC9F-40CA-B69B-14D15CF08B5E}" srcOrd="0" destOrd="0" parTransId="{99C70E30-AF3C-4183-94D9-9E0B39B31789}" sibTransId="{D264003E-54C0-4C51-A873-CBB580809E38}"/>
    <dgm:cxn modelId="{AB54FF30-E292-4768-A5C4-4AE61AD8E2CC}" type="presOf" srcId="{503D4475-BF13-4E81-AB95-258B6EA17938}" destId="{26F49C58-C07D-4766-B0F3-CF2A01D047C4}" srcOrd="1" destOrd="3" presId="urn:microsoft.com/office/officeart/2005/8/layout/vList4"/>
    <dgm:cxn modelId="{2C2F7EE0-725A-4DF7-A2A8-39DD1C7B45A7}" srcId="{08114C27-7E22-4E58-B994-509849FB2185}" destId="{7712E6E3-5299-4047-94D5-5E1BE4CAE27C}" srcOrd="1" destOrd="0" parTransId="{5C977994-D096-4B19-8781-64FCA20C41A7}" sibTransId="{309DFBA8-ADC3-4D8F-992B-C6CC5F81393F}"/>
    <dgm:cxn modelId="{A7DAF48E-DE8C-4F67-9E7C-E00232411D4D}" type="presOf" srcId="{08114C27-7E22-4E58-B994-509849FB2185}" destId="{26F49C58-C07D-4766-B0F3-CF2A01D047C4}" srcOrd="1" destOrd="0" presId="urn:microsoft.com/office/officeart/2005/8/layout/vList4"/>
    <dgm:cxn modelId="{35E15E30-28DA-4FA1-8CF6-16FF68A50785}" type="presOf" srcId="{F92B9DE1-281C-4AF2-9E74-B2D856E39034}" destId="{918219E2-BDAF-4CB2-8596-EC648BC17468}" srcOrd="1" destOrd="3" presId="urn:microsoft.com/office/officeart/2005/8/layout/vList4"/>
    <dgm:cxn modelId="{6552F287-3DC3-4825-AC23-68E6EC65D8B0}" type="presOf" srcId="{9366E277-18C8-4456-94B3-B3026D5ECD1A}" destId="{A8545FD6-1D56-4C50-8654-6B35EA783670}" srcOrd="0" destOrd="0" presId="urn:microsoft.com/office/officeart/2005/8/layout/vList4"/>
    <dgm:cxn modelId="{BAEFC596-98D1-47DF-B903-E363037D1679}" type="presOf" srcId="{B8905D58-E266-46CF-B3AA-8A36AA9AD5B3}" destId="{047A3BAB-A388-44D0-94ED-9439C1C17C53}" srcOrd="0" destOrd="2" presId="urn:microsoft.com/office/officeart/2005/8/layout/vList4"/>
    <dgm:cxn modelId="{4D5EB662-62C3-4FC5-BBC8-CFD8BED61A56}" srcId="{91CFBCC2-03F1-4644-A3E0-5A2EACF30412}" destId="{08114C27-7E22-4E58-B994-509849FB2185}" srcOrd="2" destOrd="0" parTransId="{DB34BA8B-0B90-47DF-8FDA-58E7B7019AE7}" sibTransId="{2E91DF4C-5243-44CB-BC0B-3C31AC23067F}"/>
    <dgm:cxn modelId="{1B079398-6ED3-4FAF-9D20-5501AA0935B6}" type="presOf" srcId="{FD565F7C-EC9F-40CA-B69B-14D15CF08B5E}" destId="{42620964-13B1-41F7-A7BA-FAAE7045A5EB}" srcOrd="1" destOrd="1" presId="urn:microsoft.com/office/officeart/2005/8/layout/vList4"/>
    <dgm:cxn modelId="{FCE7E62C-64E8-4A5F-8CB6-D4A82988B2B4}" type="presOf" srcId="{399F443E-EC2D-402F-B4D4-D4BE72C105E5}" destId="{26F49C58-C07D-4766-B0F3-CF2A01D047C4}" srcOrd="1" destOrd="1" presId="urn:microsoft.com/office/officeart/2005/8/layout/vList4"/>
    <dgm:cxn modelId="{EF7C4B79-1936-41B3-90BC-5277416C8184}" type="presOf" srcId="{67261483-8904-49DF-ACA8-C061E0643A34}" destId="{918219E2-BDAF-4CB2-8596-EC648BC17468}" srcOrd="1" destOrd="1" presId="urn:microsoft.com/office/officeart/2005/8/layout/vList4"/>
    <dgm:cxn modelId="{C03C67CA-490A-445F-B0FD-2154691C8F76}" type="presOf" srcId="{7712E6E3-5299-4047-94D5-5E1BE4CAE27C}" destId="{3472290D-2415-478A-82A5-180996A5BF1C}" srcOrd="0" destOrd="2" presId="urn:microsoft.com/office/officeart/2005/8/layout/vList4"/>
    <dgm:cxn modelId="{36AA86E1-4087-4B1F-B186-D2EAE76BE932}" srcId="{3CD1ABBC-3FBF-44F7-AEEE-FDA9E8B50A4F}" destId="{67261483-8904-49DF-ACA8-C061E0643A34}" srcOrd="0" destOrd="0" parTransId="{FAA626A0-4E61-475B-A116-3754D730F0E8}" sibTransId="{337C2AF1-663C-46EA-AA68-DAB2290949F9}"/>
    <dgm:cxn modelId="{7EF4C2CF-FFD0-45A9-8E4A-6AEDCA20B6F4}" srcId="{3CD1ABBC-3FBF-44F7-AEEE-FDA9E8B50A4F}" destId="{F92B9DE1-281C-4AF2-9E74-B2D856E39034}" srcOrd="2" destOrd="0" parTransId="{3ADB3E83-650A-4220-B5B5-13DA8A13AB17}" sibTransId="{BF7B9482-0725-467A-AE9C-F8A8242CD588}"/>
    <dgm:cxn modelId="{F133DCAB-E644-4B97-9862-943077687900}" type="presOf" srcId="{3CD1ABBC-3FBF-44F7-AEEE-FDA9E8B50A4F}" destId="{047A3BAB-A388-44D0-94ED-9439C1C17C53}" srcOrd="0" destOrd="0" presId="urn:microsoft.com/office/officeart/2005/8/layout/vList4"/>
    <dgm:cxn modelId="{E0955F86-D528-428E-AE6F-E2405F5A1A8D}" type="presOf" srcId="{399F443E-EC2D-402F-B4D4-D4BE72C105E5}" destId="{3472290D-2415-478A-82A5-180996A5BF1C}" srcOrd="0" destOrd="1" presId="urn:microsoft.com/office/officeart/2005/8/layout/vList4"/>
    <dgm:cxn modelId="{B62165B1-D2BD-4423-98EB-7E215A0D8257}" type="presOf" srcId="{08114C27-7E22-4E58-B994-509849FB2185}" destId="{3472290D-2415-478A-82A5-180996A5BF1C}" srcOrd="0" destOrd="0" presId="urn:microsoft.com/office/officeart/2005/8/layout/vList4"/>
    <dgm:cxn modelId="{A79E07AB-F7C7-4552-90F1-CF4248AD3E00}" type="presOf" srcId="{FD565F7C-EC9F-40CA-B69B-14D15CF08B5E}" destId="{A8545FD6-1D56-4C50-8654-6B35EA783670}" srcOrd="0" destOrd="1" presId="urn:microsoft.com/office/officeart/2005/8/layout/vList4"/>
    <dgm:cxn modelId="{7EC54EE9-2BB4-4683-9E78-99F38C7A1CA9}" type="presOf" srcId="{69A1F789-E10D-4025-A7F4-92E1E2080EAE}" destId="{42620964-13B1-41F7-A7BA-FAAE7045A5EB}" srcOrd="1" destOrd="3" presId="urn:microsoft.com/office/officeart/2005/8/layout/vList4"/>
    <dgm:cxn modelId="{C1E8AA1A-D2F8-4B54-851F-AD8F89931C85}" type="presOf" srcId="{F92B9DE1-281C-4AF2-9E74-B2D856E39034}" destId="{047A3BAB-A388-44D0-94ED-9439C1C17C53}" srcOrd="0" destOrd="3" presId="urn:microsoft.com/office/officeart/2005/8/layout/vList4"/>
    <dgm:cxn modelId="{B334631D-3E53-43D5-8C7B-F56A1FA7951A}" type="presOf" srcId="{B8905D58-E266-46CF-B3AA-8A36AA9AD5B3}" destId="{918219E2-BDAF-4CB2-8596-EC648BC17468}" srcOrd="1" destOrd="2" presId="urn:microsoft.com/office/officeart/2005/8/layout/vList4"/>
    <dgm:cxn modelId="{52192D6C-3B58-4032-85CD-9951F1437C33}" srcId="{3CD1ABBC-3FBF-44F7-AEEE-FDA9E8B50A4F}" destId="{B8905D58-E266-46CF-B3AA-8A36AA9AD5B3}" srcOrd="1" destOrd="0" parTransId="{EB56B651-7911-4D2E-9CBD-E3A12ED4536E}" sibTransId="{33E88379-B2C3-4B24-91D3-2DC1844CC406}"/>
    <dgm:cxn modelId="{4AA49FE7-0C2D-4B21-865E-BD1EC78A66F1}" srcId="{91CFBCC2-03F1-4644-A3E0-5A2EACF30412}" destId="{9366E277-18C8-4456-94B3-B3026D5ECD1A}" srcOrd="0" destOrd="0" parTransId="{794697C0-3C24-4879-886E-35326B0D8221}" sibTransId="{AC455CE9-CB7F-4B6C-9525-B803C03CCDB3}"/>
    <dgm:cxn modelId="{2D6C09E1-5988-479A-BEC5-42FB5AB84FE5}" type="presOf" srcId="{3CD1ABBC-3FBF-44F7-AEEE-FDA9E8B50A4F}" destId="{918219E2-BDAF-4CB2-8596-EC648BC17468}" srcOrd="1" destOrd="0" presId="urn:microsoft.com/office/officeart/2005/8/layout/vList4"/>
    <dgm:cxn modelId="{2235C4E5-6617-4ECE-BE3C-808F232CCC17}" type="presOf" srcId="{C20BB452-FE75-4832-8114-DEEC4D452307}" destId="{42620964-13B1-41F7-A7BA-FAAE7045A5EB}" srcOrd="1" destOrd="2" presId="urn:microsoft.com/office/officeart/2005/8/layout/vList4"/>
    <dgm:cxn modelId="{B4607ABC-A956-4740-950C-C1AB3F724C9F}" type="presParOf" srcId="{22D2329C-2FE0-49C0-8BFE-07BD564DE0F6}" destId="{F6AE9857-2619-443B-AAF2-5EDBC28AE9E1}" srcOrd="0" destOrd="0" presId="urn:microsoft.com/office/officeart/2005/8/layout/vList4"/>
    <dgm:cxn modelId="{1FC3F75D-AA0F-48DE-A0CF-38332F9A71B0}" type="presParOf" srcId="{F6AE9857-2619-443B-AAF2-5EDBC28AE9E1}" destId="{A8545FD6-1D56-4C50-8654-6B35EA783670}" srcOrd="0" destOrd="0" presId="urn:microsoft.com/office/officeart/2005/8/layout/vList4"/>
    <dgm:cxn modelId="{CAF8316F-24DC-4DB7-9B45-03E1A8984C68}" type="presParOf" srcId="{F6AE9857-2619-443B-AAF2-5EDBC28AE9E1}" destId="{0009E00A-8560-485F-B479-2777597FB07B}" srcOrd="1" destOrd="0" presId="urn:microsoft.com/office/officeart/2005/8/layout/vList4"/>
    <dgm:cxn modelId="{E86CB89F-073E-4CFB-B65B-3074A831FC59}" type="presParOf" srcId="{F6AE9857-2619-443B-AAF2-5EDBC28AE9E1}" destId="{42620964-13B1-41F7-A7BA-FAAE7045A5EB}" srcOrd="2" destOrd="0" presId="urn:microsoft.com/office/officeart/2005/8/layout/vList4"/>
    <dgm:cxn modelId="{5E76E980-A988-4DCC-9591-EB43B6DA4DF0}" type="presParOf" srcId="{22D2329C-2FE0-49C0-8BFE-07BD564DE0F6}" destId="{E7CA3C3A-4F22-41E4-A69E-D7B7D86154FC}" srcOrd="1" destOrd="0" presId="urn:microsoft.com/office/officeart/2005/8/layout/vList4"/>
    <dgm:cxn modelId="{B8726F7B-5DAE-48DC-A5E1-78BED6DE7C11}" type="presParOf" srcId="{22D2329C-2FE0-49C0-8BFE-07BD564DE0F6}" destId="{73CF175C-41B4-4E53-81C1-58DE512C068D}" srcOrd="2" destOrd="0" presId="urn:microsoft.com/office/officeart/2005/8/layout/vList4"/>
    <dgm:cxn modelId="{87F8B408-2DEC-4091-821C-4FDE176F303C}" type="presParOf" srcId="{73CF175C-41B4-4E53-81C1-58DE512C068D}" destId="{047A3BAB-A388-44D0-94ED-9439C1C17C53}" srcOrd="0" destOrd="0" presId="urn:microsoft.com/office/officeart/2005/8/layout/vList4"/>
    <dgm:cxn modelId="{17C9F0D4-BBA9-406B-8FB0-04E604FD50BE}" type="presParOf" srcId="{73CF175C-41B4-4E53-81C1-58DE512C068D}" destId="{77D1E939-63DD-4CC8-978D-BD6F7D5F9DA0}" srcOrd="1" destOrd="0" presId="urn:microsoft.com/office/officeart/2005/8/layout/vList4"/>
    <dgm:cxn modelId="{8B9494B3-CA35-4AFF-999B-99C95E3796D7}" type="presParOf" srcId="{73CF175C-41B4-4E53-81C1-58DE512C068D}" destId="{918219E2-BDAF-4CB2-8596-EC648BC17468}" srcOrd="2" destOrd="0" presId="urn:microsoft.com/office/officeart/2005/8/layout/vList4"/>
    <dgm:cxn modelId="{334F746E-6E73-4D8F-81A8-51EC8D859A49}" type="presParOf" srcId="{22D2329C-2FE0-49C0-8BFE-07BD564DE0F6}" destId="{B1CC76AD-11F4-43A3-A1D0-A227824EF335}" srcOrd="3" destOrd="0" presId="urn:microsoft.com/office/officeart/2005/8/layout/vList4"/>
    <dgm:cxn modelId="{31A28E72-C518-4D3E-9457-4B2D3D47090A}" type="presParOf" srcId="{22D2329C-2FE0-49C0-8BFE-07BD564DE0F6}" destId="{D4E210FC-92A2-4611-8D5F-9A68D3430741}" srcOrd="4" destOrd="0" presId="urn:microsoft.com/office/officeart/2005/8/layout/vList4"/>
    <dgm:cxn modelId="{D49D9E6C-2885-476C-8BCB-F28376B2888E}" type="presParOf" srcId="{D4E210FC-92A2-4611-8D5F-9A68D3430741}" destId="{3472290D-2415-478A-82A5-180996A5BF1C}" srcOrd="0" destOrd="0" presId="urn:microsoft.com/office/officeart/2005/8/layout/vList4"/>
    <dgm:cxn modelId="{C7A3F946-1DD0-4E8A-8BBA-8378512B61DA}" type="presParOf" srcId="{D4E210FC-92A2-4611-8D5F-9A68D3430741}" destId="{1BFA041F-50BE-43B5-8661-C0E57EB37A59}" srcOrd="1" destOrd="0" presId="urn:microsoft.com/office/officeart/2005/8/layout/vList4"/>
    <dgm:cxn modelId="{B2A17B4F-799E-400C-84E3-DF126E8E6A89}" type="presParOf" srcId="{D4E210FC-92A2-4611-8D5F-9A68D3430741}" destId="{26F49C58-C07D-4766-B0F3-CF2A01D047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E5A7C-D5A8-4024-BE6F-035562904131}" type="doc">
      <dgm:prSet loTypeId="urn:microsoft.com/office/officeart/2008/layout/LinedList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D4E3DBC-3EC4-4AAD-903B-4C5F97C2B50C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государственной поддержки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8E122-3163-4367-9576-D9A722E61D56}" type="parTrans" cxnId="{680DD2BF-4854-4306-AFEE-A10300E478D1}">
      <dgm:prSet/>
      <dgm:spPr/>
      <dgm:t>
        <a:bodyPr/>
        <a:lstStyle/>
        <a:p>
          <a:endParaRPr lang="ru-RU"/>
        </a:p>
      </dgm:t>
    </dgm:pt>
    <dgm:pt modelId="{3BA03410-D659-4827-B09C-3A465E5E0B75}" type="sibTrans" cxnId="{680DD2BF-4854-4306-AFEE-A10300E478D1}">
      <dgm:prSet/>
      <dgm:spPr/>
      <dgm:t>
        <a:bodyPr/>
        <a:lstStyle/>
        <a:p>
          <a:endParaRPr lang="ru-RU"/>
        </a:p>
      </dgm:t>
    </dgm:pt>
    <dgm:pt modelId="{4B19E44B-4555-4302-9581-2E747862566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использования средств федерального и областного бюджетов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92D0E-3227-4D0C-9C44-70B5361D41E2}" type="parTrans" cxnId="{6284855A-2606-444E-A7A1-8969D09FB0E6}">
      <dgm:prSet/>
      <dgm:spPr/>
      <dgm:t>
        <a:bodyPr/>
        <a:lstStyle/>
        <a:p>
          <a:endParaRPr lang="ru-RU"/>
        </a:p>
      </dgm:t>
    </dgm:pt>
    <dgm:pt modelId="{C169FDA3-3CB9-4C17-9F2E-8B0405B8C8AE}" type="sibTrans" cxnId="{6284855A-2606-444E-A7A1-8969D09FB0E6}">
      <dgm:prSet/>
      <dgm:spPr/>
      <dgm:t>
        <a:bodyPr/>
        <a:lstStyle/>
        <a:p>
          <a:endParaRPr lang="ru-RU"/>
        </a:p>
      </dgm:t>
    </dgm:pt>
    <dgm:pt modelId="{30753E06-4A67-4B97-91DA-E679A8662A3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дополнительного финансирования из федерального бюджета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FC282-0024-4F6F-814E-C9A8E24D9E67}" type="parTrans" cxnId="{05F2B39D-F1CD-41EC-A0A2-DBD0C203D3C4}">
      <dgm:prSet/>
      <dgm:spPr/>
      <dgm:t>
        <a:bodyPr/>
        <a:lstStyle/>
        <a:p>
          <a:endParaRPr lang="ru-RU"/>
        </a:p>
      </dgm:t>
    </dgm:pt>
    <dgm:pt modelId="{7A60B3A2-D92B-4D18-9D54-663BA8AC416A}" type="sibTrans" cxnId="{05F2B39D-F1CD-41EC-A0A2-DBD0C203D3C4}">
      <dgm:prSet/>
      <dgm:spPr/>
      <dgm:t>
        <a:bodyPr/>
        <a:lstStyle/>
        <a:p>
          <a:endParaRPr lang="ru-RU"/>
        </a:p>
      </dgm:t>
    </dgm:pt>
    <dgm:pt modelId="{3A50E5BC-6520-49F4-9527-BAD1029A1AB0}">
      <dgm:prSet phldrT="[Текст]" custT="1"/>
      <dgm:spPr>
        <a:solidFill>
          <a:schemeClr val="bg2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 местной продукции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3FF0C-9E36-41EF-86B2-C46EEDC0EACF}" type="parTrans" cxnId="{95E496F4-1570-4044-914A-F557A83DF6D7}">
      <dgm:prSet/>
      <dgm:spPr/>
      <dgm:t>
        <a:bodyPr/>
        <a:lstStyle/>
        <a:p>
          <a:endParaRPr lang="ru-RU"/>
        </a:p>
      </dgm:t>
    </dgm:pt>
    <dgm:pt modelId="{A26956CF-409A-471C-A858-F350B73D4249}" type="sibTrans" cxnId="{95E496F4-1570-4044-914A-F557A83DF6D7}">
      <dgm:prSet/>
      <dgm:spPr/>
      <dgm:t>
        <a:bodyPr/>
        <a:lstStyle/>
        <a:p>
          <a:endParaRPr lang="ru-RU"/>
        </a:p>
      </dgm:t>
    </dgm:pt>
    <dgm:pt modelId="{A3CE4645-69BB-4E80-9BD9-1980585573E6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торговли сельскохозяйственной продукцией, в том числе малых с средних форматов торговли (расширение сети фермерских магазинов), нестационарной, мобильной, ярмарочной и рыночной торговли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A562B-C6FA-434E-B8AF-2056D5498619}" type="parTrans" cxnId="{94CF6EAE-6D89-40DE-A3FE-E9C6F7334413}">
      <dgm:prSet/>
      <dgm:spPr/>
      <dgm:t>
        <a:bodyPr/>
        <a:lstStyle/>
        <a:p>
          <a:endParaRPr lang="ru-RU"/>
        </a:p>
      </dgm:t>
    </dgm:pt>
    <dgm:pt modelId="{FFA96E0E-454E-4B6D-A50E-0865D5B2EFD3}" type="sibTrans" cxnId="{94CF6EAE-6D89-40DE-A3FE-E9C6F7334413}">
      <dgm:prSet/>
      <dgm:spPr/>
      <dgm:t>
        <a:bodyPr/>
        <a:lstStyle/>
        <a:p>
          <a:endParaRPr lang="ru-RU"/>
        </a:p>
      </dgm:t>
    </dgm:pt>
    <dgm:pt modelId="{999B4A64-780F-47BD-ACA2-EC1E70970781}">
      <dgm:prSet phldrT="[Текст]"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B3CC3-DCF7-47DB-B5C4-546517D4C808}" type="parTrans" cxnId="{606DB491-3B8E-4878-AB94-C0D6E541E118}">
      <dgm:prSet/>
      <dgm:spPr/>
      <dgm:t>
        <a:bodyPr/>
        <a:lstStyle/>
        <a:p>
          <a:endParaRPr lang="ru-RU"/>
        </a:p>
      </dgm:t>
    </dgm:pt>
    <dgm:pt modelId="{0A46CC89-F167-4395-A34B-3A4C843A0608}" type="sibTrans" cxnId="{606DB491-3B8E-4878-AB94-C0D6E541E118}">
      <dgm:prSet/>
      <dgm:spPr/>
      <dgm:t>
        <a:bodyPr/>
        <a:lstStyle/>
        <a:p>
          <a:endParaRPr lang="ru-RU"/>
        </a:p>
      </dgm:t>
    </dgm:pt>
    <dgm:pt modelId="{0C13106B-B47C-496E-B0D8-CA21CF3D4409}" type="pres">
      <dgm:prSet presAssocID="{711E5A7C-D5A8-4024-BE6F-0355629041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EF2454-18DE-4D27-8C4F-550207784575}" type="pres">
      <dgm:prSet presAssocID="{5D4E3DBC-3EC4-4AAD-903B-4C5F97C2B50C}" presName="thickLine" presStyleLbl="alignNode1" presStyleIdx="0" presStyleCnt="2"/>
      <dgm:spPr/>
    </dgm:pt>
    <dgm:pt modelId="{D2636CD5-F08A-4B20-82B1-981A515757C5}" type="pres">
      <dgm:prSet presAssocID="{5D4E3DBC-3EC4-4AAD-903B-4C5F97C2B50C}" presName="horz1" presStyleCnt="0"/>
      <dgm:spPr/>
    </dgm:pt>
    <dgm:pt modelId="{75BA54CA-4CF2-4413-8BBE-073801F9AF3C}" type="pres">
      <dgm:prSet presAssocID="{5D4E3DBC-3EC4-4AAD-903B-4C5F97C2B50C}" presName="tx1" presStyleLbl="revTx" presStyleIdx="0" presStyleCnt="6"/>
      <dgm:spPr/>
      <dgm:t>
        <a:bodyPr/>
        <a:lstStyle/>
        <a:p>
          <a:endParaRPr lang="ru-RU"/>
        </a:p>
      </dgm:t>
    </dgm:pt>
    <dgm:pt modelId="{97F05E3A-41FF-4BC0-AC39-84629EBD63ED}" type="pres">
      <dgm:prSet presAssocID="{5D4E3DBC-3EC4-4AAD-903B-4C5F97C2B50C}" presName="vert1" presStyleCnt="0"/>
      <dgm:spPr/>
    </dgm:pt>
    <dgm:pt modelId="{70C67E55-9C4E-49D7-B727-EFEC7744EA8D}" type="pres">
      <dgm:prSet presAssocID="{4B19E44B-4555-4302-9581-2E747862566C}" presName="vertSpace2a" presStyleCnt="0"/>
      <dgm:spPr/>
    </dgm:pt>
    <dgm:pt modelId="{6955C412-CFFB-4C36-B563-0FC721BF7FAD}" type="pres">
      <dgm:prSet presAssocID="{4B19E44B-4555-4302-9581-2E747862566C}" presName="horz2" presStyleCnt="0"/>
      <dgm:spPr/>
    </dgm:pt>
    <dgm:pt modelId="{79F480FF-60F4-4F79-842C-0895E5812F5C}" type="pres">
      <dgm:prSet presAssocID="{4B19E44B-4555-4302-9581-2E747862566C}" presName="horzSpace2" presStyleCnt="0"/>
      <dgm:spPr/>
    </dgm:pt>
    <dgm:pt modelId="{4EF6493A-A82F-43AB-B51C-B5CBBDDC9FD0}" type="pres">
      <dgm:prSet presAssocID="{4B19E44B-4555-4302-9581-2E747862566C}" presName="tx2" presStyleLbl="revTx" presStyleIdx="1" presStyleCnt="6"/>
      <dgm:spPr/>
      <dgm:t>
        <a:bodyPr/>
        <a:lstStyle/>
        <a:p>
          <a:endParaRPr lang="ru-RU"/>
        </a:p>
      </dgm:t>
    </dgm:pt>
    <dgm:pt modelId="{FAC26180-2319-41F5-B5A7-FB4AA59B44CF}" type="pres">
      <dgm:prSet presAssocID="{4B19E44B-4555-4302-9581-2E747862566C}" presName="vert2" presStyleCnt="0"/>
      <dgm:spPr/>
    </dgm:pt>
    <dgm:pt modelId="{E92D7F49-8677-4C46-B859-94397C8F9C56}" type="pres">
      <dgm:prSet presAssocID="{4B19E44B-4555-4302-9581-2E747862566C}" presName="thinLine2b" presStyleLbl="callout" presStyleIdx="0" presStyleCnt="4"/>
      <dgm:spPr/>
    </dgm:pt>
    <dgm:pt modelId="{E2F6ACAC-C643-4EC8-AB34-1CFCEB0ADA9F}" type="pres">
      <dgm:prSet presAssocID="{4B19E44B-4555-4302-9581-2E747862566C}" presName="vertSpace2b" presStyleCnt="0"/>
      <dgm:spPr/>
    </dgm:pt>
    <dgm:pt modelId="{4559BB17-6AA1-4EBA-B28B-B8BCD02FF06B}" type="pres">
      <dgm:prSet presAssocID="{30753E06-4A67-4B97-91DA-E679A8662A35}" presName="horz2" presStyleCnt="0"/>
      <dgm:spPr/>
    </dgm:pt>
    <dgm:pt modelId="{A56688A0-FB7A-4D97-BCF9-AD68AB42C252}" type="pres">
      <dgm:prSet presAssocID="{30753E06-4A67-4B97-91DA-E679A8662A35}" presName="horzSpace2" presStyleCnt="0"/>
      <dgm:spPr/>
    </dgm:pt>
    <dgm:pt modelId="{ED822D99-F838-406A-B194-3581A6B3BAFD}" type="pres">
      <dgm:prSet presAssocID="{30753E06-4A67-4B97-91DA-E679A8662A35}" presName="tx2" presStyleLbl="revTx" presStyleIdx="2" presStyleCnt="6"/>
      <dgm:spPr/>
      <dgm:t>
        <a:bodyPr/>
        <a:lstStyle/>
        <a:p>
          <a:endParaRPr lang="ru-RU"/>
        </a:p>
      </dgm:t>
    </dgm:pt>
    <dgm:pt modelId="{CC6CC09E-44B0-4B8F-BF46-7D4E831FE0A8}" type="pres">
      <dgm:prSet presAssocID="{30753E06-4A67-4B97-91DA-E679A8662A35}" presName="vert2" presStyleCnt="0"/>
      <dgm:spPr/>
    </dgm:pt>
    <dgm:pt modelId="{67BB8B9C-33B9-4A5A-BBA6-DD095B4B6249}" type="pres">
      <dgm:prSet presAssocID="{30753E06-4A67-4B97-91DA-E679A8662A35}" presName="thinLine2b" presStyleLbl="callout" presStyleIdx="1" presStyleCnt="4"/>
      <dgm:spPr/>
    </dgm:pt>
    <dgm:pt modelId="{1C17BFC6-0DA9-4EE3-8F1F-73548C1B949F}" type="pres">
      <dgm:prSet presAssocID="{30753E06-4A67-4B97-91DA-E679A8662A35}" presName="vertSpace2b" presStyleCnt="0"/>
      <dgm:spPr/>
    </dgm:pt>
    <dgm:pt modelId="{8FF3C2D1-6965-4156-AC62-C121A9986BDF}" type="pres">
      <dgm:prSet presAssocID="{3A50E5BC-6520-49F4-9527-BAD1029A1AB0}" presName="thickLine" presStyleLbl="alignNode1" presStyleIdx="1" presStyleCnt="2"/>
      <dgm:spPr>
        <a:ln w="38100"/>
      </dgm:spPr>
    </dgm:pt>
    <dgm:pt modelId="{9A454937-4D2B-47BD-8173-1563B14F27AB}" type="pres">
      <dgm:prSet presAssocID="{3A50E5BC-6520-49F4-9527-BAD1029A1AB0}" presName="horz1" presStyleCnt="0"/>
      <dgm:spPr/>
    </dgm:pt>
    <dgm:pt modelId="{33366629-E175-4606-8EA7-B129E7226B8D}" type="pres">
      <dgm:prSet presAssocID="{3A50E5BC-6520-49F4-9527-BAD1029A1AB0}" presName="tx1" presStyleLbl="revTx" presStyleIdx="3" presStyleCnt="6"/>
      <dgm:spPr/>
      <dgm:t>
        <a:bodyPr/>
        <a:lstStyle/>
        <a:p>
          <a:endParaRPr lang="ru-RU"/>
        </a:p>
      </dgm:t>
    </dgm:pt>
    <dgm:pt modelId="{E66DBEB3-DAEF-4A95-966E-42D41925C6FD}" type="pres">
      <dgm:prSet presAssocID="{3A50E5BC-6520-49F4-9527-BAD1029A1AB0}" presName="vert1" presStyleCnt="0"/>
      <dgm:spPr/>
    </dgm:pt>
    <dgm:pt modelId="{9E66F629-F061-45C6-8A22-8B1819292B4F}" type="pres">
      <dgm:prSet presAssocID="{A3CE4645-69BB-4E80-9BD9-1980585573E6}" presName="vertSpace2a" presStyleCnt="0"/>
      <dgm:spPr/>
    </dgm:pt>
    <dgm:pt modelId="{D227DB7B-5EDF-40B3-854B-E167CCD509B3}" type="pres">
      <dgm:prSet presAssocID="{A3CE4645-69BB-4E80-9BD9-1980585573E6}" presName="horz2" presStyleCnt="0"/>
      <dgm:spPr/>
    </dgm:pt>
    <dgm:pt modelId="{080FC6C1-9075-4609-BCC9-B2A7F95DED3C}" type="pres">
      <dgm:prSet presAssocID="{A3CE4645-69BB-4E80-9BD9-1980585573E6}" presName="horzSpace2" presStyleCnt="0"/>
      <dgm:spPr/>
    </dgm:pt>
    <dgm:pt modelId="{63D8E965-EEBD-4F2D-97B4-42F84E23D76D}" type="pres">
      <dgm:prSet presAssocID="{A3CE4645-69BB-4E80-9BD9-1980585573E6}" presName="tx2" presStyleLbl="revTx" presStyleIdx="4" presStyleCnt="6"/>
      <dgm:spPr/>
      <dgm:t>
        <a:bodyPr/>
        <a:lstStyle/>
        <a:p>
          <a:endParaRPr lang="ru-RU"/>
        </a:p>
      </dgm:t>
    </dgm:pt>
    <dgm:pt modelId="{24C44012-0723-4828-8F84-E983D8B90B5A}" type="pres">
      <dgm:prSet presAssocID="{A3CE4645-69BB-4E80-9BD9-1980585573E6}" presName="vert2" presStyleCnt="0"/>
      <dgm:spPr/>
    </dgm:pt>
    <dgm:pt modelId="{31DE169C-FDE0-46D1-A31C-BF9095C8EA2D}" type="pres">
      <dgm:prSet presAssocID="{A3CE4645-69BB-4E80-9BD9-1980585573E6}" presName="thinLine2b" presStyleLbl="callout" presStyleIdx="2" presStyleCnt="4"/>
      <dgm:spPr/>
    </dgm:pt>
    <dgm:pt modelId="{91DDD036-982D-4B70-AFB7-3F1BC9A5AF2C}" type="pres">
      <dgm:prSet presAssocID="{A3CE4645-69BB-4E80-9BD9-1980585573E6}" presName="vertSpace2b" presStyleCnt="0"/>
      <dgm:spPr/>
    </dgm:pt>
    <dgm:pt modelId="{C646A73B-F10B-4F46-948E-FAEF30BDACC8}" type="pres">
      <dgm:prSet presAssocID="{999B4A64-780F-47BD-ACA2-EC1E70970781}" presName="horz2" presStyleCnt="0"/>
      <dgm:spPr/>
    </dgm:pt>
    <dgm:pt modelId="{0A52197D-C035-41E7-891D-081261406432}" type="pres">
      <dgm:prSet presAssocID="{999B4A64-780F-47BD-ACA2-EC1E70970781}" presName="horzSpace2" presStyleCnt="0"/>
      <dgm:spPr/>
    </dgm:pt>
    <dgm:pt modelId="{938D7FC8-0351-4608-A488-568F501AA05A}" type="pres">
      <dgm:prSet presAssocID="{999B4A64-780F-47BD-ACA2-EC1E70970781}" presName="tx2" presStyleLbl="revTx" presStyleIdx="5" presStyleCnt="6" custScaleY="23113" custLinFactNeighborX="-369" custLinFactNeighborY="-38280"/>
      <dgm:spPr/>
      <dgm:t>
        <a:bodyPr/>
        <a:lstStyle/>
        <a:p>
          <a:endParaRPr lang="ru-RU"/>
        </a:p>
      </dgm:t>
    </dgm:pt>
    <dgm:pt modelId="{6E6BBBC7-44CC-4141-89BA-EE42A43BE7A4}" type="pres">
      <dgm:prSet presAssocID="{999B4A64-780F-47BD-ACA2-EC1E70970781}" presName="vert2" presStyleCnt="0"/>
      <dgm:spPr/>
    </dgm:pt>
    <dgm:pt modelId="{A015C2EA-6AA3-40D9-8EE5-3CDA6F18BF7E}" type="pres">
      <dgm:prSet presAssocID="{999B4A64-780F-47BD-ACA2-EC1E70970781}" presName="thinLine2b" presStyleLbl="callout" presStyleIdx="3" presStyleCnt="4"/>
      <dgm:spPr/>
    </dgm:pt>
    <dgm:pt modelId="{161C0DEA-6B61-407D-8D54-7C4136DCC68F}" type="pres">
      <dgm:prSet presAssocID="{999B4A64-780F-47BD-ACA2-EC1E70970781}" presName="vertSpace2b" presStyleCnt="0"/>
      <dgm:spPr/>
    </dgm:pt>
  </dgm:ptLst>
  <dgm:cxnLst>
    <dgm:cxn modelId="{3EBAA4E1-C958-4EC5-B01B-95F47F67BB1B}" type="presOf" srcId="{999B4A64-780F-47BD-ACA2-EC1E70970781}" destId="{938D7FC8-0351-4608-A488-568F501AA05A}" srcOrd="0" destOrd="0" presId="urn:microsoft.com/office/officeart/2008/layout/LinedList"/>
    <dgm:cxn modelId="{F1571229-5643-4139-B4DC-59612CD79233}" type="presOf" srcId="{4B19E44B-4555-4302-9581-2E747862566C}" destId="{4EF6493A-A82F-43AB-B51C-B5CBBDDC9FD0}" srcOrd="0" destOrd="0" presId="urn:microsoft.com/office/officeart/2008/layout/LinedList"/>
    <dgm:cxn modelId="{606DB491-3B8E-4878-AB94-C0D6E541E118}" srcId="{3A50E5BC-6520-49F4-9527-BAD1029A1AB0}" destId="{999B4A64-780F-47BD-ACA2-EC1E70970781}" srcOrd="1" destOrd="0" parTransId="{462B3CC3-DCF7-47DB-B5C4-546517D4C808}" sibTransId="{0A46CC89-F167-4395-A34B-3A4C843A0608}"/>
    <dgm:cxn modelId="{E1BEDCD7-79AC-4DAB-ADCD-76F36B9B7E6B}" type="presOf" srcId="{A3CE4645-69BB-4E80-9BD9-1980585573E6}" destId="{63D8E965-EEBD-4F2D-97B4-42F84E23D76D}" srcOrd="0" destOrd="0" presId="urn:microsoft.com/office/officeart/2008/layout/LinedList"/>
    <dgm:cxn modelId="{680DD2BF-4854-4306-AFEE-A10300E478D1}" srcId="{711E5A7C-D5A8-4024-BE6F-035562904131}" destId="{5D4E3DBC-3EC4-4AAD-903B-4C5F97C2B50C}" srcOrd="0" destOrd="0" parTransId="{FF18E122-3163-4367-9576-D9A722E61D56}" sibTransId="{3BA03410-D659-4827-B09C-3A465E5E0B75}"/>
    <dgm:cxn modelId="{6284855A-2606-444E-A7A1-8969D09FB0E6}" srcId="{5D4E3DBC-3EC4-4AAD-903B-4C5F97C2B50C}" destId="{4B19E44B-4555-4302-9581-2E747862566C}" srcOrd="0" destOrd="0" parTransId="{F3A92D0E-3227-4D0C-9C44-70B5361D41E2}" sibTransId="{C169FDA3-3CB9-4C17-9F2E-8B0405B8C8AE}"/>
    <dgm:cxn modelId="{95E496F4-1570-4044-914A-F557A83DF6D7}" srcId="{711E5A7C-D5A8-4024-BE6F-035562904131}" destId="{3A50E5BC-6520-49F4-9527-BAD1029A1AB0}" srcOrd="1" destOrd="0" parTransId="{F303FF0C-9E36-41EF-86B2-C46EEDC0EACF}" sibTransId="{A26956CF-409A-471C-A858-F350B73D4249}"/>
    <dgm:cxn modelId="{46638343-DA75-4555-8232-075E694C5DBD}" type="presOf" srcId="{711E5A7C-D5A8-4024-BE6F-035562904131}" destId="{0C13106B-B47C-496E-B0D8-CA21CF3D4409}" srcOrd="0" destOrd="0" presId="urn:microsoft.com/office/officeart/2008/layout/LinedList"/>
    <dgm:cxn modelId="{94CF6EAE-6D89-40DE-A3FE-E9C6F7334413}" srcId="{3A50E5BC-6520-49F4-9527-BAD1029A1AB0}" destId="{A3CE4645-69BB-4E80-9BD9-1980585573E6}" srcOrd="0" destOrd="0" parTransId="{69CA562B-C6FA-434E-B8AF-2056D5498619}" sibTransId="{FFA96E0E-454E-4B6D-A50E-0865D5B2EFD3}"/>
    <dgm:cxn modelId="{72A04A95-1E61-4E06-BCEC-3A53553E2F31}" type="presOf" srcId="{30753E06-4A67-4B97-91DA-E679A8662A35}" destId="{ED822D99-F838-406A-B194-3581A6B3BAFD}" srcOrd="0" destOrd="0" presId="urn:microsoft.com/office/officeart/2008/layout/LinedList"/>
    <dgm:cxn modelId="{196AF2A7-BA6D-4D3B-8AAD-4643555678AD}" type="presOf" srcId="{3A50E5BC-6520-49F4-9527-BAD1029A1AB0}" destId="{33366629-E175-4606-8EA7-B129E7226B8D}" srcOrd="0" destOrd="0" presId="urn:microsoft.com/office/officeart/2008/layout/LinedList"/>
    <dgm:cxn modelId="{185B0ECE-5060-4850-9153-A36C1E540DE0}" type="presOf" srcId="{5D4E3DBC-3EC4-4AAD-903B-4C5F97C2B50C}" destId="{75BA54CA-4CF2-4413-8BBE-073801F9AF3C}" srcOrd="0" destOrd="0" presId="urn:microsoft.com/office/officeart/2008/layout/LinedList"/>
    <dgm:cxn modelId="{05F2B39D-F1CD-41EC-A0A2-DBD0C203D3C4}" srcId="{5D4E3DBC-3EC4-4AAD-903B-4C5F97C2B50C}" destId="{30753E06-4A67-4B97-91DA-E679A8662A35}" srcOrd="1" destOrd="0" parTransId="{598FC282-0024-4F6F-814E-C9A8E24D9E67}" sibTransId="{7A60B3A2-D92B-4D18-9D54-663BA8AC416A}"/>
    <dgm:cxn modelId="{A2A2C85A-E5F2-4F8D-B014-BF465E86A4E1}" type="presParOf" srcId="{0C13106B-B47C-496E-B0D8-CA21CF3D4409}" destId="{9DEF2454-18DE-4D27-8C4F-550207784575}" srcOrd="0" destOrd="0" presId="urn:microsoft.com/office/officeart/2008/layout/LinedList"/>
    <dgm:cxn modelId="{FFDA821C-D190-4B06-9A02-EE059839C330}" type="presParOf" srcId="{0C13106B-B47C-496E-B0D8-CA21CF3D4409}" destId="{D2636CD5-F08A-4B20-82B1-981A515757C5}" srcOrd="1" destOrd="0" presId="urn:microsoft.com/office/officeart/2008/layout/LinedList"/>
    <dgm:cxn modelId="{6C99C05B-7487-4F4F-8DA4-EB3961F0281A}" type="presParOf" srcId="{D2636CD5-F08A-4B20-82B1-981A515757C5}" destId="{75BA54CA-4CF2-4413-8BBE-073801F9AF3C}" srcOrd="0" destOrd="0" presId="urn:microsoft.com/office/officeart/2008/layout/LinedList"/>
    <dgm:cxn modelId="{62C452CB-C82E-4378-A0C4-7F5CEF8BA423}" type="presParOf" srcId="{D2636CD5-F08A-4B20-82B1-981A515757C5}" destId="{97F05E3A-41FF-4BC0-AC39-84629EBD63ED}" srcOrd="1" destOrd="0" presId="urn:microsoft.com/office/officeart/2008/layout/LinedList"/>
    <dgm:cxn modelId="{088A12F0-9642-4049-8F05-9D2588611AC1}" type="presParOf" srcId="{97F05E3A-41FF-4BC0-AC39-84629EBD63ED}" destId="{70C67E55-9C4E-49D7-B727-EFEC7744EA8D}" srcOrd="0" destOrd="0" presId="urn:microsoft.com/office/officeart/2008/layout/LinedList"/>
    <dgm:cxn modelId="{9D1B74F3-DB08-4FF3-B555-0DAC657054FD}" type="presParOf" srcId="{97F05E3A-41FF-4BC0-AC39-84629EBD63ED}" destId="{6955C412-CFFB-4C36-B563-0FC721BF7FAD}" srcOrd="1" destOrd="0" presId="urn:microsoft.com/office/officeart/2008/layout/LinedList"/>
    <dgm:cxn modelId="{59B66E4B-2BE3-4843-A11A-728995A279A9}" type="presParOf" srcId="{6955C412-CFFB-4C36-B563-0FC721BF7FAD}" destId="{79F480FF-60F4-4F79-842C-0895E5812F5C}" srcOrd="0" destOrd="0" presId="urn:microsoft.com/office/officeart/2008/layout/LinedList"/>
    <dgm:cxn modelId="{A45A7E67-CEF7-411B-879D-C339B7F0675F}" type="presParOf" srcId="{6955C412-CFFB-4C36-B563-0FC721BF7FAD}" destId="{4EF6493A-A82F-43AB-B51C-B5CBBDDC9FD0}" srcOrd="1" destOrd="0" presId="urn:microsoft.com/office/officeart/2008/layout/LinedList"/>
    <dgm:cxn modelId="{1BCF02A6-A49C-413D-8897-22CA4592A2DA}" type="presParOf" srcId="{6955C412-CFFB-4C36-B563-0FC721BF7FAD}" destId="{FAC26180-2319-41F5-B5A7-FB4AA59B44CF}" srcOrd="2" destOrd="0" presId="urn:microsoft.com/office/officeart/2008/layout/LinedList"/>
    <dgm:cxn modelId="{0A1DE5A9-B2F5-40DA-A194-66DB6FBCF372}" type="presParOf" srcId="{97F05E3A-41FF-4BC0-AC39-84629EBD63ED}" destId="{E92D7F49-8677-4C46-B859-94397C8F9C56}" srcOrd="2" destOrd="0" presId="urn:microsoft.com/office/officeart/2008/layout/LinedList"/>
    <dgm:cxn modelId="{171E3B0B-FFEE-4271-BF20-314849AD9370}" type="presParOf" srcId="{97F05E3A-41FF-4BC0-AC39-84629EBD63ED}" destId="{E2F6ACAC-C643-4EC8-AB34-1CFCEB0ADA9F}" srcOrd="3" destOrd="0" presId="urn:microsoft.com/office/officeart/2008/layout/LinedList"/>
    <dgm:cxn modelId="{F746FFB6-B860-43FF-878C-F8DE64B927B9}" type="presParOf" srcId="{97F05E3A-41FF-4BC0-AC39-84629EBD63ED}" destId="{4559BB17-6AA1-4EBA-B28B-B8BCD02FF06B}" srcOrd="4" destOrd="0" presId="urn:microsoft.com/office/officeart/2008/layout/LinedList"/>
    <dgm:cxn modelId="{F39E4D7B-3819-40FB-A46E-ECD0953EDB3E}" type="presParOf" srcId="{4559BB17-6AA1-4EBA-B28B-B8BCD02FF06B}" destId="{A56688A0-FB7A-4D97-BCF9-AD68AB42C252}" srcOrd="0" destOrd="0" presId="urn:microsoft.com/office/officeart/2008/layout/LinedList"/>
    <dgm:cxn modelId="{5B01BE02-AA42-46F2-AF2E-0F5148FC9E32}" type="presParOf" srcId="{4559BB17-6AA1-4EBA-B28B-B8BCD02FF06B}" destId="{ED822D99-F838-406A-B194-3581A6B3BAFD}" srcOrd="1" destOrd="0" presId="urn:microsoft.com/office/officeart/2008/layout/LinedList"/>
    <dgm:cxn modelId="{B1FCCD01-EC31-4F05-A1B1-6F2F01BB4958}" type="presParOf" srcId="{4559BB17-6AA1-4EBA-B28B-B8BCD02FF06B}" destId="{CC6CC09E-44B0-4B8F-BF46-7D4E831FE0A8}" srcOrd="2" destOrd="0" presId="urn:microsoft.com/office/officeart/2008/layout/LinedList"/>
    <dgm:cxn modelId="{175AD171-324F-4F52-86A6-7E6F8FFFB83C}" type="presParOf" srcId="{97F05E3A-41FF-4BC0-AC39-84629EBD63ED}" destId="{67BB8B9C-33B9-4A5A-BBA6-DD095B4B6249}" srcOrd="5" destOrd="0" presId="urn:microsoft.com/office/officeart/2008/layout/LinedList"/>
    <dgm:cxn modelId="{E226A230-90E7-4DD1-97C0-D26D03DF14FE}" type="presParOf" srcId="{97F05E3A-41FF-4BC0-AC39-84629EBD63ED}" destId="{1C17BFC6-0DA9-4EE3-8F1F-73548C1B949F}" srcOrd="6" destOrd="0" presId="urn:microsoft.com/office/officeart/2008/layout/LinedList"/>
    <dgm:cxn modelId="{9E24673D-97E2-4773-BDA6-F9DC753459CB}" type="presParOf" srcId="{0C13106B-B47C-496E-B0D8-CA21CF3D4409}" destId="{8FF3C2D1-6965-4156-AC62-C121A9986BDF}" srcOrd="2" destOrd="0" presId="urn:microsoft.com/office/officeart/2008/layout/LinedList"/>
    <dgm:cxn modelId="{1C2D2AFD-0DBD-4C06-9545-ED0D07BFDCEB}" type="presParOf" srcId="{0C13106B-B47C-496E-B0D8-CA21CF3D4409}" destId="{9A454937-4D2B-47BD-8173-1563B14F27AB}" srcOrd="3" destOrd="0" presId="urn:microsoft.com/office/officeart/2008/layout/LinedList"/>
    <dgm:cxn modelId="{8E0E601F-6913-42DC-8E0C-A377F78C7386}" type="presParOf" srcId="{9A454937-4D2B-47BD-8173-1563B14F27AB}" destId="{33366629-E175-4606-8EA7-B129E7226B8D}" srcOrd="0" destOrd="0" presId="urn:microsoft.com/office/officeart/2008/layout/LinedList"/>
    <dgm:cxn modelId="{6B0557AF-8839-429A-A23A-28984C2719B0}" type="presParOf" srcId="{9A454937-4D2B-47BD-8173-1563B14F27AB}" destId="{E66DBEB3-DAEF-4A95-966E-42D41925C6FD}" srcOrd="1" destOrd="0" presId="urn:microsoft.com/office/officeart/2008/layout/LinedList"/>
    <dgm:cxn modelId="{D3E82C47-E0D4-4B80-8547-7D584D32E7E8}" type="presParOf" srcId="{E66DBEB3-DAEF-4A95-966E-42D41925C6FD}" destId="{9E66F629-F061-45C6-8A22-8B1819292B4F}" srcOrd="0" destOrd="0" presId="urn:microsoft.com/office/officeart/2008/layout/LinedList"/>
    <dgm:cxn modelId="{71DC40E7-696E-4AEA-8454-229D83CBD9DA}" type="presParOf" srcId="{E66DBEB3-DAEF-4A95-966E-42D41925C6FD}" destId="{D227DB7B-5EDF-40B3-854B-E167CCD509B3}" srcOrd="1" destOrd="0" presId="urn:microsoft.com/office/officeart/2008/layout/LinedList"/>
    <dgm:cxn modelId="{1407E2B0-C052-4AFD-A8FE-4AF40349CC65}" type="presParOf" srcId="{D227DB7B-5EDF-40B3-854B-E167CCD509B3}" destId="{080FC6C1-9075-4609-BCC9-B2A7F95DED3C}" srcOrd="0" destOrd="0" presId="urn:microsoft.com/office/officeart/2008/layout/LinedList"/>
    <dgm:cxn modelId="{C186064C-3638-4FF1-84E0-44396155C618}" type="presParOf" srcId="{D227DB7B-5EDF-40B3-854B-E167CCD509B3}" destId="{63D8E965-EEBD-4F2D-97B4-42F84E23D76D}" srcOrd="1" destOrd="0" presId="urn:microsoft.com/office/officeart/2008/layout/LinedList"/>
    <dgm:cxn modelId="{AC1EB63E-7230-4B96-A9AD-065FA526BF09}" type="presParOf" srcId="{D227DB7B-5EDF-40B3-854B-E167CCD509B3}" destId="{24C44012-0723-4828-8F84-E983D8B90B5A}" srcOrd="2" destOrd="0" presId="urn:microsoft.com/office/officeart/2008/layout/LinedList"/>
    <dgm:cxn modelId="{D6152224-0964-4CAC-9370-A2BC34DFA78A}" type="presParOf" srcId="{E66DBEB3-DAEF-4A95-966E-42D41925C6FD}" destId="{31DE169C-FDE0-46D1-A31C-BF9095C8EA2D}" srcOrd="2" destOrd="0" presId="urn:microsoft.com/office/officeart/2008/layout/LinedList"/>
    <dgm:cxn modelId="{A8F01091-0B65-4427-A262-63C792AB0ACB}" type="presParOf" srcId="{E66DBEB3-DAEF-4A95-966E-42D41925C6FD}" destId="{91DDD036-982D-4B70-AFB7-3F1BC9A5AF2C}" srcOrd="3" destOrd="0" presId="urn:microsoft.com/office/officeart/2008/layout/LinedList"/>
    <dgm:cxn modelId="{CC6BFDEC-1F4C-4131-BA13-A316FB893D51}" type="presParOf" srcId="{E66DBEB3-DAEF-4A95-966E-42D41925C6FD}" destId="{C646A73B-F10B-4F46-948E-FAEF30BDACC8}" srcOrd="4" destOrd="0" presId="urn:microsoft.com/office/officeart/2008/layout/LinedList"/>
    <dgm:cxn modelId="{837F8A03-5143-4149-AD33-FA41E548EA7F}" type="presParOf" srcId="{C646A73B-F10B-4F46-948E-FAEF30BDACC8}" destId="{0A52197D-C035-41E7-891D-081261406432}" srcOrd="0" destOrd="0" presId="urn:microsoft.com/office/officeart/2008/layout/LinedList"/>
    <dgm:cxn modelId="{3833A3EA-DED6-4217-9637-15AB452A6AF6}" type="presParOf" srcId="{C646A73B-F10B-4F46-948E-FAEF30BDACC8}" destId="{938D7FC8-0351-4608-A488-568F501AA05A}" srcOrd="1" destOrd="0" presId="urn:microsoft.com/office/officeart/2008/layout/LinedList"/>
    <dgm:cxn modelId="{7B5F0294-18E5-4BB0-92FB-ADE108B86C25}" type="presParOf" srcId="{C646A73B-F10B-4F46-948E-FAEF30BDACC8}" destId="{6E6BBBC7-44CC-4141-89BA-EE42A43BE7A4}" srcOrd="2" destOrd="0" presId="urn:microsoft.com/office/officeart/2008/layout/LinedList"/>
    <dgm:cxn modelId="{36A7CC7E-5D33-4F55-9618-D29CCFE31662}" type="presParOf" srcId="{E66DBEB3-DAEF-4A95-966E-42D41925C6FD}" destId="{A015C2EA-6AA3-40D9-8EE5-3CDA6F18BF7E}" srcOrd="5" destOrd="0" presId="urn:microsoft.com/office/officeart/2008/layout/LinedList"/>
    <dgm:cxn modelId="{937B681D-ABC3-4E49-8155-144D8B2114DE}" type="presParOf" srcId="{E66DBEB3-DAEF-4A95-966E-42D41925C6FD}" destId="{161C0DEA-6B61-407D-8D54-7C4136DCC68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B6D84-4E27-44C1-B582-656A2FB56693}">
      <dsp:nvSpPr>
        <dsp:cNvPr id="0" name=""/>
        <dsp:cNvSpPr/>
      </dsp:nvSpPr>
      <dsp:spPr>
        <a:xfrm>
          <a:off x="2354841" y="1955098"/>
          <a:ext cx="3861121" cy="151996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69526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Пашня                                      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276 тыс. га (43,7 %)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используемая площадь                          73,4 тыс. га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4841" y="1955098"/>
        <a:ext cx="3861121" cy="1519966"/>
      </dsp:txXfrm>
    </dsp:sp>
    <dsp:sp modelId="{23EB21DA-9623-4E13-A0E2-924523616584}">
      <dsp:nvSpPr>
        <dsp:cNvPr id="0" name=""/>
        <dsp:cNvSpPr/>
      </dsp:nvSpPr>
      <dsp:spPr>
        <a:xfrm>
          <a:off x="1600082" y="1918992"/>
          <a:ext cx="691931" cy="10378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41D8EC-82CD-4A2D-A2C0-AEAC8E4A777C}">
      <dsp:nvSpPr>
        <dsp:cNvPr id="0" name=""/>
        <dsp:cNvSpPr/>
      </dsp:nvSpPr>
      <dsp:spPr>
        <a:xfrm>
          <a:off x="6310908" y="2044263"/>
          <a:ext cx="3465004" cy="12150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69526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Сенокосы                       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247,7 тыс. га (39,2 %)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используемая площадь 56,0 тыс. га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0908" y="2044263"/>
        <a:ext cx="3465004" cy="1215081"/>
      </dsp:txXfrm>
    </dsp:sp>
    <dsp:sp modelId="{50330A61-1A6F-4B33-B382-8F90CF0F906B}">
      <dsp:nvSpPr>
        <dsp:cNvPr id="0" name=""/>
        <dsp:cNvSpPr/>
      </dsp:nvSpPr>
      <dsp:spPr>
        <a:xfrm>
          <a:off x="6068809" y="2093558"/>
          <a:ext cx="691931" cy="10385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3E2ADDC-7217-4850-9E22-FF5C76C44F06}">
      <dsp:nvSpPr>
        <dsp:cNvPr id="0" name=""/>
        <dsp:cNvSpPr/>
      </dsp:nvSpPr>
      <dsp:spPr>
        <a:xfrm>
          <a:off x="1737100" y="3708709"/>
          <a:ext cx="4108287" cy="115484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69526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Пастбища                                    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97,8 тыс. га (15,49 %)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используемая площадь         20,1 тыс. га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100" y="3708709"/>
        <a:ext cx="4108287" cy="1154844"/>
      </dsp:txXfrm>
    </dsp:sp>
    <dsp:sp modelId="{BEABBD80-090F-4BF0-B846-F04F3FE00D0D}">
      <dsp:nvSpPr>
        <dsp:cNvPr id="0" name=""/>
        <dsp:cNvSpPr/>
      </dsp:nvSpPr>
      <dsp:spPr>
        <a:xfrm>
          <a:off x="1552241" y="3729108"/>
          <a:ext cx="691931" cy="1037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0153C0-A35C-48A3-8D0F-00D24C03A310}">
      <dsp:nvSpPr>
        <dsp:cNvPr id="0" name=""/>
        <dsp:cNvSpPr/>
      </dsp:nvSpPr>
      <dsp:spPr>
        <a:xfrm>
          <a:off x="6168710" y="3570970"/>
          <a:ext cx="3790837" cy="14256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69526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Многолетние насаждения              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8,2 тыс. га (1,3 %)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используемая площадь    3,42 тыс. га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8710" y="3570970"/>
        <a:ext cx="3790837" cy="1425685"/>
      </dsp:txXfrm>
    </dsp:sp>
    <dsp:sp modelId="{AA82E34D-92C4-4EEB-BA13-A56DE7D18B06}">
      <dsp:nvSpPr>
        <dsp:cNvPr id="0" name=""/>
        <dsp:cNvSpPr/>
      </dsp:nvSpPr>
      <dsp:spPr>
        <a:xfrm>
          <a:off x="5635650" y="3745248"/>
          <a:ext cx="691931" cy="10378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462461-A62B-471C-BC2E-0B53F81A9CCA}">
      <dsp:nvSpPr>
        <dsp:cNvPr id="0" name=""/>
        <dsp:cNvSpPr/>
      </dsp:nvSpPr>
      <dsp:spPr>
        <a:xfrm>
          <a:off x="4806444" y="231428"/>
          <a:ext cx="4853676" cy="15873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69526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площадь            сельскохозяйственных угодий                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631,5 тыс. га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6444" y="231428"/>
        <a:ext cx="4853676" cy="1587350"/>
      </dsp:txXfrm>
    </dsp:sp>
    <dsp:sp modelId="{CD258D83-6D54-4014-A9DD-E51465C80358}">
      <dsp:nvSpPr>
        <dsp:cNvPr id="0" name=""/>
        <dsp:cNvSpPr/>
      </dsp:nvSpPr>
      <dsp:spPr>
        <a:xfrm>
          <a:off x="1951368" y="207808"/>
          <a:ext cx="2766149" cy="1732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45FD6-1D56-4C50-8654-6B35EA783670}">
      <dsp:nvSpPr>
        <dsp:cNvPr id="0" name=""/>
        <dsp:cNvSpPr/>
      </dsp:nvSpPr>
      <dsp:spPr>
        <a:xfrm>
          <a:off x="0" y="30500"/>
          <a:ext cx="5683021" cy="151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Трактора – 1 217 ед.                                    из них: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3-х лет -  9,2 %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3 лет до 10 лет – 28,2 %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свыше 10 лет – 62,6 %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120" y="30500"/>
        <a:ext cx="4394900" cy="1515164"/>
      </dsp:txXfrm>
    </dsp:sp>
    <dsp:sp modelId="{0009E00A-8560-485F-B479-2777597FB07B}">
      <dsp:nvSpPr>
        <dsp:cNvPr id="0" name=""/>
        <dsp:cNvSpPr/>
      </dsp:nvSpPr>
      <dsp:spPr>
        <a:xfrm flipH="1">
          <a:off x="82376" y="192904"/>
          <a:ext cx="1226259" cy="12264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A3BAB-A388-44D0-94ED-9439C1C17C53}">
      <dsp:nvSpPr>
        <dsp:cNvPr id="0" name=""/>
        <dsp:cNvSpPr/>
      </dsp:nvSpPr>
      <dsp:spPr>
        <a:xfrm>
          <a:off x="0" y="1706847"/>
          <a:ext cx="5683021" cy="151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Почвообрабатывающая техника - 419 ед. из них: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3-х лет – 10,6 %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3 лет до 10 лет – 28,6 %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свыше 10 лет – 60,8 %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120" y="1706847"/>
        <a:ext cx="4394900" cy="1515164"/>
      </dsp:txXfrm>
    </dsp:sp>
    <dsp:sp modelId="{77D1E939-63DD-4CC8-978D-BD6F7D5F9DA0}">
      <dsp:nvSpPr>
        <dsp:cNvPr id="0" name=""/>
        <dsp:cNvSpPr/>
      </dsp:nvSpPr>
      <dsp:spPr>
        <a:xfrm>
          <a:off x="151516" y="1818196"/>
          <a:ext cx="1136604" cy="12121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2290D-2415-478A-82A5-180996A5BF1C}">
      <dsp:nvSpPr>
        <dsp:cNvPr id="0" name=""/>
        <dsp:cNvSpPr/>
      </dsp:nvSpPr>
      <dsp:spPr>
        <a:xfrm>
          <a:off x="0" y="3333360"/>
          <a:ext cx="5683021" cy="1515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Сеялки и посевные комплексы – 104 ед. из них: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3-х лет - 18,2 %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3 лет до 10 лет – 33,6 %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старше 10 лет – 48,2 %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8120" y="3333360"/>
        <a:ext cx="4394900" cy="1515164"/>
      </dsp:txXfrm>
    </dsp:sp>
    <dsp:sp modelId="{1BFA041F-50BE-43B5-8661-C0E57EB37A59}">
      <dsp:nvSpPr>
        <dsp:cNvPr id="0" name=""/>
        <dsp:cNvSpPr/>
      </dsp:nvSpPr>
      <dsp:spPr>
        <a:xfrm>
          <a:off x="151516" y="3484877"/>
          <a:ext cx="1136604" cy="12121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F2454-18DE-4D27-8C4F-550207784575}">
      <dsp:nvSpPr>
        <dsp:cNvPr id="0" name=""/>
        <dsp:cNvSpPr/>
      </dsp:nvSpPr>
      <dsp:spPr>
        <a:xfrm>
          <a:off x="0" y="0"/>
          <a:ext cx="115212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A54CA-4CF2-4413-8BBE-073801F9AF3C}">
      <dsp:nvSpPr>
        <dsp:cNvPr id="0" name=""/>
        <dsp:cNvSpPr/>
      </dsp:nvSpPr>
      <dsp:spPr>
        <a:xfrm>
          <a:off x="0" y="0"/>
          <a:ext cx="2304256" cy="238286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государственной поддержки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304256" cy="2382867"/>
      </dsp:txXfrm>
    </dsp:sp>
    <dsp:sp modelId="{4EF6493A-A82F-43AB-B51C-B5CBBDDC9FD0}">
      <dsp:nvSpPr>
        <dsp:cNvPr id="0" name=""/>
        <dsp:cNvSpPr/>
      </dsp:nvSpPr>
      <dsp:spPr>
        <a:xfrm>
          <a:off x="2477075" y="55383"/>
          <a:ext cx="9044204" cy="110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использования средств федерального и областного бюджетов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075" y="55383"/>
        <a:ext cx="9044204" cy="1107661"/>
      </dsp:txXfrm>
    </dsp:sp>
    <dsp:sp modelId="{E92D7F49-8677-4C46-B859-94397C8F9C56}">
      <dsp:nvSpPr>
        <dsp:cNvPr id="0" name=""/>
        <dsp:cNvSpPr/>
      </dsp:nvSpPr>
      <dsp:spPr>
        <a:xfrm>
          <a:off x="2304256" y="1163044"/>
          <a:ext cx="92170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22D99-F838-406A-B194-3581A6B3BAFD}">
      <dsp:nvSpPr>
        <dsp:cNvPr id="0" name=""/>
        <dsp:cNvSpPr/>
      </dsp:nvSpPr>
      <dsp:spPr>
        <a:xfrm>
          <a:off x="2477075" y="1218427"/>
          <a:ext cx="9044204" cy="110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дополнительного финансирования из федерального бюджета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075" y="1218427"/>
        <a:ext cx="9044204" cy="1107661"/>
      </dsp:txXfrm>
    </dsp:sp>
    <dsp:sp modelId="{67BB8B9C-33B9-4A5A-BBA6-DD095B4B6249}">
      <dsp:nvSpPr>
        <dsp:cNvPr id="0" name=""/>
        <dsp:cNvSpPr/>
      </dsp:nvSpPr>
      <dsp:spPr>
        <a:xfrm>
          <a:off x="2304256" y="2326088"/>
          <a:ext cx="92170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3C2D1-6965-4156-AC62-C121A9986BDF}">
      <dsp:nvSpPr>
        <dsp:cNvPr id="0" name=""/>
        <dsp:cNvSpPr/>
      </dsp:nvSpPr>
      <dsp:spPr>
        <a:xfrm>
          <a:off x="0" y="2382867"/>
          <a:ext cx="115212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66629-E175-4606-8EA7-B129E7226B8D}">
      <dsp:nvSpPr>
        <dsp:cNvPr id="0" name=""/>
        <dsp:cNvSpPr/>
      </dsp:nvSpPr>
      <dsp:spPr>
        <a:xfrm>
          <a:off x="0" y="2382867"/>
          <a:ext cx="2304256" cy="238286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 местной продукции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82867"/>
        <a:ext cx="2304256" cy="2382867"/>
      </dsp:txXfrm>
    </dsp:sp>
    <dsp:sp modelId="{63D8E965-EEBD-4F2D-97B4-42F84E23D76D}">
      <dsp:nvSpPr>
        <dsp:cNvPr id="0" name=""/>
        <dsp:cNvSpPr/>
      </dsp:nvSpPr>
      <dsp:spPr>
        <a:xfrm>
          <a:off x="2477075" y="2469083"/>
          <a:ext cx="9044204" cy="172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торговли сельскохозяйственной продукцией, в том числе малых с средних форматов торговли (расширение сети фермерских магазинов), нестационарной, мобильной, ярмарочной и рыночной торговли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075" y="2469083"/>
        <a:ext cx="9044204" cy="1724321"/>
      </dsp:txXfrm>
    </dsp:sp>
    <dsp:sp modelId="{31DE169C-FDE0-46D1-A31C-BF9095C8EA2D}">
      <dsp:nvSpPr>
        <dsp:cNvPr id="0" name=""/>
        <dsp:cNvSpPr/>
      </dsp:nvSpPr>
      <dsp:spPr>
        <a:xfrm>
          <a:off x="2304256" y="4193404"/>
          <a:ext cx="92170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D7FC8-0351-4608-A488-568F501AA05A}">
      <dsp:nvSpPr>
        <dsp:cNvPr id="0" name=""/>
        <dsp:cNvSpPr/>
      </dsp:nvSpPr>
      <dsp:spPr>
        <a:xfrm>
          <a:off x="2443702" y="3619550"/>
          <a:ext cx="9044204" cy="39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3702" y="3619550"/>
        <a:ext cx="9044204" cy="398542"/>
      </dsp:txXfrm>
    </dsp:sp>
    <dsp:sp modelId="{A015C2EA-6AA3-40D9-8EE5-3CDA6F18BF7E}">
      <dsp:nvSpPr>
        <dsp:cNvPr id="0" name=""/>
        <dsp:cNvSpPr/>
      </dsp:nvSpPr>
      <dsp:spPr>
        <a:xfrm>
          <a:off x="2304256" y="4678163"/>
          <a:ext cx="921702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5B53-1253-4B2F-855A-31D0CBCB7F54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2D7AF-E237-4F7D-8FE4-65B05652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9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2D7AF-E237-4F7D-8FE4-65B05652F9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8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2D7AF-E237-4F7D-8FE4-65B05652F9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8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2D7AF-E237-4F7D-8FE4-65B05652F9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8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2D7AF-E237-4F7D-8FE4-65B05652F9E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9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417E-AE27-43DF-838B-BC68C7ECCCE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0ED1-F1A0-416D-B9CC-9D7B7D1DB3C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2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4488-DDF3-406A-B771-2E0948275D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2E6-BF1D-44DB-B966-769DA6F2C7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2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CEEE-43E2-4092-BE63-40A289F2C2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56F-A59F-4184-8591-13F7595FD4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1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4F4C-0669-4517-8D34-AEB5AD9EE4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58B2-2A23-402F-A2F9-504A47A5FC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4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E589-B2CD-44DE-B56B-C036441EC3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6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2BCF-131C-4DE3-BB8B-EBEA64E2CA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198-3575-4E1A-A9DC-6024A34E58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2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D67B-FA01-495B-95C8-55D960C772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BEF-9881-4CDA-9CD5-F386630431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D63D-8346-40C6-A6CA-2498AC3644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2.jpeg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ложка АП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30" y="0"/>
            <a:ext cx="11438627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27350" y="1844676"/>
            <a:ext cx="6985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 информации Правительства Архангельской области об итогах деятельности отрасли животноводства Архангельской области                               в </a:t>
            </a:r>
            <a:r>
              <a:rPr lang="en-US" b="1" cap="all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ru-RU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квартале 2017 года и подготовке                                                    к весенне-полевым работам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министерство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агропромышленного комплекса и торговли Архангельской области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6889262" y="4462870"/>
            <a:ext cx="380921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 </a:t>
            </a:r>
          </a:p>
          <a:p>
            <a:pPr>
              <a:buFontTx/>
              <a:buNone/>
            </a:pP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инистр агропромышленного комплекса и торговли Архангельской области</a:t>
            </a:r>
            <a:endParaRPr lang="ru-RU" alt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Бажанова Ирина Борисовна</a:t>
            </a:r>
            <a:endParaRPr lang="ru-RU" alt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780" y="552900"/>
            <a:ext cx="8133156" cy="712785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сбор основных сельскохозяйственных культур в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коллективном секторе Архангельской области</a:t>
            </a: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году,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тонн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78933"/>
              </p:ext>
            </p:extLst>
          </p:nvPr>
        </p:nvGraphicFramePr>
        <p:xfrm>
          <a:off x="1245079" y="1477671"/>
          <a:ext cx="9373362" cy="250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454"/>
                <a:gridCol w="3124454"/>
                <a:gridCol w="3124454"/>
              </a:tblGrid>
              <a:tr h="940798"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</a:t>
                      </a:r>
                    </a:p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544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Зерновые культуры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116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309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269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т.ч защищенного грунта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22" y="421070"/>
            <a:ext cx="714348" cy="8440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4780" y="4304431"/>
            <a:ext cx="765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кормов сельскохозяйственными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товаропроизводителями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2016 году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82835"/>
              </p:ext>
            </p:extLst>
          </p:nvPr>
        </p:nvGraphicFramePr>
        <p:xfrm>
          <a:off x="1224276" y="5124180"/>
          <a:ext cx="9394165" cy="1334736"/>
        </p:xfrm>
        <a:graphic>
          <a:graphicData uri="http://schemas.openxmlformats.org/drawingml/2006/table">
            <a:tbl>
              <a:tblPr firstRow="1" bandRow="1"/>
              <a:tblGrid>
                <a:gridCol w="1878833"/>
                <a:gridCol w="1878833"/>
                <a:gridCol w="1878833"/>
                <a:gridCol w="1878833"/>
                <a:gridCol w="1878833"/>
              </a:tblGrid>
              <a:tr h="5115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Сено, тыс.тонн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Силос, тыс.тонн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Сенаж, тыс.тонн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Заготовлено на                          1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голову,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082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082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деятельности отрасли животноводства Архангельской области в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квартале 2017 года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845539"/>
              </p:ext>
            </p:extLst>
          </p:nvPr>
        </p:nvGraphicFramePr>
        <p:xfrm>
          <a:off x="609600" y="1821205"/>
          <a:ext cx="11023481" cy="438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013"/>
                <a:gridCol w="2430525"/>
                <a:gridCol w="2373110"/>
                <a:gridCol w="1779833"/>
              </a:tblGrid>
              <a:tr h="4647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кв. 2016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кв. 2017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289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Произведено скота и птицы на убой в живом весе, тыс. тонн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97,7</a:t>
                      </a:r>
                      <a:endParaRPr lang="ru-RU" dirty="0"/>
                    </a:p>
                  </a:txBody>
                  <a:tcPr/>
                </a:tc>
              </a:tr>
              <a:tr h="4644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Валовый надой молока, тыс. тонн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104,7</a:t>
                      </a:r>
                      <a:endParaRPr lang="ru-RU" dirty="0"/>
                    </a:p>
                  </a:txBody>
                  <a:tcPr/>
                </a:tc>
              </a:tr>
              <a:tr h="43099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яиц, млн. штук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19268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3,4 р.</a:t>
                      </a:r>
                      <a:endParaRPr lang="ru-RU" dirty="0"/>
                    </a:p>
                  </a:txBody>
                  <a:tcPr/>
                </a:tc>
              </a:tr>
              <a:tr h="3746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КРС, тыс. голов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</a:tr>
              <a:tr h="4884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коров, тыс. голов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98,6</a:t>
                      </a:r>
                      <a:endParaRPr lang="ru-RU" dirty="0"/>
                    </a:p>
                  </a:txBody>
                  <a:tcPr/>
                </a:tc>
              </a:tr>
              <a:tr h="397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свиней, тыс. голов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</a:tr>
              <a:tr h="5693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овец и коз,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голов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81,6</a:t>
                      </a:r>
                      <a:endParaRPr lang="ru-RU" dirty="0"/>
                    </a:p>
                  </a:txBody>
                  <a:tcPr/>
                </a:tc>
              </a:tr>
              <a:tr h="4749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птицы, тыс. голов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253,28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452,89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1,8 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" y="275140"/>
            <a:ext cx="714348" cy="8440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пищевой и перерабатывающей промышленности Архангельской области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2574531"/>
              </p:ext>
            </p:extLst>
          </p:nvPr>
        </p:nvGraphicFramePr>
        <p:xfrm>
          <a:off x="609600" y="1600200"/>
          <a:ext cx="1091184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103"/>
                <a:gridCol w="1844702"/>
                <a:gridCol w="1669774"/>
                <a:gridCol w="1590261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 КРС, свинина, баранина, козлятина, конина и т.д. охлажденное,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Изделия колбасные,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3 302,55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3 228,67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Полуфабрикаты мясные,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1 878,9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1 909,48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 мороженная,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28 096,78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27 571,78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Молоко, кроме сырого, </a:t>
                      </a:r>
                      <a:r>
                        <a:rPr lang="ru-RU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8 006,21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7 627,2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сливочное,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Сыры, продукты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сырные, творог, </a:t>
                      </a:r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Хлеб, хлебобулочные изделия,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12 209,31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11 639,83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изделия, </a:t>
                      </a:r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Воды питьевые,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полулитров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Водка,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декалитров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102570"/>
            <a:ext cx="723900" cy="8440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502082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12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16720" y="6492875"/>
            <a:ext cx="2844800" cy="365125"/>
          </a:xfrm>
        </p:spPr>
        <p:txBody>
          <a:bodyPr/>
          <a:lstStyle/>
          <a:p>
            <a:fld id="{3A0B6FB3-0C32-46B8-932A-E225CA3FB1BB}" type="slidenum">
              <a:rPr lang="ru-RU" sz="1400" smtClean="0">
                <a:solidFill>
                  <a:schemeClr val="tx1"/>
                </a:solidFill>
              </a:rPr>
              <a:t>13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38" y="170167"/>
            <a:ext cx="994173" cy="880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8086" y="454960"/>
            <a:ext cx="8016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угодий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50482932"/>
              </p:ext>
            </p:extLst>
          </p:nvPr>
        </p:nvGraphicFramePr>
        <p:xfrm>
          <a:off x="148987" y="1409067"/>
          <a:ext cx="11535013" cy="501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0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87045847"/>
              </p:ext>
            </p:extLst>
          </p:nvPr>
        </p:nvGraphicFramePr>
        <p:xfrm>
          <a:off x="2259163" y="2240092"/>
          <a:ext cx="7874000" cy="425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457" y="536897"/>
            <a:ext cx="10058400" cy="54744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посевных площадей по всем категориям хозяйств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 в 2017 году</a:t>
            </a:r>
          </a:p>
        </p:txBody>
      </p:sp>
      <p:pic>
        <p:nvPicPr>
          <p:cNvPr id="12" name="Рисунок 11" descr="Coat_of_Arms_of_Arkhangelsk_oblast_-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266" y="190800"/>
            <a:ext cx="714348" cy="84403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385498" y="5332495"/>
            <a:ext cx="3403600" cy="1250830"/>
          </a:xfrm>
          <a:prstGeom prst="wedgeRoundRectCallout">
            <a:avLst>
              <a:gd name="adj1" fmla="val -1909"/>
              <a:gd name="adj2" fmla="val -6110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однолетние  травы – 10 тыс. га. многолетние травы посева прошлых лет – 49,7 тыс. га. многолетние беспокровные травы – 1,4 тыс. га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543170" y="2482273"/>
            <a:ext cx="3088257" cy="1195749"/>
          </a:xfrm>
          <a:prstGeom prst="wedgeRoundRectCallout">
            <a:avLst>
              <a:gd name="adj1" fmla="val 58550"/>
              <a:gd name="adj2" fmla="val -168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ячмень яровой – 0,8 тыс. га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 яровая – 1,1тыс.га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овес яровой – 0,1 тыс. га.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озимая рожь под урожай 2018 года – 0,8 тыс. га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678762" y="2607745"/>
            <a:ext cx="3911600" cy="944803"/>
          </a:xfrm>
          <a:prstGeom prst="wedgeRoundRectCallout">
            <a:avLst>
              <a:gd name="adj1" fmla="val -75919"/>
              <a:gd name="adj2" fmla="val -418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Продовольственный картофель:        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с/х предприятия – 1,5 тыс. га (16 %)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– 8 тыс. га (84 %). 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Семенной картофель – 0,25 тыс. 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467" y="1439873"/>
            <a:ext cx="5000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Посевная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–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74,22 тыс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</a:t>
            </a:r>
            <a:endParaRPr lang="ru-RU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яровой сев –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24,32 тыс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</a:t>
            </a:r>
            <a:endParaRPr lang="ru-RU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3A0B6FB3-0C32-46B8-932A-E225CA3FB1BB}" type="slidenum">
              <a:rPr lang="ru-RU" sz="1400" smtClean="0">
                <a:solidFill>
                  <a:schemeClr val="tx1"/>
                </a:solidFill>
              </a:rPr>
              <a:t>15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9" name="Рисунок 38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347" y="218862"/>
            <a:ext cx="952464" cy="955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4051" y="673635"/>
            <a:ext cx="909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коллективного сектора Архангельской области в необходимых  ресурсах для проведения ВПР 2017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52328"/>
              </p:ext>
            </p:extLst>
          </p:nvPr>
        </p:nvGraphicFramePr>
        <p:xfrm>
          <a:off x="266699" y="1790061"/>
          <a:ext cx="11585995" cy="4520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4252"/>
                <a:gridCol w="1777041"/>
                <a:gridCol w="1742536"/>
                <a:gridCol w="1647646"/>
                <a:gridCol w="1509622"/>
                <a:gridCol w="1664898"/>
              </a:tblGrid>
              <a:tr h="154676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Потребность, тонн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 в наличии собственных семян, тонн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Приобретено,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</a:p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%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соответствующему периоду  2016 года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193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 зерновых культур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1814,7</a:t>
                      </a:r>
                    </a:p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+ 18,4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57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 зернобобовых культур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- 19,9</a:t>
                      </a:r>
                    </a:p>
                    <a:p>
                      <a:pPr algn="ctr"/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23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Семенной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артофель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+ 1,1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3145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 трав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+ 20,9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172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Минеральные удобрения,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д.в.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1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2228" y="6492875"/>
            <a:ext cx="2844800" cy="365125"/>
          </a:xfrm>
        </p:spPr>
        <p:txBody>
          <a:bodyPr/>
          <a:lstStyle/>
          <a:p>
            <a:fld id="{3A0B6FB3-0C32-46B8-932A-E225CA3FB1BB}" type="slidenum">
              <a:rPr lang="ru-RU" sz="1400" smtClean="0">
                <a:solidFill>
                  <a:schemeClr val="tx1"/>
                </a:solidFill>
              </a:rPr>
              <a:pPr/>
              <a:t>16</a:t>
            </a:fld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3" name="Рисунок 2" descr="Coat_of_Arms_of_Arkhangelsk_oblast_-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14" y="205431"/>
            <a:ext cx="714348" cy="844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977" y="208761"/>
            <a:ext cx="744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>
              <a:solidFill>
                <a:prstClr val="black"/>
              </a:solidFill>
            </a:endParaRP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готовность сельскохозяйственной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в коллективном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секторе на 19 апреля 2017 года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91667070"/>
              </p:ext>
            </p:extLst>
          </p:nvPr>
        </p:nvGraphicFramePr>
        <p:xfrm>
          <a:off x="2348612" y="1571633"/>
          <a:ext cx="5683021" cy="484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8425701" y="1595959"/>
            <a:ext cx="2341151" cy="1515164"/>
            <a:chOff x="-2435342" y="0"/>
            <a:chExt cx="10449729" cy="15151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2435342" y="0"/>
              <a:ext cx="10449729" cy="15151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b="1" dirty="0" smtClean="0"/>
                <a:t>Готовность </a:t>
              </a:r>
              <a:r>
                <a:rPr lang="ru-RU" dirty="0"/>
                <a:t>–</a:t>
              </a:r>
              <a:r>
                <a:rPr lang="ru-RU" b="1" dirty="0" smtClean="0"/>
                <a:t> </a:t>
              </a:r>
              <a:r>
                <a:rPr lang="ru-RU" dirty="0" smtClean="0"/>
                <a:t>96,9 %</a:t>
              </a:r>
              <a:endParaRPr lang="ru-RU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1672065" y="0"/>
              <a:ext cx="5930680" cy="1515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425700" y="3250476"/>
            <a:ext cx="2553731" cy="1554797"/>
            <a:chOff x="-2435350" y="-39633"/>
            <a:chExt cx="10038095" cy="155479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2435350" y="-39633"/>
              <a:ext cx="9202495" cy="15151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b="1" dirty="0" smtClean="0"/>
                <a:t>Готовность </a:t>
              </a:r>
              <a:r>
                <a:rPr lang="ru-RU" dirty="0" smtClean="0"/>
                <a:t>– 95,7 %</a:t>
              </a:r>
              <a:endParaRPr lang="ru-RU" dirty="0"/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1672065" y="0"/>
              <a:ext cx="5930680" cy="1515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425703" y="4904994"/>
            <a:ext cx="2553729" cy="1515164"/>
            <a:chOff x="-2435342" y="0"/>
            <a:chExt cx="10038087" cy="151516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435342" y="0"/>
              <a:ext cx="9202495" cy="15151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b="1" dirty="0" smtClean="0"/>
                <a:t>Готовность </a:t>
              </a:r>
              <a:r>
                <a:rPr lang="ru-RU" dirty="0" smtClean="0"/>
                <a:t> – 92,3 %</a:t>
              </a:r>
              <a:endParaRPr lang="ru-RU" dirty="0"/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672065" y="0"/>
              <a:ext cx="5930680" cy="1515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7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33910" y="565360"/>
            <a:ext cx="8591910" cy="511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коллективного сектора в ГСМ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776438" y="3881101"/>
            <a:ext cx="4308265" cy="5016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ГСМ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36689832"/>
              </p:ext>
            </p:extLst>
          </p:nvPr>
        </p:nvGraphicFramePr>
        <p:xfrm>
          <a:off x="1656270" y="1319485"/>
          <a:ext cx="9010956" cy="2477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409"/>
                <a:gridCol w="2457362"/>
                <a:gridCol w="2285185"/>
              </a:tblGrid>
              <a:tr h="6089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Дизельное топливо,</a:t>
                      </a:r>
                      <a:r>
                        <a:rPr lang="ru-RU" baseline="0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Бензин, тонн</a:t>
                      </a:r>
                      <a:endParaRPr lang="ru-RU" dirty="0"/>
                    </a:p>
                  </a:txBody>
                  <a:tcPr/>
                </a:tc>
              </a:tr>
              <a:tr h="34201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Всего, в</a:t>
                      </a:r>
                      <a:r>
                        <a:rPr lang="ru-RU" baseline="0" dirty="0" smtClean="0"/>
                        <a:t> т. 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1800</a:t>
                      </a:r>
                      <a:endParaRPr lang="ru-RU" dirty="0"/>
                    </a:p>
                  </a:txBody>
                  <a:tcPr/>
                </a:tc>
              </a:tr>
              <a:tr h="369047">
                <a:tc>
                  <a:txBody>
                    <a:bodyPr/>
                    <a:lstStyle/>
                    <a:p>
                      <a:r>
                        <a:rPr lang="ru-RU" dirty="0" smtClean="0"/>
                        <a:t>весенне-полевые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</a:tr>
              <a:tr h="346853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кормозаготовительные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570</a:t>
                      </a:r>
                      <a:endParaRPr lang="ru-RU" dirty="0"/>
                    </a:p>
                  </a:txBody>
                  <a:tcPr/>
                </a:tc>
              </a:tr>
              <a:tr h="371051">
                <a:tc>
                  <a:txBody>
                    <a:bodyPr/>
                    <a:lstStyle/>
                    <a:p>
                      <a:r>
                        <a:rPr lang="ru-RU" dirty="0" smtClean="0"/>
                        <a:t>уборочная</a:t>
                      </a:r>
                      <a:r>
                        <a:rPr lang="ru-RU" baseline="0" dirty="0" smtClean="0"/>
                        <a:t> компания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530</a:t>
                      </a:r>
                      <a:endParaRPr lang="ru-RU" dirty="0"/>
                    </a:p>
                  </a:txBody>
                  <a:tcPr/>
                </a:tc>
              </a:tr>
              <a:tr h="360996">
                <a:tc>
                  <a:txBody>
                    <a:bodyPr/>
                    <a:lstStyle/>
                    <a:p>
                      <a:r>
                        <a:rPr lang="ru-RU" dirty="0" smtClean="0"/>
                        <a:t>Закуплено на 19.04.2017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60820057"/>
              </p:ext>
            </p:extLst>
          </p:nvPr>
        </p:nvGraphicFramePr>
        <p:xfrm>
          <a:off x="2872819" y="4551068"/>
          <a:ext cx="6115505" cy="200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512"/>
                <a:gridCol w="1191831"/>
                <a:gridCol w="1312581"/>
                <a:gridCol w="13125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цена в 2016 году,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цена в 2017 году,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2017/2016, %</a:t>
                      </a:r>
                      <a:endParaRPr lang="ru-RU" dirty="0"/>
                    </a:p>
                  </a:txBody>
                  <a:tcPr/>
                </a:tc>
              </a:tr>
              <a:tr h="384085">
                <a:tc>
                  <a:txBody>
                    <a:bodyPr/>
                    <a:lstStyle/>
                    <a:p>
                      <a:r>
                        <a:rPr lang="ru-RU" dirty="0" smtClean="0"/>
                        <a:t>Дизельное топливо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</a:tr>
              <a:tr h="433375">
                <a:tc>
                  <a:txBody>
                    <a:bodyPr/>
                    <a:lstStyle/>
                    <a:p>
                      <a:r>
                        <a:rPr lang="ru-RU" dirty="0" smtClean="0"/>
                        <a:t>Бензин марки АИ-92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14" y="205431"/>
            <a:ext cx="714348" cy="84403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17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36273"/>
            <a:ext cx="10972800" cy="750771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агропромышленного комплекса                                           Архангельской области в 2016-2017 годах, тыс. руб.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3A0B6FB3-0C32-46B8-932A-E225CA3FB1BB}" type="slidenum">
              <a:rPr lang="ru-RU" sz="1400" smtClean="0">
                <a:solidFill>
                  <a:schemeClr val="tx1"/>
                </a:solidFill>
              </a:rPr>
              <a:pPr/>
              <a:t>18</a:t>
            </a:fld>
            <a:endParaRPr lang="ru-RU" sz="140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25378"/>
              </p:ext>
            </p:extLst>
          </p:nvPr>
        </p:nvGraphicFramePr>
        <p:xfrm>
          <a:off x="408389" y="1178680"/>
          <a:ext cx="11375222" cy="5305790"/>
        </p:xfrm>
        <a:graphic>
          <a:graphicData uri="http://schemas.openxmlformats.org/drawingml/2006/table">
            <a:tbl>
              <a:tblPr/>
              <a:tblGrid>
                <a:gridCol w="3925044"/>
                <a:gridCol w="765326"/>
                <a:gridCol w="897617"/>
                <a:gridCol w="867848"/>
                <a:gridCol w="800112"/>
                <a:gridCol w="887082"/>
                <a:gridCol w="913171"/>
                <a:gridCol w="765326"/>
                <a:gridCol w="747931"/>
                <a:gridCol w="805765"/>
              </a:tblGrid>
              <a:tr h="3517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лимиты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2016 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ФБ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ФБ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1 «Развитие агропромышленного комплекса Архангельской области», всего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366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168,00   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516 831,10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882 999,10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292 992,80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347 317,70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640 310,50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субсидии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на: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литр молока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100 349,30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311 036,30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411 385,60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79 244,60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339 244,60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животноводческая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16 223,80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16 223,80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25 307,40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25 307,40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 овощей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защищенного грунта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13 436,00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13 436,00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племенного животноводства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27 322,10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55 473,90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82 796,00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35 739,20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18 521,90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элитного семеноводства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752,10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8 902,90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9 655,00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завоза семян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40 010,90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5 580,20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45 591,10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коренному улучшению земель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21 971,70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25 625,90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47 597,60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20 464,60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2 971,60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23 436,20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53 355,70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20 676,50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74 032,20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44 880,40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880,40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модернизация объектов АПК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23 898,40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1 953,60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25 852,00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38 030,10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43 030,10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кадрового потенциала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5 282,40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5 282,40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затрат на газ тепличным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9 500,00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9 500,00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КФХ (гранты)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62 559,00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18 000,00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80 559,00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33 833,90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35 783,90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реализации излишков у ЛПХ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859,00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859,00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 сельскохозяйственным потребительским кооперативам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35 592,00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1 873,30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37 465,30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4 «Развитие мелиорации земель сельскохозяйственного назначения России на 2014-2020 годы»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41 341,00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5 000,00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46 341,00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91 198,90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102 198,90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407 509,00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521 831,10   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929 340,10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384 191,70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317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742 508,50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3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15" y="516177"/>
            <a:ext cx="109728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нововведения при субсидировании сельскохозяйственных товаропроизводителей с 2017 года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472" y="1966912"/>
            <a:ext cx="10475343" cy="4525963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задолженности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налогам, сборам и страховым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взносам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заявители не должны находится 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реорганизации, ликвидации,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банкротства;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бязательное выполнение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показателей;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 поголовья коров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учет динамики продуктивности (при субсидировании молока);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подтверждение расходования субсидий;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механизма льготного кредитования;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требований к получателям грантов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19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613" y="163342"/>
            <a:ext cx="8973879" cy="5775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 Архангельской области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445249"/>
              </p:ext>
            </p:extLst>
          </p:nvPr>
        </p:nvGraphicFramePr>
        <p:xfrm>
          <a:off x="5849878" y="1803845"/>
          <a:ext cx="6181529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434" y="909584"/>
            <a:ext cx="4011084" cy="4691063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Coat_of_Arms_of_Arkhangelsk_oblast_-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4" y="84640"/>
            <a:ext cx="714348" cy="84403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22114"/>
              </p:ext>
            </p:extLst>
          </p:nvPr>
        </p:nvGraphicFramePr>
        <p:xfrm>
          <a:off x="312171" y="1314750"/>
          <a:ext cx="5310587" cy="362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635"/>
                <a:gridCol w="2800952"/>
              </a:tblGrid>
              <a:tr h="500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животноводства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предприятий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коллективном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Молочное скотоводство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5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Мясное скотоводство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Птицеводство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Свиноводство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Коневодство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Оленеводство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Пчеловодство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39092" y="6467920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74637"/>
            <a:ext cx="10485120" cy="122020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соглашений об участии в реализации государственных программ в сфере развития сельского хозяйства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4583529"/>
              </p:ext>
            </p:extLst>
          </p:nvPr>
        </p:nvGraphicFramePr>
        <p:xfrm>
          <a:off x="758188" y="1494844"/>
          <a:ext cx="4939582" cy="50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98"/>
                <a:gridCol w="1298068"/>
                <a:gridCol w="1349716"/>
              </a:tblGrid>
              <a:tr h="6911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Архангельск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Котлас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Северодвинск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429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102570"/>
            <a:ext cx="723900" cy="84403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67870"/>
              </p:ext>
            </p:extLst>
          </p:nvPr>
        </p:nvGraphicFramePr>
        <p:xfrm>
          <a:off x="6036862" y="1484945"/>
          <a:ext cx="5192201" cy="510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414"/>
                <a:gridCol w="1550504"/>
                <a:gridCol w="1423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Лешуконский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Мезенский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Онежский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Пинежский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Холмогорский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 МР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4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20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8418" y="339790"/>
            <a:ext cx="10972800" cy="750771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агропромышленного комплекса                                           Архангельской области на 19 апреля 2017 года, тыс. руб.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3A0B6FB3-0C32-46B8-932A-E225CA3FB1BB}" type="slidenum">
              <a:rPr lang="ru-RU" sz="1400" smtClean="0">
                <a:solidFill>
                  <a:schemeClr val="tx1"/>
                </a:solidFill>
              </a:rPr>
              <a:pPr/>
              <a:t>21</a:t>
            </a:fld>
            <a:endParaRPr lang="ru-RU" sz="140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31034"/>
              </p:ext>
            </p:extLst>
          </p:nvPr>
        </p:nvGraphicFramePr>
        <p:xfrm>
          <a:off x="687237" y="1270758"/>
          <a:ext cx="10895163" cy="5222117"/>
        </p:xfrm>
        <a:graphic>
          <a:graphicData uri="http://schemas.openxmlformats.org/drawingml/2006/table">
            <a:tbl>
              <a:tblPr/>
              <a:tblGrid>
                <a:gridCol w="3324826"/>
                <a:gridCol w="777669"/>
                <a:gridCol w="912094"/>
                <a:gridCol w="881845"/>
                <a:gridCol w="813017"/>
                <a:gridCol w="901389"/>
                <a:gridCol w="927899"/>
                <a:gridCol w="777669"/>
                <a:gridCol w="759994"/>
                <a:gridCol w="818761"/>
              </a:tblGrid>
              <a:tr h="398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лимиты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Профинансировано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19 апреля 2017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лимита 2017 года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ФБ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ФБ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1 «Развитие агропромышленного комплекса Архангельской области», всего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292 992,80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347 317,70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640 310,50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51 490,10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146 741,50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198 231,60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субсидии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на: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литр молока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79 244,60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339 244,60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797,20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138 353,40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152 150,60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животноводческая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25 307,40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25 307,40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2 006,30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006,30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 овощей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защищенного грунта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племенного животноводства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35 739,20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18 521,90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элитного семеноводства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завоза семян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коренному улучшению земель 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20 464,60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2 971,60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23 436,20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14 813,90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649,60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16 463,50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44 880,40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880,40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12 879,00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3 270,80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16 149,80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модернизация объектов АПК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38 030,10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43 030,10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кадрового потенциала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затрат на газ тепличным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КФХ (гранты)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33 833,90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35 783,90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4 «Развитие мелиорации земель сельскохозяйственного назначения России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на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2014-2020 годы»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91 198,90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102 198,90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384 191,70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317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742 508,50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51 490,10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146 741,50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198 231,60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7174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Самообеспеченность продукцией сельскохозяйственного производства в 2016 году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403600" y="3144989"/>
            <a:ext cx="5384800" cy="904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местного производства в 2016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99472" y="4962519"/>
            <a:ext cx="7276287" cy="928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самообеспеченности местной продукцией в 2016 году, 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102570"/>
            <a:ext cx="723900" cy="84403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40635"/>
              </p:ext>
            </p:extLst>
          </p:nvPr>
        </p:nvGraphicFramePr>
        <p:xfrm>
          <a:off x="1710082" y="3533358"/>
          <a:ext cx="8128000" cy="136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750"/>
                <a:gridCol w="2266122"/>
                <a:gridCol w="1439186"/>
                <a:gridCol w="1224501"/>
                <a:gridCol w="1252441"/>
              </a:tblGrid>
              <a:tr h="8864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 и мясопродукты, тыс. тонн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и молокопродукты, тыс. тонн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Картофель, тыс. тонн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Овощи, тыс. тонн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Яйца, тыс. штук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6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28 167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85259"/>
              </p:ext>
            </p:extLst>
          </p:nvPr>
        </p:nvGraphicFramePr>
        <p:xfrm>
          <a:off x="4159526" y="5418708"/>
          <a:ext cx="7422874" cy="1159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6951"/>
                <a:gridCol w="2069530"/>
                <a:gridCol w="1493151"/>
                <a:gridCol w="1097280"/>
                <a:gridCol w="985962"/>
              </a:tblGrid>
              <a:tr h="710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 и мясопродукты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и молокопродукты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6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бъект 5"/>
          <p:cNvSpPr txBox="1">
            <a:spLocks/>
          </p:cNvSpPr>
          <p:nvPr/>
        </p:nvSpPr>
        <p:spPr>
          <a:xfrm>
            <a:off x="133350" y="1251672"/>
            <a:ext cx="5384800" cy="90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ресурсов в 2016 году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18329" y="1703901"/>
          <a:ext cx="8128000" cy="1364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5750"/>
                <a:gridCol w="2266122"/>
                <a:gridCol w="1439186"/>
                <a:gridCol w="1224501"/>
                <a:gridCol w="1252441"/>
              </a:tblGrid>
              <a:tr h="8864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 и мясопродукты, тыс. тонн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и молокопродукты, тыс. тонн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Картофель, тыс. тонн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Овощи, тыс. тонн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Яйца, тыс. штук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6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258 200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22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95300" y="313188"/>
            <a:ext cx="10972800" cy="633412"/>
          </a:xfrm>
        </p:spPr>
        <p:txBody>
          <a:bodyPr>
            <a:normAutofit/>
          </a:bodyPr>
          <a:lstStyle/>
          <a:p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на 2017 год</a:t>
            </a:r>
            <a:endParaRPr lang="ru-RU" altLang="ru-RU" sz="2500" b="1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856889"/>
              </p:ext>
            </p:extLst>
          </p:nvPr>
        </p:nvGraphicFramePr>
        <p:xfrm>
          <a:off x="335360" y="1238250"/>
          <a:ext cx="11521280" cy="476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oat_of_Arms_of_Arkhangelsk_oblast_-_Fu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50" y="102570"/>
            <a:ext cx="723900" cy="84403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23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/>
              <a:t>Динамика объемов производства в отрасли животноводства в Архангельской области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189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3724520"/>
              </p:ext>
            </p:extLst>
          </p:nvPr>
        </p:nvGraphicFramePr>
        <p:xfrm>
          <a:off x="6025415" y="1607636"/>
          <a:ext cx="6025429" cy="247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5569547"/>
              </p:ext>
            </p:extLst>
          </p:nvPr>
        </p:nvGraphicFramePr>
        <p:xfrm>
          <a:off x="0" y="1600200"/>
          <a:ext cx="6025415" cy="517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30802454"/>
              </p:ext>
            </p:extLst>
          </p:nvPr>
        </p:nvGraphicFramePr>
        <p:xfrm>
          <a:off x="5853768" y="3911897"/>
          <a:ext cx="5929162" cy="283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 descr="Coat_of_Arms_of_Arkhangelsk_oblast_-_Fu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4" y="84640"/>
            <a:ext cx="714348" cy="8440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475297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8" y="179989"/>
            <a:ext cx="10972800" cy="1143000"/>
          </a:xfrm>
        </p:spPr>
        <p:txBody>
          <a:bodyPr>
            <a:noAutofit/>
          </a:bodyPr>
          <a:lstStyle/>
          <a:p>
            <a:r>
              <a:rPr lang="ru-RU" sz="3800" dirty="0" smtClean="0"/>
              <a:t>Динамика поголовья скота и птицы</a:t>
            </a:r>
            <a:br>
              <a:rPr lang="ru-RU" sz="3800" dirty="0" smtClean="0"/>
            </a:br>
            <a:r>
              <a:rPr lang="ru-RU" sz="3800" dirty="0" smtClean="0"/>
              <a:t> в Архангельской области</a:t>
            </a:r>
            <a:endParaRPr lang="ru-RU" sz="3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155029"/>
              </p:ext>
            </p:extLst>
          </p:nvPr>
        </p:nvGraphicFramePr>
        <p:xfrm>
          <a:off x="5390148" y="1417638"/>
          <a:ext cx="6710412" cy="311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05976714"/>
              </p:ext>
            </p:extLst>
          </p:nvPr>
        </p:nvGraphicFramePr>
        <p:xfrm>
          <a:off x="91440" y="1417638"/>
          <a:ext cx="5556618" cy="263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91784734"/>
              </p:ext>
            </p:extLst>
          </p:nvPr>
        </p:nvGraphicFramePr>
        <p:xfrm>
          <a:off x="72390" y="4241535"/>
          <a:ext cx="5575668" cy="235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 descr="Coat_of_Arms_of_Arkhangelsk_oblast_-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4" y="286495"/>
            <a:ext cx="714348" cy="844030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45513892"/>
              </p:ext>
            </p:extLst>
          </p:nvPr>
        </p:nvGraphicFramePr>
        <p:xfrm>
          <a:off x="5310907" y="3783408"/>
          <a:ext cx="6789653" cy="300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725150" cy="94456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коров в хозяйствах коллективного сектора            Архангельской области в 2016 году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" y="217990"/>
            <a:ext cx="714348" cy="84403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80103"/>
              </p:ext>
            </p:extLst>
          </p:nvPr>
        </p:nvGraphicFramePr>
        <p:xfrm>
          <a:off x="6314535" y="1385193"/>
          <a:ext cx="5676181" cy="5159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763"/>
                <a:gridCol w="2127418"/>
              </a:tblGrid>
              <a:tr h="7019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хозяйства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коров на 01.01.2017 г.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93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Важское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Вельский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«Агрофирма «Вельская»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молочная компания»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«Родина»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9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«Холмогорский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племзавод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«Агрофирма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Судромская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10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Пежма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Вельский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Наводово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Шенкусркий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7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СПК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Долматовский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Вельский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65181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02515"/>
              </p:ext>
            </p:extLst>
          </p:nvPr>
        </p:nvGraphicFramePr>
        <p:xfrm>
          <a:off x="109985" y="1282114"/>
          <a:ext cx="6204549" cy="536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6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0400" y="217990"/>
            <a:ext cx="10972800" cy="94456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коров в хозяйствах коллективного сектора Архангельской области в 2016 году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123695"/>
              </p:ext>
            </p:extLst>
          </p:nvPr>
        </p:nvGraphicFramePr>
        <p:xfrm>
          <a:off x="142242" y="1275848"/>
          <a:ext cx="5189835" cy="558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4" y="217990"/>
            <a:ext cx="714348" cy="84403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26673"/>
              </p:ext>
            </p:extLst>
          </p:nvPr>
        </p:nvGraphicFramePr>
        <p:xfrm>
          <a:off x="5551172" y="1696522"/>
          <a:ext cx="6457948" cy="474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708"/>
                <a:gridCol w="2428240"/>
              </a:tblGrid>
              <a:tr h="6861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удой                    на 1 корову, кг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Пежма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Вельский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«Агрофирма «Вельская»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Наводово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9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«Агропромышленная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компания»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68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«Сельскохозяйственная артель «Ступинское»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6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Важское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Вельский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4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«Родина»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1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 МУП «Дружба»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5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молочная компания»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29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«Агрофирма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Судромская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78601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379" y="214045"/>
            <a:ext cx="10972800" cy="824701"/>
          </a:xfrm>
        </p:spPr>
        <p:txBody>
          <a:bodyPr>
            <a:normAutofit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Архангельской области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99924"/>
            <a:ext cx="5184807" cy="575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" name="Рисунок 6" descr="Coat_of_Arms_of_Arkhangelsk_oblast_-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4" y="84640"/>
            <a:ext cx="714348" cy="844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251" y="1494061"/>
            <a:ext cx="53964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Племенное молочное животноводство</a:t>
            </a:r>
            <a:endParaRPr lang="ru-RU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334" y="2200034"/>
            <a:ext cx="447024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«Архангельское </a:t>
            </a:r>
            <a:r>
              <a:rPr lang="ru-RU" sz="16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племпредприятие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292" y="2771454"/>
            <a:ext cx="4785115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Племенные заводы по разведению КРС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холмогорской породы </a:t>
            </a: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(СПК «Холмогорский </a:t>
            </a:r>
            <a:r>
              <a:rPr lang="ru-RU" sz="14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племзавод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«Агрофирма «Вельская», </a:t>
            </a: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«Холмогорское, </a:t>
            </a: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«</a:t>
            </a:r>
            <a:r>
              <a:rPr lang="ru-RU" sz="14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Племзавод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Кехта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51" y="4431212"/>
            <a:ext cx="5458376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Племенные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репродукторы  по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разведению </a:t>
            </a:r>
            <a:endParaRPr lang="ru-RU" sz="16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КРС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холмогорской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породы                                                            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(АО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Важское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«Агрофирма </a:t>
            </a:r>
            <a:r>
              <a:rPr lang="ru-RU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Судромская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ru-RU" sz="14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Пежма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«Агрофирма </a:t>
            </a:r>
            <a:r>
              <a:rPr lang="ru-RU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Устьянская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ru-RU" sz="14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СХА колхоз «Ступинское», СХ МУП «Дружба», ООО «Агропромышленная компания», </a:t>
            </a:r>
            <a:endParaRPr lang="ru-RU" sz="14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Котласское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ФГУП «Архангельское», </a:t>
            </a:r>
            <a:endParaRPr lang="ru-RU" sz="14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Хавргорское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СПК «Никольск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2619" y="1495428"/>
            <a:ext cx="41003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Племенное коневодство</a:t>
            </a:r>
            <a:endParaRPr lang="ru-RU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619" y="2424274"/>
            <a:ext cx="212814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Племенной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репродуктор по разведению лошадей орловской рысистой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породы                                 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(АО «Агрофирма «Вельская»)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18939" y="2432900"/>
            <a:ext cx="1875240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Генофондное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хозяйства по разведению лошадей мезенской породы                       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(СПК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«Север</a:t>
            </a:r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15139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308" y="274638"/>
            <a:ext cx="1077509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Результаты работы племенного животноводства в Архангельской области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20363"/>
              </p:ext>
            </p:extLst>
          </p:nvPr>
        </p:nvGraphicFramePr>
        <p:xfrm>
          <a:off x="416559" y="1436186"/>
          <a:ext cx="11391530" cy="492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/>
                <a:gridCol w="1595120"/>
                <a:gridCol w="1432560"/>
                <a:gridCol w="1402080"/>
                <a:gridCol w="1371600"/>
                <a:gridCol w="1322969"/>
              </a:tblGrid>
              <a:tr h="35571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228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племенных хозяйств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78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КРС в племхозах, голов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93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 коров, голов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35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Удой на 1 корову, кг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35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жира, 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35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белка, 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35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телят на 100 коров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776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 коров в отелах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78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 выбытия коров, отелов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52" y="256090"/>
            <a:ext cx="714348" cy="8440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278" y="205946"/>
            <a:ext cx="10655166" cy="9180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 в отрасли животноводства                Архангельской области в 2015-2016 годах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45999"/>
              </p:ext>
            </p:extLst>
          </p:nvPr>
        </p:nvGraphicFramePr>
        <p:xfrm>
          <a:off x="439947" y="1241740"/>
          <a:ext cx="11235497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166"/>
                <a:gridCol w="3388879"/>
                <a:gridCol w="4101452"/>
              </a:tblGrid>
              <a:tr h="351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</a:tr>
              <a:tr h="3698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млн. рублей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700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6985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реконструировано и модернизировано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животноводческих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комплексов (ферм)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Пежма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Важское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Ростово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 «Искра»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Кехта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«Родина»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«Холмогорский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племзавод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Наводово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Котласская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птицефабрика»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«Родина»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Важское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«Борок»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«ООО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Ростово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Кехта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КФХ «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Наводово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Замолотов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П.В.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«Агрохолдинг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«Каргопольский»</a:t>
                      </a:r>
                    </a:p>
                    <a:p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«Агропромышленная компания»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98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Представлено грантов,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441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грантов семейным животноводческим фермам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441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грантов начинающим фермерам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52" y="256090"/>
            <a:ext cx="714348" cy="84403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47200" y="6484300"/>
            <a:ext cx="2844800" cy="365125"/>
          </a:xfrm>
        </p:spPr>
        <p:txBody>
          <a:bodyPr/>
          <a:lstStyle/>
          <a:p>
            <a:fld id="{2B2CE2ED-FC19-44A9-920D-9A6A2931CB97}" type="slidenum">
              <a:rPr lang="ru-RU" sz="1400" smtClean="0">
                <a:solidFill>
                  <a:schemeClr val="tx1"/>
                </a:solidFill>
              </a:rPr>
              <a:pPr/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 algn="ctr">
          <a:defRPr sz="1600" b="1" i="1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2514</Words>
  <Application>Microsoft Office PowerPoint</Application>
  <PresentationFormat>Широкоэкранный</PresentationFormat>
  <Paragraphs>941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1_Тема Office</vt:lpstr>
      <vt:lpstr>Презентация PowerPoint</vt:lpstr>
      <vt:lpstr>Животноводство Архангельской области</vt:lpstr>
      <vt:lpstr>Динамика объемов производства в отрасли животноводства в Архангельской области</vt:lpstr>
      <vt:lpstr>Динамика поголовья скота и птицы  в Архангельской области</vt:lpstr>
      <vt:lpstr>Поголовье коров в хозяйствах коллективного сектора            Архангельской области в 2016 году</vt:lpstr>
      <vt:lpstr>Продуктивность коров в хозяйствах коллективного сектора Архангельской области в 2016 году</vt:lpstr>
      <vt:lpstr>Племенное животноводство Архангельской области</vt:lpstr>
      <vt:lpstr>Результаты работы племенного животноводства в Архангельской области</vt:lpstr>
      <vt:lpstr>Инвестиционная деятельность в отрасли животноводства                Архангельской области в 2015-2016 годах</vt:lpstr>
      <vt:lpstr>Валовый сбор основных сельскохозяйственных культур в коллективном секторе Архангельской области в 2016 году, тыс. тонн</vt:lpstr>
      <vt:lpstr>Итоги деятельности отрасли животноводства Архангельской области в I квартале 2017 года</vt:lpstr>
      <vt:lpstr>Результаты деятельности пищевой и перерабатывающей промышленности Архангельской области</vt:lpstr>
      <vt:lpstr>Презентация PowerPoint</vt:lpstr>
      <vt:lpstr>Прогноз структуры посевных площадей по всем категориям хозяйств  Архангельской области в 2017 году</vt:lpstr>
      <vt:lpstr>Презентация PowerPoint</vt:lpstr>
      <vt:lpstr>Презентация PowerPoint</vt:lpstr>
      <vt:lpstr>Презентация PowerPoint</vt:lpstr>
      <vt:lpstr>Субсидирование агропромышленного комплекса                                           Архангельской области в 2016-2017 годах, тыс. руб.</vt:lpstr>
      <vt:lpstr>Требования и нововведения при субсидировании сельскохозяйственных товаропроизводителей с 2017 года</vt:lpstr>
      <vt:lpstr>Заключено соглашений об участии в реализации государственных программ в сфере развития сельского хозяйства</vt:lpstr>
      <vt:lpstr>Субсидирование агропромышленного комплекса                                           Архангельской области на 19 апреля 2017 года, тыс. руб.</vt:lpstr>
      <vt:lpstr>Самообеспеченность продукцией сельскохозяйственного производства в 2016 году</vt:lpstr>
      <vt:lpstr>Цели и задачи на 2017 год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Кадина Виктория Валерьевна</dc:creator>
  <cp:lastModifiedBy>Перевертайло Денис Владимирович</cp:lastModifiedBy>
  <cp:revision>201</cp:revision>
  <cp:lastPrinted>2017-04-18T06:00:36Z</cp:lastPrinted>
  <dcterms:created xsi:type="dcterms:W3CDTF">2017-04-06T09:31:48Z</dcterms:created>
  <dcterms:modified xsi:type="dcterms:W3CDTF">2017-04-18T06:39:52Z</dcterms:modified>
</cp:coreProperties>
</file>