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colors10.xml" ContentType="application/vnd.ms-office.chartcolorstyle+xml"/>
  <Override PartName="/ppt/charts/style7.xml" ContentType="application/vnd.ms-office.chartstyl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charts/style21.xml" ContentType="application/vnd.ms-office.chartstyle+xml"/>
  <Override PartName="/ppt/charts/colors19.xml" ContentType="application/vnd.ms-office.chartcolorstyl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charts/style19.xml" ContentType="application/vnd.ms-office.chartstyl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1"/>
  </p:notesMasterIdLst>
  <p:sldIdLst>
    <p:sldId id="257" r:id="rId8"/>
    <p:sldId id="339" r:id="rId9"/>
    <p:sldId id="340" r:id="rId10"/>
    <p:sldId id="369" r:id="rId11"/>
    <p:sldId id="342" r:id="rId12"/>
    <p:sldId id="366" r:id="rId13"/>
    <p:sldId id="368" r:id="rId14"/>
    <p:sldId id="352" r:id="rId15"/>
    <p:sldId id="354" r:id="rId16"/>
    <p:sldId id="365" r:id="rId17"/>
    <p:sldId id="356" r:id="rId18"/>
    <p:sldId id="358" r:id="rId19"/>
    <p:sldId id="360" r:id="rId20"/>
    <p:sldId id="362" r:id="rId21"/>
    <p:sldId id="348" r:id="rId22"/>
    <p:sldId id="336" r:id="rId23"/>
    <p:sldId id="371" r:id="rId24"/>
    <p:sldId id="350" r:id="rId25"/>
    <p:sldId id="346" r:id="rId26"/>
    <p:sldId id="372" r:id="rId27"/>
    <p:sldId id="344" r:id="rId28"/>
    <p:sldId id="364" r:id="rId29"/>
    <p:sldId id="370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9239" autoAdjust="0"/>
  </p:normalViewPr>
  <p:slideViewPr>
    <p:cSldViewPr snapToGrid="0">
      <p:cViewPr varScale="1">
        <p:scale>
          <a:sx n="71" d="100"/>
          <a:sy n="71" d="100"/>
        </p:scale>
        <p:origin x="-1114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7566070383111063E-2"/>
          <c:y val="2.6247194323441449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18011</c:v>
                </c:pt>
                <c:pt idx="1">
                  <c:v>17840</c:v>
                </c:pt>
                <c:pt idx="2">
                  <c:v>17610</c:v>
                </c:pt>
                <c:pt idx="3">
                  <c:v>17417</c:v>
                </c:pt>
                <c:pt idx="4">
                  <c:v>17143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24412</c:v>
                </c:pt>
                <c:pt idx="1">
                  <c:v>23747</c:v>
                </c:pt>
                <c:pt idx="2">
                  <c:v>23138</c:v>
                </c:pt>
                <c:pt idx="3">
                  <c:v>22424</c:v>
                </c:pt>
                <c:pt idx="4">
                  <c:v>22028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28640</c:v>
                </c:pt>
                <c:pt idx="1">
                  <c:v>28188</c:v>
                </c:pt>
                <c:pt idx="2">
                  <c:v>27678</c:v>
                </c:pt>
                <c:pt idx="3">
                  <c:v>27039</c:v>
                </c:pt>
                <c:pt idx="4">
                  <c:v>26570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14293</c:v>
                </c:pt>
                <c:pt idx="1">
                  <c:v>13881</c:v>
                </c:pt>
                <c:pt idx="2">
                  <c:v>13530</c:v>
                </c:pt>
                <c:pt idx="3">
                  <c:v>13090</c:v>
                </c:pt>
                <c:pt idx="4">
                  <c:v>12759</c:v>
                </c:pt>
              </c:numCache>
            </c:numRef>
          </c:val>
        </c:ser>
        <c:dLbls>
          <c:showVal val="1"/>
        </c:dLbls>
        <c:marker val="1"/>
        <c:axId val="112635264"/>
        <c:axId val="115090560"/>
      </c:lineChart>
      <c:catAx>
        <c:axId val="112635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090560"/>
        <c:crosses val="autoZero"/>
        <c:auto val="1"/>
        <c:lblAlgn val="ctr"/>
        <c:lblOffset val="100"/>
      </c:catAx>
      <c:valAx>
        <c:axId val="115090560"/>
        <c:scaling>
          <c:orientation val="minMax"/>
          <c:max val="30000"/>
          <c:min val="1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35264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Коношский район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0784353306438027E-3"/>
                  <c:y val="-0.22042410504641236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68865984267002"/>
                      <c:h val="0.103079199768032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4396294563897769E-2"/>
                  <c:y val="0.1380129310065126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1561067266574453"/>
                      <c:h val="8.139204870490139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Кормовые культуры</c:v>
                </c:pt>
                <c:pt idx="1">
                  <c:v>Картофель и овощи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83.2</c:v>
                </c:pt>
                <c:pt idx="1">
                  <c:v>16.8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Няндомский район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3.7595152407722897E-2"/>
                  <c:y val="-0.16438813437062624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019067090916994"/>
                      <c:h val="8.642745118967894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7224802698726716E-2"/>
                  <c:y val="0.1119160708659926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6.4810908523754374E-2"/>
                      <c:h val="8.205470749959974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Кормовые культуры</c:v>
                </c:pt>
                <c:pt idx="1">
                  <c:v>Картофель и овощи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91.8</c:v>
                </c:pt>
                <c:pt idx="1">
                  <c:v>8.2000000000000011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Шенкурский район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4452152182545531E-2"/>
                  <c:y val="-0.16789786372533674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8236206205437548E-2"/>
                      <c:h val="9.080019487975814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1292645681298847E-2"/>
                  <c:y val="0.11323856759934645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8236206205437548E-2"/>
                      <c:h val="9.5172938569837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Кормовые культуры</c:v>
                </c:pt>
                <c:pt idx="1">
                  <c:v>Картофель и овощи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87.8</c:v>
                </c:pt>
                <c:pt idx="1">
                  <c:v>12.2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картофеля всех категорий хозяйств,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3724</c:v>
                </c:pt>
                <c:pt idx="1">
                  <c:v>3527</c:v>
                </c:pt>
                <c:pt idx="2">
                  <c:v>3488</c:v>
                </c:pt>
                <c:pt idx="3">
                  <c:v>3534</c:v>
                </c:pt>
                <c:pt idx="4">
                  <c:v>3525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C5-4602-8988-EA41780AE1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4516</c:v>
                </c:pt>
                <c:pt idx="1">
                  <c:v>4336</c:v>
                </c:pt>
                <c:pt idx="2">
                  <c:v>4379</c:v>
                </c:pt>
                <c:pt idx="3">
                  <c:v>4142</c:v>
                </c:pt>
                <c:pt idx="4">
                  <c:v>3853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C5-4602-8988-EA41780AE1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4994</c:v>
                </c:pt>
                <c:pt idx="1">
                  <c:v>4901</c:v>
                </c:pt>
                <c:pt idx="2">
                  <c:v>4738</c:v>
                </c:pt>
                <c:pt idx="3">
                  <c:v>4120</c:v>
                </c:pt>
                <c:pt idx="4">
                  <c:v>3610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C5-4602-8988-EA41780AE1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4379</c:v>
                </c:pt>
                <c:pt idx="1">
                  <c:v>4059</c:v>
                </c:pt>
                <c:pt idx="2">
                  <c:v>3712</c:v>
                </c:pt>
                <c:pt idx="3">
                  <c:v>4261</c:v>
                </c:pt>
                <c:pt idx="4">
                  <c:v>4789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C5-4602-8988-EA41780AE154}"/>
            </c:ext>
          </c:extLst>
        </c:ser>
        <c:dLbls>
          <c:showVal val="1"/>
        </c:dLbls>
        <c:gapWidth val="219"/>
        <c:overlap val="-27"/>
        <c:axId val="60301696"/>
        <c:axId val="60303232"/>
      </c:barChart>
      <c:catAx>
        <c:axId val="60301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303232"/>
        <c:crosses val="autoZero"/>
        <c:auto val="1"/>
        <c:lblAlgn val="ctr"/>
        <c:lblOffset val="100"/>
      </c:catAx>
      <c:valAx>
        <c:axId val="60303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30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картофеля (без хозяйств</a:t>
            </a:r>
            <a:r>
              <a:rPr lang="ru-RU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512</c:v>
                </c:pt>
                <c:pt idx="1">
                  <c:v>434</c:v>
                </c:pt>
                <c:pt idx="2">
                  <c:v>377</c:v>
                </c:pt>
                <c:pt idx="3">
                  <c:v>389</c:v>
                </c:pt>
                <c:pt idx="4">
                  <c:v>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E9-419B-B5A2-148BC7B90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118</c:v>
                </c:pt>
                <c:pt idx="1">
                  <c:v>49</c:v>
                </c:pt>
                <c:pt idx="2">
                  <c:v>41</c:v>
                </c:pt>
                <c:pt idx="3">
                  <c:v>51</c:v>
                </c:pt>
                <c:pt idx="4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E9-419B-B5A2-148BC7B908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69</c:v>
                </c:pt>
                <c:pt idx="1">
                  <c:v>33</c:v>
                </c:pt>
                <c:pt idx="2">
                  <c:v>15</c:v>
                </c:pt>
                <c:pt idx="3">
                  <c:v>179</c:v>
                </c:pt>
                <c:pt idx="4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E9-419B-B5A2-148BC7B908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1282</c:v>
                </c:pt>
                <c:pt idx="1">
                  <c:v>1043</c:v>
                </c:pt>
                <c:pt idx="2">
                  <c:v>733</c:v>
                </c:pt>
                <c:pt idx="3">
                  <c:v>1295</c:v>
                </c:pt>
                <c:pt idx="4">
                  <c:v>1406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E9-419B-B5A2-148BC7B90863}"/>
            </c:ext>
          </c:extLst>
        </c:ser>
        <c:dLbls>
          <c:showVal val="1"/>
        </c:dLbls>
        <c:gapWidth val="219"/>
        <c:overlap val="-27"/>
        <c:axId val="54562816"/>
        <c:axId val="54564352"/>
      </c:barChart>
      <c:catAx>
        <c:axId val="54562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64352"/>
        <c:crosses val="autoZero"/>
        <c:auto val="1"/>
        <c:lblAlgn val="ctr"/>
        <c:lblOffset val="100"/>
      </c:catAx>
      <c:valAx>
        <c:axId val="54564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овощей всех категорий хозяйств,</a:t>
            </a:r>
            <a:r>
              <a:rPr lang="ru-RU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772</c:v>
                </c:pt>
                <c:pt idx="1">
                  <c:v>744</c:v>
                </c:pt>
                <c:pt idx="2">
                  <c:v>695</c:v>
                </c:pt>
                <c:pt idx="3">
                  <c:v>660</c:v>
                </c:pt>
                <c:pt idx="4">
                  <c:v>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56-4916-B80E-FD0986AF9B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883</c:v>
                </c:pt>
                <c:pt idx="1">
                  <c:v>885</c:v>
                </c:pt>
                <c:pt idx="2">
                  <c:v>806</c:v>
                </c:pt>
                <c:pt idx="3">
                  <c:v>789</c:v>
                </c:pt>
                <c:pt idx="4">
                  <c:v>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56-4916-B80E-FD0986AF9B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976</c:v>
                </c:pt>
                <c:pt idx="1">
                  <c:v>912</c:v>
                </c:pt>
                <c:pt idx="2">
                  <c:v>987</c:v>
                </c:pt>
                <c:pt idx="3">
                  <c:v>894</c:v>
                </c:pt>
                <c:pt idx="4">
                  <c:v>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56-4916-B80E-FD0986AF9B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819</c:v>
                </c:pt>
                <c:pt idx="1">
                  <c:v>863</c:v>
                </c:pt>
                <c:pt idx="2">
                  <c:v>954</c:v>
                </c:pt>
                <c:pt idx="3">
                  <c:v>853</c:v>
                </c:pt>
                <c:pt idx="4">
                  <c:v>1204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56-4916-B80E-FD0986AF9B20}"/>
            </c:ext>
          </c:extLst>
        </c:ser>
        <c:dLbls>
          <c:showVal val="1"/>
        </c:dLbls>
        <c:gapWidth val="219"/>
        <c:overlap val="-27"/>
        <c:axId val="60476800"/>
        <c:axId val="57738368"/>
      </c:barChart>
      <c:catAx>
        <c:axId val="6047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38368"/>
        <c:crosses val="autoZero"/>
        <c:auto val="1"/>
        <c:lblAlgn val="ctr"/>
        <c:lblOffset val="100"/>
      </c:catAx>
      <c:valAx>
        <c:axId val="57738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4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овощей </a:t>
            </a:r>
            <a:r>
              <a:rPr lang="ru-RU" sz="2200" b="0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(без хозяйств населения)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25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88-4633-99F2-27531BC65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13</c:v>
                </c:pt>
                <c:pt idx="3">
                  <c:v>22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88-4633-99F2-27531BC65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88-4633-99F2-27531BC653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27</c:v>
                </c:pt>
                <c:pt idx="1">
                  <c:v>66</c:v>
                </c:pt>
                <c:pt idx="2">
                  <c:v>179</c:v>
                </c:pt>
                <c:pt idx="3">
                  <c:v>129</c:v>
                </c:pt>
                <c:pt idx="4">
                  <c:v>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88-4633-99F2-27531BC6537E}"/>
            </c:ext>
          </c:extLst>
        </c:ser>
        <c:dLbls>
          <c:showVal val="1"/>
        </c:dLbls>
        <c:gapWidth val="219"/>
        <c:overlap val="-27"/>
        <c:axId val="56343552"/>
        <c:axId val="54592256"/>
      </c:barChart>
      <c:catAx>
        <c:axId val="5634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92256"/>
        <c:crosses val="autoZero"/>
        <c:auto val="1"/>
        <c:lblAlgn val="ctr"/>
        <c:lblOffset val="100"/>
      </c:catAx>
      <c:valAx>
        <c:axId val="5459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3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111389536928739E-2"/>
          <c:y val="1.946497356803022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5939897974566396E-2"/>
                  <c:y val="2.4755105757250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2721</c:v>
                </c:pt>
                <c:pt idx="1">
                  <c:v>2509</c:v>
                </c:pt>
                <c:pt idx="2">
                  <c:v>1601</c:v>
                </c:pt>
                <c:pt idx="3">
                  <c:v>1718</c:v>
                </c:pt>
                <c:pt idx="4">
                  <c:v>1777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1361</c:v>
                </c:pt>
                <c:pt idx="1">
                  <c:v>1079</c:v>
                </c:pt>
                <c:pt idx="2">
                  <c:v>905</c:v>
                </c:pt>
                <c:pt idx="3">
                  <c:v>929</c:v>
                </c:pt>
                <c:pt idx="4">
                  <c:v>988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1778</c:v>
                </c:pt>
                <c:pt idx="1">
                  <c:v>1876</c:v>
                </c:pt>
                <c:pt idx="2">
                  <c:v>1904</c:v>
                </c:pt>
                <c:pt idx="3">
                  <c:v>1951</c:v>
                </c:pt>
                <c:pt idx="4">
                  <c:v>1950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2974</c:v>
                </c:pt>
                <c:pt idx="1">
                  <c:v>3116</c:v>
                </c:pt>
                <c:pt idx="2">
                  <c:v>2862</c:v>
                </c:pt>
                <c:pt idx="3">
                  <c:v>2927</c:v>
                </c:pt>
                <c:pt idx="4">
                  <c:v>2790</c:v>
                </c:pt>
              </c:numCache>
            </c:numRef>
          </c:val>
        </c:ser>
        <c:dLbls>
          <c:showVal val="1"/>
        </c:dLbls>
        <c:marker val="1"/>
        <c:axId val="56404224"/>
        <c:axId val="57085952"/>
      </c:lineChart>
      <c:catAx>
        <c:axId val="56404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85952"/>
        <c:crosses val="autoZero"/>
        <c:auto val="1"/>
        <c:lblAlgn val="ctr"/>
        <c:lblOffset val="100"/>
      </c:catAx>
      <c:valAx>
        <c:axId val="57085952"/>
        <c:scaling>
          <c:orientation val="minMax"/>
          <c:max val="3500"/>
          <c:min val="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04224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perspective val="80"/>
    </c:view3D>
    <c:plotArea>
      <c:layout>
        <c:manualLayout>
          <c:layoutTarget val="inner"/>
          <c:xMode val="edge"/>
          <c:yMode val="edge"/>
          <c:x val="3.9145984881670912E-2"/>
          <c:y val="4.0518118133125551E-2"/>
          <c:w val="0.96085401511832935"/>
          <c:h val="0.757174021005256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2012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Лист1!$A$2:$B$5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1266</c:v>
                </c:pt>
                <c:pt idx="1">
                  <c:v>709</c:v>
                </c:pt>
                <c:pt idx="2">
                  <c:v>841</c:v>
                </c:pt>
                <c:pt idx="3">
                  <c:v>1274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2013 год</c:v>
                </c:pt>
              </c:strCache>
            </c:strRef>
          </c:tx>
          <c:dLbls>
            <c:dLbl>
              <c:idx val="0"/>
              <c:layout>
                <c:manualLayout>
                  <c:x val="8.7697529838523264E-3"/>
                  <c:y val="-2.28850765514820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Лист1!$A$2:$B$5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933</c:v>
                </c:pt>
                <c:pt idx="1">
                  <c:v>453</c:v>
                </c:pt>
                <c:pt idx="2">
                  <c:v>882</c:v>
                </c:pt>
                <c:pt idx="3">
                  <c:v>1249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 год</c:v>
                </c:pt>
              </c:strCache>
            </c:strRef>
          </c:tx>
          <c:dLbls>
            <c:dLbl>
              <c:idx val="0"/>
              <c:layout>
                <c:manualLayout>
                  <c:x val="4.3848764919262135E-3"/>
                  <c:y val="4.1955489004327986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Лист1!$A$2:$B$5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769</c:v>
                </c:pt>
                <c:pt idx="1">
                  <c:v>397</c:v>
                </c:pt>
                <c:pt idx="2">
                  <c:v>872</c:v>
                </c:pt>
                <c:pt idx="3">
                  <c:v>1236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6.5773147378892201E-3"/>
                  <c:y val="-2.28850765514816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Лист1!$A$2:$B$5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774</c:v>
                </c:pt>
                <c:pt idx="1">
                  <c:v>384</c:v>
                </c:pt>
                <c:pt idx="2">
                  <c:v>870</c:v>
                </c:pt>
                <c:pt idx="3">
                  <c:v>1231</c:v>
                </c:pt>
              </c:numCache>
            </c:numRef>
          </c:val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4.384876491926176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Лист1!$A$2:$B$5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777</c:v>
                </c:pt>
                <c:pt idx="1">
                  <c:v>377</c:v>
                </c:pt>
                <c:pt idx="2">
                  <c:v>900</c:v>
                </c:pt>
                <c:pt idx="3">
                  <c:v>1227</c:v>
                </c:pt>
              </c:numCache>
            </c:numRef>
          </c:val>
        </c:ser>
        <c:dLbls>
          <c:showVal val="1"/>
        </c:dLbls>
        <c:shape val="cylinder"/>
        <c:axId val="60527360"/>
        <c:axId val="60528896"/>
        <c:axId val="0"/>
      </c:bar3DChart>
      <c:catAx>
        <c:axId val="60527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528896"/>
        <c:crosses val="autoZero"/>
        <c:auto val="1"/>
        <c:lblAlgn val="ctr"/>
        <c:lblOffset val="100"/>
      </c:catAx>
      <c:valAx>
        <c:axId val="60528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52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27583289995281"/>
          <c:y val="0.85375318859393368"/>
          <c:w val="0.57439163075542055"/>
          <c:h val="0.11394047141095326"/>
        </c:manualLayout>
      </c:layout>
      <c:txPr>
        <a:bodyPr/>
        <a:lstStyle/>
        <a:p>
          <a:pPr>
            <a:defRPr sz="14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Поголовье</a:t>
            </a:r>
            <a:r>
              <a:rPr lang="ru-RU" baseline="0" dirty="0" smtClean="0"/>
              <a:t> коров на 01.01.2017 г.</a:t>
            </a:r>
            <a:endParaRPr lang="ru-RU" dirty="0"/>
          </a:p>
        </c:rich>
      </c:tx>
      <c:layout>
        <c:manualLayout>
          <c:xMode val="edge"/>
          <c:yMode val="edge"/>
          <c:x val="0.16031576681452916"/>
          <c:y val="1.9649699969938293E-2"/>
        </c:manualLayout>
      </c:layout>
    </c:title>
    <c:plotArea>
      <c:layout>
        <c:manualLayout>
          <c:layoutTarget val="inner"/>
          <c:xMode val="edge"/>
          <c:yMode val="edge"/>
          <c:x val="0.29517806463702512"/>
          <c:y val="8.9413002650760978E-2"/>
          <c:w val="0.65934010675070842"/>
          <c:h val="0.836770488604411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Надоено молока в расчете на 1 корову</c:v>
                </c:pt>
              </c:strCache>
            </c:strRef>
          </c:tx>
          <c:dLbls>
            <c:dLbl>
              <c:idx val="18"/>
              <c:layout>
                <c:manualLayout>
                  <c:x val="0"/>
                  <c:y val="2.2751082378265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Ленский</c:v>
                </c:pt>
                <c:pt idx="1">
                  <c:v>Лешуконский</c:v>
                </c:pt>
                <c:pt idx="2">
                  <c:v>Верхнетоемский</c:v>
                </c:pt>
                <c:pt idx="3">
                  <c:v>Пинежский</c:v>
                </c:pt>
                <c:pt idx="4">
                  <c:v>Мезенский</c:v>
                </c:pt>
                <c:pt idx="5">
                  <c:v>Коношский</c:v>
                </c:pt>
                <c:pt idx="6">
                  <c:v>Плесецкий</c:v>
                </c:pt>
                <c:pt idx="7">
                  <c:v>Красноборский</c:v>
                </c:pt>
                <c:pt idx="8">
                  <c:v>Онежский</c:v>
                </c:pt>
                <c:pt idx="9">
                  <c:v>Котласский</c:v>
                </c:pt>
                <c:pt idx="10">
                  <c:v>Виноградовский</c:v>
                </c:pt>
                <c:pt idx="11">
                  <c:v>Каргопольский</c:v>
                </c:pt>
                <c:pt idx="12">
                  <c:v>Вилегодский</c:v>
                </c:pt>
                <c:pt idx="13">
                  <c:v>Няндомский</c:v>
                </c:pt>
                <c:pt idx="14">
                  <c:v>Приморский</c:v>
                </c:pt>
                <c:pt idx="15">
                  <c:v>Шенкурский</c:v>
                </c:pt>
                <c:pt idx="16">
                  <c:v>Холмогорский</c:v>
                </c:pt>
                <c:pt idx="17">
                  <c:v>Устьянский</c:v>
                </c:pt>
                <c:pt idx="18">
                  <c:v>Вельский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23</c:v>
                </c:pt>
                <c:pt idx="1">
                  <c:v>55</c:v>
                </c:pt>
                <c:pt idx="2">
                  <c:v>199</c:v>
                </c:pt>
                <c:pt idx="3">
                  <c:v>238</c:v>
                </c:pt>
                <c:pt idx="4">
                  <c:v>239</c:v>
                </c:pt>
                <c:pt idx="5">
                  <c:v>290</c:v>
                </c:pt>
                <c:pt idx="6">
                  <c:v>313</c:v>
                </c:pt>
                <c:pt idx="7">
                  <c:v>358</c:v>
                </c:pt>
                <c:pt idx="8">
                  <c:v>390</c:v>
                </c:pt>
                <c:pt idx="9">
                  <c:v>430</c:v>
                </c:pt>
                <c:pt idx="10">
                  <c:v>487</c:v>
                </c:pt>
                <c:pt idx="11">
                  <c:v>715</c:v>
                </c:pt>
                <c:pt idx="12">
                  <c:v>770</c:v>
                </c:pt>
                <c:pt idx="13">
                  <c:v>820</c:v>
                </c:pt>
                <c:pt idx="14">
                  <c:v>920</c:v>
                </c:pt>
                <c:pt idx="15">
                  <c:v>1101</c:v>
                </c:pt>
                <c:pt idx="16">
                  <c:v>1868</c:v>
                </c:pt>
                <c:pt idx="17">
                  <c:v>2755</c:v>
                </c:pt>
                <c:pt idx="18">
                  <c:v>5050</c:v>
                </c:pt>
              </c:numCache>
            </c:numRef>
          </c:val>
        </c:ser>
        <c:axId val="57354112"/>
        <c:axId val="57355648"/>
      </c:barChart>
      <c:catAx>
        <c:axId val="573541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355648"/>
        <c:crosses val="autoZero"/>
        <c:auto val="1"/>
        <c:lblAlgn val="ctr"/>
        <c:lblOffset val="100"/>
      </c:catAx>
      <c:valAx>
        <c:axId val="57355648"/>
        <c:scaling>
          <c:orientation val="minMax"/>
          <c:max val="6000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7354112"/>
        <c:crosses val="autoZero"/>
        <c:crossBetween val="between"/>
      </c:valAx>
      <c:spPr>
        <a:ln>
          <a:solidFill>
            <a:schemeClr val="tx1">
              <a:lumMod val="15000"/>
              <a:lumOff val="85000"/>
              <a:alpha val="99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7566070383111035E-2"/>
          <c:y val="2.6247194323441442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7908</c:v>
                </c:pt>
                <c:pt idx="1">
                  <c:v>7784</c:v>
                </c:pt>
                <c:pt idx="2">
                  <c:v>7562</c:v>
                </c:pt>
                <c:pt idx="3">
                  <c:v>7365</c:v>
                </c:pt>
                <c:pt idx="4">
                  <c:v>7088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12669</c:v>
                </c:pt>
                <c:pt idx="1">
                  <c:v>12238</c:v>
                </c:pt>
                <c:pt idx="2">
                  <c:v>11846</c:v>
                </c:pt>
                <c:pt idx="3">
                  <c:v>11103</c:v>
                </c:pt>
                <c:pt idx="4">
                  <c:v>11059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7308</c:v>
                </c:pt>
                <c:pt idx="1">
                  <c:v>7116</c:v>
                </c:pt>
                <c:pt idx="2">
                  <c:v>6937</c:v>
                </c:pt>
                <c:pt idx="3">
                  <c:v>6644</c:v>
                </c:pt>
                <c:pt idx="4">
                  <c:v>6427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8970</c:v>
                </c:pt>
                <c:pt idx="1">
                  <c:v>8720</c:v>
                </c:pt>
                <c:pt idx="2">
                  <c:v>8457</c:v>
                </c:pt>
                <c:pt idx="3">
                  <c:v>8179</c:v>
                </c:pt>
                <c:pt idx="4">
                  <c:v>7912</c:v>
                </c:pt>
              </c:numCache>
            </c:numRef>
          </c:val>
        </c:ser>
        <c:dLbls>
          <c:showVal val="1"/>
        </c:dLbls>
        <c:marker val="1"/>
        <c:axId val="115636096"/>
        <c:axId val="115637632"/>
      </c:lineChart>
      <c:catAx>
        <c:axId val="115636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637632"/>
        <c:crosses val="autoZero"/>
        <c:auto val="1"/>
        <c:lblAlgn val="ctr"/>
        <c:lblOffset val="100"/>
      </c:catAx>
      <c:valAx>
        <c:axId val="115637632"/>
        <c:scaling>
          <c:orientation val="minMax"/>
          <c:max val="14000"/>
          <c:min val="6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636096"/>
        <c:crosses val="autoZero"/>
        <c:crossBetween val="between"/>
        <c:majorUnit val="1000"/>
        <c:minorUnit val="200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111389536928739E-2"/>
          <c:y val="1.946497356803022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3698.6</c:v>
                </c:pt>
                <c:pt idx="1">
                  <c:v>2981.6</c:v>
                </c:pt>
                <c:pt idx="2">
                  <c:v>2814.3</c:v>
                </c:pt>
                <c:pt idx="3">
                  <c:v>2989.4</c:v>
                </c:pt>
                <c:pt idx="4">
                  <c:v>3588.5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2571.4</c:v>
                </c:pt>
                <c:pt idx="1">
                  <c:v>1747.1</c:v>
                </c:pt>
                <c:pt idx="2">
                  <c:v>1471.2</c:v>
                </c:pt>
                <c:pt idx="3">
                  <c:v>1626.3</c:v>
                </c:pt>
                <c:pt idx="4">
                  <c:v>1582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031869155561561E-2"/>
                  <c:y val="-2.36756467897756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569091009399547E-2"/>
                  <c:y val="2.83213790017105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01641248158226E-2"/>
                  <c:y val="3.28428595053179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569091009399669E-2"/>
                  <c:y val="3.28428595053179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4328.2</c:v>
                </c:pt>
                <c:pt idx="1">
                  <c:v>4739.7</c:v>
                </c:pt>
                <c:pt idx="2">
                  <c:v>4811.4000000000005</c:v>
                </c:pt>
                <c:pt idx="3">
                  <c:v>5199</c:v>
                </c:pt>
                <c:pt idx="4">
                  <c:v>6137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4684785545940086E-2"/>
                  <c:y val="3.05821192535142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4651</c:v>
                </c:pt>
                <c:pt idx="1">
                  <c:v>5135.6000000000004</c:v>
                </c:pt>
                <c:pt idx="2">
                  <c:v>5640.4</c:v>
                </c:pt>
                <c:pt idx="3">
                  <c:v>5538.4</c:v>
                </c:pt>
                <c:pt idx="4">
                  <c:v>5673.8</c:v>
                </c:pt>
              </c:numCache>
            </c:numRef>
          </c:val>
        </c:ser>
        <c:dLbls>
          <c:showVal val="1"/>
        </c:dLbls>
        <c:marker val="1"/>
        <c:axId val="60998400"/>
        <c:axId val="60999936"/>
      </c:lineChart>
      <c:catAx>
        <c:axId val="60998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999936"/>
        <c:crosses val="autoZero"/>
        <c:auto val="1"/>
        <c:lblAlgn val="ctr"/>
        <c:lblOffset val="100"/>
      </c:catAx>
      <c:valAx>
        <c:axId val="60999936"/>
        <c:scaling>
          <c:orientation val="minMax"/>
          <c:max val="7000"/>
          <c:min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998400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111389536928739E-2"/>
          <c:y val="1.7526433304869367E-2"/>
          <c:w val="0.90698595208803579"/>
          <c:h val="0.75594579136500495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3569091009399593E-2"/>
                  <c:y val="3.96250802607292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3236</c:v>
                </c:pt>
                <c:pt idx="1">
                  <c:v>2748</c:v>
                </c:pt>
                <c:pt idx="2">
                  <c:v>4108</c:v>
                </c:pt>
                <c:pt idx="3">
                  <c:v>4347</c:v>
                </c:pt>
                <c:pt idx="4">
                  <c:v>5019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263258228642544E-2"/>
                  <c:y val="-3.72400883005979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939897974566358E-2"/>
                  <c:y val="3.83195472680733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147563692102037E-2"/>
                  <c:y val="-4.17615688042054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684785545940086E-2"/>
                  <c:y val="3.05821192535142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3965</c:v>
                </c:pt>
                <c:pt idx="1">
                  <c:v>4813</c:v>
                </c:pt>
                <c:pt idx="2">
                  <c:v>4827</c:v>
                </c:pt>
                <c:pt idx="3">
                  <c:v>5421</c:v>
                </c:pt>
                <c:pt idx="4">
                  <c:v>5451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684785545940086E-2"/>
                  <c:y val="3.73643400089254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800480082480613E-2"/>
                  <c:y val="3.05821192535142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1330680967235E-2"/>
                  <c:y val="3.73643400089254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00480082480582E-2"/>
                  <c:y val="3.51035997571216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6090</c:v>
                </c:pt>
                <c:pt idx="1">
                  <c:v>6464</c:v>
                </c:pt>
                <c:pt idx="2">
                  <c:v>6331</c:v>
                </c:pt>
                <c:pt idx="3">
                  <c:v>6623</c:v>
                </c:pt>
                <c:pt idx="4">
                  <c:v>7539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824203438025987E-2"/>
                  <c:y val="3.83195472680734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4670</c:v>
                </c:pt>
                <c:pt idx="1">
                  <c:v>5136</c:v>
                </c:pt>
                <c:pt idx="2">
                  <c:v>5326</c:v>
                </c:pt>
                <c:pt idx="3">
                  <c:v>5195</c:v>
                </c:pt>
                <c:pt idx="4">
                  <c:v>5283</c:v>
                </c:pt>
              </c:numCache>
            </c:numRef>
          </c:val>
        </c:ser>
        <c:dLbls>
          <c:showVal val="1"/>
        </c:dLbls>
        <c:marker val="1"/>
        <c:axId val="57283328"/>
        <c:axId val="57285632"/>
      </c:lineChart>
      <c:catAx>
        <c:axId val="57283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85632"/>
        <c:crosses val="autoZero"/>
        <c:auto val="1"/>
        <c:lblAlgn val="ctr"/>
        <c:lblOffset val="100"/>
      </c:catAx>
      <c:valAx>
        <c:axId val="57285632"/>
        <c:scaling>
          <c:orientation val="minMax"/>
          <c:max val="8000"/>
          <c:min val="2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83328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8.4973843551865449E-2"/>
          <c:y val="0.84296008155753954"/>
          <c:w val="0.87579570104446602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/>
              <a:t>Надоено</a:t>
            </a:r>
            <a:r>
              <a:rPr lang="ru-RU" sz="1800" baseline="0" dirty="0" smtClean="0"/>
              <a:t> </a:t>
            </a:r>
            <a:r>
              <a:rPr lang="ru-RU" sz="1800" dirty="0" smtClean="0"/>
              <a:t>молока </a:t>
            </a:r>
            <a:r>
              <a:rPr lang="ru-RU" sz="1800" dirty="0"/>
              <a:t>в расчете </a:t>
            </a:r>
            <a:endParaRPr lang="ru-RU" sz="1800" dirty="0" smtClean="0"/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/>
              <a:t>на </a:t>
            </a:r>
            <a:r>
              <a:rPr lang="ru-RU" sz="1800" dirty="0"/>
              <a:t>1 </a:t>
            </a:r>
            <a:r>
              <a:rPr lang="ru-RU" sz="1800" dirty="0" smtClean="0"/>
              <a:t>корову, кг</a:t>
            </a:r>
            <a:endParaRPr lang="ru-RU" sz="1800" dirty="0"/>
          </a:p>
        </c:rich>
      </c:tx>
      <c:layout>
        <c:manualLayout>
          <c:xMode val="edge"/>
          <c:yMode val="edge"/>
          <c:x val="0.24270675271949887"/>
          <c:y val="0"/>
        </c:manualLayout>
      </c:layout>
    </c:title>
    <c:plotArea>
      <c:layout>
        <c:manualLayout>
          <c:layoutTarget val="inner"/>
          <c:xMode val="edge"/>
          <c:yMode val="edge"/>
          <c:x val="0.16936226085931619"/>
          <c:y val="0.11071520039233851"/>
          <c:w val="0.82463623660429142"/>
          <c:h val="0.808773488089075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Надоено молока в расчете на 1 корову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Онежский</c:v>
                </c:pt>
                <c:pt idx="1">
                  <c:v>Ленский</c:v>
                </c:pt>
                <c:pt idx="2">
                  <c:v>Верхнетоемский</c:v>
                </c:pt>
                <c:pt idx="3">
                  <c:v>Виноградовский</c:v>
                </c:pt>
                <c:pt idx="4">
                  <c:v>Плесецкий</c:v>
                </c:pt>
                <c:pt idx="5">
                  <c:v>Красноборский</c:v>
                </c:pt>
                <c:pt idx="6">
                  <c:v>Лешуконский</c:v>
                </c:pt>
                <c:pt idx="7">
                  <c:v>Мезенский</c:v>
                </c:pt>
                <c:pt idx="8">
                  <c:v>Пинжский</c:v>
                </c:pt>
                <c:pt idx="9">
                  <c:v>Вилегодский</c:v>
                </c:pt>
                <c:pt idx="10">
                  <c:v>Приморский</c:v>
                </c:pt>
                <c:pt idx="11">
                  <c:v>Каргопольский</c:v>
                </c:pt>
                <c:pt idx="12">
                  <c:v>Шенкурский</c:v>
                </c:pt>
                <c:pt idx="13">
                  <c:v>Котласский</c:v>
                </c:pt>
                <c:pt idx="14">
                  <c:v>Коношский</c:v>
                </c:pt>
                <c:pt idx="15">
                  <c:v>Холмогорский</c:v>
                </c:pt>
                <c:pt idx="16">
                  <c:v>Устьянский</c:v>
                </c:pt>
                <c:pt idx="17">
                  <c:v>Няндомский</c:v>
                </c:pt>
                <c:pt idx="18">
                  <c:v>Вельский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2395</c:v>
                </c:pt>
                <c:pt idx="1">
                  <c:v>2995</c:v>
                </c:pt>
                <c:pt idx="2">
                  <c:v>3026</c:v>
                </c:pt>
                <c:pt idx="3">
                  <c:v>3056</c:v>
                </c:pt>
                <c:pt idx="4">
                  <c:v>3104</c:v>
                </c:pt>
                <c:pt idx="5">
                  <c:v>3237</c:v>
                </c:pt>
                <c:pt idx="6">
                  <c:v>3363</c:v>
                </c:pt>
                <c:pt idx="7">
                  <c:v>3378</c:v>
                </c:pt>
                <c:pt idx="8">
                  <c:v>3422</c:v>
                </c:pt>
                <c:pt idx="9">
                  <c:v>4365</c:v>
                </c:pt>
                <c:pt idx="10">
                  <c:v>4981</c:v>
                </c:pt>
                <c:pt idx="11">
                  <c:v>5019</c:v>
                </c:pt>
                <c:pt idx="12">
                  <c:v>5283</c:v>
                </c:pt>
                <c:pt idx="13">
                  <c:v>5403</c:v>
                </c:pt>
                <c:pt idx="14">
                  <c:v>5451</c:v>
                </c:pt>
                <c:pt idx="15">
                  <c:v>5700</c:v>
                </c:pt>
                <c:pt idx="16">
                  <c:v>7205</c:v>
                </c:pt>
                <c:pt idx="17">
                  <c:v>7539</c:v>
                </c:pt>
                <c:pt idx="18">
                  <c:v>8029</c:v>
                </c:pt>
              </c:numCache>
            </c:numRef>
          </c:val>
        </c:ser>
        <c:axId val="57625600"/>
        <c:axId val="57656448"/>
      </c:barChart>
      <c:catAx>
        <c:axId val="576256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656448"/>
        <c:crosses val="autoZero"/>
        <c:auto val="1"/>
        <c:lblAlgn val="ctr"/>
        <c:lblOffset val="100"/>
      </c:catAx>
      <c:valAx>
        <c:axId val="5765644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7625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257331056175823E-2"/>
          <c:y val="1.946497356803022E-2"/>
          <c:w val="0.94084001742797674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90609046312341E-3"/>
                  <c:y val="1.79728850018396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1.5</c:v>
                </c:pt>
                <c:pt idx="1">
                  <c:v>8.2000000000000011</c:v>
                </c:pt>
                <c:pt idx="2">
                  <c:v>7.7</c:v>
                </c:pt>
                <c:pt idx="3">
                  <c:v>8.4</c:v>
                </c:pt>
                <c:pt idx="4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054365427787424E-2"/>
                  <c:y val="-2.49811797824313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1.8</c:v>
                </c:pt>
                <c:pt idx="1">
                  <c:v>4.5</c:v>
                </c:pt>
                <c:pt idx="2">
                  <c:v>2.2999999999999998</c:v>
                </c:pt>
                <c:pt idx="3">
                  <c:v>3.2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7.5</c:v>
                </c:pt>
                <c:pt idx="1">
                  <c:v>15.3</c:v>
                </c:pt>
                <c:pt idx="2">
                  <c:v>12.2</c:v>
                </c:pt>
                <c:pt idx="3">
                  <c:v>10.8</c:v>
                </c:pt>
                <c:pt idx="4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272652261578081E-2"/>
                  <c:y val="-6.11530238112912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706704760538679E-2"/>
                  <c:y val="2.24943655054471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635913569468473E-3"/>
                  <c:y val="2.0233625253643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2.1</c:v>
                </c:pt>
                <c:pt idx="1">
                  <c:v>13.4</c:v>
                </c:pt>
                <c:pt idx="2">
                  <c:v>11.3</c:v>
                </c:pt>
                <c:pt idx="3">
                  <c:v>7.3</c:v>
                </c:pt>
                <c:pt idx="4">
                  <c:v>9.9</c:v>
                </c:pt>
              </c:numCache>
            </c:numRef>
          </c:val>
        </c:ser>
        <c:dLbls>
          <c:showVal val="1"/>
        </c:dLbls>
        <c:marker val="1"/>
        <c:axId val="60653952"/>
        <c:axId val="60655872"/>
      </c:lineChart>
      <c:catAx>
        <c:axId val="6065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655872"/>
        <c:crosses val="autoZero"/>
        <c:auto val="1"/>
        <c:lblAlgn val="ctr"/>
        <c:lblOffset val="100"/>
      </c:catAx>
      <c:valAx>
        <c:axId val="60655872"/>
        <c:scaling>
          <c:orientation val="minMax"/>
          <c:max val="16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653952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648611390766823E-2"/>
          <c:y val="2.3986454071637679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12.6</c:v>
                </c:pt>
                <c:pt idx="1">
                  <c:v>11.2</c:v>
                </c:pt>
                <c:pt idx="2">
                  <c:v>10.3</c:v>
                </c:pt>
                <c:pt idx="3">
                  <c:v>15.3</c:v>
                </c:pt>
                <c:pt idx="4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9.4</c:v>
                </c:pt>
                <c:pt idx="1">
                  <c:v>7.9</c:v>
                </c:pt>
                <c:pt idx="2">
                  <c:v>7</c:v>
                </c:pt>
                <c:pt idx="3">
                  <c:v>8.1</c:v>
                </c:pt>
                <c:pt idx="4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7293265316377669E-2"/>
                  <c:y val="3.15373265126622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26.1</c:v>
                </c:pt>
                <c:pt idx="1">
                  <c:v>25.4</c:v>
                </c:pt>
                <c:pt idx="2">
                  <c:v>25.3</c:v>
                </c:pt>
                <c:pt idx="3">
                  <c:v>27.3</c:v>
                </c:pt>
                <c:pt idx="4">
                  <c:v>24.5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9524654389458572E-2"/>
                  <c:y val="-3.85456212932537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23.7</c:v>
                </c:pt>
                <c:pt idx="1">
                  <c:v>29.6</c:v>
                </c:pt>
                <c:pt idx="2">
                  <c:v>31.1</c:v>
                </c:pt>
                <c:pt idx="3">
                  <c:v>27.6</c:v>
                </c:pt>
                <c:pt idx="4">
                  <c:v>29.7</c:v>
                </c:pt>
              </c:numCache>
            </c:numRef>
          </c:val>
        </c:ser>
        <c:dLbls>
          <c:showVal val="1"/>
        </c:dLbls>
        <c:marker val="1"/>
        <c:axId val="61810944"/>
        <c:axId val="61829120"/>
      </c:lineChart>
      <c:catAx>
        <c:axId val="61810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829120"/>
        <c:crosses val="autoZero"/>
        <c:auto val="1"/>
        <c:lblAlgn val="ctr"/>
        <c:lblOffset val="100"/>
      </c:catAx>
      <c:valAx>
        <c:axId val="61829120"/>
        <c:scaling>
          <c:orientation val="minMax"/>
          <c:max val="3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810944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8.1626759942243984E-2"/>
          <c:y val="0.84296008155753954"/>
          <c:w val="0.84901903216749453"/>
          <c:h val="0.105042892650974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7566070383111035E-2"/>
          <c:y val="2.6247194323441442E-2"/>
          <c:w val="0.90698595208803579"/>
          <c:h val="0.7355991290987711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264.89999999999986</c:v>
                </c:pt>
                <c:pt idx="1">
                  <c:v>251.9</c:v>
                </c:pt>
                <c:pt idx="2">
                  <c:v>296.2</c:v>
                </c:pt>
                <c:pt idx="3">
                  <c:v>287.8</c:v>
                </c:pt>
                <c:pt idx="4">
                  <c:v>341.6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232.2</c:v>
                </c:pt>
                <c:pt idx="1">
                  <c:v>238.3</c:v>
                </c:pt>
                <c:pt idx="2">
                  <c:v>251.6</c:v>
                </c:pt>
                <c:pt idx="3">
                  <c:v>257.39999999999986</c:v>
                </c:pt>
                <c:pt idx="4">
                  <c:v>296.5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171287047647368E-2"/>
                  <c:y val="3.42329477436121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598.5</c:v>
                </c:pt>
                <c:pt idx="1">
                  <c:v>293.3</c:v>
                </c:pt>
                <c:pt idx="2">
                  <c:v>352.2</c:v>
                </c:pt>
                <c:pt idx="3">
                  <c:v>369.8</c:v>
                </c:pt>
                <c:pt idx="4">
                  <c:v>422.5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Лист1!$B$5:$F$5</c:f>
              <c:numCache>
                <c:formatCode>#,##0</c:formatCode>
                <c:ptCount val="5"/>
                <c:pt idx="0">
                  <c:v>287.8</c:v>
                </c:pt>
                <c:pt idx="1">
                  <c:v>321.3</c:v>
                </c:pt>
                <c:pt idx="2">
                  <c:v>384.8</c:v>
                </c:pt>
                <c:pt idx="3">
                  <c:v>403.3</c:v>
                </c:pt>
                <c:pt idx="4">
                  <c:v>444.2</c:v>
                </c:pt>
              </c:numCache>
            </c:numRef>
          </c:val>
        </c:ser>
        <c:dLbls>
          <c:showVal val="1"/>
        </c:dLbls>
        <c:marker val="1"/>
        <c:axId val="119906688"/>
        <c:axId val="119908224"/>
      </c:lineChart>
      <c:catAx>
        <c:axId val="119906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908224"/>
        <c:crosses val="autoZero"/>
        <c:auto val="1"/>
        <c:lblAlgn val="ctr"/>
        <c:lblOffset val="100"/>
      </c:catAx>
      <c:valAx>
        <c:axId val="119908224"/>
        <c:scaling>
          <c:orientation val="minMax"/>
          <c:max val="600"/>
          <c:min val="2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906688"/>
        <c:crosses val="autoZero"/>
        <c:crossBetween val="between"/>
        <c:majorUnit val="100"/>
        <c:minorUnit val="100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4968412667121378"/>
          <c:y val="0.84296008155753954"/>
          <c:w val="0.71848277139225636"/>
          <c:h val="0.12765029516901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09798775153093E-2"/>
          <c:y val="3.296928563867469E-2"/>
          <c:w val="0.92815871974336539"/>
          <c:h val="0.7714457002336966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Растениеводство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0.51414309484192988</c:v>
                </c:pt>
                <c:pt idx="1">
                  <c:v>0.64407421431276046</c:v>
                </c:pt>
                <c:pt idx="2">
                  <c:v>0.47101827676240232</c:v>
                </c:pt>
                <c:pt idx="3">
                  <c:v>0.48934260713484445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0.48585690515807012</c:v>
                </c:pt>
                <c:pt idx="1">
                  <c:v>0.35592578568723993</c:v>
                </c:pt>
                <c:pt idx="2">
                  <c:v>0.52898172323759785</c:v>
                </c:pt>
                <c:pt idx="3">
                  <c:v>0.51065739286515599</c:v>
                </c:pt>
              </c:numCache>
            </c:numRef>
          </c:val>
        </c:ser>
        <c:dLbls>
          <c:showVal val="1"/>
        </c:dLbls>
        <c:overlap val="100"/>
        <c:axId val="117620096"/>
        <c:axId val="117630080"/>
      </c:barChart>
      <c:catAx>
        <c:axId val="11762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630080"/>
        <c:crosses val="autoZero"/>
        <c:auto val="1"/>
        <c:lblAlgn val="ctr"/>
        <c:lblOffset val="100"/>
      </c:catAx>
      <c:valAx>
        <c:axId val="117630080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62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09798775153093E-2"/>
          <c:y val="3.296928563867469E-2"/>
          <c:w val="0.92815871974336539"/>
          <c:h val="0.7714457002336966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0.35500000000000009</c:v>
                </c:pt>
                <c:pt idx="1">
                  <c:v>3.500000000000001E-2</c:v>
                </c:pt>
                <c:pt idx="2">
                  <c:v>0.49700000000000011</c:v>
                </c:pt>
                <c:pt idx="3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6.4000000000000029E-2</c:v>
                </c:pt>
                <c:pt idx="1">
                  <c:v>0.224</c:v>
                </c:pt>
                <c:pt idx="2">
                  <c:v>4.0000000000000018E-3</c:v>
                </c:pt>
                <c:pt idx="3">
                  <c:v>0.41600000000000009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Каргопольский район</c:v>
                </c:pt>
                <c:pt idx="1">
                  <c:v>Коношский район</c:v>
                </c:pt>
                <c:pt idx="2">
                  <c:v>Няндомский район</c:v>
                </c:pt>
                <c:pt idx="3">
                  <c:v>Шенкурский район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0.58099999999999996</c:v>
                </c:pt>
                <c:pt idx="1">
                  <c:v>0.74100000000000021</c:v>
                </c:pt>
                <c:pt idx="2">
                  <c:v>0.49900000000000011</c:v>
                </c:pt>
                <c:pt idx="3">
                  <c:v>0.49400000000000016</c:v>
                </c:pt>
              </c:numCache>
            </c:numRef>
          </c:val>
        </c:ser>
        <c:dLbls>
          <c:showVal val="1"/>
        </c:dLbls>
        <c:overlap val="100"/>
        <c:axId val="119987584"/>
        <c:axId val="122111104"/>
      </c:barChart>
      <c:catAx>
        <c:axId val="119987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111104"/>
        <c:crosses val="autoZero"/>
        <c:auto val="1"/>
        <c:lblAlgn val="ctr"/>
        <c:lblOffset val="100"/>
      </c:catAx>
      <c:valAx>
        <c:axId val="122111104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9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сельскохозяйственных угодий, тыс. га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57.5</c:v>
                </c:pt>
                <c:pt idx="1">
                  <c:v>57.5</c:v>
                </c:pt>
                <c:pt idx="2">
                  <c:v>57.5</c:v>
                </c:pt>
                <c:pt idx="3">
                  <c:v>55.8</c:v>
                </c:pt>
                <c:pt idx="4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88-4286-8347-DA8FC7EB77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25.2</c:v>
                </c:pt>
                <c:pt idx="1">
                  <c:v>25.2</c:v>
                </c:pt>
                <c:pt idx="2">
                  <c:v>25.2</c:v>
                </c:pt>
                <c:pt idx="3">
                  <c:v>23.2</c:v>
                </c:pt>
                <c:pt idx="4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88-4286-8347-DA8FC7EB77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14.7</c:v>
                </c:pt>
                <c:pt idx="1">
                  <c:v>14.7</c:v>
                </c:pt>
                <c:pt idx="2">
                  <c:v>13.7</c:v>
                </c:pt>
                <c:pt idx="3">
                  <c:v>13.3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88-4286-8347-DA8FC7EB77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33.1</c:v>
                </c:pt>
                <c:pt idx="1">
                  <c:v>33.1</c:v>
                </c:pt>
                <c:pt idx="2">
                  <c:v>33.1</c:v>
                </c:pt>
                <c:pt idx="3">
                  <c:v>33.1</c:v>
                </c:pt>
                <c:pt idx="4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88-4286-8347-DA8FC7EB77A4}"/>
            </c:ext>
          </c:extLst>
        </c:ser>
        <c:dLbls>
          <c:showVal val="1"/>
        </c:dLbls>
        <c:marker val="1"/>
        <c:axId val="57463552"/>
        <c:axId val="57466240"/>
      </c:lineChart>
      <c:catAx>
        <c:axId val="5746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466240"/>
        <c:crosses val="autoZero"/>
        <c:auto val="1"/>
        <c:lblAlgn val="ctr"/>
        <c:lblOffset val="100"/>
      </c:catAx>
      <c:valAx>
        <c:axId val="57466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46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площадь,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16722</c:v>
                </c:pt>
                <c:pt idx="1">
                  <c:v>14343</c:v>
                </c:pt>
                <c:pt idx="2">
                  <c:v>13739</c:v>
                </c:pt>
                <c:pt idx="3">
                  <c:v>8496</c:v>
                </c:pt>
                <c:pt idx="4">
                  <c:v>8201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8-4ADD-A768-07BFFBD7A2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Коношский район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4056</c:v>
                </c:pt>
                <c:pt idx="1">
                  <c:v>3304</c:v>
                </c:pt>
                <c:pt idx="2">
                  <c:v>1509</c:v>
                </c:pt>
                <c:pt idx="3">
                  <c:v>1776</c:v>
                </c:pt>
                <c:pt idx="4">
                  <c:v>1936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8-4ADD-A768-07BFFBD7A2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Няндомский район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16435661086726E-2"/>
                  <c:y val="-1.8020321095496617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40509547322581E-2"/>
                  <c:y val="-4.46822929604504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3842</c:v>
                </c:pt>
                <c:pt idx="1">
                  <c:v>3550</c:v>
                </c:pt>
                <c:pt idx="2">
                  <c:v>3723</c:v>
                </c:pt>
                <c:pt idx="3">
                  <c:v>3785</c:v>
                </c:pt>
                <c:pt idx="4">
                  <c:v>3781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38-4ADD-A768-07BFFBD7A2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Шенкурский район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11365768205372E-2"/>
                  <c:y val="2.06590569075887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701620738935775E-2"/>
                  <c:y val="2.47428912743412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377315682895733E-3"/>
                  <c:y val="2.06590569075887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377315682896635E-3"/>
                  <c:y val="1.45333053574601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034722419452353E-3"/>
                  <c:y val="6.3656366239552278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3338</c:v>
                </c:pt>
                <c:pt idx="1">
                  <c:v>3325</c:v>
                </c:pt>
                <c:pt idx="2">
                  <c:v>3331</c:v>
                </c:pt>
                <c:pt idx="3">
                  <c:v>3394</c:v>
                </c:pt>
                <c:pt idx="4">
                  <c:v>3372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38-4ADD-A768-07BFFBD7A289}"/>
            </c:ext>
          </c:extLst>
        </c:ser>
        <c:dLbls>
          <c:showVal val="1"/>
        </c:dLbls>
        <c:marker val="1"/>
        <c:axId val="57703808"/>
        <c:axId val="57709696"/>
      </c:lineChart>
      <c:catAx>
        <c:axId val="5770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09696"/>
        <c:crosses val="autoZero"/>
        <c:auto val="1"/>
        <c:lblAlgn val="ctr"/>
        <c:lblOffset val="100"/>
      </c:catAx>
      <c:valAx>
        <c:axId val="57709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0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га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Картофель</c:v>
                </c:pt>
                <c:pt idx="1">
                  <c:v>Овощи</c:v>
                </c:pt>
                <c:pt idx="2">
                  <c:v>Зерновые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273</c:v>
                </c:pt>
                <c:pt idx="1">
                  <c:v>26</c:v>
                </c:pt>
                <c:pt idx="2">
                  <c:v>1.4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Каргопольский район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8331807361289152E-2"/>
                  <c:y val="-0.2204989754098361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156976744186047"/>
                      <c:h val="0.107416666666666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7250045779161349E-2"/>
                  <c:y val="0.15109989754098371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8357672587438199E-2"/>
                      <c:h val="9.006693989071036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Кормовые культуры</c:v>
                </c:pt>
                <c:pt idx="1">
                  <c:v>Картофель и овощи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96.4</c:v>
                </c:pt>
                <c:pt idx="1">
                  <c:v>3.2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5B53-1253-4B2F-855A-31D0CBCB7F5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D7AF-E237-4F7D-8FE4-65B05652F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29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2A19-6E70-4E5F-B4FD-FF2D645DB5D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40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82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65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85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41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35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3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81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68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9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10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01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21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77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5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2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42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418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845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72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97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64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058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474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8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629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12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274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76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528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745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678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64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146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363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447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258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442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001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618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19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969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086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51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162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132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979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387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023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452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747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122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060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982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22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69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922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584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269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208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355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48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105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29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2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23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988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226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24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824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641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140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824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2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6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6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8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9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4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1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835-F9AE-48F9-8062-4B11D8B4F9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E97-1A60-45E9-95BC-11B65C630E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23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8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АП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30" y="0"/>
            <a:ext cx="11438627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27350" y="1844676"/>
            <a:ext cx="6985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социально-экономическом развитии сельских территорий Архангельской области на примере предприятий агропромышленного комплекса»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министерство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агропромышленного комплекса и торговли Архангельской области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7165307" y="4142415"/>
            <a:ext cx="3384550" cy="11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</a:t>
            </a:r>
          </a:p>
          <a:p>
            <a:pPr>
              <a:buFontTx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– начальник управления сельского хозяйства и социального развития села </a:t>
            </a:r>
            <a:endParaRPr lang="ru-RU" alt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 Евгений Валерьевич</a:t>
            </a:r>
            <a:endParaRPr lang="ru-RU" alt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4"/>
            <a:ext cx="12170659" cy="684599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/>
          </p:nvPr>
        </p:nvGraphicFramePr>
        <p:xfrm>
          <a:off x="1279647" y="1135062"/>
          <a:ext cx="4368800" cy="29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6306563" y="1135061"/>
          <a:ext cx="4389119" cy="292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1346272" y="3953645"/>
          <a:ext cx="4302177" cy="290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/>
          </p:nvPr>
        </p:nvGraphicFramePr>
        <p:xfrm>
          <a:off x="6371878" y="3973643"/>
          <a:ext cx="4258491" cy="290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82854" y="459925"/>
            <a:ext cx="620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посевных площадей в 2016 году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5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621915669"/>
              </p:ext>
            </p:extLst>
          </p:nvPr>
        </p:nvGraphicFramePr>
        <p:xfrm>
          <a:off x="838201" y="365126"/>
          <a:ext cx="10652184" cy="608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584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06713249"/>
              </p:ext>
            </p:extLst>
          </p:nvPr>
        </p:nvGraphicFramePr>
        <p:xfrm>
          <a:off x="534837" y="365126"/>
          <a:ext cx="11041811" cy="607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780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705563939"/>
              </p:ext>
            </p:extLst>
          </p:nvPr>
        </p:nvGraphicFramePr>
        <p:xfrm>
          <a:off x="838199" y="365125"/>
          <a:ext cx="10747075" cy="614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526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699607731"/>
              </p:ext>
            </p:extLst>
          </p:nvPr>
        </p:nvGraphicFramePr>
        <p:xfrm>
          <a:off x="914399" y="365126"/>
          <a:ext cx="10844981" cy="611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434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76" y="266400"/>
            <a:ext cx="11149364" cy="855041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КРС в хозяйствах всех категорий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044423654"/>
              </p:ext>
            </p:extLst>
          </p:nvPr>
        </p:nvGraphicFramePr>
        <p:xfrm>
          <a:off x="626076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134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3429176"/>
              </p:ext>
            </p:extLst>
          </p:nvPr>
        </p:nvGraphicFramePr>
        <p:xfrm>
          <a:off x="267419" y="980728"/>
          <a:ext cx="11585275" cy="554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225" y="284672"/>
            <a:ext cx="10972800" cy="776377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коров в хозяйствах всех категорий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oat_of_Arms_of_Arkhangelsk_oblast_-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21" y="149485"/>
            <a:ext cx="723900" cy="844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725150" cy="94456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коров в хозяйствах коллективного сектора            Архангельской области в 2016 году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217990"/>
            <a:ext cx="714348" cy="8440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3592991"/>
              </p:ext>
            </p:extLst>
          </p:nvPr>
        </p:nvGraphicFramePr>
        <p:xfrm>
          <a:off x="6314535" y="1385193"/>
          <a:ext cx="5676181" cy="515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763"/>
                <a:gridCol w="2127418"/>
              </a:tblGrid>
              <a:tr h="7019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хозяйства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 на 01.01.2017 г.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93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«Агрофирма «Вельская»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молочная компания»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«Родина»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9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«Холмогорский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племзавод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«Агрофирма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Судромская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1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Пежма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Шенкурский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СПК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Долматовский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Вельский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65181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7153697"/>
              </p:ext>
            </p:extLst>
          </p:nvPr>
        </p:nvGraphicFramePr>
        <p:xfrm>
          <a:off x="109985" y="1282114"/>
          <a:ext cx="6204549" cy="536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75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48" y="266400"/>
            <a:ext cx="11149364" cy="6996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молока в хозяйствах коллективного сектора, тонн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790010871"/>
              </p:ext>
            </p:extLst>
          </p:nvPr>
        </p:nvGraphicFramePr>
        <p:xfrm>
          <a:off x="626076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875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76" y="122021"/>
            <a:ext cx="11149364" cy="855041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удой на 1 корову в год в коллективном секторе, кг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278731995"/>
              </p:ext>
            </p:extLst>
          </p:nvPr>
        </p:nvGraphicFramePr>
        <p:xfrm>
          <a:off x="626076" y="1106060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29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76" y="266400"/>
            <a:ext cx="11149364" cy="8550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населения, чел.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118953526"/>
              </p:ext>
            </p:extLst>
          </p:nvPr>
        </p:nvGraphicFramePr>
        <p:xfrm>
          <a:off x="626076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624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0400" y="217990"/>
            <a:ext cx="10972800" cy="94456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коров в хозяйствах коллективного сектора Архангельской области в 2016 году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4824172"/>
              </p:ext>
            </p:extLst>
          </p:nvPr>
        </p:nvGraphicFramePr>
        <p:xfrm>
          <a:off x="142242" y="1275848"/>
          <a:ext cx="5189835" cy="558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217990"/>
            <a:ext cx="714348" cy="8440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551172" y="1696522"/>
          <a:ext cx="6457948" cy="474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708"/>
                <a:gridCol w="2428240"/>
              </a:tblGrid>
              <a:tr h="6861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удой                    на 1 корову, кг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Пежма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«Агрофирма «Вельская»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«Агропромышленная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8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«Сельскохозяйственная артель «Ступинское»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4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«Родина»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 МУП «Дружба»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5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молочная компания»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29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«Агрофирма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Судромская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78601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20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1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16" y="266400"/>
            <a:ext cx="11149364" cy="855041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субсидирования из федерального бюджета, млн. рублей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954841136"/>
              </p:ext>
            </p:extLst>
          </p:nvPr>
        </p:nvGraphicFramePr>
        <p:xfrm>
          <a:off x="742916" y="1121441"/>
          <a:ext cx="1126620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88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76" y="266400"/>
            <a:ext cx="11149364" cy="8550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субсидирования из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815618122"/>
              </p:ext>
            </p:extLst>
          </p:nvPr>
        </p:nvGraphicFramePr>
        <p:xfrm>
          <a:off x="306899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20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0158" y="1120027"/>
            <a:ext cx="6351917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по улучшению жилищных условий сельских граждан в 2004 – 2017 годах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5388137"/>
              </p:ext>
            </p:extLst>
          </p:nvPr>
        </p:nvGraphicFramePr>
        <p:xfrm>
          <a:off x="1421493" y="2830875"/>
          <a:ext cx="880943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443"/>
                <a:gridCol w="1872917"/>
                <a:gridCol w="1750178"/>
                <a:gridCol w="16648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граждане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(специалисты)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96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76" y="266400"/>
            <a:ext cx="11149364" cy="8550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сельского населения, чел.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585076693"/>
              </p:ext>
            </p:extLst>
          </p:nvPr>
        </p:nvGraphicFramePr>
        <p:xfrm>
          <a:off x="626076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95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0158" y="1120027"/>
            <a:ext cx="6351917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основных предприятий агропромышленного комплекса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 декабря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5184174"/>
              </p:ext>
            </p:extLst>
          </p:nvPr>
        </p:nvGraphicFramePr>
        <p:xfrm>
          <a:off x="1663032" y="2986150"/>
          <a:ext cx="79122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395"/>
                <a:gridCol w="3776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16" y="266400"/>
            <a:ext cx="11184924" cy="855041"/>
          </a:xfrm>
        </p:spPr>
        <p:txBody>
          <a:bodyPr>
            <a:noAutofit/>
          </a:bodyPr>
          <a:lstStyle/>
          <a:p>
            <a:r>
              <a:rPr lang="x-none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Продукция сельского хозяйства в хозяйствах всех </a:t>
            </a:r>
            <a:r>
              <a:rPr lang="x-none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  млн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48" y="122021"/>
            <a:ext cx="723900" cy="84403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809565708"/>
              </p:ext>
            </p:extLst>
          </p:nvPr>
        </p:nvGraphicFramePr>
        <p:xfrm>
          <a:off x="626076" y="1121441"/>
          <a:ext cx="11383044" cy="56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8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производства сельскохозяйственной продукции в 2016 году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3509531"/>
              </p:ext>
            </p:extLst>
          </p:nvPr>
        </p:nvGraphicFramePr>
        <p:xfrm>
          <a:off x="609600" y="1600200"/>
          <a:ext cx="10972800" cy="491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87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производства сельскохозяйственной продукции в 2016 году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5057298"/>
              </p:ext>
            </p:extLst>
          </p:nvPr>
        </p:nvGraphicFramePr>
        <p:xfrm>
          <a:off x="609600" y="1600200"/>
          <a:ext cx="10972800" cy="491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610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77468029"/>
              </p:ext>
            </p:extLst>
          </p:nvPr>
        </p:nvGraphicFramePr>
        <p:xfrm>
          <a:off x="833120" y="528320"/>
          <a:ext cx="10586720" cy="590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015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026003324"/>
              </p:ext>
            </p:extLst>
          </p:nvPr>
        </p:nvGraphicFramePr>
        <p:xfrm>
          <a:off x="1061049" y="293298"/>
          <a:ext cx="10351698" cy="621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990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1600" b="1" i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</TotalTime>
  <Words>453</Words>
  <Application>Microsoft Office PowerPoint</Application>
  <PresentationFormat>Произвольный</PresentationFormat>
  <Paragraphs>120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Слайд 1</vt:lpstr>
      <vt:lpstr>Численность населения, чел.</vt:lpstr>
      <vt:lpstr>Численность сельского населения, чел.</vt:lpstr>
      <vt:lpstr>Количество основных предприятий агропромышленного комплекса  на 20 декабря 2017 года</vt:lpstr>
      <vt:lpstr>Продукция сельского хозяйства в хозяйствах всех категорий,                                 млн. рублей</vt:lpstr>
      <vt:lpstr>Структура производства сельскохозяйственной продукции в 2016 году</vt:lpstr>
      <vt:lpstr>Структура производства сельскохозяйственной продукции в 2016 году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Поголовье КРС в хозяйствах всех категорий</vt:lpstr>
      <vt:lpstr>Поголовье коров в хозяйствах всех категорий</vt:lpstr>
      <vt:lpstr>Поголовье коров в хозяйствах коллективного сектора            Архангельской области в 2016 году</vt:lpstr>
      <vt:lpstr>Производство молока в хозяйствах коллективного сектора, тонн</vt:lpstr>
      <vt:lpstr>Средний удой на 1 корову в год в коллективном секторе, кг</vt:lpstr>
      <vt:lpstr>Продуктивность коров в хозяйствах коллективного сектора Архангельской области в 2016 году</vt:lpstr>
      <vt:lpstr>Объем субсидирования из федерального бюджета, млн. рублей</vt:lpstr>
      <vt:lpstr>Объем субсидирования из областного бюджета, млн. рублей</vt:lpstr>
      <vt:lpstr>Участие в мероприятиях по улучшению жилищных условий сельских граждан в 2004 – 2017 годах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Кадина Виктория Валерьевна</dc:creator>
  <cp:lastModifiedBy>Поскребетьева</cp:lastModifiedBy>
  <cp:revision>281</cp:revision>
  <cp:lastPrinted>2017-12-20T08:23:25Z</cp:lastPrinted>
  <dcterms:created xsi:type="dcterms:W3CDTF">2017-04-06T09:31:48Z</dcterms:created>
  <dcterms:modified xsi:type="dcterms:W3CDTF">2017-12-26T15:40:08Z</dcterms:modified>
</cp:coreProperties>
</file>