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6" r:id="rId3"/>
    <p:sldId id="267" r:id="rId4"/>
    <p:sldId id="268" r:id="rId5"/>
    <p:sldId id="270" r:id="rId6"/>
    <p:sldId id="271" r:id="rId7"/>
    <p:sldId id="273" r:id="rId8"/>
    <p:sldId id="27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059563119126229E-2"/>
          <c:y val="3.7974537968787733E-2"/>
          <c:w val="0.51666878333756672"/>
          <c:h val="0.9357353972835900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посевная площадь, тыс.га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зерновые и зернобобовые культуры - 2,2 тыс.га (2,96 %)</c:v>
                </c:pt>
                <c:pt idx="1">
                  <c:v>картофель - 9,5 тыс.га (12,79 %)</c:v>
                </c:pt>
                <c:pt idx="2">
                  <c:v>овощи открытого грунта - 1,1 тыс.га (1,48 %)</c:v>
                </c:pt>
                <c:pt idx="3">
                  <c:v>кормовые культуры - 61,3 тыс.га (82,59 %)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2.2000000000000002</c:v>
                </c:pt>
                <c:pt idx="1">
                  <c:v>9.5</c:v>
                </c:pt>
                <c:pt idx="2">
                  <c:v>1.1000000000000001</c:v>
                </c:pt>
                <c:pt idx="3">
                  <c:v>61.3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="0" i="0" u="none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0" i="0" u="none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0" i="0" u="none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b="0" i="0" u="none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2406045212090435"/>
          <c:y val="0.43280395775555158"/>
          <c:w val="0.46303632207264417"/>
          <c:h val="0.46882797545043714"/>
        </c:manualLayout>
      </c:layout>
      <c:overlay val="0"/>
      <c:txPr>
        <a:bodyPr/>
        <a:lstStyle/>
        <a:p>
          <a:pPr>
            <a:defRPr b="0" i="0" u="none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image" Target="../media/image6.jpeg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image" Target="../media/image6.jpeg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56F64-8433-4F1A-AD58-8054B633111A}" type="doc">
      <dgm:prSet loTypeId="urn:microsoft.com/office/officeart/2008/layout/PictureStrips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4C35DA-3467-4F5E-9358-2334311DACAD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Сенокосы      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247,7 тыс. га (39,2 %)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используемая площадь 56,0 тыс. га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B87C7C-FB48-4580-B016-59C8A460E4D7}" type="parTrans" cxnId="{EA104488-87B6-4077-BBAE-54CAED0D095D}">
      <dgm:prSet/>
      <dgm:spPr/>
      <dgm:t>
        <a:bodyPr/>
        <a:lstStyle/>
        <a:p>
          <a:endParaRPr lang="ru-RU"/>
        </a:p>
      </dgm:t>
    </dgm:pt>
    <dgm:pt modelId="{8A60E2D8-F876-4646-ABC2-E5DEBB08F7DF}" type="sibTrans" cxnId="{EA104488-87B6-4077-BBAE-54CAED0D095D}">
      <dgm:prSet/>
      <dgm:spPr/>
      <dgm:t>
        <a:bodyPr/>
        <a:lstStyle/>
        <a:p>
          <a:endParaRPr lang="ru-RU"/>
        </a:p>
      </dgm:t>
    </dgm:pt>
    <dgm:pt modelId="{163340D3-DF92-4B95-B0F6-B7E4BF65D74F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Пастбища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97,8 тыс. га (15,49 %)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используемая площадь         20,1 тыс. га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44811B-3CC3-443F-9D0D-DC1802707234}" type="parTrans" cxnId="{E63DB453-2CFD-40CF-A66A-254CEE453135}">
      <dgm:prSet/>
      <dgm:spPr/>
      <dgm:t>
        <a:bodyPr/>
        <a:lstStyle/>
        <a:p>
          <a:endParaRPr lang="ru-RU"/>
        </a:p>
      </dgm:t>
    </dgm:pt>
    <dgm:pt modelId="{417BAF36-C3EE-48B7-8E58-634F7781C686}" type="sibTrans" cxnId="{E63DB453-2CFD-40CF-A66A-254CEE453135}">
      <dgm:prSet/>
      <dgm:spPr/>
      <dgm:t>
        <a:bodyPr/>
        <a:lstStyle/>
        <a:p>
          <a:endParaRPr lang="ru-RU"/>
        </a:p>
      </dgm:t>
    </dgm:pt>
    <dgm:pt modelId="{464B629E-5FEF-4292-97C0-523EAB45CAE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Пашня  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тыс. га (43,7 %)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используемая площадь                          73,4 тыс. га    </a:t>
          </a:r>
        </a:p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4FB8F1-E82B-4540-92C5-F6B88273782E}" type="parTrans" cxnId="{6D513D55-7728-4A9F-A298-DFED6771EA4A}">
      <dgm:prSet/>
      <dgm:spPr/>
      <dgm:t>
        <a:bodyPr/>
        <a:lstStyle/>
        <a:p>
          <a:endParaRPr lang="ru-RU"/>
        </a:p>
      </dgm:t>
    </dgm:pt>
    <dgm:pt modelId="{1F79F058-EFB8-499D-BA6B-8957B7047884}" type="sibTrans" cxnId="{6D513D55-7728-4A9F-A298-DFED6771EA4A}">
      <dgm:prSet/>
      <dgm:spPr/>
      <dgm:t>
        <a:bodyPr/>
        <a:lstStyle/>
        <a:p>
          <a:endParaRPr lang="ru-RU"/>
        </a:p>
      </dgm:t>
    </dgm:pt>
    <dgm:pt modelId="{0BA6CE86-3D7E-45B3-AD06-7F8920B94335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lnSpc>
              <a:spcPct val="100000"/>
            </a:lnSpc>
          </a:pPr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Многолетние насаждения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8,2 тыс. га (1,3 %) </a:t>
          </a:r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используемая площадь    3,42 тыс. га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</a:t>
          </a:r>
        </a:p>
        <a:p>
          <a:pPr algn="ctr">
            <a:lnSpc>
              <a:spcPct val="100000"/>
            </a:lnSpc>
          </a:pP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0B5299-67D8-4E67-BFBF-6F2F51AAC6BA}" type="sibTrans" cxnId="{8B54AF1B-DB63-41D4-B7A7-138A24A48271}">
      <dgm:prSet/>
      <dgm:spPr/>
      <dgm:t>
        <a:bodyPr/>
        <a:lstStyle/>
        <a:p>
          <a:endParaRPr lang="ru-RU"/>
        </a:p>
      </dgm:t>
    </dgm:pt>
    <dgm:pt modelId="{F3E272CD-F666-4F41-99EB-9D5884270D1B}" type="parTrans" cxnId="{8B54AF1B-DB63-41D4-B7A7-138A24A48271}">
      <dgm:prSet/>
      <dgm:spPr/>
      <dgm:t>
        <a:bodyPr/>
        <a:lstStyle/>
        <a:p>
          <a:endParaRPr lang="ru-RU"/>
        </a:p>
      </dgm:t>
    </dgm:pt>
    <dgm:pt modelId="{ED715FCD-078A-406B-A277-B6BF890348B0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Общая площадь            сельскохозяйственных угодий                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631,5 тыс. га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7E6CFA-7603-4165-BACB-64BF66C8DC87}" type="parTrans" cxnId="{603BC627-781E-4474-95A8-D2FE1C1B3C7B}">
      <dgm:prSet/>
      <dgm:spPr/>
      <dgm:t>
        <a:bodyPr/>
        <a:lstStyle/>
        <a:p>
          <a:endParaRPr lang="ru-RU"/>
        </a:p>
      </dgm:t>
    </dgm:pt>
    <dgm:pt modelId="{88D7C88E-4D40-484E-BD4C-D7C84B3392AF}" type="sibTrans" cxnId="{603BC627-781E-4474-95A8-D2FE1C1B3C7B}">
      <dgm:prSet/>
      <dgm:spPr/>
      <dgm:t>
        <a:bodyPr/>
        <a:lstStyle/>
        <a:p>
          <a:endParaRPr lang="ru-RU"/>
        </a:p>
      </dgm:t>
    </dgm:pt>
    <dgm:pt modelId="{BB5C808A-2B0B-4899-9E2D-50E6078C95AA}" type="pres">
      <dgm:prSet presAssocID="{C7756F64-8433-4F1A-AD58-8054B63311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88D662-119B-4913-8174-35A027CCD38F}" type="pres">
      <dgm:prSet presAssocID="{464B629E-5FEF-4292-97C0-523EAB45CAEA}" presName="composite" presStyleCnt="0"/>
      <dgm:spPr/>
    </dgm:pt>
    <dgm:pt modelId="{B52B6D84-4E27-44C1-B582-656A2FB56693}" type="pres">
      <dgm:prSet presAssocID="{464B629E-5FEF-4292-97C0-523EAB45CAEA}" presName="rect1" presStyleLbl="trAlignAcc1" presStyleIdx="0" presStyleCnt="5" custScaleX="122067" custScaleY="153769" custLinFactY="94557" custLinFactNeighborX="1018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B21DA-9623-4E13-A0E2-924523616584}" type="pres">
      <dgm:prSet presAssocID="{464B629E-5FEF-4292-97C0-523EAB45CAEA}" presName="rect2" presStyleLbl="fgImgPlace1" presStyleIdx="0" presStyleCnt="5" custLinFactY="69966" custLinFactNeighborX="-93934" custLinFactNeighborY="1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0" r="-70000"/>
          </a:stretch>
        </a:blipFill>
      </dgm:spPr>
      <dgm:t>
        <a:bodyPr/>
        <a:lstStyle/>
        <a:p>
          <a:endParaRPr lang="ru-RU"/>
        </a:p>
      </dgm:t>
    </dgm:pt>
    <dgm:pt modelId="{FE939C8C-D022-4932-B76C-687B381D24D7}" type="pres">
      <dgm:prSet presAssocID="{1F79F058-EFB8-499D-BA6B-8957B7047884}" presName="sibTrans" presStyleCnt="0"/>
      <dgm:spPr/>
    </dgm:pt>
    <dgm:pt modelId="{57C3A2F7-F892-49F4-969A-22D0FA38D99D}" type="pres">
      <dgm:prSet presAssocID="{744C35DA-3467-4F5E-9358-2334311DACAD}" presName="composite" presStyleCnt="0"/>
      <dgm:spPr/>
    </dgm:pt>
    <dgm:pt modelId="{8241D8EC-82CD-4A2D-A2C0-AEAC8E4A777C}" type="pres">
      <dgm:prSet presAssocID="{744C35DA-3467-4F5E-9358-2334311DACAD}" presName="rect1" presStyleLbl="trAlignAcc1" presStyleIdx="1" presStyleCnt="5" custScaleX="109544" custScaleY="122925" custLinFactY="86648" custLinFactNeighborX="865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330A61-1A6F-4B33-B382-8F90CF0F906B}" type="pres">
      <dgm:prSet presAssocID="{744C35DA-3467-4F5E-9358-2334311DACAD}" presName="rect2" presStyleLbl="fgImgPlace1" presStyleIdx="1" presStyleCnt="5" custScaleY="100063" custLinFactY="85381" custLinFactNeighborX="1805" custLinFactNeighborY="10000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</dgm:spPr>
      <dgm:t>
        <a:bodyPr/>
        <a:lstStyle/>
        <a:p>
          <a:endParaRPr lang="ru-RU"/>
        </a:p>
      </dgm:t>
    </dgm:pt>
    <dgm:pt modelId="{EA57FEF5-6950-4DAC-9FD7-380CEA0025D2}" type="pres">
      <dgm:prSet presAssocID="{8A60E2D8-F876-4646-ABC2-E5DEBB08F7DF}" presName="sibTrans" presStyleCnt="0"/>
      <dgm:spPr/>
    </dgm:pt>
    <dgm:pt modelId="{B42A1D04-CF29-4827-AFF8-CC05023DA8EA}" type="pres">
      <dgm:prSet presAssocID="{163340D3-DF92-4B95-B0F6-B7E4BF65D74F}" presName="composite" presStyleCnt="0"/>
      <dgm:spPr/>
    </dgm:pt>
    <dgm:pt modelId="{13E2ADDC-7217-4850-9E22-FF5C76C44F06}" type="pres">
      <dgm:prSet presAssocID="{163340D3-DF92-4B95-B0F6-B7E4BF65D74F}" presName="rect1" presStyleLbl="trAlignAcc1" presStyleIdx="2" presStyleCnt="5" custScaleX="129881" custScaleY="116831" custLinFactY="90035" custLinFactNeighborX="-29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BD80-090F-4BF0-B846-F04F3FE00D0D}" type="pres">
      <dgm:prSet presAssocID="{163340D3-DF92-4B95-B0F6-B7E4BF65D74F}" presName="rect2" presStyleLbl="fgImgPlace1" presStyleIdx="2" presStyleCnt="5" custLinFactY="88693" custLinFactNeighborX="-77303" custLinFactNeighborY="1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6000" r="-66000"/>
          </a:stretch>
        </a:blipFill>
      </dgm:spPr>
      <dgm:t>
        <a:bodyPr/>
        <a:lstStyle/>
        <a:p>
          <a:endParaRPr lang="ru-RU"/>
        </a:p>
      </dgm:t>
    </dgm:pt>
    <dgm:pt modelId="{B0F22334-2FBC-47F5-A0AE-692F86E78286}" type="pres">
      <dgm:prSet presAssocID="{417BAF36-C3EE-48B7-8E58-634F7781C686}" presName="sibTrans" presStyleCnt="0"/>
      <dgm:spPr/>
    </dgm:pt>
    <dgm:pt modelId="{3366F32E-9880-4D6B-9AD9-619C2D2FA676}" type="pres">
      <dgm:prSet presAssocID="{0BA6CE86-3D7E-45B3-AD06-7F8920B94335}" presName="composite" presStyleCnt="0"/>
      <dgm:spPr/>
    </dgm:pt>
    <dgm:pt modelId="{310153C0-A35C-48A3-8D0F-00D24C03A310}" type="pres">
      <dgm:prSet presAssocID="{0BA6CE86-3D7E-45B3-AD06-7F8920B94335}" presName="rect1" presStyleLbl="trAlignAcc1" presStyleIdx="3" presStyleCnt="5" custScaleX="119845" custScaleY="144231" custLinFactY="95315" custLinFactNeighborX="540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82E34D-92C4-4EEB-BA13-A56DE7D18B06}" type="pres">
      <dgm:prSet presAssocID="{0BA6CE86-3D7E-45B3-AD06-7F8920B94335}" presName="rect2" presStyleLbl="fgImgPlace1" presStyleIdx="3" presStyleCnt="5" custLinFactY="93119" custLinFactNeighborX="-78657" custLinFactNeighborY="10000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ru-RU"/>
        </a:p>
      </dgm:t>
    </dgm:pt>
    <dgm:pt modelId="{C7BDA926-1F9C-4877-8B89-F8973AB84366}" type="pres">
      <dgm:prSet presAssocID="{4F0B5299-67D8-4E67-BFBF-6F2F51AAC6BA}" presName="sibTrans" presStyleCnt="0"/>
      <dgm:spPr/>
    </dgm:pt>
    <dgm:pt modelId="{85F147C5-96F0-499C-9FBD-2BDD8DC5ABCD}" type="pres">
      <dgm:prSet presAssocID="{ED715FCD-078A-406B-A277-B6BF890348B0}" presName="composite" presStyleCnt="0"/>
      <dgm:spPr/>
    </dgm:pt>
    <dgm:pt modelId="{51462461-A62B-471C-BC2E-0B53F81A9CCA}" type="pres">
      <dgm:prSet presAssocID="{ED715FCD-078A-406B-A277-B6BF890348B0}" presName="rect1" presStyleLbl="trAlignAcc1" presStyleIdx="4" presStyleCnt="5" custScaleX="153446" custScaleY="160586" custLinFactY="-119990" custLinFactNeighborX="41224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58D83-6D54-4014-A9DD-E51465C80358}" type="pres">
      <dgm:prSet presAssocID="{ED715FCD-078A-406B-A277-B6BF890348B0}" presName="rect2" presStyleLbl="fgImgPlace1" presStyleIdx="4" presStyleCnt="5" custScaleX="399772" custScaleY="166914" custLinFactX="-77400" custLinFactY="-100000" custLinFactNeighborX="-100000" custLinFactNeighborY="-18866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ru-RU"/>
        </a:p>
      </dgm:t>
    </dgm:pt>
  </dgm:ptLst>
  <dgm:cxnLst>
    <dgm:cxn modelId="{A56FFC07-8947-49F2-82BD-CEF67F5AD2AE}" type="presOf" srcId="{0BA6CE86-3D7E-45B3-AD06-7F8920B94335}" destId="{310153C0-A35C-48A3-8D0F-00D24C03A310}" srcOrd="0" destOrd="0" presId="urn:microsoft.com/office/officeart/2008/layout/PictureStrips"/>
    <dgm:cxn modelId="{C6DDA0D4-B27D-4661-BDEE-ADFE715EDD93}" type="presOf" srcId="{C7756F64-8433-4F1A-AD58-8054B633111A}" destId="{BB5C808A-2B0B-4899-9E2D-50E6078C95AA}" srcOrd="0" destOrd="0" presId="urn:microsoft.com/office/officeart/2008/layout/PictureStrips"/>
    <dgm:cxn modelId="{8B06CD59-DCD8-4C6A-8D11-7A6164A372A9}" type="presOf" srcId="{ED715FCD-078A-406B-A277-B6BF890348B0}" destId="{51462461-A62B-471C-BC2E-0B53F81A9CCA}" srcOrd="0" destOrd="0" presId="urn:microsoft.com/office/officeart/2008/layout/PictureStrips"/>
    <dgm:cxn modelId="{603BC627-781E-4474-95A8-D2FE1C1B3C7B}" srcId="{C7756F64-8433-4F1A-AD58-8054B633111A}" destId="{ED715FCD-078A-406B-A277-B6BF890348B0}" srcOrd="4" destOrd="0" parTransId="{667E6CFA-7603-4165-BACB-64BF66C8DC87}" sibTransId="{88D7C88E-4D40-484E-BD4C-D7C84B3392AF}"/>
    <dgm:cxn modelId="{6D513D55-7728-4A9F-A298-DFED6771EA4A}" srcId="{C7756F64-8433-4F1A-AD58-8054B633111A}" destId="{464B629E-5FEF-4292-97C0-523EAB45CAEA}" srcOrd="0" destOrd="0" parTransId="{954FB8F1-E82B-4540-92C5-F6B88273782E}" sibTransId="{1F79F058-EFB8-499D-BA6B-8957B7047884}"/>
    <dgm:cxn modelId="{E63DB453-2CFD-40CF-A66A-254CEE453135}" srcId="{C7756F64-8433-4F1A-AD58-8054B633111A}" destId="{163340D3-DF92-4B95-B0F6-B7E4BF65D74F}" srcOrd="2" destOrd="0" parTransId="{0044811B-3CC3-443F-9D0D-DC1802707234}" sibTransId="{417BAF36-C3EE-48B7-8E58-634F7781C686}"/>
    <dgm:cxn modelId="{8B54AF1B-DB63-41D4-B7A7-138A24A48271}" srcId="{C7756F64-8433-4F1A-AD58-8054B633111A}" destId="{0BA6CE86-3D7E-45B3-AD06-7F8920B94335}" srcOrd="3" destOrd="0" parTransId="{F3E272CD-F666-4F41-99EB-9D5884270D1B}" sibTransId="{4F0B5299-67D8-4E67-BFBF-6F2F51AAC6BA}"/>
    <dgm:cxn modelId="{AAF3D316-772A-4196-A594-3822600E1D23}" type="presOf" srcId="{744C35DA-3467-4F5E-9358-2334311DACAD}" destId="{8241D8EC-82CD-4A2D-A2C0-AEAC8E4A777C}" srcOrd="0" destOrd="0" presId="urn:microsoft.com/office/officeart/2008/layout/PictureStrips"/>
    <dgm:cxn modelId="{5DFB5C02-E167-4E9A-A322-4EB23A748E5F}" type="presOf" srcId="{163340D3-DF92-4B95-B0F6-B7E4BF65D74F}" destId="{13E2ADDC-7217-4850-9E22-FF5C76C44F06}" srcOrd="0" destOrd="0" presId="urn:microsoft.com/office/officeart/2008/layout/PictureStrips"/>
    <dgm:cxn modelId="{4FCBCF0D-19E6-479C-9FBE-024078830F18}" type="presOf" srcId="{464B629E-5FEF-4292-97C0-523EAB45CAEA}" destId="{B52B6D84-4E27-44C1-B582-656A2FB56693}" srcOrd="0" destOrd="0" presId="urn:microsoft.com/office/officeart/2008/layout/PictureStrips"/>
    <dgm:cxn modelId="{EA104488-87B6-4077-BBAE-54CAED0D095D}" srcId="{C7756F64-8433-4F1A-AD58-8054B633111A}" destId="{744C35DA-3467-4F5E-9358-2334311DACAD}" srcOrd="1" destOrd="0" parTransId="{1EB87C7C-FB48-4580-B016-59C8A460E4D7}" sibTransId="{8A60E2D8-F876-4646-ABC2-E5DEBB08F7DF}"/>
    <dgm:cxn modelId="{BCECD043-2BBD-4D5C-9AC7-CB02DAF75C07}" type="presParOf" srcId="{BB5C808A-2B0B-4899-9E2D-50E6078C95AA}" destId="{2388D662-119B-4913-8174-35A027CCD38F}" srcOrd="0" destOrd="0" presId="urn:microsoft.com/office/officeart/2008/layout/PictureStrips"/>
    <dgm:cxn modelId="{F1B9013D-2C56-4A28-AEE3-9548FF16CD4B}" type="presParOf" srcId="{2388D662-119B-4913-8174-35A027CCD38F}" destId="{B52B6D84-4E27-44C1-B582-656A2FB56693}" srcOrd="0" destOrd="0" presId="urn:microsoft.com/office/officeart/2008/layout/PictureStrips"/>
    <dgm:cxn modelId="{8F996782-35EB-492F-B036-9EC507B1EA47}" type="presParOf" srcId="{2388D662-119B-4913-8174-35A027CCD38F}" destId="{23EB21DA-9623-4E13-A0E2-924523616584}" srcOrd="1" destOrd="0" presId="urn:microsoft.com/office/officeart/2008/layout/PictureStrips"/>
    <dgm:cxn modelId="{53514960-0B9A-4584-BF1F-F01D8509B865}" type="presParOf" srcId="{BB5C808A-2B0B-4899-9E2D-50E6078C95AA}" destId="{FE939C8C-D022-4932-B76C-687B381D24D7}" srcOrd="1" destOrd="0" presId="urn:microsoft.com/office/officeart/2008/layout/PictureStrips"/>
    <dgm:cxn modelId="{E6CBC759-655B-4CD9-8E63-0A02FFCA1770}" type="presParOf" srcId="{BB5C808A-2B0B-4899-9E2D-50E6078C95AA}" destId="{57C3A2F7-F892-49F4-969A-22D0FA38D99D}" srcOrd="2" destOrd="0" presId="urn:microsoft.com/office/officeart/2008/layout/PictureStrips"/>
    <dgm:cxn modelId="{A99AC9FC-3551-4D72-B701-94CBDF1A2233}" type="presParOf" srcId="{57C3A2F7-F892-49F4-969A-22D0FA38D99D}" destId="{8241D8EC-82CD-4A2D-A2C0-AEAC8E4A777C}" srcOrd="0" destOrd="0" presId="urn:microsoft.com/office/officeart/2008/layout/PictureStrips"/>
    <dgm:cxn modelId="{6EBE8225-FEBF-4BBC-9447-80CC8BEFE276}" type="presParOf" srcId="{57C3A2F7-F892-49F4-969A-22D0FA38D99D}" destId="{50330A61-1A6F-4B33-B382-8F90CF0F906B}" srcOrd="1" destOrd="0" presId="urn:microsoft.com/office/officeart/2008/layout/PictureStrips"/>
    <dgm:cxn modelId="{D12B37B8-0FD3-4095-BC20-0A52902AF4E0}" type="presParOf" srcId="{BB5C808A-2B0B-4899-9E2D-50E6078C95AA}" destId="{EA57FEF5-6950-4DAC-9FD7-380CEA0025D2}" srcOrd="3" destOrd="0" presId="urn:microsoft.com/office/officeart/2008/layout/PictureStrips"/>
    <dgm:cxn modelId="{AA0F5D3B-D5AD-4B68-8F87-66E0147EFAD3}" type="presParOf" srcId="{BB5C808A-2B0B-4899-9E2D-50E6078C95AA}" destId="{B42A1D04-CF29-4827-AFF8-CC05023DA8EA}" srcOrd="4" destOrd="0" presId="urn:microsoft.com/office/officeart/2008/layout/PictureStrips"/>
    <dgm:cxn modelId="{B26F72BD-790B-45A6-A5C9-2E9349B5CE43}" type="presParOf" srcId="{B42A1D04-CF29-4827-AFF8-CC05023DA8EA}" destId="{13E2ADDC-7217-4850-9E22-FF5C76C44F06}" srcOrd="0" destOrd="0" presId="urn:microsoft.com/office/officeart/2008/layout/PictureStrips"/>
    <dgm:cxn modelId="{910BE6BE-A1B6-409A-8F16-1F8B14BDBD33}" type="presParOf" srcId="{B42A1D04-CF29-4827-AFF8-CC05023DA8EA}" destId="{BEABBD80-090F-4BF0-B846-F04F3FE00D0D}" srcOrd="1" destOrd="0" presId="urn:microsoft.com/office/officeart/2008/layout/PictureStrips"/>
    <dgm:cxn modelId="{941818F8-CE9E-4E0B-92C3-191C540E2E43}" type="presParOf" srcId="{BB5C808A-2B0B-4899-9E2D-50E6078C95AA}" destId="{B0F22334-2FBC-47F5-A0AE-692F86E78286}" srcOrd="5" destOrd="0" presId="urn:microsoft.com/office/officeart/2008/layout/PictureStrips"/>
    <dgm:cxn modelId="{6C2E71AC-1BBF-494F-BFF6-BE0EE7DCA1A0}" type="presParOf" srcId="{BB5C808A-2B0B-4899-9E2D-50E6078C95AA}" destId="{3366F32E-9880-4D6B-9AD9-619C2D2FA676}" srcOrd="6" destOrd="0" presId="urn:microsoft.com/office/officeart/2008/layout/PictureStrips"/>
    <dgm:cxn modelId="{2F9D406E-6C9E-4627-AEB1-614259B5139F}" type="presParOf" srcId="{3366F32E-9880-4D6B-9AD9-619C2D2FA676}" destId="{310153C0-A35C-48A3-8D0F-00D24C03A310}" srcOrd="0" destOrd="0" presId="urn:microsoft.com/office/officeart/2008/layout/PictureStrips"/>
    <dgm:cxn modelId="{0BF2FE96-3A65-49C6-BB87-DCD2823738FE}" type="presParOf" srcId="{3366F32E-9880-4D6B-9AD9-619C2D2FA676}" destId="{AA82E34D-92C4-4EEB-BA13-A56DE7D18B06}" srcOrd="1" destOrd="0" presId="urn:microsoft.com/office/officeart/2008/layout/PictureStrips"/>
    <dgm:cxn modelId="{C155FFCB-5E02-4BE0-B961-BF06068ECFEF}" type="presParOf" srcId="{BB5C808A-2B0B-4899-9E2D-50E6078C95AA}" destId="{C7BDA926-1F9C-4877-8B89-F8973AB84366}" srcOrd="7" destOrd="0" presId="urn:microsoft.com/office/officeart/2008/layout/PictureStrips"/>
    <dgm:cxn modelId="{CC1B47B3-2D3F-40BF-8AE8-3E88AB5B27A7}" type="presParOf" srcId="{BB5C808A-2B0B-4899-9E2D-50E6078C95AA}" destId="{85F147C5-96F0-499C-9FBD-2BDD8DC5ABCD}" srcOrd="8" destOrd="0" presId="urn:microsoft.com/office/officeart/2008/layout/PictureStrips"/>
    <dgm:cxn modelId="{5ADE7CB4-7B09-4D73-BC19-31F22C179D5D}" type="presParOf" srcId="{85F147C5-96F0-499C-9FBD-2BDD8DC5ABCD}" destId="{51462461-A62B-471C-BC2E-0B53F81A9CCA}" srcOrd="0" destOrd="0" presId="urn:microsoft.com/office/officeart/2008/layout/PictureStrips"/>
    <dgm:cxn modelId="{04D2AB09-7A0E-4254-AD4C-6A7E4F0DBBE8}" type="presParOf" srcId="{85F147C5-96F0-499C-9FBD-2BDD8DC5ABCD}" destId="{CD258D83-6D54-4014-A9DD-E51465C8035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B6D84-4E27-44C1-B582-656A2FB56693}">
      <dsp:nvSpPr>
        <dsp:cNvPr id="0" name=""/>
        <dsp:cNvSpPr/>
      </dsp:nvSpPr>
      <dsp:spPr>
        <a:xfrm>
          <a:off x="2354841" y="1955098"/>
          <a:ext cx="3861121" cy="151996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69526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Пашня  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тыс. га (43,7 %)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используемая площадь                          73,4 тыс. га 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4841" y="1955098"/>
        <a:ext cx="3861121" cy="1519966"/>
      </dsp:txXfrm>
    </dsp:sp>
    <dsp:sp modelId="{23EB21DA-9623-4E13-A0E2-924523616584}">
      <dsp:nvSpPr>
        <dsp:cNvPr id="0" name=""/>
        <dsp:cNvSpPr/>
      </dsp:nvSpPr>
      <dsp:spPr>
        <a:xfrm>
          <a:off x="1600082" y="1918992"/>
          <a:ext cx="691931" cy="103789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0" r="-70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241D8EC-82CD-4A2D-A2C0-AEAC8E4A777C}">
      <dsp:nvSpPr>
        <dsp:cNvPr id="0" name=""/>
        <dsp:cNvSpPr/>
      </dsp:nvSpPr>
      <dsp:spPr>
        <a:xfrm>
          <a:off x="6310908" y="2044263"/>
          <a:ext cx="3465004" cy="1215081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69526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Сенокосы      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247,7 тыс. га (39,2 %)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используемая площадь 56,0 тыс. га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10908" y="2044263"/>
        <a:ext cx="3465004" cy="1215081"/>
      </dsp:txXfrm>
    </dsp:sp>
    <dsp:sp modelId="{50330A61-1A6F-4B33-B382-8F90CF0F906B}">
      <dsp:nvSpPr>
        <dsp:cNvPr id="0" name=""/>
        <dsp:cNvSpPr/>
      </dsp:nvSpPr>
      <dsp:spPr>
        <a:xfrm>
          <a:off x="6068809" y="2093558"/>
          <a:ext cx="691931" cy="1038551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3E2ADDC-7217-4850-9E22-FF5C76C44F06}">
      <dsp:nvSpPr>
        <dsp:cNvPr id="0" name=""/>
        <dsp:cNvSpPr/>
      </dsp:nvSpPr>
      <dsp:spPr>
        <a:xfrm>
          <a:off x="1737100" y="3708709"/>
          <a:ext cx="4108287" cy="115484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69526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Пастбища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97,8 тыс. га (15,49 %)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используемая площадь         20,1 тыс. га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37100" y="3708709"/>
        <a:ext cx="4108287" cy="1154844"/>
      </dsp:txXfrm>
    </dsp:sp>
    <dsp:sp modelId="{BEABBD80-090F-4BF0-B846-F04F3FE00D0D}">
      <dsp:nvSpPr>
        <dsp:cNvPr id="0" name=""/>
        <dsp:cNvSpPr/>
      </dsp:nvSpPr>
      <dsp:spPr>
        <a:xfrm>
          <a:off x="1552241" y="3729108"/>
          <a:ext cx="691931" cy="10378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6000" r="-66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10153C0-A35C-48A3-8D0F-00D24C03A310}">
      <dsp:nvSpPr>
        <dsp:cNvPr id="0" name=""/>
        <dsp:cNvSpPr/>
      </dsp:nvSpPr>
      <dsp:spPr>
        <a:xfrm>
          <a:off x="6168710" y="3588064"/>
          <a:ext cx="3790837" cy="142568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69526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Многолетние насаждения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8,2 тыс. га (1,3 %) </a:t>
          </a: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используемая площадь    3,42 тыс. га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68710" y="3588064"/>
        <a:ext cx="3790837" cy="1425685"/>
      </dsp:txXfrm>
    </dsp:sp>
    <dsp:sp modelId="{AA82E34D-92C4-4EEB-BA13-A56DE7D18B06}">
      <dsp:nvSpPr>
        <dsp:cNvPr id="0" name=""/>
        <dsp:cNvSpPr/>
      </dsp:nvSpPr>
      <dsp:spPr>
        <a:xfrm>
          <a:off x="5635650" y="3745248"/>
          <a:ext cx="691931" cy="1037897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1462461-A62B-471C-BC2E-0B53F81A9CCA}">
      <dsp:nvSpPr>
        <dsp:cNvPr id="0" name=""/>
        <dsp:cNvSpPr/>
      </dsp:nvSpPr>
      <dsp:spPr>
        <a:xfrm>
          <a:off x="4806444" y="231428"/>
          <a:ext cx="4853676" cy="15873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69526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Общая площадь            сельскохозяйственных угодий                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631,5 тыс. га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06444" y="231428"/>
        <a:ext cx="4853676" cy="1587350"/>
      </dsp:txXfrm>
    </dsp:sp>
    <dsp:sp modelId="{CD258D83-6D54-4014-A9DD-E51465C80358}">
      <dsp:nvSpPr>
        <dsp:cNvPr id="0" name=""/>
        <dsp:cNvSpPr/>
      </dsp:nvSpPr>
      <dsp:spPr>
        <a:xfrm>
          <a:off x="1951368" y="207808"/>
          <a:ext cx="2766149" cy="17323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00F4-B7A6-427D-B547-94B752A0D86B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8DB2E-02E4-4511-ADB8-1345C23711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19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417E-AE27-43DF-838B-BC68C7ECCCEA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6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9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40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91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3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86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71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42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6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09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4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1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40F4-5F63-40B5-8316-EB9565DF9361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7F082-D6CA-4639-96ED-614092D3C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8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17"/>
          <p:cNvGrpSpPr>
            <a:grpSpLocks/>
          </p:cNvGrpSpPr>
          <p:nvPr/>
        </p:nvGrpSpPr>
        <p:grpSpPr bwMode="auto">
          <a:xfrm>
            <a:off x="-535459" y="0"/>
            <a:ext cx="12727459" cy="6858000"/>
            <a:chOff x="0" y="0"/>
            <a:chExt cx="5760" cy="4320"/>
          </a:xfrm>
        </p:grpSpPr>
        <p:pic>
          <p:nvPicPr>
            <p:cNvPr id="16390" name="Picture 10" descr="back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563" name="Rectangle 3"/>
            <p:cNvSpPr txBox="1">
              <a:spLocks noChangeArrowheads="1"/>
            </p:cNvSpPr>
            <p:nvPr/>
          </p:nvSpPr>
          <p:spPr bwMode="auto">
            <a:xfrm>
              <a:off x="1111" y="0"/>
              <a:ext cx="4649" cy="4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/>
            <a:lstStyle/>
            <a:p>
              <a:pPr algn="r">
                <a:spcBef>
                  <a:spcPct val="50000"/>
                </a:spcBef>
                <a:defRPr/>
              </a:pPr>
              <a:endParaRPr lang="ru-RU" sz="23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392" name="Picture 4" descr="Flag_line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36"/>
              <a:ext cx="5760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6" descr="photo310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50"/>
              <a:ext cx="480" cy="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6" name="Rectangle 11"/>
          <p:cNvSpPr>
            <a:spLocks noChangeArrowheads="1"/>
          </p:cNvSpPr>
          <p:nvPr/>
        </p:nvSpPr>
        <p:spPr bwMode="auto">
          <a:xfrm>
            <a:off x="1024539" y="1052514"/>
            <a:ext cx="10582575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ru-RU" altLang="ru-RU" sz="2800" b="1" dirty="0">
              <a:latin typeface="Georgia" panose="02040502050405020303" pitchFamily="18" charset="0"/>
            </a:endParaRPr>
          </a:p>
          <a:p>
            <a:pPr algn="ctr"/>
            <a:r>
              <a:rPr lang="ru-RU" altLang="ru-RU" sz="3600" b="1" dirty="0" smtClean="0">
                <a:latin typeface="Georgia" panose="02040502050405020303" pitchFamily="18" charset="0"/>
              </a:rPr>
              <a:t>О порядке </a:t>
            </a:r>
          </a:p>
          <a:p>
            <a:pPr algn="ctr"/>
            <a:r>
              <a:rPr lang="ru-RU" altLang="ru-RU" sz="3600" b="1" dirty="0" smtClean="0">
                <a:latin typeface="Georgia" panose="02040502050405020303" pitchFamily="18" charset="0"/>
              </a:rPr>
              <a:t>формирования перечня </a:t>
            </a:r>
          </a:p>
          <a:p>
            <a:pPr algn="ctr"/>
            <a:r>
              <a:rPr lang="ru-RU" altLang="ru-RU" sz="3600" b="1" dirty="0" smtClean="0">
                <a:latin typeface="Georgia" panose="02040502050405020303" pitchFamily="18" charset="0"/>
              </a:rPr>
              <a:t>особо ценных продуктивных сельскохозяйственных угодий </a:t>
            </a:r>
          </a:p>
          <a:p>
            <a:pPr algn="ctr"/>
            <a:r>
              <a:rPr lang="ru-RU" altLang="ru-RU" sz="3600" b="1" dirty="0" smtClean="0">
                <a:latin typeface="Georgia" panose="02040502050405020303" pitchFamily="18" charset="0"/>
              </a:rPr>
              <a:t>на территории Архангельской области</a:t>
            </a:r>
            <a:endParaRPr lang="ru-RU" altLang="ru-RU" sz="3600" b="1" dirty="0">
              <a:latin typeface="Georgia" panose="02040502050405020303" pitchFamily="18" charset="0"/>
            </a:endParaRPr>
          </a:p>
          <a:p>
            <a:pPr algn="r"/>
            <a:endParaRPr lang="ru-RU" altLang="ru-RU" sz="1400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algn="r"/>
            <a:endParaRPr lang="ru-RU" altLang="ru-RU" sz="1400" dirty="0" smtClean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algn="r"/>
            <a:endParaRPr lang="ru-RU" altLang="ru-RU" sz="1400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algn="r"/>
            <a:endParaRPr lang="ru-RU" altLang="ru-RU" sz="1400" dirty="0" smtClean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algn="r"/>
            <a:r>
              <a:rPr lang="ru-RU" altLang="ru-RU" sz="1400" dirty="0" smtClean="0">
                <a:latin typeface="Georgia" panose="02040502050405020303" pitchFamily="18" charset="0"/>
                <a:cs typeface="Arial" panose="020B0604020202020204" pitchFamily="34" charset="0"/>
              </a:rPr>
              <a:t>Бажанова Ирина Борисовна</a:t>
            </a:r>
            <a:r>
              <a:rPr lang="ru-RU" altLang="ru-RU" sz="1400" dirty="0">
                <a:latin typeface="Georgia" panose="02040502050405020303" pitchFamily="18" charset="0"/>
                <a:cs typeface="Arial" panose="020B0604020202020204" pitchFamily="34" charset="0"/>
              </a:rPr>
              <a:t/>
            </a:r>
            <a:br>
              <a:rPr lang="ru-RU" altLang="ru-RU" sz="1400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ru-RU" altLang="ru-RU" sz="1400" dirty="0">
                <a:latin typeface="Georgia" panose="02040502050405020303" pitchFamily="18" charset="0"/>
                <a:cs typeface="Arial" panose="020B0604020202020204" pitchFamily="34" charset="0"/>
              </a:rPr>
              <a:t>министр </a:t>
            </a:r>
            <a:r>
              <a:rPr lang="ru-RU" altLang="ru-RU" sz="1400" dirty="0" smtClean="0">
                <a:latin typeface="Georgia" panose="02040502050405020303" pitchFamily="18" charset="0"/>
                <a:cs typeface="Arial" panose="020B0604020202020204" pitchFamily="34" charset="0"/>
              </a:rPr>
              <a:t>агропромышленного комплекса и торговли</a:t>
            </a:r>
            <a:r>
              <a:rPr lang="ru-RU" altLang="ru-RU" sz="1400" dirty="0">
                <a:latin typeface="Georgia" panose="02040502050405020303" pitchFamily="18" charset="0"/>
                <a:cs typeface="Arial" panose="020B0604020202020204" pitchFamily="34" charset="0"/>
              </a:rPr>
              <a:t/>
            </a:r>
            <a:br>
              <a:rPr lang="ru-RU" altLang="ru-RU" sz="1400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ru-RU" altLang="ru-RU" sz="1400" dirty="0">
                <a:latin typeface="Georgia" panose="02040502050405020303" pitchFamily="18" charset="0"/>
                <a:cs typeface="Arial" panose="020B0604020202020204" pitchFamily="34" charset="0"/>
              </a:rPr>
              <a:t>Архангельской области</a:t>
            </a:r>
            <a:endParaRPr lang="en-US" altLang="ru-RU" sz="1600" b="1" dirty="0"/>
          </a:p>
          <a:p>
            <a:endParaRPr lang="en-US" altLang="ru-RU" sz="1600" b="1" dirty="0"/>
          </a:p>
          <a:p>
            <a:endParaRPr lang="en-US" altLang="ru-RU" sz="1600" b="1" dirty="0"/>
          </a:p>
          <a:p>
            <a:pPr algn="ctr"/>
            <a:r>
              <a:rPr lang="ru-RU" altLang="ru-RU" sz="1600" b="1" dirty="0" smtClean="0"/>
              <a:t>19 мая 2017 года</a:t>
            </a:r>
            <a:endParaRPr lang="ru-RU" altLang="ru-RU" sz="1600" b="1" dirty="0"/>
          </a:p>
          <a:p>
            <a:pPr algn="ctr"/>
            <a:endParaRPr lang="ru-RU" altLang="ru-RU" b="1" dirty="0"/>
          </a:p>
        </p:txBody>
      </p:sp>
      <p:sp>
        <p:nvSpPr>
          <p:cNvPr id="16387" name="Line 14"/>
          <p:cNvSpPr>
            <a:spLocks noChangeShapeType="1"/>
          </p:cNvSpPr>
          <p:nvPr/>
        </p:nvSpPr>
        <p:spPr bwMode="auto">
          <a:xfrm>
            <a:off x="1524000" y="6092825"/>
            <a:ext cx="9144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1919438" y="285751"/>
            <a:ext cx="79916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</a:t>
            </a:r>
            <a:r>
              <a:rPr lang="ru-RU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агропромышленного комплекса и торговли Архангельской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</p:txBody>
      </p:sp>
      <p:sp>
        <p:nvSpPr>
          <p:cNvPr id="16389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DC2E6-152B-4E61-B9B8-E83E9A9E8ED2}" type="slidenum">
              <a:rPr lang="ru-RU" altLang="ru-RU" sz="1400"/>
              <a:pPr/>
              <a:t>1</a:t>
            </a:fld>
            <a:endParaRPr lang="ru-RU" alt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32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16720" y="6492875"/>
            <a:ext cx="2844800" cy="365125"/>
          </a:xfrm>
        </p:spPr>
        <p:txBody>
          <a:bodyPr/>
          <a:lstStyle/>
          <a:p>
            <a:fld id="{3A0B6FB3-0C32-46B8-932A-E225CA3FB1BB}" type="slidenum">
              <a:rPr lang="ru-RU" sz="1400" smtClean="0">
                <a:solidFill>
                  <a:schemeClr val="tx1"/>
                </a:solidFill>
              </a:rPr>
              <a:t>2</a:t>
            </a:fld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Coat_of_Arms_of_Arkhangelsk_oblast_-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4038" y="170167"/>
            <a:ext cx="853953" cy="9584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8086" y="454960"/>
            <a:ext cx="851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сельскохозяйственных угодий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549928581"/>
              </p:ext>
            </p:extLst>
          </p:nvPr>
        </p:nvGraphicFramePr>
        <p:xfrm>
          <a:off x="148987" y="1409067"/>
          <a:ext cx="11535013" cy="501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9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/>
          </p:nvPr>
        </p:nvGraphicFramePr>
        <p:xfrm>
          <a:off x="2259163" y="2240092"/>
          <a:ext cx="7874000" cy="4255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457" y="536897"/>
            <a:ext cx="10058400" cy="54744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посевных площадей по всем категориям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 Архангельской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в 2017 году</a:t>
            </a:r>
          </a:p>
        </p:txBody>
      </p:sp>
      <p:pic>
        <p:nvPicPr>
          <p:cNvPr id="12" name="Рисунок 11" descr="Coat_of_Arms_of_Arkhangelsk_oblast_-_Fu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7266" y="190799"/>
            <a:ext cx="842502" cy="995449"/>
          </a:xfrm>
          <a:prstGeom prst="rect">
            <a:avLst/>
          </a:prstGeom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1385498" y="5332495"/>
            <a:ext cx="3403600" cy="1250830"/>
          </a:xfrm>
          <a:prstGeom prst="wedgeRoundRectCallout">
            <a:avLst>
              <a:gd name="adj1" fmla="val -1909"/>
              <a:gd name="adj2" fmla="val -61108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однолетние  травы – 10 тыс. га. многолетние травы посева прошлых лет – 49,7 тыс. га. многолетние беспокровные травы – 1,4 тыс. га 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543170" y="2482273"/>
            <a:ext cx="3088257" cy="1195749"/>
          </a:xfrm>
          <a:prstGeom prst="wedgeRoundRectCallout">
            <a:avLst>
              <a:gd name="adj1" fmla="val 58550"/>
              <a:gd name="adj2" fmla="val -1680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ячмень яровой – 0,8 тыс. га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пшеница яровая – 1,1тыс.га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овес яровой – 0,1 тыс. га.</a:t>
            </a:r>
          </a:p>
          <a:p>
            <a:pPr algn="ctr"/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озимая рожь под урожай 2018 года – 0,8 тыс. га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6678762" y="2607745"/>
            <a:ext cx="3911600" cy="944803"/>
          </a:xfrm>
          <a:prstGeom prst="wedgeRoundRectCallout">
            <a:avLst>
              <a:gd name="adj1" fmla="val -75919"/>
              <a:gd name="adj2" fmla="val -418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Продовольственный картофель:         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с/х предприятия – 1,5 тыс. га (16 %)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– 8 тыс. га (84 %).  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Семенной картофель – 0,25 тыс. га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7467" y="1439873"/>
            <a:ext cx="500092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Посевная 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– </a:t>
            </a:r>
            <a:r>
              <a:rPr lang="ru-RU" sz="2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74,22 тыс</a:t>
            </a:r>
            <a:r>
              <a:rPr lang="ru-RU" sz="23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га</a:t>
            </a:r>
            <a:endParaRPr lang="ru-RU" sz="2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яровой сев – </a:t>
            </a:r>
            <a:r>
              <a:rPr lang="ru-RU" sz="2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24,32 тыс</a:t>
            </a:r>
            <a:r>
              <a:rPr lang="ru-RU" sz="23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га</a:t>
            </a:r>
            <a:endParaRPr lang="ru-RU" sz="2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50862"/>
            <a:ext cx="10515600" cy="121776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перечня особо ценных продуктивных сельскохозяйственных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угодий в Архангельской области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199" y="1326185"/>
            <a:ext cx="10908957" cy="522289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C00000"/>
                </a:solidFill>
              </a:rPr>
              <a:t>В перечень </a:t>
            </a:r>
            <a:r>
              <a:rPr lang="ru-RU" sz="4000" b="1" dirty="0" smtClean="0">
                <a:solidFill>
                  <a:srgbClr val="C00000"/>
                </a:solidFill>
              </a:rPr>
              <a:t>включаются</a:t>
            </a:r>
            <a:r>
              <a:rPr lang="ru-RU" sz="4000" b="1" dirty="0" smtClean="0">
                <a:solidFill>
                  <a:srgbClr val="C00000"/>
                </a:solidFill>
              </a:rPr>
              <a:t> сельскохозяйственные угодья </a:t>
            </a:r>
            <a:r>
              <a:rPr lang="ru-RU" sz="4000" b="1" dirty="0" smtClean="0">
                <a:solidFill>
                  <a:srgbClr val="C00000"/>
                </a:solidFill>
              </a:rPr>
              <a:t>:</a:t>
            </a:r>
            <a:endParaRPr lang="ru-RU" sz="4000" b="1" dirty="0">
              <a:solidFill>
                <a:srgbClr val="C00000"/>
              </a:solidFill>
            </a:endParaRPr>
          </a:p>
          <a:p>
            <a:r>
              <a:rPr lang="ru-RU" dirty="0" smtClean="0"/>
              <a:t>кадастровая </a:t>
            </a:r>
            <a:r>
              <a:rPr lang="ru-RU" dirty="0"/>
              <a:t>стоимость которых </a:t>
            </a:r>
            <a:r>
              <a:rPr lang="ru-RU" b="1" dirty="0">
                <a:solidFill>
                  <a:srgbClr val="0033CC"/>
                </a:solidFill>
              </a:rPr>
              <a:t>на 50 </a:t>
            </a:r>
            <a:r>
              <a:rPr lang="ru-RU" b="1" dirty="0" smtClean="0">
                <a:solidFill>
                  <a:srgbClr val="0033CC"/>
                </a:solidFill>
              </a:rPr>
              <a:t>и </a:t>
            </a:r>
            <a:r>
              <a:rPr lang="ru-RU" b="1" dirty="0">
                <a:solidFill>
                  <a:srgbClr val="0033CC"/>
                </a:solidFill>
              </a:rPr>
              <a:t>более процентов превышает </a:t>
            </a:r>
            <a:r>
              <a:rPr lang="ru-RU" dirty="0"/>
              <a:t>средний уровень кадастровой стоимости по муниципальному району (городскому округу);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опытно-производственных</a:t>
            </a:r>
            <a:r>
              <a:rPr lang="ru-RU" dirty="0" smtClean="0"/>
              <a:t> </a:t>
            </a:r>
            <a:r>
              <a:rPr lang="ru-RU" dirty="0"/>
              <a:t>подразделений научных организаций и учебно-опытных подразделений образовательных организаций высшего и среднего профессионального образования;</a:t>
            </a:r>
          </a:p>
          <a:p>
            <a:r>
              <a:rPr lang="ru-RU" dirty="0" smtClean="0"/>
              <a:t>предоставленные </a:t>
            </a:r>
            <a:r>
              <a:rPr lang="ru-RU" dirty="0"/>
              <a:t>юридическим  </a:t>
            </a:r>
            <a:r>
              <a:rPr lang="ru-RU" dirty="0" smtClean="0"/>
              <a:t>и </a:t>
            </a:r>
            <a:r>
              <a:rPr lang="ru-RU" dirty="0"/>
              <a:t>физическим лицам, осуществляющим </a:t>
            </a:r>
            <a:r>
              <a:rPr lang="ru-RU" b="1" dirty="0">
                <a:solidFill>
                  <a:srgbClr val="0033CC"/>
                </a:solidFill>
              </a:rPr>
              <a:t>деятельность по воспроизводству племенных животных </a:t>
            </a:r>
            <a:r>
              <a:rPr lang="ru-RU" dirty="0"/>
              <a:t>и сохранению генофонда для селекционных целей;</a:t>
            </a:r>
          </a:p>
          <a:p>
            <a:r>
              <a:rPr lang="ru-RU" dirty="0" smtClean="0"/>
              <a:t>предоставленные </a:t>
            </a:r>
            <a:r>
              <a:rPr lang="ru-RU" dirty="0"/>
              <a:t>юридическим </a:t>
            </a:r>
            <a:r>
              <a:rPr lang="ru-RU" dirty="0" smtClean="0"/>
              <a:t>и </a:t>
            </a:r>
            <a:r>
              <a:rPr lang="ru-RU" dirty="0"/>
              <a:t>физическим лицам, осуществляющим деятельность по </a:t>
            </a:r>
            <a:r>
              <a:rPr lang="ru-RU" b="1" dirty="0">
                <a:solidFill>
                  <a:srgbClr val="0033CC"/>
                </a:solidFill>
              </a:rPr>
              <a:t>производству сортовых семян сельскохозяйственных растений</a:t>
            </a:r>
            <a:r>
              <a:rPr lang="ru-RU" dirty="0"/>
              <a:t>;</a:t>
            </a:r>
          </a:p>
          <a:p>
            <a:r>
              <a:rPr lang="ru-RU" dirty="0" smtClean="0"/>
              <a:t>занятые </a:t>
            </a:r>
            <a:r>
              <a:rPr lang="ru-RU" b="1" dirty="0">
                <a:solidFill>
                  <a:srgbClr val="0033CC"/>
                </a:solidFill>
              </a:rPr>
              <a:t>мелиоративными </a:t>
            </a:r>
            <a:r>
              <a:rPr lang="ru-RU" b="1" dirty="0" smtClean="0">
                <a:solidFill>
                  <a:srgbClr val="0033CC"/>
                </a:solidFill>
              </a:rPr>
              <a:t>системами, </a:t>
            </a:r>
            <a:r>
              <a:rPr lang="ru-RU" dirty="0"/>
              <a:t>в том числе искусственно орошаемые и осушенные сельскохозяйственные угодья со стационарными инженерными гидромелиоративными системами;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государственных </a:t>
            </a:r>
            <a:r>
              <a:rPr lang="ru-RU" b="1" dirty="0">
                <a:solidFill>
                  <a:srgbClr val="0033CC"/>
                </a:solidFill>
              </a:rPr>
              <a:t>сортоиспытательных станций</a:t>
            </a:r>
            <a:r>
              <a:rPr lang="ru-RU" dirty="0"/>
              <a:t> и государственных сортоиспытательных участков;</a:t>
            </a:r>
          </a:p>
          <a:p>
            <a:r>
              <a:rPr lang="ru-RU" b="1" dirty="0" smtClean="0">
                <a:solidFill>
                  <a:srgbClr val="0033CC"/>
                </a:solidFill>
              </a:rPr>
              <a:t>пашни</a:t>
            </a:r>
            <a:r>
              <a:rPr lang="ru-RU" b="1" dirty="0">
                <a:solidFill>
                  <a:srgbClr val="0033CC"/>
                </a:solidFill>
              </a:rPr>
              <a:t>, сенокосы, пастбища, залежи, земли и земельные участки, занятые многолетними </a:t>
            </a:r>
            <a:r>
              <a:rPr lang="ru-RU" b="1" dirty="0" smtClean="0">
                <a:solidFill>
                  <a:srgbClr val="0033CC"/>
                </a:solidFill>
              </a:rPr>
              <a:t>насаждениями </a:t>
            </a:r>
            <a:r>
              <a:rPr lang="ru-RU" dirty="0"/>
              <a:t>непосредственно вовлеченные в производственный процесс.</a:t>
            </a:r>
          </a:p>
          <a:p>
            <a:endParaRPr lang="ru-RU" dirty="0"/>
          </a:p>
        </p:txBody>
      </p:sp>
      <p:pic>
        <p:nvPicPr>
          <p:cNvPr id="6" name="Рисунок 5" descr="Coat_of_Arms_of_Arkhangelsk_oblast_-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266" y="190799"/>
            <a:ext cx="842502" cy="9954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93" y="1243913"/>
            <a:ext cx="12021488" cy="4853279"/>
          </a:xfrm>
          <a:prstGeom prst="rect">
            <a:avLst/>
          </a:prstGeom>
        </p:spPr>
      </p:pic>
      <p:pic>
        <p:nvPicPr>
          <p:cNvPr id="6" name="Рисунок 5" descr="Coat_of_Arms_of_Arkhangelsk_oblast_-_Fu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266" y="190799"/>
            <a:ext cx="842502" cy="9954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5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1123"/>
          </a:xfrm>
        </p:spPr>
        <p:txBody>
          <a:bodyPr>
            <a:normAutofit/>
          </a:bodyPr>
          <a:lstStyle/>
          <a:p>
            <a:pPr algn="ctr"/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агропромышленного комплекса и торговли Архангельской области</a:t>
            </a:r>
            <a:b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0033CC"/>
                </a:solidFill>
              </a:rPr>
              <a:t>В перечень </a:t>
            </a:r>
            <a:r>
              <a:rPr lang="ru-RU" sz="3600" b="1" dirty="0">
                <a:solidFill>
                  <a:srgbClr val="C00000"/>
                </a:solidFill>
              </a:rPr>
              <a:t>не включаются</a:t>
            </a:r>
            <a:r>
              <a:rPr lang="ru-RU" sz="3600" b="1" dirty="0">
                <a:solidFill>
                  <a:srgbClr val="0033CC"/>
                </a:solidFill>
              </a:rPr>
              <a:t> </a:t>
            </a:r>
            <a:endParaRPr lang="ru-RU" sz="3600" b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33CC"/>
                </a:solidFill>
              </a:rPr>
              <a:t>сельскохозяйственные </a:t>
            </a:r>
            <a:r>
              <a:rPr lang="ru-RU" sz="3600" b="1" dirty="0">
                <a:solidFill>
                  <a:srgbClr val="0033CC"/>
                </a:solidFill>
              </a:rPr>
              <a:t>угодья </a:t>
            </a:r>
            <a:endParaRPr lang="ru-RU" sz="3600" b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33CC"/>
                </a:solidFill>
              </a:rPr>
              <a:t>в </a:t>
            </a:r>
            <a:r>
              <a:rPr lang="ru-RU" sz="3600" b="1" dirty="0">
                <a:solidFill>
                  <a:srgbClr val="0033CC"/>
                </a:solidFill>
              </a:rPr>
              <a:t>составе земель сельскохозяйственного назначения </a:t>
            </a:r>
            <a:endParaRPr lang="ru-RU" sz="3600" b="1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в </a:t>
            </a:r>
            <a:r>
              <a:rPr lang="ru-RU" sz="3600" b="1" dirty="0">
                <a:solidFill>
                  <a:srgbClr val="C00000"/>
                </a:solidFill>
              </a:rPr>
              <a:t>границах садоводческих, огороднических и дачных </a:t>
            </a:r>
            <a:r>
              <a:rPr lang="ru-RU" sz="3600" b="1" dirty="0" smtClean="0">
                <a:solidFill>
                  <a:srgbClr val="C00000"/>
                </a:solidFill>
              </a:rPr>
              <a:t>объединений</a:t>
            </a:r>
            <a:endParaRPr lang="ru-RU" sz="36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Coat_of_Arms_of_Arkhangelsk_oblast_-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266" y="190799"/>
            <a:ext cx="842502" cy="9954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Межведомственная рабочая группа по регулированию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отношений в Архангельской области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8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33CC"/>
                </a:solidFill>
              </a:rPr>
              <a:t>обеспечение </a:t>
            </a:r>
            <a:r>
              <a:rPr lang="ru-RU" sz="3200" b="1" dirty="0">
                <a:solidFill>
                  <a:srgbClr val="0033CC"/>
                </a:solidFill>
              </a:rPr>
              <a:t>органов государственной власти Архангельской </a:t>
            </a:r>
            <a:r>
              <a:rPr lang="ru-RU" sz="3200" b="1" dirty="0" smtClean="0">
                <a:solidFill>
                  <a:srgbClr val="0033CC"/>
                </a:solidFill>
              </a:rPr>
              <a:t>области, органов местного самоуправления </a:t>
            </a:r>
            <a:r>
              <a:rPr lang="ru-RU" sz="3200" b="1" dirty="0">
                <a:solidFill>
                  <a:srgbClr val="0033CC"/>
                </a:solidFill>
              </a:rPr>
              <a:t>и иных заинтересованных лиц </a:t>
            </a:r>
            <a:r>
              <a:rPr lang="ru-RU" sz="3200" b="1" dirty="0">
                <a:solidFill>
                  <a:srgbClr val="C00000"/>
                </a:solidFill>
              </a:rPr>
              <a:t>достоверной информацией о землях сельскохозяйственного назначения</a:t>
            </a:r>
            <a:r>
              <a:rPr lang="ru-RU" sz="3200" b="1" dirty="0">
                <a:solidFill>
                  <a:srgbClr val="0033CC"/>
                </a:solidFill>
              </a:rPr>
              <a:t>, их количественном и качественном состоянии, обобщения и обмена, сбора и актуализации информации о землях сельскохозяйственного назначения, их состоянии и использовании, изменении количественных показателей в связи с переводом в другие </a:t>
            </a:r>
            <a:r>
              <a:rPr lang="ru-RU" sz="3200" b="1" dirty="0" smtClean="0">
                <a:solidFill>
                  <a:srgbClr val="0033CC"/>
                </a:solidFill>
              </a:rPr>
              <a:t>категории</a:t>
            </a:r>
            <a:endParaRPr lang="ru-RU" sz="3200" b="1" dirty="0">
              <a:solidFill>
                <a:srgbClr val="0033CC"/>
              </a:solidFill>
            </a:endParaRPr>
          </a:p>
          <a:p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  <p:pic>
        <p:nvPicPr>
          <p:cNvPr id="6" name="Рисунок 5" descr="Coat_of_Arms_of_Arkhangelsk_oblast_-_Fu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038" y="170167"/>
            <a:ext cx="853953" cy="9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21277"/>
            <a:ext cx="9144000" cy="799070"/>
          </a:xfrm>
        </p:spPr>
        <p:txBody>
          <a:bodyPr>
            <a:normAutofit/>
          </a:bodyPr>
          <a:lstStyle/>
          <a:p>
            <a:pPr algn="ctr"/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агропромышленного комплекса и торговли Архангельской области</a:t>
            </a:r>
            <a:b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24000" y="3031524"/>
            <a:ext cx="9144000" cy="222627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33CC"/>
                </a:solidFill>
              </a:rPr>
              <a:t>Спасибо за внимание!</a:t>
            </a:r>
            <a:endParaRPr lang="ru-RU" sz="4800" b="1" dirty="0">
              <a:solidFill>
                <a:srgbClr val="0033CC"/>
              </a:solidFill>
            </a:endParaRPr>
          </a:p>
        </p:txBody>
      </p:sp>
      <p:pic>
        <p:nvPicPr>
          <p:cNvPr id="4" name="Рисунок 3" descr="Coat_of_Arms_of_Arkhangelsk_oblast_-_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266" y="190799"/>
            <a:ext cx="842502" cy="9954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5675" y="50861"/>
            <a:ext cx="961905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436</Words>
  <Application>Microsoft Office PowerPoint</Application>
  <PresentationFormat>Широкоэкранный</PresentationFormat>
  <Paragraphs>57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Презентация PowerPoint</vt:lpstr>
      <vt:lpstr>Прогноз структуры посевных площадей по всем категориям  хозяйств Архангельской области в 2017 году</vt:lpstr>
      <vt:lpstr>Формирование перечня особо ценных продуктивных сельскохозяйственных угодий в Архангельской области</vt:lpstr>
      <vt:lpstr>Презентация PowerPoint</vt:lpstr>
      <vt:lpstr>Министерство агропромышленного комплекса и торговли Архангельской области </vt:lpstr>
      <vt:lpstr>Межведомственная рабочая группа по регулированию  земельных отношений в Архангельской области</vt:lpstr>
      <vt:lpstr>Министерство агропромышленного комплекса и торговли Архангельской области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Бажанова Ирина Борисовна</dc:creator>
  <cp:lastModifiedBy>Бажанова Ирина Борисовна</cp:lastModifiedBy>
  <cp:revision>50</cp:revision>
  <dcterms:created xsi:type="dcterms:W3CDTF">2017-05-18T10:25:12Z</dcterms:created>
  <dcterms:modified xsi:type="dcterms:W3CDTF">2017-05-18T11:33:46Z</dcterms:modified>
</cp:coreProperties>
</file>