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4707" autoAdjust="0"/>
  </p:normalViewPr>
  <p:slideViewPr>
    <p:cSldViewPr snapToGrid="0">
      <p:cViewPr varScale="1">
        <p:scale>
          <a:sx n="110" d="100"/>
          <a:sy n="110" d="100"/>
        </p:scale>
        <p:origin x="6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13552-5A36-472A-BD68-E2E46A9751AF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E612-3D62-4B66-AAEF-C35BF8255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728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13552-5A36-472A-BD68-E2E46A9751AF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E612-3D62-4B66-AAEF-C35BF8255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29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13552-5A36-472A-BD68-E2E46A9751AF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E612-3D62-4B66-AAEF-C35BF8255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922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13552-5A36-472A-BD68-E2E46A9751AF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E612-3D62-4B66-AAEF-C35BF8255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337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13552-5A36-472A-BD68-E2E46A9751AF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E612-3D62-4B66-AAEF-C35BF8255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338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13552-5A36-472A-BD68-E2E46A9751AF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E612-3D62-4B66-AAEF-C35BF8255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922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13552-5A36-472A-BD68-E2E46A9751AF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E612-3D62-4B66-AAEF-C35BF8255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55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13552-5A36-472A-BD68-E2E46A9751AF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E612-3D62-4B66-AAEF-C35BF8255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802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13552-5A36-472A-BD68-E2E46A9751AF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E612-3D62-4B66-AAEF-C35BF8255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24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13552-5A36-472A-BD68-E2E46A9751AF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E612-3D62-4B66-AAEF-C35BF8255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006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13552-5A36-472A-BD68-E2E46A9751AF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E612-3D62-4B66-AAEF-C35BF8255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979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13552-5A36-472A-BD68-E2E46A9751AF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1E612-3D62-4B66-AAEF-C35BF8255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46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6735" y="577516"/>
            <a:ext cx="10322011" cy="3442549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услугами торговли </a:t>
            </a:r>
            <a: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жителей </a:t>
            </a:r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отдаленных и малонаселенных пунктов </a:t>
            </a:r>
            <a: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Архангельской области, закупочная и производственная деятельность системы потребительской кооперации </a:t>
            </a:r>
            <a: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</a:t>
            </a:r>
            <a:endParaRPr lang="ru-RU" sz="3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29852" y="5261810"/>
            <a:ext cx="8438147" cy="898357"/>
          </a:xfrm>
        </p:spPr>
        <p:txBody>
          <a:bodyPr/>
          <a:lstStyle/>
          <a:p>
            <a:r>
              <a:rPr lang="ru-RU" b="1" dirty="0" smtClean="0"/>
              <a:t>27 октября 2015 года</a:t>
            </a:r>
          </a:p>
          <a:p>
            <a:r>
              <a:rPr lang="ru-RU" b="1" dirty="0" smtClean="0"/>
              <a:t>г. Архангельск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17051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работы за 9 месяцев 2015 года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5"/>
            <a:ext cx="1081834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	Розничный </a:t>
            </a:r>
            <a:r>
              <a:rPr lang="ru-RU" dirty="0"/>
              <a:t>товарооборот предприятий потребительской кооперации Архангельской области по итогам 9 месяцев 2015 года составил </a:t>
            </a:r>
            <a:r>
              <a:rPr lang="ru-RU" b="1" dirty="0">
                <a:solidFill>
                  <a:srgbClr val="C00000"/>
                </a:solidFill>
              </a:rPr>
              <a:t>4238,9</a:t>
            </a:r>
            <a:r>
              <a:rPr lang="ru-RU" dirty="0"/>
              <a:t> млн. рублей, в том числе: </a:t>
            </a:r>
          </a:p>
          <a:p>
            <a:r>
              <a:rPr lang="ru-RU" dirty="0"/>
              <a:t>оборот розничной торговли </a:t>
            </a:r>
            <a:r>
              <a:rPr lang="ru-RU" dirty="0" smtClean="0"/>
              <a:t>- </a:t>
            </a:r>
            <a:r>
              <a:rPr lang="ru-RU" dirty="0"/>
              <a:t>3961,9 млн рублей; </a:t>
            </a:r>
          </a:p>
          <a:p>
            <a:r>
              <a:rPr lang="ru-RU" dirty="0"/>
              <a:t>общественного питания </a:t>
            </a:r>
            <a:r>
              <a:rPr lang="ru-RU" dirty="0" smtClean="0"/>
              <a:t>- </a:t>
            </a:r>
            <a:r>
              <a:rPr lang="ru-RU" dirty="0"/>
              <a:t>277,0 млн. рублей; </a:t>
            </a:r>
          </a:p>
          <a:p>
            <a:r>
              <a:rPr lang="ru-RU" dirty="0" smtClean="0"/>
              <a:t>оказано платных </a:t>
            </a:r>
            <a:r>
              <a:rPr lang="ru-RU" dirty="0"/>
              <a:t>услуг населению </a:t>
            </a:r>
            <a:r>
              <a:rPr lang="ru-RU" dirty="0" smtClean="0"/>
              <a:t>- </a:t>
            </a:r>
            <a:r>
              <a:rPr lang="ru-RU" dirty="0"/>
              <a:t>12,8 млн. рублей. </a:t>
            </a:r>
          </a:p>
          <a:p>
            <a:pPr marL="0" indent="0">
              <a:buNone/>
            </a:pPr>
            <a:r>
              <a:rPr lang="ru-RU" dirty="0" smtClean="0"/>
              <a:t>	Объем </a:t>
            </a:r>
            <a:r>
              <a:rPr lang="ru-RU" dirty="0"/>
              <a:t>производства </a:t>
            </a:r>
            <a:r>
              <a:rPr lang="ru-RU" dirty="0" smtClean="0"/>
              <a:t>пром. </a:t>
            </a:r>
            <a:r>
              <a:rPr lang="ru-RU" dirty="0"/>
              <a:t>продукции </a:t>
            </a:r>
            <a:r>
              <a:rPr lang="ru-RU" dirty="0" smtClean="0"/>
              <a:t>-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527,1</a:t>
            </a:r>
            <a:r>
              <a:rPr lang="ru-RU" dirty="0"/>
              <a:t> млн. </a:t>
            </a:r>
            <a:r>
              <a:rPr lang="ru-RU" dirty="0" smtClean="0"/>
              <a:t>рублей. </a:t>
            </a:r>
          </a:p>
          <a:p>
            <a:pPr marL="0" indent="0">
              <a:buNone/>
            </a:pPr>
            <a:r>
              <a:rPr lang="ru-RU" dirty="0" smtClean="0"/>
              <a:t>	Объем </a:t>
            </a:r>
            <a:r>
              <a:rPr lang="ru-RU" dirty="0"/>
              <a:t>закупок сельхозпродукции и сырья </a:t>
            </a:r>
            <a:r>
              <a:rPr lang="ru-RU" dirty="0" smtClean="0"/>
              <a:t>- </a:t>
            </a:r>
            <a:r>
              <a:rPr lang="ru-RU" b="1" dirty="0">
                <a:solidFill>
                  <a:srgbClr val="C00000"/>
                </a:solidFill>
              </a:rPr>
              <a:t>335,7</a:t>
            </a:r>
            <a:r>
              <a:rPr lang="ru-RU" dirty="0"/>
              <a:t> млн. рублей.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3178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Меры </a:t>
            </a:r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государственной поддержки </a:t>
            </a:r>
            <a: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Архангельской </a:t>
            </a:r>
            <a: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области по созданию условий в услугах торговли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400" dirty="0"/>
              <a:t>Выделение субсидий на возмещение расходов, связанных с доставкой </a:t>
            </a:r>
            <a:r>
              <a:rPr lang="ru-RU" sz="2400" dirty="0" smtClean="0"/>
              <a:t>муки в РКС и районы досрочного завоза товаров </a:t>
            </a:r>
          </a:p>
          <a:p>
            <a:endParaRPr lang="ru-RU" dirty="0"/>
          </a:p>
          <a:p>
            <a:endParaRPr lang="ru-RU" dirty="0" smtClean="0"/>
          </a:p>
          <a:p>
            <a:pPr marL="0" indent="0" algn="ctr">
              <a:buNone/>
            </a:pPr>
            <a:r>
              <a:rPr lang="ru-RU" sz="2400" dirty="0" smtClean="0"/>
              <a:t>Выделение субсидий на возмещение расходов, связанных с созданием </a:t>
            </a:r>
            <a:r>
              <a:rPr lang="ru-RU" sz="2400" dirty="0"/>
              <a:t>условий для обеспечения поселений услугами </a:t>
            </a:r>
            <a:r>
              <a:rPr lang="ru-RU" sz="2400" dirty="0" smtClean="0"/>
              <a:t>торговли (</a:t>
            </a:r>
            <a:r>
              <a:rPr lang="ru-RU" sz="2400" dirty="0"/>
              <a:t>по доставке товаров первой необходимости в труднодоступные населенные </a:t>
            </a:r>
            <a:r>
              <a:rPr lang="ru-RU" sz="2400" dirty="0" smtClean="0"/>
              <a:t>пункты)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619250"/>
              </p:ext>
            </p:extLst>
          </p:nvPr>
        </p:nvGraphicFramePr>
        <p:xfrm>
          <a:off x="981511" y="2684476"/>
          <a:ext cx="10372290" cy="90601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457430"/>
                <a:gridCol w="3457430"/>
                <a:gridCol w="3457430"/>
              </a:tblGrid>
              <a:tr h="4530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2015 </a:t>
                      </a:r>
                      <a:r>
                        <a:rPr lang="ru-RU" sz="2000" dirty="0" smtClean="0">
                          <a:effectLst/>
                        </a:rPr>
                        <a:t>год, тыс. руб. (факт)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2016 год (план</a:t>
                      </a:r>
                      <a:r>
                        <a:rPr lang="ru-RU" sz="2000" dirty="0" smtClean="0">
                          <a:effectLst/>
                        </a:rPr>
                        <a:t>),  тыс. руб.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2017 год (план</a:t>
                      </a:r>
                      <a:r>
                        <a:rPr lang="ru-RU" sz="2000" dirty="0" smtClean="0">
                          <a:effectLst/>
                        </a:rPr>
                        <a:t>) тыс. руб.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30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3990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2418,2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3667,6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317605" y="3208577"/>
            <a:ext cx="2134511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Тысяч. руб.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565671"/>
              </p:ext>
            </p:extLst>
          </p:nvPr>
        </p:nvGraphicFramePr>
        <p:xfrm>
          <a:off x="973124" y="4764946"/>
          <a:ext cx="10380676" cy="1718066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522431"/>
                <a:gridCol w="2135009"/>
                <a:gridCol w="2361618"/>
                <a:gridCol w="2361618"/>
              </a:tblGrid>
              <a:tr h="7234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БЮДЖЕТ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2015 год (факт) тыс. руб.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2016 год (план), тыс. руб.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2017 год (план), тыс. руб.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15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ОБЛАСТНОЙ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</a:rPr>
                        <a:t>2569,0</a:t>
                      </a:r>
                      <a:endParaRPr lang="ru-RU" sz="1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>
                          <a:effectLst/>
                        </a:rPr>
                        <a:t>2569,0</a:t>
                      </a:r>
                      <a:endParaRPr lang="ru-RU" sz="1800" b="1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effectLst/>
                        </a:rPr>
                        <a:t>3069,0</a:t>
                      </a:r>
                      <a:endParaRPr lang="ru-RU" sz="1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315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МУНИЦИПАЛЬНЫЕ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</a:rPr>
                        <a:t>3321,0</a:t>
                      </a:r>
                      <a:endParaRPr lang="ru-RU" sz="1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</a:rPr>
                        <a:t>3321,0</a:t>
                      </a:r>
                      <a:endParaRPr lang="ru-RU" sz="1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</a:rPr>
                        <a:t>3321,0</a:t>
                      </a:r>
                      <a:endParaRPr lang="ru-RU" sz="1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3153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</a:rPr>
                        <a:t>Итого:</a:t>
                      </a:r>
                      <a:endParaRPr lang="ru-RU" sz="1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>
                          <a:effectLst/>
                        </a:rPr>
                        <a:t>5890, 0</a:t>
                      </a:r>
                      <a:endParaRPr lang="ru-RU" sz="1800" b="1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>
                          <a:effectLst/>
                        </a:rPr>
                        <a:t>5890, 0</a:t>
                      </a:r>
                      <a:endParaRPr lang="ru-RU" sz="1800" b="1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effectLst/>
                        </a:rPr>
                        <a:t>6390</a:t>
                      </a:r>
                      <a:r>
                        <a:rPr lang="ru-RU" sz="1800" kern="1200" dirty="0">
                          <a:effectLst/>
                        </a:rPr>
                        <a:t>, 0</a:t>
                      </a:r>
                      <a:endParaRPr lang="ru-RU" sz="1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6669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891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Освоение бюджетных средств по торговле  в 2015 году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6848983"/>
              </p:ext>
            </p:extLst>
          </p:nvPr>
        </p:nvGraphicFramePr>
        <p:xfrm>
          <a:off x="914399" y="926427"/>
          <a:ext cx="10882184" cy="585811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38493"/>
                <a:gridCol w="2861886"/>
                <a:gridCol w="1211494"/>
                <a:gridCol w="1139717"/>
                <a:gridCol w="1270518"/>
                <a:gridCol w="1054212"/>
                <a:gridCol w="1505864"/>
              </a:tblGrid>
              <a:tr h="9144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Муниципальные образования области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потребительских обществ, наименование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Лимиты, 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тыс. руб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Средства МО, </a:t>
                      </a:r>
                      <a:r>
                        <a:rPr lang="ru-RU" sz="1400" dirty="0" smtClean="0">
                          <a:effectLst/>
                        </a:rPr>
                        <a:t>тыс. руб.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Средства ОБ, </a:t>
                      </a:r>
                      <a:r>
                        <a:rPr lang="ru-RU" sz="1400" dirty="0" smtClean="0">
                          <a:effectLst/>
                        </a:rPr>
                        <a:t>тыс. руб</a:t>
                      </a:r>
                      <a:r>
                        <a:rPr lang="ru-RU" sz="1400" dirty="0">
                          <a:effectLst/>
                        </a:rPr>
                        <a:t>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Всего, 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тыс.руб</a:t>
                      </a:r>
                      <a:r>
                        <a:rPr lang="ru-RU" sz="1400" dirty="0">
                          <a:effectLst/>
                        </a:rPr>
                        <a:t>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</a:rPr>
                        <a:t>Численность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</a:rPr>
                        <a:t>обслуживаемого населения, чел./кол-во деревень, ед.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</a:tr>
              <a:tr h="2351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Архангельск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316, 7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</a:tr>
              <a:tr h="241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</a:rPr>
                        <a:t>Северодвинск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26, 6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 использованы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</a:tr>
              <a:tr h="7387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Вельский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Вельское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горпо</a:t>
                      </a:r>
                      <a:r>
                        <a:rPr lang="ru-RU" sz="1400" dirty="0">
                          <a:effectLst/>
                        </a:rPr>
                        <a:t>; </a:t>
                      </a:r>
                      <a:r>
                        <a:rPr lang="ru-RU" sz="1400" dirty="0" err="1">
                          <a:effectLst/>
                        </a:rPr>
                        <a:t>Липовское</a:t>
                      </a:r>
                      <a:r>
                        <a:rPr lang="ru-RU" sz="1400" dirty="0">
                          <a:effectLst/>
                        </a:rPr>
                        <a:t> сельпо; Благовещенское сельпо; </a:t>
                      </a:r>
                      <a:r>
                        <a:rPr lang="ru-RU" sz="1400" dirty="0" err="1">
                          <a:effectLst/>
                        </a:rPr>
                        <a:t>Пуйское</a:t>
                      </a:r>
                      <a:r>
                        <a:rPr lang="ru-RU" sz="1400" dirty="0">
                          <a:effectLst/>
                        </a:rPr>
                        <a:t> сельпо; </a:t>
                      </a:r>
                      <a:r>
                        <a:rPr lang="ru-RU" sz="1400" dirty="0" err="1">
                          <a:effectLst/>
                        </a:rPr>
                        <a:t>Верхнеусткулойское</a:t>
                      </a:r>
                      <a:r>
                        <a:rPr lang="ru-RU" sz="1400" dirty="0">
                          <a:effectLst/>
                        </a:rPr>
                        <a:t> сельпо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75, 0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40,5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60,7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0,3</a:t>
                      </a:r>
                      <a:endParaRPr lang="ru-RU" sz="1400" dirty="0">
                        <a:effectLst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797/37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</a:tr>
              <a:tr h="241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Верхнетоемский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 «</a:t>
                      </a:r>
                      <a:r>
                        <a:rPr lang="ru-RU" sz="1400" dirty="0" err="1">
                          <a:effectLst/>
                        </a:rPr>
                        <a:t>Верхнетоемское</a:t>
                      </a:r>
                      <a:r>
                        <a:rPr lang="ru-RU" sz="1400" dirty="0">
                          <a:effectLst/>
                        </a:rPr>
                        <a:t>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480,0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35,7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11, 6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47, 3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1357/14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</a:tr>
              <a:tr h="241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Вилегодский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 «</a:t>
                      </a:r>
                      <a:r>
                        <a:rPr lang="ru-RU" sz="1400" dirty="0" err="1">
                          <a:effectLst/>
                        </a:rPr>
                        <a:t>Виледькоопторг</a:t>
                      </a:r>
                      <a:r>
                        <a:rPr lang="ru-RU" sz="1400" dirty="0">
                          <a:effectLst/>
                        </a:rPr>
                        <a:t>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372,0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299,0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231, 4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530, 5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330/36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</a:tr>
              <a:tr h="241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Виноградовский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Березниковское</a:t>
                      </a:r>
                      <a:r>
                        <a:rPr lang="ru-RU" sz="1400" dirty="0">
                          <a:effectLst/>
                        </a:rPr>
                        <a:t> ПОСПО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75,0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29,7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44, 5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74, 2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520/19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</a:tr>
              <a:tr h="241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Котласский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 «Заготпромторг»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56,5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94, 2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150, 6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586/35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</a:tr>
              <a:tr h="241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Красноборский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 «Красноборское»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175,0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24,7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36, 9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61, 7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120/35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</a:tr>
              <a:tr h="241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</a:rPr>
                        <a:t>Ленский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37,5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</a:rPr>
                        <a:t>Не использованы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</a:tr>
              <a:tr h="4955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Мезенский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 «Быченский СХР»; ПО «Козьмогородское»; ПО «Ручьи»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188,7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63,9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101, 8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165, 7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455/14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</a:tr>
              <a:tr h="241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</a:rPr>
                        <a:t>Онежский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180,0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</a:rPr>
                        <a:t>Не использованы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</a:tr>
              <a:tr h="241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C00000"/>
                          </a:solidFill>
                          <a:effectLst/>
                        </a:rPr>
                        <a:t>Плесецкий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</a:rPr>
                        <a:t>Не использованы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</a:tr>
              <a:tr h="3481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Приморский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</a:t>
                      </a:r>
                      <a:r>
                        <a:rPr lang="ru-RU" sz="1400" dirty="0" err="1">
                          <a:effectLst/>
                        </a:rPr>
                        <a:t>Соловецкое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райпо</a:t>
                      </a:r>
                      <a:r>
                        <a:rPr lang="ru-RU" sz="1400" dirty="0" smtClean="0">
                          <a:effectLst/>
                        </a:rPr>
                        <a:t>»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132,0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51,8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76, 2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128, 0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852/2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</a:tr>
              <a:tr h="4955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Устьянский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ООО ПО «Устьяны»; ООО ПО «Строевское»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280,5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80,5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120, 8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201, 4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1730/40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</a:tr>
              <a:tr h="3667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</a:rPr>
                        <a:t>Итого область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16 орган.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2 </a:t>
                      </a:r>
                      <a:r>
                        <a:rPr lang="ru-RU" sz="1400" dirty="0" smtClean="0">
                          <a:effectLst/>
                        </a:rPr>
                        <a:t>569,0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682,3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778, 4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1 </a:t>
                      </a:r>
                      <a:r>
                        <a:rPr lang="ru-RU" sz="1400" dirty="0" smtClean="0">
                          <a:effectLst/>
                        </a:rPr>
                        <a:t>460, 7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</a:rPr>
                        <a:t>6747 чел./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</a:rPr>
                        <a:t>232 дер.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23" marR="4552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563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Минимальные закупочные цены для получения субсидий на закупку сельскохозяйственной продукции у граждан, ведущих личное подсобное хозяйство на территории 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Архангельской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области</a:t>
            </a:r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 1 января 2013 года по 31 июля 2015 года:</a:t>
            </a:r>
          </a:p>
          <a:p>
            <a:r>
              <a:rPr lang="ru-RU" dirty="0"/>
              <a:t>молоко – 10 тыс. рублей за 1 тонну;</a:t>
            </a:r>
          </a:p>
          <a:p>
            <a:r>
              <a:rPr lang="ru-RU" dirty="0"/>
              <a:t>мясо – 100 тыс. рублей за 1 тонну в живом весе;</a:t>
            </a:r>
          </a:p>
          <a:p>
            <a:r>
              <a:rPr lang="ru-RU" dirty="0"/>
              <a:t>овощи – 10 тыс. рублей за 1 тонну;</a:t>
            </a:r>
          </a:p>
          <a:p>
            <a:r>
              <a:rPr lang="ru-RU" dirty="0"/>
              <a:t>картофель – 8 тыс. рублей за 1 тонну;</a:t>
            </a:r>
          </a:p>
          <a:p>
            <a:pPr marL="0" lvl="0" indent="0">
              <a:buNone/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 1 августа 2015 года:</a:t>
            </a:r>
          </a:p>
          <a:p>
            <a:r>
              <a:rPr lang="ru-RU" dirty="0"/>
              <a:t>молоко – 15 тыс. рублей за 1 тонну;</a:t>
            </a:r>
          </a:p>
          <a:p>
            <a:r>
              <a:rPr lang="ru-RU" dirty="0"/>
              <a:t>мясо – 150 тыс. рублей за 1 тонну в живом весе;</a:t>
            </a:r>
          </a:p>
          <a:p>
            <a:r>
              <a:rPr lang="ru-RU" dirty="0"/>
              <a:t>овощи – 15 тыс. рублей за 1 тонну;</a:t>
            </a:r>
          </a:p>
          <a:p>
            <a:r>
              <a:rPr lang="ru-RU" dirty="0"/>
              <a:t>картофель – 12 тыс. рублей за 1 тонну.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4611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Освоение бюджетных средств при ведении заготовительной деятельности системой потребкооперации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выплачено субсидий на закупку сельскохозяйственной продукции у граждан, ведущих личное подсобное хозяйство: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879078"/>
              </p:ext>
            </p:extLst>
          </p:nvPr>
        </p:nvGraphicFramePr>
        <p:xfrm>
          <a:off x="494951" y="2650920"/>
          <a:ext cx="11258024" cy="2466363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010362"/>
                <a:gridCol w="2105278"/>
                <a:gridCol w="1390358"/>
                <a:gridCol w="2010663"/>
                <a:gridCol w="2350864"/>
                <a:gridCol w="1390499"/>
              </a:tblGrid>
              <a:tr h="1499611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  год, 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 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руб.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т. ч. потребкооперации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Доля,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 год, 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 за 9 мес.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руб.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т. ч. потребкооперации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, (%)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6675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5000,0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1133,34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</a:rPr>
                        <a:t>22,67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2 259,64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852,77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</a:rPr>
                        <a:t>37,74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585556" y="2003424"/>
            <a:ext cx="18905654" cy="979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841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 по развитию потребительской кооперации в Архангельской облас</a:t>
            </a:r>
            <a:r>
              <a:rPr lang="ru-RU" b="1" dirty="0" smtClean="0">
                <a:solidFill>
                  <a:srgbClr val="C00000"/>
                </a:solidFill>
              </a:rPr>
              <a:t>ти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рассмотреть возможность внедрения вертикальной интеграции обществ, способствующей не только объединению кооперативных организаций, но и предприятий других форм собственности, что будет являться эффективным инструментом снижения издержек, усилением контроля над товародвижением, устранение лишних посредников, уменьшения потребности в оборотных средствах и др.;</a:t>
            </a:r>
          </a:p>
          <a:p>
            <a:r>
              <a:rPr lang="ru-RU" dirty="0" smtClean="0"/>
              <a:t>проанализировать </a:t>
            </a:r>
            <a:r>
              <a:rPr lang="ru-RU" dirty="0"/>
              <a:t>возможности по наращиванию объемов производства на имеющихся производственных площадях и их модернизацию.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8146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38826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5897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667</Words>
  <Application>Microsoft Office PowerPoint</Application>
  <PresentationFormat>Широкоэкранный</PresentationFormat>
  <Paragraphs>194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Обеспечение услугами торговли  жителей отдаленных и малонаселенных пунктов Архангельской области, закупочная и производственная деятельность системы потребительской кооперации региона</vt:lpstr>
      <vt:lpstr>Результаты работы за 9 месяцев 2015 года</vt:lpstr>
      <vt:lpstr>Меры государственной поддержки в Архангельской области по созданию условий в услугах торговли</vt:lpstr>
      <vt:lpstr>Освоение бюджетных средств по торговле  в 2015 году</vt:lpstr>
      <vt:lpstr>Минимальные закупочные цены для получения субсидий на закупку сельскохозяйственной продукции у граждан, ведущих личное подсобное хозяйство на территории  Архангельской области </vt:lpstr>
      <vt:lpstr>Освоение бюджетных средств при ведении заготовительной деятельности системой потребкооперации</vt:lpstr>
      <vt:lpstr>Предложения по развитию потребительской кооперации в Архангельской области</vt:lpstr>
      <vt:lpstr>     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Бажанова Ирина Борисовна</dc:creator>
  <cp:lastModifiedBy>Бажанова Ирина Борисовна</cp:lastModifiedBy>
  <cp:revision>109</cp:revision>
  <dcterms:created xsi:type="dcterms:W3CDTF">2015-10-26T11:27:18Z</dcterms:created>
  <dcterms:modified xsi:type="dcterms:W3CDTF">2015-10-26T13:39:29Z</dcterms:modified>
</cp:coreProperties>
</file>