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2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9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2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3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5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0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0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9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3552-5A36-472A-BD68-E2E46A9751A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E612-3D62-4B66-AAEF-C35BF8255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6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6735" y="577516"/>
            <a:ext cx="10322011" cy="344254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услугами торговли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отдаленных и малонаселенных пунктов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Архангельской области, закупочная и производственная деятельность системы потребительской кооперации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9852" y="5261810"/>
            <a:ext cx="8438147" cy="898357"/>
          </a:xfrm>
        </p:spPr>
        <p:txBody>
          <a:bodyPr/>
          <a:lstStyle/>
          <a:p>
            <a:r>
              <a:rPr lang="ru-RU" b="1" dirty="0" smtClean="0"/>
              <a:t>27 октября 2015 года</a:t>
            </a:r>
          </a:p>
          <a:p>
            <a:r>
              <a:rPr lang="ru-RU" b="1" dirty="0" smtClean="0"/>
              <a:t>г. Архангельск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70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работы за 9 месяцев 2015 года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83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Розничный </a:t>
            </a:r>
            <a:r>
              <a:rPr lang="ru-RU" dirty="0"/>
              <a:t>товарооборот предприятий потребительской кооперации Архангельской области по итогам 9 месяцев 2015 года составил </a:t>
            </a:r>
            <a:r>
              <a:rPr lang="ru-RU" b="1" dirty="0">
                <a:solidFill>
                  <a:srgbClr val="C00000"/>
                </a:solidFill>
              </a:rPr>
              <a:t>4238,9</a:t>
            </a:r>
            <a:r>
              <a:rPr lang="ru-RU" dirty="0"/>
              <a:t> млн. рублей, в том числе: </a:t>
            </a:r>
          </a:p>
          <a:p>
            <a:r>
              <a:rPr lang="ru-RU" dirty="0"/>
              <a:t>оборот розничной торговли </a:t>
            </a:r>
            <a:r>
              <a:rPr lang="ru-RU" dirty="0" smtClean="0"/>
              <a:t>- </a:t>
            </a:r>
            <a:r>
              <a:rPr lang="ru-RU" dirty="0"/>
              <a:t>3961,9 млн рублей; </a:t>
            </a:r>
          </a:p>
          <a:p>
            <a:r>
              <a:rPr lang="ru-RU" dirty="0"/>
              <a:t>общественного питания </a:t>
            </a:r>
            <a:r>
              <a:rPr lang="ru-RU" dirty="0" smtClean="0"/>
              <a:t>- </a:t>
            </a:r>
            <a:r>
              <a:rPr lang="ru-RU" dirty="0"/>
              <a:t>277,0 млн. рублей; </a:t>
            </a:r>
          </a:p>
          <a:p>
            <a:r>
              <a:rPr lang="ru-RU" dirty="0" smtClean="0"/>
              <a:t>оказано платных </a:t>
            </a:r>
            <a:r>
              <a:rPr lang="ru-RU" dirty="0"/>
              <a:t>услуг населению </a:t>
            </a:r>
            <a:r>
              <a:rPr lang="ru-RU" dirty="0" smtClean="0"/>
              <a:t>- </a:t>
            </a:r>
            <a:r>
              <a:rPr lang="ru-RU" dirty="0"/>
              <a:t>12,8 млн. рублей. </a:t>
            </a:r>
          </a:p>
          <a:p>
            <a:pPr marL="0" indent="0">
              <a:buNone/>
            </a:pPr>
            <a:r>
              <a:rPr lang="ru-RU" dirty="0" smtClean="0"/>
              <a:t>	Объем </a:t>
            </a:r>
            <a:r>
              <a:rPr lang="ru-RU" dirty="0"/>
              <a:t>производства </a:t>
            </a:r>
            <a:r>
              <a:rPr lang="ru-RU" dirty="0" smtClean="0"/>
              <a:t>пром. </a:t>
            </a:r>
            <a:r>
              <a:rPr lang="ru-RU" dirty="0"/>
              <a:t>продукции </a:t>
            </a:r>
            <a:r>
              <a:rPr lang="ru-RU" dirty="0" smtClean="0"/>
              <a:t>-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527,1</a:t>
            </a:r>
            <a:r>
              <a:rPr lang="ru-RU" dirty="0"/>
              <a:t> млн. </a:t>
            </a:r>
            <a:r>
              <a:rPr lang="ru-RU" dirty="0" smtClean="0"/>
              <a:t>рублей. </a:t>
            </a:r>
          </a:p>
          <a:p>
            <a:pPr marL="0" indent="0">
              <a:buNone/>
            </a:pPr>
            <a:r>
              <a:rPr lang="ru-RU" dirty="0" smtClean="0"/>
              <a:t>	Объем </a:t>
            </a:r>
            <a:r>
              <a:rPr lang="ru-RU" dirty="0"/>
              <a:t>закупок сельхозпродукции и сырья </a:t>
            </a:r>
            <a:r>
              <a:rPr lang="ru-RU" dirty="0" smtClean="0"/>
              <a:t>- </a:t>
            </a:r>
            <a:r>
              <a:rPr lang="ru-RU" b="1" dirty="0">
                <a:solidFill>
                  <a:srgbClr val="C00000"/>
                </a:solidFill>
              </a:rPr>
              <a:t>335,7</a:t>
            </a:r>
            <a:r>
              <a:rPr lang="ru-RU" dirty="0"/>
              <a:t> млн. рублей.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17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поддержки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Архангельской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по созданию условий в услугах торговли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/>
              <a:t>Выделение субсидий на возмещение расходов, связанных с доставкой </a:t>
            </a:r>
            <a:r>
              <a:rPr lang="ru-RU" sz="2400" dirty="0" smtClean="0"/>
              <a:t>муки в РКС и районы досрочного завоза товаров </a:t>
            </a:r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Выделение субсидий на возмещение расходов, связанных с созданием </a:t>
            </a:r>
            <a:r>
              <a:rPr lang="ru-RU" sz="2400" dirty="0"/>
              <a:t>условий для обеспечения поселений услугами </a:t>
            </a:r>
            <a:r>
              <a:rPr lang="ru-RU" sz="2400" dirty="0" smtClean="0"/>
              <a:t>торговли (</a:t>
            </a:r>
            <a:r>
              <a:rPr lang="ru-RU" sz="2400" dirty="0"/>
              <a:t>по доставке товаров первой необходимости в труднодоступные населенные </a:t>
            </a:r>
            <a:r>
              <a:rPr lang="ru-RU" sz="2400" dirty="0" smtClean="0"/>
              <a:t>пункты)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619250"/>
              </p:ext>
            </p:extLst>
          </p:nvPr>
        </p:nvGraphicFramePr>
        <p:xfrm>
          <a:off x="981511" y="2684476"/>
          <a:ext cx="10372290" cy="9060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57430"/>
                <a:gridCol w="3457430"/>
                <a:gridCol w="3457430"/>
              </a:tblGrid>
              <a:tr h="453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 </a:t>
                      </a:r>
                      <a:r>
                        <a:rPr lang="ru-RU" sz="2000" dirty="0" smtClean="0">
                          <a:effectLst/>
                        </a:rPr>
                        <a:t>год, тыс. руб. (факт)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2016 год (план</a:t>
                      </a:r>
                      <a:r>
                        <a:rPr lang="ru-RU" sz="2000" dirty="0" smtClean="0">
                          <a:effectLst/>
                        </a:rPr>
                        <a:t>), 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 год (план</a:t>
                      </a:r>
                      <a:r>
                        <a:rPr lang="ru-RU" sz="2000" dirty="0" smtClean="0">
                          <a:effectLst/>
                        </a:rPr>
                        <a:t>)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3990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2418,2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3667,6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317605" y="3208577"/>
            <a:ext cx="213451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Тысяч. руб.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65671"/>
              </p:ext>
            </p:extLst>
          </p:nvPr>
        </p:nvGraphicFramePr>
        <p:xfrm>
          <a:off x="973124" y="4764946"/>
          <a:ext cx="10380676" cy="171806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22431"/>
                <a:gridCol w="2135009"/>
                <a:gridCol w="2361618"/>
                <a:gridCol w="2361618"/>
              </a:tblGrid>
              <a:tr h="72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БЮДЖЕТ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 год (факт)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2016 год (план),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 год (план),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ОБЛАСТНОЙ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2569,0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2569,0</a:t>
                      </a:r>
                      <a:endParaRPr lang="ru-RU" sz="1800" b="1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3069,0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31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МУНИЦИПАЛЬНЫЕ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3321,0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3321,0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3321,0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315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Итого: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5890, 0</a:t>
                      </a:r>
                      <a:endParaRPr lang="ru-RU" sz="1800" b="1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5890, 0</a:t>
                      </a:r>
                      <a:endParaRPr lang="ru-RU" sz="1800" b="1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6390</a:t>
                      </a:r>
                      <a:r>
                        <a:rPr lang="ru-RU" sz="1800" kern="1200" dirty="0">
                          <a:effectLst/>
                        </a:rPr>
                        <a:t>, 0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66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8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 бюджетных средств по торговле  в 2015 году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48983"/>
              </p:ext>
            </p:extLst>
          </p:nvPr>
        </p:nvGraphicFramePr>
        <p:xfrm>
          <a:off x="914399" y="926427"/>
          <a:ext cx="10882184" cy="58581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8493"/>
                <a:gridCol w="2861886"/>
                <a:gridCol w="1211494"/>
                <a:gridCol w="1139717"/>
                <a:gridCol w="1270518"/>
                <a:gridCol w="1054212"/>
                <a:gridCol w="1505864"/>
              </a:tblGrid>
              <a:tr h="914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Муниципальные образования области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потребительских обществ, 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Лимиты,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тыс. руб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Средства МО, </a:t>
                      </a:r>
                      <a:r>
                        <a:rPr lang="ru-RU" sz="1400" dirty="0" smtClean="0">
                          <a:effectLst/>
                        </a:rPr>
                        <a:t>тыс. руб.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Средства ОБ, </a:t>
                      </a:r>
                      <a:r>
                        <a:rPr lang="ru-RU" sz="1400" dirty="0" smtClean="0">
                          <a:effectLst/>
                        </a:rPr>
                        <a:t>тыс. руб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Всего,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Численность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обслуживаемого населения, чел./кол-во деревень, ед.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35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Архангельск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316, 7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Северодвинск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26, 6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использованы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738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Вельский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Вельское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горпо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r>
                        <a:rPr lang="ru-RU" sz="1400" dirty="0" err="1">
                          <a:effectLst/>
                        </a:rPr>
                        <a:t>Липовское</a:t>
                      </a:r>
                      <a:r>
                        <a:rPr lang="ru-RU" sz="1400" dirty="0">
                          <a:effectLst/>
                        </a:rPr>
                        <a:t> сельпо; Благовещенское сельпо; </a:t>
                      </a:r>
                      <a:r>
                        <a:rPr lang="ru-RU" sz="1400" dirty="0" err="1">
                          <a:effectLst/>
                        </a:rPr>
                        <a:t>Пуйское</a:t>
                      </a:r>
                      <a:r>
                        <a:rPr lang="ru-RU" sz="1400" dirty="0">
                          <a:effectLst/>
                        </a:rPr>
                        <a:t> сельпо; </a:t>
                      </a:r>
                      <a:r>
                        <a:rPr lang="ru-RU" sz="1400" dirty="0" err="1">
                          <a:effectLst/>
                        </a:rPr>
                        <a:t>Верхнеусткулойское</a:t>
                      </a:r>
                      <a:r>
                        <a:rPr lang="ru-RU" sz="1400" dirty="0">
                          <a:effectLst/>
                        </a:rPr>
                        <a:t> сельпо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75, 0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0,3</a:t>
                      </a:r>
                      <a:endParaRPr lang="ru-RU" sz="1400" dirty="0">
                        <a:effectLst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797/37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Верхнетоемский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«</a:t>
                      </a:r>
                      <a:r>
                        <a:rPr lang="ru-RU" sz="1400" dirty="0" err="1">
                          <a:effectLst/>
                        </a:rPr>
                        <a:t>Верхнетоемское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480,0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35,7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11, 6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47, 3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1357/14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Вилегодский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«</a:t>
                      </a:r>
                      <a:r>
                        <a:rPr lang="ru-RU" sz="1400" dirty="0" err="1">
                          <a:effectLst/>
                        </a:rPr>
                        <a:t>Виледькоопторг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372,0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299,0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231, 4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530, 5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330/36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Виноградовский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Березниковское</a:t>
                      </a:r>
                      <a:r>
                        <a:rPr lang="ru-RU" sz="1400" dirty="0">
                          <a:effectLst/>
                        </a:rPr>
                        <a:t> ПОСПО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44, 5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74, 2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520/19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Котласский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«Заготпромторг»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94, 2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150, 6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586/35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Красноборский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«Красноборское»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175,0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36, 9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61, 7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120/35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Ленский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Не использованы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495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Мезенский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«Быченский СХР»; ПО «Козьмогородское»; ПО «Ручьи»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188,7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101, 8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165, 7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455/14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Онежский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Не использованы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24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</a:rPr>
                        <a:t>Плесецкий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Не использованы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348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Приморский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</a:t>
                      </a:r>
                      <a:r>
                        <a:rPr lang="ru-RU" sz="1400" dirty="0" err="1">
                          <a:effectLst/>
                        </a:rPr>
                        <a:t>Соловецкое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райпо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76, 2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128, 0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852/2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495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Устьянский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ООО ПО «Устьяны»; ООО ПО «Строевское»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120, 8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201, 4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1730/40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  <a:tr h="366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Итого область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 орган.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2 </a:t>
                      </a:r>
                      <a:r>
                        <a:rPr lang="ru-RU" sz="1400" dirty="0" smtClean="0">
                          <a:effectLst/>
                        </a:rPr>
                        <a:t>569,0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682,3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778, 4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</a:t>
                      </a:r>
                      <a:r>
                        <a:rPr lang="ru-RU" sz="1400" dirty="0" smtClean="0">
                          <a:effectLst/>
                        </a:rPr>
                        <a:t>460, 7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6747 чел./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232 дер.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23" marR="455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Минимальные закупочные цены для получения субсидий на закупку сельскохозяйственной продукции у граждан, ведущих личное подсобное хозяйство на территории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Архангельской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 1 января 2013 года по 31 июля 2015 года:</a:t>
            </a:r>
          </a:p>
          <a:p>
            <a:r>
              <a:rPr lang="ru-RU" dirty="0"/>
              <a:t>молоко – 10 тыс. рублей за 1 тонну;</a:t>
            </a:r>
          </a:p>
          <a:p>
            <a:r>
              <a:rPr lang="ru-RU" dirty="0"/>
              <a:t>мясо – 100 тыс. рублей за 1 тонну в живом весе;</a:t>
            </a:r>
          </a:p>
          <a:p>
            <a:r>
              <a:rPr lang="ru-RU" dirty="0"/>
              <a:t>овощи – 10 тыс. рублей за 1 тонну;</a:t>
            </a:r>
          </a:p>
          <a:p>
            <a:r>
              <a:rPr lang="ru-RU" dirty="0"/>
              <a:t>картофель – 8 тыс. рублей за 1 тонну;</a:t>
            </a:r>
          </a:p>
          <a:p>
            <a:pPr marL="0" lv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 1 августа 2015 года:</a:t>
            </a:r>
          </a:p>
          <a:p>
            <a:r>
              <a:rPr lang="ru-RU" dirty="0"/>
              <a:t>молоко – 15 тыс. рублей за 1 тонну;</a:t>
            </a:r>
          </a:p>
          <a:p>
            <a:r>
              <a:rPr lang="ru-RU" dirty="0"/>
              <a:t>мясо – 150 тыс. рублей за 1 тонну в живом весе;</a:t>
            </a:r>
          </a:p>
          <a:p>
            <a:r>
              <a:rPr lang="ru-RU" dirty="0"/>
              <a:t>овощи – 15 тыс. рублей за 1 тонну;</a:t>
            </a:r>
          </a:p>
          <a:p>
            <a:r>
              <a:rPr lang="ru-RU" dirty="0"/>
              <a:t>картофель – 12 тыс. рублей за 1 тонну.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61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 бюджетных средств при ведении заготовительной деятельности системой потребкооперации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выплачено субсидий на закупку сельскохозяйственной продукции у граждан, ведущих личное подсобное хозяйство: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79078"/>
              </p:ext>
            </p:extLst>
          </p:nvPr>
        </p:nvGraphicFramePr>
        <p:xfrm>
          <a:off x="494951" y="2650920"/>
          <a:ext cx="11258024" cy="246636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10362"/>
                <a:gridCol w="2105278"/>
                <a:gridCol w="1390358"/>
                <a:gridCol w="2010663"/>
                <a:gridCol w="2350864"/>
                <a:gridCol w="1390499"/>
              </a:tblGrid>
              <a:tr h="149961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 год,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 ч. потребкооперации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Доля,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год,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за 9 мес.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 ч. потребкооперации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, (%)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6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5000,0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1133,34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22,67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2 259,64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852,77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37,74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85556" y="2003424"/>
            <a:ext cx="18905654" cy="97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4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развитию потребительской кооперации в Архангельской облас</a:t>
            </a:r>
            <a:r>
              <a:rPr lang="ru-RU" b="1" dirty="0" smtClean="0">
                <a:solidFill>
                  <a:srgbClr val="C00000"/>
                </a:solidFill>
              </a:rPr>
              <a:t>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рассмотреть возможность внедрения вертикальной интеграции обществ, способствующей не только объединению кооперативных организаций, но и предприятий других форм собственности, что будет являться эффективным инструментом снижения издержек, усилением контроля над товародвижением, устранение лишних посредников, уменьшения потребности в оборотных средствах и др.;</a:t>
            </a:r>
          </a:p>
          <a:p>
            <a:r>
              <a:rPr lang="ru-RU" dirty="0" smtClean="0"/>
              <a:t>проанализировать </a:t>
            </a:r>
            <a:r>
              <a:rPr lang="ru-RU" dirty="0"/>
              <a:t>возможности по наращиванию объемов производства на имеющихся производственных площадях и их модернизацию.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4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8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89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667</Words>
  <Application>Microsoft Office PowerPoint</Application>
  <PresentationFormat>Широкоэкранный</PresentationFormat>
  <Paragraphs>194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Обеспечение услугами торговли  жителей отдаленных и малонаселенных пунктов Архангельской области, закупочная и производственная деятельность системы потребительской кооперации региона</vt:lpstr>
      <vt:lpstr>Результаты работы за 9 месяцев 2015 года</vt:lpstr>
      <vt:lpstr>Меры государственной поддержки в Архангельской области по созданию условий в услугах торговли</vt:lpstr>
      <vt:lpstr>Освоение бюджетных средств по торговле  в 2015 году</vt:lpstr>
      <vt:lpstr>Минимальные закупочные цены для получения субсидий на закупку сельскохозяйственной продукции у граждан, ведущих личное подсобное хозяйство на территории  Архангельской области </vt:lpstr>
      <vt:lpstr>Освоение бюджетных средств при ведении заготовительной деятельности системой потребкооперации</vt:lpstr>
      <vt:lpstr>Предложения по развитию потребительской кооперации в Архангельской области</vt:lpstr>
      <vt:lpstr>  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Бажанова Ирина Борисовна</dc:creator>
  <cp:lastModifiedBy>Бажанова Ирина Борисовна</cp:lastModifiedBy>
  <cp:revision>109</cp:revision>
  <dcterms:created xsi:type="dcterms:W3CDTF">2015-10-26T11:27:18Z</dcterms:created>
  <dcterms:modified xsi:type="dcterms:W3CDTF">2015-10-26T13:39:29Z</dcterms:modified>
</cp:coreProperties>
</file>