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71" r:id="rId6"/>
    <p:sldId id="261" r:id="rId7"/>
    <p:sldId id="270" r:id="rId8"/>
    <p:sldId id="266" r:id="rId9"/>
    <p:sldId id="262" r:id="rId10"/>
    <p:sldId id="267" r:id="rId11"/>
    <p:sldId id="265" r:id="rId12"/>
    <p:sldId id="263" r:id="rId13"/>
    <p:sldId id="264" r:id="rId14"/>
    <p:sldId id="272" r:id="rId15"/>
    <p:sldId id="269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4;&#1080;&#1085;&#1080;&#1089;&#1090;&#1077;&#1088;&#1089;&#1090;&#1074;&#1086;%20&#1080;&#1084;&#1091;&#1097;&#1077;&#1089;&#1090;&#1074;&#1077;&#1085;&#1085;&#1099;&#1093;%20&#1086;&#1090;&#1085;&#1086;&#1096;&#1077;&#1085;&#1080;&#1081;\&#1052;&#1080;&#1085;&#1080;&#1084;&#1091;&#1097;&#1077;&#1089;&#1090;&#1074;&#1086;\&#1054;&#1090;&#1095;&#1077;&#1090;&#1099;%20&#1084;&#1080;&#1085;&#1080;&#1089;&#1090;&#1077;&#1088;&#1089;&#1090;&#1074;&#1072;\&#1055;&#1088;&#1086;&#1075;&#1088;&#1072;&#1084;&#1084;&#1072;%20&#1052;&#1080;&#1085;&#1080;&#1084;&#1091;&#1097;&#1077;&#1089;&#1090;&#1074;&#1072;%20&#1040;&#1054;_2014\2014\&#1054;&#1090;&#1095;&#1077;&#1090;%20&#1079;&#1072;%20&#1074;&#1077;&#1089;&#1100;%202014%20&#1075;&#1086;&#1076;\&#1057;&#1051;&#1040;&#1049;&#1044;\&#1056;&#1072;&#1089;&#1087;&#1086;&#1088;&#1103;&#1078;&#1077;&#1085;&#1080;&#1077;-&#1079;&#1091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02366116408522"/>
          <c:y val="3.3347836466932852E-2"/>
          <c:w val="0.57656931796850164"/>
          <c:h val="0.7945463171843968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Поступило арендной платы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Лист1!$B$2:$B$9</c:f>
              <c:numCache>
                <c:formatCode>#,##0.00</c:formatCode>
                <c:ptCount val="8"/>
                <c:pt idx="0" formatCode="General">
                  <c:v>189555.09700000001</c:v>
                </c:pt>
                <c:pt idx="1">
                  <c:v>248489.296</c:v>
                </c:pt>
                <c:pt idx="2">
                  <c:v>255269.96100000001</c:v>
                </c:pt>
                <c:pt idx="3">
                  <c:v>323704.18900000001</c:v>
                </c:pt>
                <c:pt idx="4">
                  <c:v>338912.39799999999</c:v>
                </c:pt>
                <c:pt idx="5">
                  <c:v>379006.86300000001</c:v>
                </c:pt>
                <c:pt idx="6">
                  <c:v>260652.5</c:v>
                </c:pt>
                <c:pt idx="7">
                  <c:v>238745.5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от продажи зем.участков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Лист1!$C$2:$C$9</c:f>
              <c:numCache>
                <c:formatCode>#,##0</c:formatCode>
                <c:ptCount val="8"/>
                <c:pt idx="0">
                  <c:v>29282</c:v>
                </c:pt>
                <c:pt idx="1">
                  <c:v>29990</c:v>
                </c:pt>
                <c:pt idx="2">
                  <c:v>40098</c:v>
                </c:pt>
                <c:pt idx="3" formatCode="General">
                  <c:v>51492</c:v>
                </c:pt>
                <c:pt idx="4" formatCode="General">
                  <c:v>44134</c:v>
                </c:pt>
                <c:pt idx="5" formatCode="General">
                  <c:v>79928</c:v>
                </c:pt>
                <c:pt idx="6" formatCode="General">
                  <c:v>43639</c:v>
                </c:pt>
                <c:pt idx="7" formatCode="General">
                  <c:v>37578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16640"/>
        <c:axId val="33618560"/>
        <c:axId val="5853184"/>
      </c:bar3DChart>
      <c:catAx>
        <c:axId val="33616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</a:t>
                </a:r>
              </a:p>
            </c:rich>
          </c:tx>
          <c:layout>
            <c:manualLayout>
              <c:xMode val="edge"/>
              <c:yMode val="edge"/>
              <c:x val="0.32464211293596107"/>
              <c:y val="0.828447044978541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618560"/>
        <c:crosses val="autoZero"/>
        <c:auto val="1"/>
        <c:lblAlgn val="ctr"/>
        <c:lblOffset val="100"/>
        <c:noMultiLvlLbl val="0"/>
      </c:catAx>
      <c:valAx>
        <c:axId val="336185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Сумма</a:t>
                </a:r>
                <a:r>
                  <a:rPr lang="en-US"/>
                  <a:t> (</a:t>
                </a:r>
                <a:r>
                  <a:rPr lang="ru-RU"/>
                  <a:t>тыс. руб.)</a:t>
                </a:r>
              </a:p>
            </c:rich>
          </c:tx>
          <c:layout>
            <c:manualLayout>
              <c:xMode val="edge"/>
              <c:yMode val="edge"/>
              <c:x val="1.3011201104123024E-3"/>
              <c:y val="0.616990234477180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616640"/>
        <c:crosses val="autoZero"/>
        <c:crossBetween val="between"/>
      </c:valAx>
      <c:serAx>
        <c:axId val="5853184"/>
        <c:scaling>
          <c:orientation val="minMax"/>
        </c:scaling>
        <c:delete val="1"/>
        <c:axPos val="b"/>
        <c:majorTickMark val="out"/>
        <c:minorTickMark val="none"/>
        <c:tickLblPos val="nextTo"/>
        <c:crossAx val="33618560"/>
        <c:crosses val="autoZero"/>
      </c:ser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06015702300312"/>
          <c:y val="0.23235800344234078"/>
          <c:w val="0.69544445940645072"/>
          <c:h val="0.42512908777969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Лист1!$A$5:$A$7</c:f>
              <c:strCache>
                <c:ptCount val="3"/>
                <c:pt idx="0">
                  <c:v>Выполнение кадастровых работ (ед.)</c:v>
                </c:pt>
                <c:pt idx="1">
                  <c:v>Оценка рыночной стоимости и права аренды земельных участков (ед.)</c:v>
                </c:pt>
                <c:pt idx="2">
                  <c:v>Оценка рыночной стоимости права на заключение договора по рекламным конструкциям (ед.)</c:v>
                </c:pt>
              </c:strCache>
            </c:str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400</c:v>
                </c:pt>
                <c:pt idx="1">
                  <c:v>50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Лист1!$A$5:$A$7</c:f>
              <c:strCache>
                <c:ptCount val="3"/>
                <c:pt idx="0">
                  <c:v>Выполнение кадастровых работ (ед.)</c:v>
                </c:pt>
                <c:pt idx="1">
                  <c:v>Оценка рыночной стоимости и права аренды земельных участков (ед.)</c:v>
                </c:pt>
                <c:pt idx="2">
                  <c:v>Оценка рыночной стоимости права на заключение договора по рекламным конструкциям (ед.)</c:v>
                </c:pt>
              </c:strCache>
            </c:strRef>
          </c:cat>
          <c:val>
            <c:numRef>
              <c:f>Лист1!$C$5:$C$7</c:f>
              <c:numCache>
                <c:formatCode>General</c:formatCode>
                <c:ptCount val="3"/>
                <c:pt idx="0">
                  <c:v>541</c:v>
                </c:pt>
                <c:pt idx="1">
                  <c:v>127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29664"/>
        <c:axId val="76531200"/>
      </c:barChart>
      <c:catAx>
        <c:axId val="7652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76531200"/>
        <c:crosses val="autoZero"/>
        <c:auto val="1"/>
        <c:lblAlgn val="ctr"/>
        <c:lblOffset val="100"/>
        <c:tickMarkSkip val="1"/>
        <c:noMultiLvlLbl val="0"/>
      </c:catAx>
      <c:valAx>
        <c:axId val="76531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земельных участков</a:t>
                </a:r>
              </a:p>
            </c:rich>
          </c:tx>
          <c:layout>
            <c:manualLayout>
              <c:xMode val="edge"/>
              <c:yMode val="edge"/>
              <c:x val="6.5947368089780134E-2"/>
              <c:y val="0.21170395869191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652966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gradFill>
          <a:gsLst>
            <a:gs pos="1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88489309339929623"/>
          <c:y val="0.43373493975903615"/>
          <c:w val="0.10671475418090726"/>
          <c:h val="0.11187607573149744"/>
        </c:manualLayout>
      </c:layout>
      <c:overlay val="0"/>
    </c:legend>
    <c:plotVisOnly val="1"/>
    <c:dispBlanksAs val="gap"/>
    <c:showDLblsOverMax val="0"/>
  </c:chart>
  <c:spPr>
    <a:gradFill>
      <a:gsLst>
        <a:gs pos="1000">
          <a:schemeClr val="accent1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67474124994822E-2"/>
          <c:y val="5.5529563743092515E-2"/>
          <c:w val="0.6389921456611436"/>
          <c:h val="0.87154155873247441"/>
        </c:manualLayout>
      </c:layout>
      <c:lineChart>
        <c:grouping val="stacked"/>
        <c:varyColors val="0"/>
        <c:ser>
          <c:idx val="0"/>
          <c:order val="0"/>
          <c:tx>
            <c:v>исковые заявления</c:v>
          </c:tx>
          <c:cat>
            <c:numRef>
              <c:f>'Работа с задолженностью'!$A$5:$A$11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'Работа с задолженностью'!$C$5:$C$11</c:f>
              <c:numCache>
                <c:formatCode>General</c:formatCode>
                <c:ptCount val="7"/>
                <c:pt idx="0">
                  <c:v>19</c:v>
                </c:pt>
                <c:pt idx="1">
                  <c:v>20</c:v>
                </c:pt>
                <c:pt idx="2">
                  <c:v>43</c:v>
                </c:pt>
                <c:pt idx="3">
                  <c:v>162</c:v>
                </c:pt>
                <c:pt idx="4">
                  <c:v>154</c:v>
                </c:pt>
                <c:pt idx="5">
                  <c:v>207</c:v>
                </c:pt>
                <c:pt idx="6">
                  <c:v>368</c:v>
                </c:pt>
              </c:numCache>
            </c:numRef>
          </c:val>
          <c:smooth val="0"/>
        </c:ser>
        <c:ser>
          <c:idx val="1"/>
          <c:order val="1"/>
          <c:tx>
            <c:v>Претензии</c:v>
          </c:tx>
          <c:cat>
            <c:numRef>
              <c:f>'Работа с задолженностью'!$A$5:$A$11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'Работа с задолженностью'!$E$5:$E$11</c:f>
              <c:numCache>
                <c:formatCode>General</c:formatCode>
                <c:ptCount val="7"/>
                <c:pt idx="0">
                  <c:v>57</c:v>
                </c:pt>
                <c:pt idx="1">
                  <c:v>138</c:v>
                </c:pt>
                <c:pt idx="2">
                  <c:v>103</c:v>
                </c:pt>
                <c:pt idx="3">
                  <c:v>500</c:v>
                </c:pt>
                <c:pt idx="4">
                  <c:v>584</c:v>
                </c:pt>
                <c:pt idx="5">
                  <c:v>933</c:v>
                </c:pt>
                <c:pt idx="6">
                  <c:v>1075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14688"/>
        <c:axId val="22116224"/>
      </c:lineChart>
      <c:catAx>
        <c:axId val="2211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116224"/>
        <c:crosses val="autoZero"/>
        <c:auto val="1"/>
        <c:lblAlgn val="ctr"/>
        <c:lblOffset val="100"/>
        <c:noMultiLvlLbl val="0"/>
      </c:catAx>
      <c:valAx>
        <c:axId val="2211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14688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0.81301</cdr:x>
      <cdr:y>0.5638</cdr:y>
    </cdr:from>
    <cdr:to>
      <cdr:x>0.91625</cdr:x>
      <cdr:y>0.83255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0" y="19182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0.7561</cdr:x>
      <cdr:y>0.35216</cdr:y>
    </cdr:from>
    <cdr:to>
      <cdr:x>0.85934</cdr:x>
      <cdr:y>0.62091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96744" y="11981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0.74123</cdr:x>
      <cdr:y>0.24424</cdr:y>
    </cdr:from>
    <cdr:to>
      <cdr:x>0.98214</cdr:x>
      <cdr:y>0.30193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565076" y="914534"/>
          <a:ext cx="2133736" cy="21601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0.70795</cdr:x>
      <cdr:y>0.19199</cdr:y>
    </cdr:from>
    <cdr:to>
      <cdr:x>0.72421</cdr:x>
      <cdr:y>0.23045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6270269" y="718878"/>
          <a:ext cx="144015" cy="14401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0.70795</cdr:x>
      <cdr:y>0.25</cdr:y>
    </cdr:from>
    <cdr:to>
      <cdr:x>0.72421</cdr:x>
      <cdr:y>0.28846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6270269" y="936104"/>
          <a:ext cx="144015" cy="14401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0.7436</cdr:x>
      <cdr:y>0.25</cdr:y>
    </cdr:from>
    <cdr:to>
      <cdr:x>0.9825</cdr:x>
      <cdr:y>0.28846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586015" y="936104"/>
          <a:ext cx="2115947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0.71608</cdr:x>
      <cdr:y>0.24134</cdr:y>
    </cdr:from>
    <cdr:to>
      <cdr:x>1</cdr:x>
      <cdr:y>0.30299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6342277" y="903683"/>
          <a:ext cx="2514706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dirty="0" smtClean="0">
              <a:solidFill>
                <a:schemeClr val="tx1">
                  <a:lumMod val="75000"/>
                  <a:lumOff val="25000"/>
                </a:schemeClr>
              </a:solidFill>
            </a:rPr>
            <a:t>СУММА ОТ ПРОДАЖИ ЗЕМ.УЧАСТКОВ</a:t>
          </a:r>
          <a:endParaRPr lang="ru-RU" sz="9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12E2-843B-4B4A-A044-37FE4B76692C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EAEB9-8674-4667-9D6B-5253C14552B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12E2-843B-4B4A-A044-37FE4B76692C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AEB9-8674-4667-9D6B-5253C14552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12E2-843B-4B4A-A044-37FE4B76692C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AEB9-8674-4667-9D6B-5253C14552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12E2-843B-4B4A-A044-37FE4B76692C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AEB9-8674-4667-9D6B-5253C14552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12E2-843B-4B4A-A044-37FE4B76692C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AEB9-8674-4667-9D6B-5253C14552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12E2-843B-4B4A-A044-37FE4B76692C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AEB9-8674-4667-9D6B-5253C14552B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12E2-843B-4B4A-A044-37FE4B76692C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AEB9-8674-4667-9D6B-5253C14552B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12E2-843B-4B4A-A044-37FE4B76692C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AEB9-8674-4667-9D6B-5253C14552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12E2-843B-4B4A-A044-37FE4B76692C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AEB9-8674-4667-9D6B-5253C14552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12E2-843B-4B4A-A044-37FE4B76692C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AEB9-8674-4667-9D6B-5253C14552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12E2-843B-4B4A-A044-37FE4B76692C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AEB9-8674-4667-9D6B-5253C14552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38312E2-843B-4B4A-A044-37FE4B76692C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44EAEB9-8674-4667-9D6B-5253C14552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057804"/>
            <a:ext cx="8784976" cy="1102519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СООТВЕТСТВИИ С ОБЛАСТНЫМ ЗАКОНОМ ОТ 18 АПРЕЛЯ 2007 ГОДА </a:t>
            </a:r>
            <a:br>
              <a:rPr lang="ru-RU" sz="2400" dirty="0" smtClean="0"/>
            </a:br>
            <a:r>
              <a:rPr lang="ru-RU" sz="2400" dirty="0" smtClean="0"/>
              <a:t>№ 340-17-ОЗ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МИНИСТЕРСТВО ИМУЩЕСТВЕННЫХ ОТНОШЕНИЙ АРХАНГЕЛЬСКОЙ ОБЛАСТИ РАСПОРЯЖАЕТСЯ ЗЕМЕЛЬНЫМИ УЧАСТКАМИ</a:t>
            </a:r>
            <a:r>
              <a:rPr lang="ru-RU" sz="2400" smtClean="0"/>
              <a:t>, </a:t>
            </a:r>
            <a:r>
              <a:rPr lang="ru-RU" sz="2400" smtClean="0"/>
              <a:t>ГОСУДАРСТВЕННАЯ </a:t>
            </a:r>
            <a:r>
              <a:rPr lang="ru-RU" sz="2400" dirty="0" smtClean="0"/>
              <a:t>СОБСТВЕННОСТЬ НА КОТОРЫЕ НЕ РАЗГРАНИЧЕНА, РАСПОЛОЖЕННЫМИ НА ТЕРРИТОРИИ МО «ГОРОД АРХАНГЕЛЬСК»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72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" b="397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127798">
            <a:off x="4222906" y="1941331"/>
            <a:ext cx="179704" cy="196372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rot="781838">
            <a:off x="4788487" y="2927726"/>
            <a:ext cx="324000" cy="576064"/>
          </a:xfrm>
          <a:prstGeom prst="roundRect">
            <a:avLst/>
          </a:prstGeom>
          <a:noFill/>
          <a:ln w="952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127798">
            <a:off x="4222905" y="1941331"/>
            <a:ext cx="179704" cy="196372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://soft-b.ru/wp-content/uploads/2014/11/Cursor_soft-b.ru_window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8431">
            <a:off x="4976927" y="868294"/>
            <a:ext cx="171243" cy="24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127798">
            <a:off x="6023185" y="4059184"/>
            <a:ext cx="179704" cy="98186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6060911">
            <a:off x="2124921" y="1393431"/>
            <a:ext cx="315780" cy="125990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84408">
            <a:off x="7621975" y="3800260"/>
            <a:ext cx="198343" cy="224779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127798">
            <a:off x="4468933" y="3230801"/>
            <a:ext cx="179704" cy="196372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62735E-6 L 0.00017 0.45384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" b="3750"/>
          <a:stretch/>
        </p:blipFill>
        <p:spPr bwMode="auto">
          <a:xfrm>
            <a:off x="-36512" y="1"/>
            <a:ext cx="918051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 rot="781838">
            <a:off x="3031728" y="1548611"/>
            <a:ext cx="1533564" cy="2320285"/>
          </a:xfrm>
          <a:prstGeom prst="roundRect">
            <a:avLst/>
          </a:prstGeom>
          <a:noFill/>
          <a:ln w="952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07127" y="1059582"/>
            <a:ext cx="350928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земельный участок с объектом недвижимости</a:t>
            </a:r>
          </a:p>
          <a:p>
            <a:r>
              <a:rPr lang="ru-RU" sz="800" dirty="0" smtClean="0"/>
              <a:t>КАДАСТРОВЫЙ НОМЕР: 29:22:070501:5</a:t>
            </a:r>
          </a:p>
          <a:p>
            <a:r>
              <a:rPr lang="ru-RU" sz="800" dirty="0" smtClean="0"/>
              <a:t>ПЛОЩАДЬ: 1251 кв. м.</a:t>
            </a:r>
          </a:p>
          <a:p>
            <a:r>
              <a:rPr lang="ru-RU" sz="800" dirty="0" smtClean="0"/>
              <a:t>ПРЕНАДЛЕЖИТ: ООО «МИР»</a:t>
            </a:r>
          </a:p>
          <a:p>
            <a:r>
              <a:rPr lang="ru-RU" sz="800" dirty="0" smtClean="0"/>
              <a:t>АДРЕС: г. Архангельск, ул. Шубина, 34</a:t>
            </a:r>
          </a:p>
          <a:p>
            <a:r>
              <a:rPr lang="ru-RU" sz="800" dirty="0" smtClean="0"/>
              <a:t>Статус: ЗАНЯТ</a:t>
            </a:r>
          </a:p>
          <a:p>
            <a:endParaRPr lang="ru-RU" sz="800" dirty="0" smtClean="0"/>
          </a:p>
          <a:p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 rot="1127798">
            <a:off x="1232313" y="2763479"/>
            <a:ext cx="974674" cy="1398944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soft-b.ru/wp-content/uploads/2014/11/Cursor_soft-b.ru_window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8431">
            <a:off x="3979635" y="3082498"/>
            <a:ext cx="171243" cy="24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7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" b="397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127798">
            <a:off x="4222906" y="1941331"/>
            <a:ext cx="179704" cy="196372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rot="781838">
            <a:off x="4788487" y="2927726"/>
            <a:ext cx="324000" cy="576064"/>
          </a:xfrm>
          <a:prstGeom prst="roundRect">
            <a:avLst/>
          </a:prstGeom>
          <a:noFill/>
          <a:ln w="952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127798">
            <a:off x="4222905" y="1941331"/>
            <a:ext cx="179704" cy="196372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://soft-b.ru/wp-content/uploads/2014/11/Cursor_soft-b.ru_window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8431">
            <a:off x="6257625" y="1648231"/>
            <a:ext cx="171243" cy="24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127798">
            <a:off x="6023185" y="4059184"/>
            <a:ext cx="179704" cy="98186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6060911">
            <a:off x="2124921" y="1393431"/>
            <a:ext cx="315780" cy="125990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84408">
            <a:off x="7621975" y="3800260"/>
            <a:ext cx="198343" cy="224779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127798">
            <a:off x="4468933" y="3230801"/>
            <a:ext cx="179704" cy="196372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05094E-6 C -0.02361 0.01977 -0.04913 0.02779 -0.07535 0.03088 C -0.08594 0.03459 -0.09635 0.03829 -0.10729 0.03983 C -0.11493 0.04447 -0.1224 0.04848 -0.13038 0.05002 C -0.13663 0.05589 -0.14097 0.05465 -0.14861 0.05651 C -0.16024 0.05928 -0.17153 0.06206 -0.18333 0.06299 C -0.18924 0.06608 -0.19601 0.06731 -0.20226 0.06947 C -0.20434 0.06916 -0.2066 0.06855 -0.20868 0.06824 C -0.21129 0.06793 -0.21667 0.067 -0.21667 0.067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8" b="387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127798">
            <a:off x="4353791" y="1803814"/>
            <a:ext cx="722088" cy="756467"/>
          </a:xfrm>
          <a:prstGeom prst="rect">
            <a:avLst/>
          </a:prstGeom>
          <a:solidFill>
            <a:schemeClr val="bg1"/>
          </a:solidFill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39752" y="2728451"/>
            <a:ext cx="2952328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з</a:t>
            </a:r>
            <a:r>
              <a:rPr lang="ru-RU" sz="1200" b="1" dirty="0" smtClean="0"/>
              <a:t>емельный участок</a:t>
            </a:r>
          </a:p>
          <a:p>
            <a:r>
              <a:rPr lang="ru-RU" sz="800" dirty="0" smtClean="0"/>
              <a:t>КАДАСТРОВЫЙ НОМЕР: 29:22:011308:1173</a:t>
            </a:r>
          </a:p>
          <a:p>
            <a:r>
              <a:rPr lang="ru-RU" sz="800" dirty="0" smtClean="0"/>
              <a:t>ПЛОЩАДЬ: 980 кв. м.</a:t>
            </a:r>
          </a:p>
          <a:p>
            <a:r>
              <a:rPr lang="ru-RU" sz="800" dirty="0" smtClean="0"/>
              <a:t>ПРЕДНАЗНАЧЕНИЕ: для строительства жилого дома</a:t>
            </a:r>
          </a:p>
          <a:p>
            <a:r>
              <a:rPr lang="ru-RU" sz="800" dirty="0" smtClean="0"/>
              <a:t>АДРЕС: г. Архангельск, ул. Шубина, ХХ-Х</a:t>
            </a:r>
          </a:p>
          <a:p>
            <a:r>
              <a:rPr lang="ru-RU" sz="800" dirty="0" smtClean="0"/>
              <a:t>Статус: СВОБОДЕН</a:t>
            </a:r>
          </a:p>
          <a:p>
            <a:endParaRPr lang="ru-RU" sz="800" dirty="0" smtClean="0"/>
          </a:p>
          <a:p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072773"/>
            <a:ext cx="1930337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/>
              <a:t>р</a:t>
            </a:r>
            <a:r>
              <a:rPr lang="ru-RU" sz="1200" b="1" dirty="0" smtClean="0"/>
              <a:t>ядом:</a:t>
            </a:r>
            <a:r>
              <a:rPr lang="ru-RU" sz="800" dirty="0" smtClean="0"/>
              <a:t> школа, магазин, стадион</a:t>
            </a:r>
            <a:endParaRPr lang="ru-RU" sz="1200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43266"/>
              </p:ext>
            </p:extLst>
          </p:nvPr>
        </p:nvGraphicFramePr>
        <p:xfrm>
          <a:off x="2773522" y="1923678"/>
          <a:ext cx="2111896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896"/>
              </a:tblGrid>
              <a:tr h="15979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ОФОРМИТЬ</a:t>
                      </a:r>
                      <a:r>
                        <a:rPr lang="ru-RU" sz="800" baseline="0" dirty="0" smtClean="0"/>
                        <a:t> ЗАЯВКУ</a:t>
                      </a:r>
                      <a:endParaRPr lang="ru-RU" sz="800" dirty="0"/>
                    </a:p>
                  </a:txBody>
                  <a:tcPr/>
                </a:tc>
              </a:tr>
              <a:tr h="16245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ДОПОЛНИТЕЛЬНАЯ</a:t>
                      </a:r>
                      <a:r>
                        <a:rPr lang="ru-RU" sz="800" baseline="0" dirty="0" smtClean="0"/>
                        <a:t> ИНФОРМАЦИЯ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4" descr="http://soft-b.ru/wp-content/uploads/2014/11/Cursor_soft-b.ru_window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8431">
            <a:off x="4929127" y="2459066"/>
            <a:ext cx="171243" cy="24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30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31 C -0.00365 -0.00864 0.00034 0.00092 -0.00486 -0.00617 C -0.00938 -0.01234 -0.01406 -0.01944 -0.01823 -0.02623 C -0.02413 -0.03579 -0.02795 -0.05091 -0.03438 -0.05863 C -0.0375 -0.06696 -0.03611 -0.06387 -0.03854 -0.06881 C -0.03993 -0.07652 -0.04792 -0.09288 -0.05191 -0.0975 C -0.05243 -0.10244 -0.05261 -0.10553 -0.05486 -0.10861 " pathEditMode="relative" ptsTypes="ffffff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91" b="4255"/>
          <a:stretch/>
        </p:blipFill>
        <p:spPr bwMode="auto">
          <a:xfrm>
            <a:off x="0" y="-93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454700"/>
              </p:ext>
            </p:extLst>
          </p:nvPr>
        </p:nvGraphicFramePr>
        <p:xfrm>
          <a:off x="1763688" y="1059582"/>
          <a:ext cx="6096000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Фамилия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Петров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Имя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Иван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Отчество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Адрес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Телефон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Кадастровый номер участка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29:22:011308:1173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оформления заявки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войная стрелка вверх/вниз 3"/>
          <p:cNvSpPr/>
          <p:nvPr/>
        </p:nvSpPr>
        <p:spPr>
          <a:xfrm>
            <a:off x="7596336" y="1079004"/>
            <a:ext cx="375254" cy="2572866"/>
          </a:xfrm>
          <a:prstGeom prst="up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648738" y="2375148"/>
            <a:ext cx="28803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33783" y="1845494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788024" y="3867894"/>
            <a:ext cx="122413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Назад</a:t>
            </a:r>
            <a:endParaRPr lang="ru-RU" sz="1050" dirty="0"/>
          </a:p>
        </p:txBody>
      </p:sp>
      <p:sp>
        <p:nvSpPr>
          <p:cNvPr id="9" name="Овал 8"/>
          <p:cNvSpPr/>
          <p:nvPr/>
        </p:nvSpPr>
        <p:spPr>
          <a:xfrm>
            <a:off x="6457800" y="3867894"/>
            <a:ext cx="122413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Отправить</a:t>
            </a:r>
            <a:endParaRPr lang="ru-RU" sz="1050" dirty="0"/>
          </a:p>
        </p:txBody>
      </p:sp>
      <p:pic>
        <p:nvPicPr>
          <p:cNvPr id="10" name="Picture 4" descr="http://soft-b.ru/wp-content/uploads/2014/11/Cursor_soft-b.ru_window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8431">
            <a:off x="4964645" y="1870231"/>
            <a:ext cx="171243" cy="24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79912" y="674204"/>
            <a:ext cx="1944216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ЗАЯВКА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68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8229600" cy="1200150"/>
          </a:xfrm>
        </p:spPr>
        <p:txBody>
          <a:bodyPr/>
          <a:lstStyle/>
          <a:p>
            <a:r>
              <a:rPr lang="ru-RU" sz="6600" b="1" dirty="0" smtClean="0"/>
              <a:t>СПАСИБО </a:t>
            </a:r>
            <a:br>
              <a:rPr lang="ru-RU" sz="6600" b="1" dirty="0" smtClean="0"/>
            </a:br>
            <a:r>
              <a:rPr lang="ru-RU" sz="6600" b="1" dirty="0" smtClean="0"/>
              <a:t>ЗА ВНИМАНИЕ!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9637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5486"/>
            <a:ext cx="8352928" cy="48605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ВОВЛЕЧЕНИЕ ЗЕМЕЛЬНЫХ УЧАСТКОВ НА ТЕРРИТОРИИ </a:t>
            </a:r>
            <a:br>
              <a:rPr lang="ru-RU" sz="1800" b="1" dirty="0" smtClean="0"/>
            </a:br>
            <a:r>
              <a:rPr lang="ru-RU" sz="1800" b="1" dirty="0" smtClean="0"/>
              <a:t>МО «ГОРОД АРХАНГЕЛЬСК» В ХОЗЯЙСТВЕННЫЙ ОБОРОТ</a:t>
            </a:r>
            <a:endParaRPr lang="ru-RU" sz="1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dvklushev\Desktop\d8b6e92f3c3cf3f24b7a50638f7edc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08" y="1815666"/>
            <a:ext cx="2552120" cy="16802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sp>
        <p:nvSpPr>
          <p:cNvPr id="5" name="Блок-схема: перфолента 4"/>
          <p:cNvSpPr/>
          <p:nvPr/>
        </p:nvSpPr>
        <p:spPr>
          <a:xfrm>
            <a:off x="6375902" y="627534"/>
            <a:ext cx="2516577" cy="1566175"/>
          </a:xfrm>
          <a:prstGeom prst="flowChartPunchedTap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Передано в собственность за плату физическим и юридическим лицам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2370</a:t>
            </a:r>
            <a:r>
              <a:rPr lang="ru-RU" sz="1000" dirty="0" smtClean="0">
                <a:solidFill>
                  <a:schemeClr val="tx1"/>
                </a:solidFill>
              </a:rPr>
              <a:t> земельных участков</a:t>
            </a:r>
            <a:r>
              <a:rPr lang="ru-RU" sz="1000" smtClean="0">
                <a:solidFill>
                  <a:schemeClr val="tx1"/>
                </a:solidFill>
              </a:rPr>
              <a:t/>
            </a:r>
            <a:br>
              <a:rPr lang="ru-RU" sz="1000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329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млн. руб.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539553" y="709960"/>
            <a:ext cx="2736303" cy="1401920"/>
          </a:xfrm>
          <a:prstGeom prst="flowChartPunchedTap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4398</a:t>
            </a:r>
            <a:r>
              <a:rPr lang="ru-RU" sz="1000" b="1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действующих договоров аренды с физическими и юридическим лицам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 </a:t>
            </a:r>
            <a:r>
              <a:rPr lang="en-US" b="1" dirty="0" smtClean="0">
                <a:solidFill>
                  <a:schemeClr val="tx1"/>
                </a:solidFill>
              </a:rPr>
              <a:t>234</a:t>
            </a:r>
            <a:r>
              <a:rPr lang="ru-RU" sz="1000" b="1" dirty="0" smtClean="0">
                <a:solidFill>
                  <a:schemeClr val="tx1"/>
                </a:solidFill>
              </a:rPr>
              <a:t>  млрд. руб.</a:t>
            </a:r>
          </a:p>
          <a:p>
            <a:pPr algn="just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Блок-схема: перфолента 24"/>
          <p:cNvSpPr/>
          <p:nvPr/>
        </p:nvSpPr>
        <p:spPr>
          <a:xfrm>
            <a:off x="800796" y="3147814"/>
            <a:ext cx="2369118" cy="1277265"/>
          </a:xfrm>
          <a:prstGeom prst="flowChartPunchedTape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Предоставлено в постоянное пользование и безвозмездное срочное пользование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земельных участков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перфолента 25"/>
          <p:cNvSpPr/>
          <p:nvPr/>
        </p:nvSpPr>
        <p:spPr>
          <a:xfrm>
            <a:off x="6033257" y="2867371"/>
            <a:ext cx="2338649" cy="1263344"/>
          </a:xfrm>
          <a:prstGeom prst="flowChartPunchedTape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Предоставлено в собственность льготным категориям граждан </a:t>
            </a:r>
            <a:r>
              <a:rPr lang="ru-RU" b="1" dirty="0" smtClean="0">
                <a:solidFill>
                  <a:schemeClr val="tx1"/>
                </a:solidFill>
              </a:rPr>
              <a:t>581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земельный участок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935743" y="1383619"/>
            <a:ext cx="1440160" cy="645836"/>
          </a:xfrm>
          <a:prstGeom prst="straightConnector1">
            <a:avLst/>
          </a:prstGeom>
          <a:ln w="19050" cap="rnd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275856" y="1815667"/>
            <a:ext cx="575987" cy="551726"/>
          </a:xfrm>
          <a:prstGeom prst="straightConnector1">
            <a:avLst/>
          </a:prstGeom>
          <a:ln w="19050" cap="rnd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295784" y="3376406"/>
            <a:ext cx="720079" cy="416208"/>
          </a:xfrm>
          <a:prstGeom prst="straightConnector1">
            <a:avLst/>
          </a:prstGeom>
          <a:ln w="19050" cap="rnd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500536" y="2867370"/>
            <a:ext cx="847328" cy="486571"/>
          </a:xfrm>
          <a:prstGeom prst="straightConnector1">
            <a:avLst/>
          </a:prstGeom>
          <a:ln w="19050" cap="rnd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7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49493795"/>
              </p:ext>
            </p:extLst>
          </p:nvPr>
        </p:nvGraphicFramePr>
        <p:xfrm>
          <a:off x="29923" y="987574"/>
          <a:ext cx="885698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7494"/>
            <a:ext cx="8352928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ПОСТУПЛЕНИЯ В КОНСОЛИДИРОВАННЫЙ БЮДЖЕТ, ТЫС. РУБ.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1653444"/>
            <a:ext cx="22156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ПОСТУПИЛО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АРЕНДНОЙ ПЛАТЫ</a:t>
            </a:r>
          </a:p>
        </p:txBody>
      </p:sp>
    </p:spTree>
    <p:extLst>
      <p:ext uri="{BB962C8B-B14F-4D97-AF65-F5344CB8AC3E}">
        <p14:creationId xmlns:p14="http://schemas.microsoft.com/office/powerpoint/2010/main" val="32638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885059"/>
              </p:ext>
            </p:extLst>
          </p:nvPr>
        </p:nvGraphicFramePr>
        <p:xfrm>
          <a:off x="179512" y="1131590"/>
          <a:ext cx="532859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55526"/>
            <a:ext cx="7787208" cy="4115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effectLst/>
              </a:rPr>
              <a:t>Выполнение государственной программы в части распоряжения земельными участками, государственная собственность на которые не разграничена, на территории г</a:t>
            </a:r>
            <a:r>
              <a:rPr lang="ru-RU" sz="1800" b="1" dirty="0" smtClean="0">
                <a:effectLst/>
              </a:rPr>
              <a:t>. Архангельска</a:t>
            </a:r>
            <a:r>
              <a:rPr lang="en-US" sz="1800" b="1" dirty="0" smtClean="0">
                <a:effectLst/>
              </a:rPr>
              <a:t> </a:t>
            </a:r>
            <a:endParaRPr lang="ru-RU" sz="1800" b="1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419622"/>
            <a:ext cx="352839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541 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УЧАСТОК В ТОМ ЧИСЛЕ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dirty="0" smtClean="0"/>
              <a:t>Льготным категориям граждан – 350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dirty="0" smtClean="0"/>
              <a:t>Для проведения аукционов – 96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dirty="0" smtClean="0"/>
              <a:t>Под аварийными жилыми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домами – 37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dirty="0" smtClean="0"/>
              <a:t>Под инвестиционные программы – 20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dirty="0" smtClean="0"/>
              <a:t>Для нужд государственных учреждений - 38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17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2586"/>
            <a:ext cx="8229600" cy="1200150"/>
          </a:xfrm>
        </p:spPr>
        <p:txBody>
          <a:bodyPr/>
          <a:lstStyle/>
          <a:p>
            <a:r>
              <a:rPr lang="ru-RU" sz="2400" b="1" dirty="0" smtClean="0"/>
              <a:t>РАБОТА С ЗАДОЛЖЕННОСТЬЮ</a:t>
            </a:r>
            <a:endParaRPr lang="ru-RU" sz="2400" b="1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5503"/>
              </p:ext>
            </p:extLst>
          </p:nvPr>
        </p:nvGraphicFramePr>
        <p:xfrm>
          <a:off x="1691680" y="843558"/>
          <a:ext cx="6056907" cy="383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76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8229600" cy="4655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/>
              <a:t>РАСТОРЖЕНИЕ ДОГОВОРОВ АРЕНДЫ </a:t>
            </a:r>
            <a:br>
              <a:rPr lang="ru-RU" sz="2000" b="1" dirty="0" smtClean="0"/>
            </a:br>
            <a:r>
              <a:rPr lang="en-US" sz="2000" b="1" dirty="0" smtClean="0"/>
              <a:t> </a:t>
            </a:r>
            <a:r>
              <a:rPr lang="ru-RU" sz="2000" b="1" dirty="0" smtClean="0"/>
              <a:t>С НЕДОБРОСОВЕСТНЫМИ АРЕНДАТОРАМИ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088866"/>
              </p:ext>
            </p:extLst>
          </p:nvPr>
        </p:nvGraphicFramePr>
        <p:xfrm>
          <a:off x="1907704" y="987574"/>
          <a:ext cx="5544616" cy="3739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55"/>
                <a:gridCol w="3098461"/>
              </a:tblGrid>
              <a:tr h="3065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ГОД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КОЛИЧЕСТВО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3739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2007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3739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2008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3739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2009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3739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27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3739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2011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3739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2012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3739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2013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52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3739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2014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22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3739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2015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77</a:t>
                      </a:r>
                      <a:endParaRPr lang="ru-RU" sz="20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7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-236562"/>
            <a:ext cx="8229600" cy="1200150"/>
          </a:xfrm>
        </p:spPr>
        <p:txBody>
          <a:bodyPr/>
          <a:lstStyle/>
          <a:p>
            <a:r>
              <a:rPr lang="ru-RU" sz="2400" b="1" dirty="0" smtClean="0"/>
              <a:t>АУКЦИОНЫ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359271"/>
              </p:ext>
            </p:extLst>
          </p:nvPr>
        </p:nvGraphicFramePr>
        <p:xfrm>
          <a:off x="1763688" y="1059582"/>
          <a:ext cx="6096000" cy="339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 </a:t>
                      </a:r>
                      <a:r>
                        <a:rPr lang="ru-RU" sz="1400" dirty="0" smtClean="0"/>
                        <a:t>полугодие</a:t>
                      </a:r>
                      <a:r>
                        <a:rPr lang="ru-RU" sz="1800" dirty="0" smtClean="0"/>
                        <a:t> 2015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58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5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8229600" cy="1200150"/>
          </a:xfrm>
        </p:spPr>
        <p:txBody>
          <a:bodyPr/>
          <a:lstStyle/>
          <a:p>
            <a:r>
              <a:rPr lang="ru-RU" b="1" dirty="0" smtClean="0"/>
              <a:t>ДЕМОНСТРАЦИЯ ПРОЕКТА СЕРВИСА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48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b="4255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soft-b.ru/wp-content/uploads/2014/11/Cursor_soft-b.ru_window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8431">
            <a:off x="4666849" y="436246"/>
            <a:ext cx="171243" cy="24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oft-b.ru/wp-content/uploads/2014/11/Cursor_soft-b.ru_window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8431">
            <a:off x="3535589" y="2333215"/>
            <a:ext cx="171243" cy="24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449</TotalTime>
  <Words>275</Words>
  <Application>Microsoft Office PowerPoint</Application>
  <PresentationFormat>Экран (16:9)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В СООТВЕТСТВИИ С ОБЛАСТНЫМ ЗАКОНОМ ОТ 18 АПРЕЛЯ 2007 ГОДА  № 340-17-ОЗ   МИНИСТЕРСТВО ИМУЩЕСТВЕННЫХ ОТНОШЕНИЙ АРХАНГЕЛЬСКОЙ ОБЛАСТИ РАСПОРЯЖАЕТСЯ ЗЕМЕЛЬНЫМИ УЧАСТКАМИ, ГОСУДАРСТВЕННАЯ СОБСТВЕННОСТЬ НА КОТОРЫЕ НЕ РАЗГРАНИЧЕНА, РАСПОЛОЖЕННЫМИ НА ТЕРРИТОРИИ МО «ГОРОД АРХАНГЕЛЬСК»</vt:lpstr>
      <vt:lpstr>ВОВЛЕЧЕНИЕ ЗЕМЕЛЬНЫХ УЧАСТКОВ НА ТЕРРИТОРИИ  МО «ГОРОД АРХАНГЕЛЬСК» В ХОЗЯЙСТВЕННЫЙ ОБОРОТ</vt:lpstr>
      <vt:lpstr>ПОСТУПЛЕНИЯ В КОНСОЛИДИРОВАННЫЙ БЮДЖЕТ, ТЫС. РУБ.</vt:lpstr>
      <vt:lpstr>Выполнение государственной программы в части распоряжения земельными участками, государственная собственность на которые не разграничена, на территории г. Архангельска </vt:lpstr>
      <vt:lpstr>РАБОТА С ЗАДОЛЖЕННОСТЬЮ</vt:lpstr>
      <vt:lpstr>РАСТОРЖЕНИЕ ДОГОВОРОВ АРЕНДЫ   С НЕДОБРОСОВЕСТНЫМИ АРЕНДАТОРАМИ</vt:lpstr>
      <vt:lpstr>АУКЦИОНЫ</vt:lpstr>
      <vt:lpstr>ДЕМОНСТРАЦИЯ ПРОЕКТА СЕРВИСА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>MIO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СООТВЕТСТВИИ С ОБЛАСТНЫМ ЗАКОНОМ ОТ 18 АПРЕЛЯ 2007 ГОДА  № 340-17-ОЗ   МИНИСТЕРСТВО ИМУЩЕСТВЕННЫХ ОТНОШЕНИЙ АРХАНГЕЛЬСКОЙ ОБЛАСТИ РАСПОРЯЖАЕТСЯ ЗЕМЕЛЬНЫМИ УЧАСТКАМИ, ГОСУДАРСТВ СОБСТВЕННОСТЬ НА КОТОРЫЕ НЕ РАЗГРАНИЧЕНА , РАСПОЛОЖЕННЫМИ НА ТЕРРИТОРИИ МО «ГОРОД АРХАНГЕЛЬСК»</dc:title>
  <dc:creator>Valentina Shaytanova</dc:creator>
  <cp:lastModifiedBy>Egorov Boris</cp:lastModifiedBy>
  <cp:revision>61</cp:revision>
  <cp:lastPrinted>2015-06-18T12:37:25Z</cp:lastPrinted>
  <dcterms:created xsi:type="dcterms:W3CDTF">2015-06-15T12:04:06Z</dcterms:created>
  <dcterms:modified xsi:type="dcterms:W3CDTF">2015-06-18T12:45:13Z</dcterms:modified>
</cp:coreProperties>
</file>