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charts/style7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charts/style5.xml" ContentType="application/vnd.ms-office.chartstyle+xml"/>
  <Override PartName="/ppt/charts/style6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charts/chart6.xml" ContentType="application/vnd.openxmlformats-officedocument.drawingml.char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4" r:id="rId2"/>
    <p:sldId id="295" r:id="rId3"/>
    <p:sldId id="305" r:id="rId4"/>
    <p:sldId id="306" r:id="rId5"/>
    <p:sldId id="307" r:id="rId6"/>
    <p:sldId id="316" r:id="rId7"/>
    <p:sldId id="317" r:id="rId8"/>
    <p:sldId id="318" r:id="rId9"/>
    <p:sldId id="310" r:id="rId10"/>
    <p:sldId id="315" r:id="rId11"/>
    <p:sldId id="312" r:id="rId12"/>
    <p:sldId id="319" r:id="rId13"/>
    <p:sldId id="324" r:id="rId14"/>
    <p:sldId id="320" r:id="rId15"/>
    <p:sldId id="322" r:id="rId16"/>
    <p:sldId id="323" r:id="rId17"/>
    <p:sldId id="321" r:id="rId18"/>
    <p:sldId id="313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39">
          <p15:clr>
            <a:srgbClr val="A4A3A4"/>
          </p15:clr>
        </p15:guide>
        <p15:guide id="2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62D3E"/>
    <a:srgbClr val="8CBEB2"/>
    <a:srgbClr val="F06060"/>
    <a:srgbClr val="5C4B51"/>
    <a:srgbClr val="F3B562"/>
    <a:srgbClr val="343642"/>
    <a:srgbClr val="F2EBC7"/>
    <a:srgbClr val="348899"/>
    <a:srgbClr val="979C9C"/>
    <a:srgbClr val="47525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0" autoAdjust="0"/>
    <p:restoredTop sz="94707" autoAdjust="0"/>
  </p:normalViewPr>
  <p:slideViewPr>
    <p:cSldViewPr snapToObjects="1">
      <p:cViewPr varScale="1">
        <p:scale>
          <a:sx n="69" d="100"/>
          <a:sy n="69" d="100"/>
        </p:scale>
        <p:origin x="-498" y="-102"/>
      </p:cViewPr>
      <p:guideLst>
        <p:guide orient="horz" pos="1139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2" d="100"/>
          <a:sy n="82" d="100"/>
        </p:scale>
        <p:origin x="-2754" y="-78"/>
      </p:cViewPr>
      <p:guideLst>
        <p:guide orient="horz" pos="3127"/>
        <p:guide pos="2142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1.xml"/><Relationship Id="rId5" Type="http://schemas.microsoft.com/office/2011/relationships/chartStyle" Target="style4.xml"/><Relationship Id="rId4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Мероприятия ОАИП</a:t>
            </a:r>
            <a:endParaRPr lang="ru-RU" sz="14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rgbClr val="962D3E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</c:v>
                </c:pt>
                <c:pt idx="1">
                  <c:v>81</c:v>
                </c:pt>
                <c:pt idx="2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завершено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</c:v>
                </c:pt>
                <c:pt idx="1">
                  <c:v>36</c:v>
                </c:pt>
                <c:pt idx="2">
                  <c:v>27</c:v>
                </c:pt>
              </c:numCache>
            </c:numRef>
          </c:val>
        </c:ser>
        <c:dLbls>
          <c:showVal val="1"/>
        </c:dLbls>
        <c:gapWidth val="219"/>
        <c:overlap val="-27"/>
        <c:axId val="62849024"/>
        <c:axId val="62850560"/>
      </c:barChart>
      <c:catAx>
        <c:axId val="62849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850560"/>
        <c:crosses val="autoZero"/>
        <c:auto val="1"/>
        <c:lblAlgn val="ctr"/>
        <c:lblOffset val="100"/>
      </c:catAx>
      <c:valAx>
        <c:axId val="62850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84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rgbClr val="1054A0">
                <a:alpha val="73000"/>
              </a:srgbClr>
            </a:solidFill>
            <a:ln>
              <a:noFill/>
            </a:ln>
            <a:effectLst/>
          </c:spPr>
          <c:cat>
            <c:strRef>
              <c:f>Лист1!$A$2:$A$7</c:f>
              <c:strCache>
                <c:ptCount val="6"/>
                <c:pt idx="0">
                  <c:v>Минстрой АО</c:v>
                </c:pt>
                <c:pt idx="1">
                  <c:v>Министерство ТЭК и ЖКХ АО</c:v>
                </c:pt>
                <c:pt idx="2">
                  <c:v>Министерство транспорта АО</c:v>
                </c:pt>
                <c:pt idx="3">
                  <c:v>Минсвязи и информационных технологий АО</c:v>
                </c:pt>
                <c:pt idx="4">
                  <c:v>Агентство по развитию Соловецкого архипелага</c:v>
                </c:pt>
                <c:pt idx="5">
                  <c:v>Минобрнауки АО</c:v>
                </c:pt>
              </c:strCache>
            </c:strRef>
          </c:cat>
          <c:val>
            <c:numRef>
              <c:f>Лист1!$B$2:$B$7</c:f>
              <c:numCache>
                <c:formatCode>_-* #\ ##0.0_р_._-;\-* #\ ##0.0_р_._-;_-* "-"?_р_._-;_-@_-</c:formatCode>
                <c:ptCount val="6"/>
                <c:pt idx="0">
                  <c:v>1015.8</c:v>
                </c:pt>
                <c:pt idx="1">
                  <c:v>690.4</c:v>
                </c:pt>
                <c:pt idx="2">
                  <c:v>239.7</c:v>
                </c:pt>
                <c:pt idx="3">
                  <c:v>49.6</c:v>
                </c:pt>
                <c:pt idx="4">
                  <c:v>42.9</c:v>
                </c:pt>
                <c:pt idx="5">
                  <c:v>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Профин-но</c:v>
                </c:pt>
              </c:strCache>
            </c:strRef>
          </c:tx>
          <c:spPr>
            <a:solidFill>
              <a:srgbClr val="C00000">
                <a:alpha val="73000"/>
              </a:srgbClr>
            </a:solidFill>
            <a:ln>
              <a:noFill/>
            </a:ln>
            <a:effectLst/>
          </c:spPr>
          <c:cat>
            <c:strRef>
              <c:f>Лист1!$A$2:$A$7</c:f>
              <c:strCache>
                <c:ptCount val="6"/>
                <c:pt idx="0">
                  <c:v>Минстрой АО</c:v>
                </c:pt>
                <c:pt idx="1">
                  <c:v>Министерство ТЭК и ЖКХ АО</c:v>
                </c:pt>
                <c:pt idx="2">
                  <c:v>Министерство транспорта АО</c:v>
                </c:pt>
                <c:pt idx="3">
                  <c:v>Минсвязи и информационных технологий АО</c:v>
                </c:pt>
                <c:pt idx="4">
                  <c:v>Агентство по развитию Соловецкого архипелага</c:v>
                </c:pt>
                <c:pt idx="5">
                  <c:v>Минобрнауки АО</c:v>
                </c:pt>
              </c:strCache>
            </c:strRef>
          </c:cat>
          <c:val>
            <c:numRef>
              <c:f>Лист1!$C$2:$C$7</c:f>
              <c:numCache>
                <c:formatCode>_-* #\ ##0.0_р_._-;\-* #\ ##0.0_р_._-;_-* "-"?_р_._-;_-@_-</c:formatCode>
                <c:ptCount val="6"/>
                <c:pt idx="0">
                  <c:v>1009</c:v>
                </c:pt>
                <c:pt idx="1">
                  <c:v>654.79999999999995</c:v>
                </c:pt>
                <c:pt idx="2">
                  <c:v>150.9</c:v>
                </c:pt>
                <c:pt idx="3">
                  <c:v>49.6</c:v>
                </c:pt>
                <c:pt idx="4">
                  <c:v>42.9</c:v>
                </c:pt>
                <c:pt idx="5">
                  <c:v>8.5</c:v>
                </c:pt>
              </c:numCache>
            </c:numRef>
          </c:val>
        </c:ser>
        <c:dLbls/>
        <c:overlap val="-18"/>
        <c:axId val="67301376"/>
        <c:axId val="67302912"/>
      </c:barChart>
      <c:catAx>
        <c:axId val="673013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302912"/>
        <c:crosses val="autoZero"/>
        <c:auto val="1"/>
        <c:lblAlgn val="ctr"/>
        <c:lblOffset val="100"/>
      </c:catAx>
      <c:valAx>
        <c:axId val="67302912"/>
        <c:scaling>
          <c:orientation val="minMax"/>
        </c:scaling>
        <c:axPos val="l"/>
        <c:majorGridlines>
          <c:spPr>
            <a:ln w="9525" cap="flat" cmpd="sng" algn="ctr">
              <a:solidFill>
                <a:srgbClr val="C3D1E7"/>
              </a:solidFill>
              <a:round/>
            </a:ln>
            <a:effectLst/>
          </c:spPr>
        </c:majorGridlines>
        <c:numFmt formatCode="_-* #\ ##0.0_р_._-;\-* #\ ##0.0_р_._-;_-* &quot;-&quot;?_р_.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301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rgbClr val="C3D1E7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pattFill prst="dkDnDiag">
          <a:fgClr>
            <a:srgbClr val="E4EAF4"/>
          </a:fgClr>
          <a:bgClr>
            <a:schemeClr val="bg1"/>
          </a:bgClr>
        </a:pattFill>
        <a:ln>
          <a:solidFill>
            <a:srgbClr val="C3D1E7"/>
          </a:solidFill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Лист1!$B$2</c:f>
              <c:strCache>
                <c:ptCount val="1"/>
                <c:pt idx="0">
                  <c:v>%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9.0606936547117226E-2"/>
                  <c:y val="-0.12722647064781778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 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Лист1!$B$3:$B$5</c:f>
              <c:numCache>
                <c:formatCode>0%</c:formatCode>
                <c:ptCount val="3"/>
                <c:pt idx="0">
                  <c:v>0.69000000000000006</c:v>
                </c:pt>
                <c:pt idx="1">
                  <c:v>0.93</c:v>
                </c:pt>
                <c:pt idx="2">
                  <c:v>0.93600000000000005</c:v>
                </c:pt>
              </c:numCache>
            </c:numRef>
          </c:val>
        </c:ser>
        <c:dLbls>
          <c:showVal val="1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1"/>
        <c:axId val="87902848"/>
        <c:axId val="87921024"/>
      </c:lineChart>
      <c:catAx>
        <c:axId val="87902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921024"/>
        <c:crosses val="autoZero"/>
        <c:auto val="1"/>
        <c:lblAlgn val="ctr"/>
        <c:lblOffset val="100"/>
      </c:catAx>
      <c:valAx>
        <c:axId val="87921024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8790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rgbClr val="4A7CB7">
        <a:alpha val="90000"/>
      </a:srgbClr>
    </a:solidFill>
    <a:ln w="9525" cap="flat" cmpd="sng" algn="ctr">
      <a:solidFill>
        <a:srgbClr val="C3D1E7"/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10648344336442"/>
          <c:y val="3.2190839864549077E-2"/>
          <c:w val="0.85653986755066114"/>
          <c:h val="0.7950172798174923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rgbClr val="1054A0">
                <a:alpha val="73000"/>
              </a:srgb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Жилье и инфраструктура</c:v>
                </c:pt>
                <c:pt idx="1">
                  <c:v>Образование</c:v>
                </c:pt>
                <c:pt idx="2">
                  <c:v>Культура</c:v>
                </c:pt>
                <c:pt idx="3">
                  <c:v>Физическая культура и спорт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_-* #\ ##0.0_р_._-;\-* #\ ##0.0_р_._-;_-* "-"?_р_._-;_-@_-</c:formatCode>
                <c:ptCount val="5"/>
                <c:pt idx="0">
                  <c:v>543.5</c:v>
                </c:pt>
                <c:pt idx="1">
                  <c:v>286.89999999999992</c:v>
                </c:pt>
                <c:pt idx="2">
                  <c:v>84.8</c:v>
                </c:pt>
                <c:pt idx="3">
                  <c:v>80.5</c:v>
                </c:pt>
                <c:pt idx="4">
                  <c:v>20.100000000000001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Профин-но</c:v>
                </c:pt>
              </c:strCache>
            </c:strRef>
          </c:tx>
          <c:spPr>
            <a:solidFill>
              <a:srgbClr val="C00000">
                <a:alpha val="73000"/>
              </a:srgb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Жилье и инфраструктура</c:v>
                </c:pt>
                <c:pt idx="1">
                  <c:v>Образование</c:v>
                </c:pt>
                <c:pt idx="2">
                  <c:v>Культура</c:v>
                </c:pt>
                <c:pt idx="3">
                  <c:v>Физическая культура и спорт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_-* #\ ##0.0_р_._-;\-* #\ ##0.0_р_._-;_-* "-"?_р_._-;_-@_-</c:formatCode>
                <c:ptCount val="5"/>
                <c:pt idx="0">
                  <c:v>543.5</c:v>
                </c:pt>
                <c:pt idx="1">
                  <c:v>286.89999999999992</c:v>
                </c:pt>
                <c:pt idx="2">
                  <c:v>84.7</c:v>
                </c:pt>
                <c:pt idx="3">
                  <c:v>80.5</c:v>
                </c:pt>
                <c:pt idx="4">
                  <c:v>13.4</c:v>
                </c:pt>
              </c:numCache>
            </c:numRef>
          </c:val>
        </c:ser>
        <c:dLbls/>
        <c:overlap val="-18"/>
        <c:axId val="89118976"/>
        <c:axId val="89124864"/>
      </c:barChart>
      <c:catAx>
        <c:axId val="89118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124864"/>
        <c:crosses val="autoZero"/>
        <c:auto val="1"/>
        <c:lblAlgn val="ctr"/>
        <c:lblOffset val="100"/>
      </c:catAx>
      <c:valAx>
        <c:axId val="89124864"/>
        <c:scaling>
          <c:orientation val="minMax"/>
        </c:scaling>
        <c:axPos val="l"/>
        <c:majorGridlines>
          <c:spPr>
            <a:ln w="9525" cap="flat" cmpd="sng" algn="ctr">
              <a:solidFill>
                <a:srgbClr val="C3D1E7"/>
              </a:solidFill>
              <a:round/>
            </a:ln>
            <a:effectLst/>
          </c:spPr>
        </c:majorGridlines>
        <c:numFmt formatCode="_-* #\ ##0.0_р_._-;\-* #\ ##0.0_р_._-;_-* &quot;-&quot;?_р_.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118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rgbClr val="C3D1E7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defTabSz="648000"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pattFill prst="dkDnDiag">
          <a:fgClr>
            <a:srgbClr val="E4EAF4"/>
          </a:fgClr>
          <a:bgClr>
            <a:schemeClr val="bg1"/>
          </a:bgClr>
        </a:pattFill>
        <a:ln>
          <a:solidFill>
            <a:srgbClr val="C3D1E7"/>
          </a:solidFill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Лист1!$B$2</c:f>
              <c:strCache>
                <c:ptCount val="1"/>
                <c:pt idx="0">
                  <c:v>%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5"/>
              </a:outerShdw>
            </a:effectLst>
          </c:spPr>
          <c:marker>
            <c:symbol val="none"/>
          </c:marker>
          <c:dLbls>
            <c:spPr>
              <a:solidFill>
                <a:schemeClr val="accent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 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Лист1!$B$3:$B$5</c:f>
              <c:numCache>
                <c:formatCode>0%</c:formatCode>
                <c:ptCount val="3"/>
                <c:pt idx="0">
                  <c:v>0.91</c:v>
                </c:pt>
                <c:pt idx="1">
                  <c:v>0.9</c:v>
                </c:pt>
                <c:pt idx="2">
                  <c:v>0.99299999999999999</c:v>
                </c:pt>
              </c:numCache>
            </c:numRef>
          </c:val>
        </c:ser>
        <c:dLbls>
          <c:showVal val="1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1"/>
        <c:axId val="89281664"/>
        <c:axId val="89283200"/>
      </c:lineChart>
      <c:catAx>
        <c:axId val="892816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283200"/>
        <c:crosses val="autoZero"/>
        <c:auto val="1"/>
        <c:lblAlgn val="ctr"/>
        <c:lblOffset val="100"/>
      </c:catAx>
      <c:valAx>
        <c:axId val="89283200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89281664"/>
        <c:crosses val="autoZero"/>
        <c:crossBetween val="between"/>
      </c:valAx>
      <c:spPr>
        <a:solidFill>
          <a:schemeClr val="accent5">
            <a:lumMod val="60000"/>
            <a:lumOff val="40000"/>
          </a:schemeClr>
        </a:solidFill>
        <a:ln>
          <a:noFill/>
        </a:ln>
        <a:effectLst/>
      </c:spPr>
    </c:plotArea>
    <c:plotVisOnly val="1"/>
    <c:dispBlanksAs val="gap"/>
  </c:chart>
  <c:spPr>
    <a:solidFill>
      <a:schemeClr val="accent5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ru-RU" sz="1000" cap="none" dirty="0" smtClean="0">
                <a:solidFill>
                  <a:srgbClr val="C00000"/>
                </a:solidFill>
              </a:rPr>
              <a:t>Исполнение бюджетных обязательств в разрезе объектов</a:t>
            </a:r>
            <a:r>
              <a:rPr lang="en-US" sz="1000" cap="none" dirty="0" smtClean="0">
                <a:solidFill>
                  <a:srgbClr val="C00000"/>
                </a:solidFill>
              </a:rPr>
              <a:t> </a:t>
            </a:r>
            <a:r>
              <a:rPr lang="ru-RU" sz="1000" cap="none" dirty="0" smtClean="0">
                <a:solidFill>
                  <a:srgbClr val="C00000"/>
                </a:solidFill>
              </a:rPr>
              <a:t>(млн. рублей)</a:t>
            </a:r>
            <a:endParaRPr lang="ru-RU" sz="1000" cap="none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0734368092470592"/>
          <c:y val="2.5090217954730584E-2"/>
        </c:manualLayout>
      </c:layout>
      <c:spPr>
        <a:noFill/>
        <a:ln>
          <a:noFill/>
        </a:ln>
        <a:effectLst/>
      </c:spPr>
    </c:title>
    <c:view3D>
      <c:rotX val="30"/>
      <c:rotY val="10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137374249269484"/>
          <c:y val="0.18097367923053506"/>
          <c:w val="0.61584971372502528"/>
          <c:h val="0.413261257703288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2C3E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spPr>
              <a:solidFill>
                <a:srgbClr val="E74C3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spPr>
              <a:solidFill>
                <a:srgbClr val="ECF0F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spPr>
              <a:solidFill>
                <a:srgbClr val="2980B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6.162190138339281E-2"/>
                  <c:y val="-5.43364681295716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009068069827384"/>
                  <c:y val="-0.10449320794148384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540633794464275"/>
                  <c:y val="-5.10170189209521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3351411966401777"/>
                  <c:y val="5.2242141504181785E-2"/>
                </c:manualLayout>
              </c:layout>
              <c:tx>
                <c:rich>
                  <a:bodyPr/>
                  <a:lstStyle/>
                  <a:p>
                    <a:fld id="{E29EE763-2357-4F04-A33C-4ED988A57A13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проектирование жилфонда</c:v>
                </c:pt>
                <c:pt idx="1">
                  <c:v>здание представительства</c:v>
                </c:pt>
                <c:pt idx="2">
                  <c:v>система канализации</c:v>
                </c:pt>
                <c:pt idx="3">
                  <c:v>система водоснабжения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4.4000000000000004</c:v>
                </c:pt>
                <c:pt idx="2">
                  <c:v>7.3</c:v>
                </c:pt>
                <c:pt idx="3">
                  <c:v>30.8</c:v>
                </c:pt>
              </c:numCache>
            </c:numRef>
          </c:val>
        </c:ser>
        <c:dLbls>
          <c:showVal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764780091219828E-2"/>
          <c:y val="0.60115856726266792"/>
          <c:w val="0.94389387878330455"/>
          <c:h val="0.2013512938070432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4973808055641699"/>
          <c:y val="0.1290131657749192"/>
          <c:w val="0.71254551956762202"/>
          <c:h val="0.81516333319047785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spPr>
              <a:solidFill>
                <a:srgbClr val="92D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spPr>
              <a:solidFill>
                <a:srgbClr val="F6821F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spPr>
              <a:solidFill>
                <a:srgbClr val="F3B56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5"/>
            <c:spPr>
              <a:solidFill>
                <a:srgbClr val="FFC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6"/>
            <c:spPr>
              <a:solidFill>
                <a:srgbClr val="F0606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7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8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2.0501716228787735E-2"/>
                  <c:y val="-1.460894428748674E-2"/>
                </c:manualLayout>
              </c:layout>
              <c:spPr>
                <a:solidFill>
                  <a:srgbClr val="F7E265">
                    <a:alpha val="71000"/>
                  </a:srgb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23964850874035101"/>
                      <c:h val="7.494305013895434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5278558961874639E-2"/>
                  <c:y val="6.0010263612198099E-2"/>
                </c:manualLayout>
              </c:layout>
              <c:spPr>
                <a:solidFill>
                  <a:srgbClr val="F7E265">
                    <a:alpha val="71000"/>
                  </a:srgb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14038537623370653"/>
                      <c:h val="0.1043062116831554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8710398718739268"/>
                  <c:y val="6.4197026189793296E-2"/>
                </c:manualLayout>
              </c:layout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7578727317443515"/>
                  <c:y val="-1.8142527947464376E-2"/>
                </c:manualLayout>
              </c:layout>
              <c:spPr>
                <a:solidFill>
                  <a:srgbClr val="F7E265">
                    <a:alpha val="71000"/>
                  </a:srgb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25818544300563995"/>
                      <c:h val="5.7888970572883169E-2"/>
                    </c:manualLayout>
                  </c15:layout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0178062449579473E-2"/>
                  <c:y val="-4.7449975879412444E-2"/>
                </c:manualLayout>
              </c:layout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112464371470563E-2"/>
                  <c:y val="-8.3735251551904331E-3"/>
                </c:manualLayout>
              </c:layout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9.6569799838654422E-2"/>
                  <c:y val="8.0944076500174086E-2"/>
                </c:manualLayout>
              </c:layout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20521082465714044"/>
                  <c:y val="1.395697414646636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Минстрой АО; </a:t>
                    </a:r>
                    <a:fld id="{C2B9A0DE-293A-493C-971A-8A2C00B6A4F4}" type="VALUE">
                      <a:rPr lang="en-US" baseline="0">
                        <a:solidFill>
                          <a:schemeClr val="bg1"/>
                        </a:solidFill>
                      </a:rPr>
                      <a:pPr algn="ctr">
                        <a:defRPr sz="11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1"/>
              <c:showVal val="1"/>
              <c:showCatName val="1"/>
              <c:extLst>
                <c:ext xmlns:c15="http://schemas.microsoft.com/office/drawing/2012/chart" uri="{CE6537A1-D6FC-4f65-9D91-7224C49458BB}">
                  <c15:layout>
                    <c:manualLayout>
                      <c:w val="0.13291630577743557"/>
                      <c:h val="9.8723861579695177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rgbClr val="F7E265">
                  <a:alpha val="71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МинТЭК и ЖКХ АО</c:v>
                </c:pt>
                <c:pt idx="1">
                  <c:v>Минтранс АО</c:v>
                </c:pt>
                <c:pt idx="2">
                  <c:v>Агентство Соловки</c:v>
                </c:pt>
                <c:pt idx="3">
                  <c:v>Минстрой</c:v>
                </c:pt>
                <c:pt idx="4">
                  <c:v>Расселение "аварийки"</c:v>
                </c:pt>
                <c:pt idx="5">
                  <c:v>Расселение "аварийки"</c:v>
                </c:pt>
                <c:pt idx="6">
                  <c:v>Образование</c:v>
                </c:pt>
                <c:pt idx="7">
                  <c:v>Культура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762.7</c:v>
                </c:pt>
                <c:pt idx="1">
                  <c:v>647.5</c:v>
                </c:pt>
                <c:pt idx="2">
                  <c:v>214.3</c:v>
                </c:pt>
                <c:pt idx="5">
                  <c:v>628.20000000000005</c:v>
                </c:pt>
                <c:pt idx="6">
                  <c:v>113.7</c:v>
                </c:pt>
                <c:pt idx="7">
                  <c:v>27.6</c:v>
                </c:pt>
              </c:numCache>
            </c:numRef>
          </c:val>
        </c:ser>
        <c:dLbls>
          <c:showVal val="1"/>
        </c:dLbls>
        <c:gapWidth val="92"/>
        <c:splitType val="pos"/>
        <c:splitPos val="4"/>
        <c:secondPieSize val="75"/>
        <c:ser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zero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00"/>
      <c:perspective val="0"/>
    </c:view3D>
    <c:plotArea>
      <c:layout>
        <c:manualLayout>
          <c:layoutTarget val="inner"/>
          <c:xMode val="edge"/>
          <c:yMode val="edge"/>
          <c:x val="0.11316456835556357"/>
          <c:y val="0.16383911806143844"/>
          <c:w val="0.82307692903032059"/>
          <c:h val="0.682911039272072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</c:spPr>
          <c:dPt>
            <c:idx val="0"/>
            <c:spPr>
              <a:solidFill>
                <a:srgbClr val="92D050"/>
              </a:solidFill>
              <a:ln w="21504">
                <a:solidFill>
                  <a:schemeClr val="bg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  <a:ln w="21504">
                <a:solidFill>
                  <a:schemeClr val="bg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9.0839182769974144E-2"/>
                  <c:y val="-0.1277533039647576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fld id="{44BE7F2A-9A94-4A13-AE19-7D24963C5074}" type="CATEGORYNAME">
                      <a:rPr lang="ru-RU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; 1 171,8</a:t>
                    </a:r>
                  </a:p>
                </c:rich>
              </c:tx>
              <c:spPr>
                <a:solidFill>
                  <a:srgbClr val="FFFFFF"/>
                </a:solidFill>
                <a:ln w="9525" cap="flat" cmpd="sng" algn="ctr">
                  <a:solidFill>
                    <a:srgbClr val="002440">
                      <a:lumMod val="65000"/>
                      <a:lumOff val="3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3839"/>
                        <a:gd name="adj2" fmla="val 219107"/>
                      </a:avLst>
                    </a:prstGeom>
                  </c15:spPr>
                  <c15:layout>
                    <c:manualLayout>
                      <c:w val="0.44919626834496834"/>
                      <c:h val="0.1214832286933296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6232417800661049E-2"/>
                  <c:y val="-0.2104988032883554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fld id="{0F25AA4B-7AD3-47EC-9769-A2156C9461E2}" type="CATEGORYNAME">
                      <a:rPr lang="ru-RU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; 152,0</a:t>
                    </a:r>
                  </a:p>
                </c:rich>
              </c:tx>
              <c:spPr>
                <a:solidFill>
                  <a:srgbClr val="FFFFFF"/>
                </a:solidFill>
                <a:ln w="9525" cap="flat" cmpd="sng" algn="ctr">
                  <a:solidFill>
                    <a:srgbClr val="002440">
                      <a:lumMod val="65000"/>
                      <a:lumOff val="3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580"/>
                        <a:gd name="adj2" fmla="val 117615"/>
                      </a:avLst>
                    </a:prstGeom>
                  </c15:spPr>
                  <c15:layout>
                    <c:manualLayout>
                      <c:w val="0.32545407727648501"/>
                      <c:h val="0.2296215616219778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9.0455630693230454E-2"/>
                  <c:y val="0.1629955947136562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fld id="{5AC84420-AE2D-4B11-9113-7AC074262266}" type="CATEGORYNAME">
                      <a:rPr lang="ru-RU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[ИМЯ КАТЕГОРИИ]</a:t>
                    </a:fld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; 568,2</a:t>
                    </a:r>
                  </a:p>
                </c:rich>
              </c:tx>
              <c:spPr>
                <a:solidFill>
                  <a:srgbClr val="FFFFFF"/>
                </a:solidFill>
                <a:ln w="9525" cap="flat" cmpd="sng" algn="ctr">
                  <a:solidFill>
                    <a:srgbClr val="002440">
                      <a:lumMod val="65000"/>
                      <a:lumOff val="3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895"/>
                        <a:gd name="adj2" fmla="val -189216"/>
                      </a:avLst>
                    </a:prstGeom>
                  </c15:spPr>
                  <c15:layout>
                    <c:manualLayout>
                      <c:w val="0.32963383441435073"/>
                      <c:h val="0.1755527420305942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BAACC95E-FB29-48F4-AECD-EE8F5BD5EE58}" type="CATEGORYNAME">
                      <a:rPr lang="ru-RU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;</a:t>
                    </a:r>
                    <a:r>
                      <a:rPr lang="ru-RU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</a:t>
                    </a:r>
                    <a:r>
                      <a:rPr lang="ru-RU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75,5</a:t>
                    </a:r>
                  </a:p>
                </c:rich>
              </c:tx>
              <c:spPr>
                <a:solidFill>
                  <a:srgbClr val="FFFFFF"/>
                </a:solidFill>
                <a:ln w="9525" cap="flat" cmpd="sng" algn="ctr">
                  <a:solidFill>
                    <a:srgbClr val="002440">
                      <a:lumMod val="65000"/>
                      <a:lumOff val="3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outEnd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0979"/>
                        <a:gd name="adj2" fmla="val -126710"/>
                      </a:avLst>
                    </a:prstGeom>
                  </c15:spPr>
                  <c15:layout>
                    <c:manualLayout>
                      <c:w val="0.27604454637519887"/>
                      <c:h val="0.17555274203059421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2440">
                    <a:lumMod val="65000"/>
                    <a:lumOff val="35000"/>
                  </a:srgbClr>
                </a:solidFill>
              </a:ln>
              <a:effectLst/>
            </c:spPr>
            <c:dLblPos val="outEnd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минстрой</c:v>
                </c:pt>
                <c:pt idx="1">
                  <c:v>минТЭК и ЖКХ</c:v>
                </c:pt>
                <c:pt idx="2">
                  <c:v>минтранс</c:v>
                </c:pt>
                <c:pt idx="3">
                  <c:v>Соловки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1171.8</c:v>
                </c:pt>
                <c:pt idx="1">
                  <c:v>152</c:v>
                </c:pt>
                <c:pt idx="2">
                  <c:v>568.20000000000005</c:v>
                </c:pt>
                <c:pt idx="3">
                  <c:v>75.5</c:v>
                </c:pt>
              </c:numCache>
            </c:numRef>
          </c:val>
        </c:ser>
        <c:dLbls/>
      </c:pie3DChart>
      <c:spPr>
        <a:noFill/>
        <a:ln w="25352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0537A-1F8E-4E54-B609-6DA34FAB3176}" type="doc">
      <dgm:prSet loTypeId="urn:microsoft.com/office/officeart/2008/layout/HexagonCluster" loCatId="picture" qsTypeId="urn:microsoft.com/office/officeart/2005/8/quickstyle/simple4" qsCatId="simple" csTypeId="urn:microsoft.com/office/officeart/2005/8/colors/accent1_2" csCatId="accent1" phldr="1"/>
      <dgm:spPr/>
    </dgm:pt>
    <dgm:pt modelId="{2B6C48DD-C4A7-43D4-B07D-30776D167022}">
      <dgm:prSet phldrT="[Текст]" custT="1"/>
      <dgm:spPr/>
      <dgm:t>
        <a:bodyPr/>
        <a:lstStyle/>
        <a:p>
          <a:r>
            <a:rPr lang="ru-RU" sz="900" dirty="0" smtClean="0">
              <a:latin typeface="+mn-lt"/>
              <a:cs typeface="Arial" charset="0"/>
            </a:rPr>
            <a:t>а/д подъезд </a:t>
          </a:r>
          <a:br>
            <a:rPr lang="ru-RU" sz="900" dirty="0" smtClean="0">
              <a:latin typeface="+mn-lt"/>
              <a:cs typeface="Arial" charset="0"/>
            </a:rPr>
          </a:br>
          <a:r>
            <a:rPr lang="ru-RU" sz="900" dirty="0" smtClean="0">
              <a:latin typeface="+mn-lt"/>
              <a:cs typeface="Arial" charset="0"/>
            </a:rPr>
            <a:t>к дер. Боярская, </a:t>
          </a:r>
        </a:p>
        <a:p>
          <a:r>
            <a:rPr lang="ru-RU" sz="900" dirty="0" smtClean="0">
              <a:latin typeface="+mn-lt"/>
              <a:cs typeface="Arial" charset="0"/>
            </a:rPr>
            <a:t>1,2 км</a:t>
          </a:r>
          <a:endParaRPr lang="ru-RU" sz="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0C71EC0-245F-4F23-85A5-FCC54AD7A943}" type="parTrans" cxnId="{AB253309-4454-41C9-BE91-4718B58542AB}">
      <dgm:prSet/>
      <dgm:spPr/>
      <dgm:t>
        <a:bodyPr/>
        <a:lstStyle/>
        <a:p>
          <a:endParaRPr lang="ru-RU"/>
        </a:p>
      </dgm:t>
    </dgm:pt>
    <dgm:pt modelId="{DBFD3B78-384A-48AC-92CF-8F4623F52C40}" type="sibTrans" cxnId="{AB253309-4454-41C9-BE91-4718B58542A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28526968-5C65-4F32-8700-51666F6CA517}" type="pres">
      <dgm:prSet presAssocID="{26F0537A-1F8E-4E54-B609-6DA34FAB3176}" presName="Name0" presStyleCnt="0">
        <dgm:presLayoutVars>
          <dgm:chMax val="21"/>
          <dgm:chPref val="21"/>
        </dgm:presLayoutVars>
      </dgm:prSet>
      <dgm:spPr/>
    </dgm:pt>
    <dgm:pt modelId="{9D1FE149-086A-45C9-B52E-599B74E90A78}" type="pres">
      <dgm:prSet presAssocID="{2B6C48DD-C4A7-43D4-B07D-30776D167022}" presName="text1" presStyleCnt="0"/>
      <dgm:spPr/>
    </dgm:pt>
    <dgm:pt modelId="{EDF88EC2-12EC-4A81-8335-E1B43642C986}" type="pres">
      <dgm:prSet presAssocID="{2B6C48DD-C4A7-43D4-B07D-30776D167022}" presName="textRepeatNode" presStyleLbl="alignNode1" presStyleIdx="0" presStyleCnt="1" custScaleX="94868" custScaleY="99140" custLinFactX="-1194" custLinFactNeighborX="-100000" custLinFactNeighborY="-524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43CD2-C9E5-47E2-A7EC-2AD14BF0C1AE}" type="pres">
      <dgm:prSet presAssocID="{2B6C48DD-C4A7-43D4-B07D-30776D167022}" presName="textaccent1" presStyleCnt="0"/>
      <dgm:spPr/>
    </dgm:pt>
    <dgm:pt modelId="{86AFA162-D077-447C-9A23-444AEB458C1C}" type="pres">
      <dgm:prSet presAssocID="{2B6C48DD-C4A7-43D4-B07D-30776D167022}" presName="accentRepeatNode" presStyleLbl="solidAlignAcc1" presStyleIdx="0" presStyleCnt="2" custLinFactX="-100000" custLinFactY="-200000" custLinFactNeighborX="-109695" custLinFactNeighborY="-241182"/>
      <dgm:spPr/>
    </dgm:pt>
    <dgm:pt modelId="{F5563EAC-A2C4-4D5B-AFE8-9F909D7B3434}" type="pres">
      <dgm:prSet presAssocID="{DBFD3B78-384A-48AC-92CF-8F4623F52C40}" presName="image1" presStyleCnt="0"/>
      <dgm:spPr/>
    </dgm:pt>
    <dgm:pt modelId="{5086F367-8A89-43EC-96AE-C8944099B7E9}" type="pres">
      <dgm:prSet presAssocID="{DBFD3B78-384A-48AC-92CF-8F4623F52C40}" presName="imageRepeatNode" presStyleLbl="alignAcc1" presStyleIdx="0" presStyleCnt="1" custLinFactNeighborX="62981" custLinFactNeighborY="51935"/>
      <dgm:spPr/>
      <dgm:t>
        <a:bodyPr/>
        <a:lstStyle/>
        <a:p>
          <a:endParaRPr lang="ru-RU"/>
        </a:p>
      </dgm:t>
    </dgm:pt>
    <dgm:pt modelId="{CBB94A1E-C567-4DB8-9AC5-F0967757DADF}" type="pres">
      <dgm:prSet presAssocID="{DBFD3B78-384A-48AC-92CF-8F4623F52C40}" presName="imageaccent1" presStyleCnt="0"/>
      <dgm:spPr/>
    </dgm:pt>
    <dgm:pt modelId="{8F78D42E-4107-445C-96CF-68D53C002D86}" type="pres">
      <dgm:prSet presAssocID="{DBFD3B78-384A-48AC-92CF-8F4623F52C40}" presName="accentRepeatNode" presStyleLbl="solidAlignAcc1" presStyleIdx="1" presStyleCnt="2" custLinFactX="49649" custLinFactY="-100000" custLinFactNeighborX="100000" custLinFactNeighborY="-157240"/>
      <dgm:spPr/>
    </dgm:pt>
  </dgm:ptLst>
  <dgm:cxnLst>
    <dgm:cxn modelId="{9FD8CD8F-1DBF-49D9-BA2C-A5A0414CC51C}" type="presOf" srcId="{2B6C48DD-C4A7-43D4-B07D-30776D167022}" destId="{EDF88EC2-12EC-4A81-8335-E1B43642C986}" srcOrd="0" destOrd="0" presId="urn:microsoft.com/office/officeart/2008/layout/HexagonCluster"/>
    <dgm:cxn modelId="{CBE9782E-FD17-4E97-A7C9-6877421BCF1C}" type="presOf" srcId="{26F0537A-1F8E-4E54-B609-6DA34FAB3176}" destId="{28526968-5C65-4F32-8700-51666F6CA517}" srcOrd="0" destOrd="0" presId="urn:microsoft.com/office/officeart/2008/layout/HexagonCluster"/>
    <dgm:cxn modelId="{AB253309-4454-41C9-BE91-4718B58542AB}" srcId="{26F0537A-1F8E-4E54-B609-6DA34FAB3176}" destId="{2B6C48DD-C4A7-43D4-B07D-30776D167022}" srcOrd="0" destOrd="0" parTransId="{B0C71EC0-245F-4F23-85A5-FCC54AD7A943}" sibTransId="{DBFD3B78-384A-48AC-92CF-8F4623F52C40}"/>
    <dgm:cxn modelId="{46648026-5F48-4DB6-8F0E-E91736EF7612}" type="presOf" srcId="{DBFD3B78-384A-48AC-92CF-8F4623F52C40}" destId="{5086F367-8A89-43EC-96AE-C8944099B7E9}" srcOrd="0" destOrd="0" presId="urn:microsoft.com/office/officeart/2008/layout/HexagonCluster"/>
    <dgm:cxn modelId="{A718EFF5-44C9-40A0-B7BE-4EED76C5EC70}" type="presParOf" srcId="{28526968-5C65-4F32-8700-51666F6CA517}" destId="{9D1FE149-086A-45C9-B52E-599B74E90A78}" srcOrd="0" destOrd="0" presId="urn:microsoft.com/office/officeart/2008/layout/HexagonCluster"/>
    <dgm:cxn modelId="{B660491F-824F-4D3D-829F-73F5306F1864}" type="presParOf" srcId="{9D1FE149-086A-45C9-B52E-599B74E90A78}" destId="{EDF88EC2-12EC-4A81-8335-E1B43642C986}" srcOrd="0" destOrd="0" presId="urn:microsoft.com/office/officeart/2008/layout/HexagonCluster"/>
    <dgm:cxn modelId="{B856CD6B-942F-495B-B45D-288A407D8163}" type="presParOf" srcId="{28526968-5C65-4F32-8700-51666F6CA517}" destId="{B8D43CD2-C9E5-47E2-A7EC-2AD14BF0C1AE}" srcOrd="1" destOrd="0" presId="urn:microsoft.com/office/officeart/2008/layout/HexagonCluster"/>
    <dgm:cxn modelId="{7D7C61B3-363D-49BF-939D-DBC5BEBCEB1D}" type="presParOf" srcId="{B8D43CD2-C9E5-47E2-A7EC-2AD14BF0C1AE}" destId="{86AFA162-D077-447C-9A23-444AEB458C1C}" srcOrd="0" destOrd="0" presId="urn:microsoft.com/office/officeart/2008/layout/HexagonCluster"/>
    <dgm:cxn modelId="{E06F8EEE-F4E0-4ED7-BC02-7BD7E7277826}" type="presParOf" srcId="{28526968-5C65-4F32-8700-51666F6CA517}" destId="{F5563EAC-A2C4-4D5B-AFE8-9F909D7B3434}" srcOrd="2" destOrd="0" presId="urn:microsoft.com/office/officeart/2008/layout/HexagonCluster"/>
    <dgm:cxn modelId="{981B27F6-A610-48C9-9536-4FE3B7F811BE}" type="presParOf" srcId="{F5563EAC-A2C4-4D5B-AFE8-9F909D7B3434}" destId="{5086F367-8A89-43EC-96AE-C8944099B7E9}" srcOrd="0" destOrd="0" presId="urn:microsoft.com/office/officeart/2008/layout/HexagonCluster"/>
    <dgm:cxn modelId="{E8807D56-E4AC-48D5-A8B7-7E278E4CEA3E}" type="presParOf" srcId="{28526968-5C65-4F32-8700-51666F6CA517}" destId="{CBB94A1E-C567-4DB8-9AC5-F0967757DADF}" srcOrd="3" destOrd="0" presId="urn:microsoft.com/office/officeart/2008/layout/HexagonCluster"/>
    <dgm:cxn modelId="{DE200DFE-730E-4A59-AE07-E59EABA210AB}" type="presParOf" srcId="{CBB94A1E-C567-4DB8-9AC5-F0967757DADF}" destId="{8F78D42E-4107-445C-96CF-68D53C002D8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3B50ED-F6CE-4F70-BB2B-C0DE44EE1149}" type="doc">
      <dgm:prSet loTypeId="urn:microsoft.com/office/officeart/2008/layout/HexagonCluster" loCatId="picture" qsTypeId="urn:microsoft.com/office/officeart/2005/8/quickstyle/simple4" qsCatId="simple" csTypeId="urn:microsoft.com/office/officeart/2005/8/colors/accent1_2" csCatId="accent1" phldr="1"/>
      <dgm:spPr/>
    </dgm:pt>
    <dgm:pt modelId="{259EA087-51B1-4B13-8F39-B89E9BA2B9D4}">
      <dgm:prSet phldrT="[Текст]" custT="1"/>
      <dgm:spPr/>
      <dgm:t>
        <a:bodyPr/>
        <a:lstStyle/>
        <a:p>
          <a:r>
            <a:rPr lang="ru-RU" sz="900" dirty="0" smtClean="0"/>
            <a:t>мост ч/р Устья </a:t>
          </a:r>
          <a:br>
            <a:rPr lang="ru-RU" sz="900" dirty="0" smtClean="0"/>
          </a:br>
          <a:r>
            <a:rPr lang="ru-RU" sz="900" dirty="0" smtClean="0"/>
            <a:t>км 78+350 </a:t>
          </a:r>
          <a:br>
            <a:rPr lang="ru-RU" sz="900" dirty="0" smtClean="0"/>
          </a:br>
          <a:r>
            <a:rPr lang="ru-RU" sz="900" dirty="0" smtClean="0"/>
            <a:t>а/д Вельск-Шангалы, </a:t>
          </a:r>
          <a:br>
            <a:rPr lang="ru-RU" sz="900" dirty="0" smtClean="0"/>
          </a:br>
          <a:r>
            <a:rPr lang="ru-RU" sz="900" dirty="0" smtClean="0"/>
            <a:t>1,2 км, 154 пм </a:t>
          </a:r>
          <a:endParaRPr lang="ru-RU" sz="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202999-0322-48A5-92BA-942AD4E48A27}" type="parTrans" cxnId="{70B39545-72E7-423E-AEFA-347EFE221F45}">
      <dgm:prSet/>
      <dgm:spPr/>
      <dgm:t>
        <a:bodyPr/>
        <a:lstStyle/>
        <a:p>
          <a:endParaRPr lang="ru-RU"/>
        </a:p>
      </dgm:t>
    </dgm:pt>
    <dgm:pt modelId="{8613353E-45EE-4449-B942-002FFC115EB7}" type="sibTrans" cxnId="{70B39545-72E7-423E-AEFA-347EFE221F4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698127C9-21A8-4B85-8A6F-DFEFD943FEE8}" type="pres">
      <dgm:prSet presAssocID="{853B50ED-F6CE-4F70-BB2B-C0DE44EE1149}" presName="Name0" presStyleCnt="0">
        <dgm:presLayoutVars>
          <dgm:chMax val="21"/>
          <dgm:chPref val="21"/>
        </dgm:presLayoutVars>
      </dgm:prSet>
      <dgm:spPr/>
    </dgm:pt>
    <dgm:pt modelId="{B5E767E1-2855-4741-97B2-37ABAD5DB508}" type="pres">
      <dgm:prSet presAssocID="{259EA087-51B1-4B13-8F39-B89E9BA2B9D4}" presName="text1" presStyleCnt="0"/>
      <dgm:spPr/>
    </dgm:pt>
    <dgm:pt modelId="{C9395037-D14E-499C-A99C-951DAC40795F}" type="pres">
      <dgm:prSet presAssocID="{259EA087-51B1-4B13-8F39-B89E9BA2B9D4}" presName="textRepeatNode" presStyleLbl="alignNode1" presStyleIdx="0" presStyleCnt="1" custLinFactNeighborX="-11840" custLinFactNeighborY="-539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BC733-4702-44A6-B89A-58E33A7C3D6F}" type="pres">
      <dgm:prSet presAssocID="{259EA087-51B1-4B13-8F39-B89E9BA2B9D4}" presName="textaccent1" presStyleCnt="0"/>
      <dgm:spPr/>
    </dgm:pt>
    <dgm:pt modelId="{8A0908CE-1776-4041-85A3-8D663D99B278}" type="pres">
      <dgm:prSet presAssocID="{259EA087-51B1-4B13-8F39-B89E9BA2B9D4}" presName="accentRepeatNode" presStyleLbl="solidAlignAcc1" presStyleIdx="0" presStyleCnt="2" custLinFactX="-2572" custLinFactY="-200000" custLinFactNeighborX="-100000" custLinFactNeighborY="-247215"/>
      <dgm:spPr/>
    </dgm:pt>
    <dgm:pt modelId="{037D3153-6376-4422-9449-55246E9E1D5D}" type="pres">
      <dgm:prSet presAssocID="{8613353E-45EE-4449-B942-002FFC115EB7}" presName="image1" presStyleCnt="0"/>
      <dgm:spPr/>
    </dgm:pt>
    <dgm:pt modelId="{92D1EAAA-E0B9-43AF-8AC0-2B1C259F2036}" type="pres">
      <dgm:prSet presAssocID="{8613353E-45EE-4449-B942-002FFC115EB7}" presName="imageRepeatNode" presStyleLbl="alignAcc1" presStyleIdx="0" presStyleCnt="1" custLinFactNeighborX="-13987" custLinFactNeighborY="51684"/>
      <dgm:spPr/>
      <dgm:t>
        <a:bodyPr/>
        <a:lstStyle/>
        <a:p>
          <a:endParaRPr lang="ru-RU"/>
        </a:p>
      </dgm:t>
    </dgm:pt>
    <dgm:pt modelId="{C80A226F-CC52-4945-9007-DEA37EAE8CE8}" type="pres">
      <dgm:prSet presAssocID="{8613353E-45EE-4449-B942-002FFC115EB7}" presName="imageaccent1" presStyleCnt="0"/>
      <dgm:spPr/>
    </dgm:pt>
    <dgm:pt modelId="{502A9F99-0054-4277-B7A2-4BD3A404A7B8}" type="pres">
      <dgm:prSet presAssocID="{8613353E-45EE-4449-B942-002FFC115EB7}" presName="accentRepeatNode" presStyleLbl="solidAlignAcc1" presStyleIdx="1" presStyleCnt="2" custLinFactX="-48560" custLinFactY="-100000" custLinFactNeighborX="-100000" custLinFactNeighborY="-173606"/>
      <dgm:spPr/>
    </dgm:pt>
  </dgm:ptLst>
  <dgm:cxnLst>
    <dgm:cxn modelId="{F37EC8F1-B71E-40D3-A47B-3429B6206AE6}" type="presOf" srcId="{853B50ED-F6CE-4F70-BB2B-C0DE44EE1149}" destId="{698127C9-21A8-4B85-8A6F-DFEFD943FEE8}" srcOrd="0" destOrd="0" presId="urn:microsoft.com/office/officeart/2008/layout/HexagonCluster"/>
    <dgm:cxn modelId="{8DE389C3-E712-4943-8B59-8412B2370A57}" type="presOf" srcId="{8613353E-45EE-4449-B942-002FFC115EB7}" destId="{92D1EAAA-E0B9-43AF-8AC0-2B1C259F2036}" srcOrd="0" destOrd="0" presId="urn:microsoft.com/office/officeart/2008/layout/HexagonCluster"/>
    <dgm:cxn modelId="{108E83DA-47CA-4A87-A804-994D059FB514}" type="presOf" srcId="{259EA087-51B1-4B13-8F39-B89E9BA2B9D4}" destId="{C9395037-D14E-499C-A99C-951DAC40795F}" srcOrd="0" destOrd="0" presId="urn:microsoft.com/office/officeart/2008/layout/HexagonCluster"/>
    <dgm:cxn modelId="{70B39545-72E7-423E-AEFA-347EFE221F45}" srcId="{853B50ED-F6CE-4F70-BB2B-C0DE44EE1149}" destId="{259EA087-51B1-4B13-8F39-B89E9BA2B9D4}" srcOrd="0" destOrd="0" parTransId="{6B202999-0322-48A5-92BA-942AD4E48A27}" sibTransId="{8613353E-45EE-4449-B942-002FFC115EB7}"/>
    <dgm:cxn modelId="{FF50F7DA-2BC7-4C17-8E59-9AB23470ABE9}" type="presParOf" srcId="{698127C9-21A8-4B85-8A6F-DFEFD943FEE8}" destId="{B5E767E1-2855-4741-97B2-37ABAD5DB508}" srcOrd="0" destOrd="0" presId="urn:microsoft.com/office/officeart/2008/layout/HexagonCluster"/>
    <dgm:cxn modelId="{CFB68C73-4E3C-48F4-8E5D-84E7A7C9ABA6}" type="presParOf" srcId="{B5E767E1-2855-4741-97B2-37ABAD5DB508}" destId="{C9395037-D14E-499C-A99C-951DAC40795F}" srcOrd="0" destOrd="0" presId="urn:microsoft.com/office/officeart/2008/layout/HexagonCluster"/>
    <dgm:cxn modelId="{2BD677A4-8DA0-4401-A927-BEC884915324}" type="presParOf" srcId="{698127C9-21A8-4B85-8A6F-DFEFD943FEE8}" destId="{F79BC733-4702-44A6-B89A-58E33A7C3D6F}" srcOrd="1" destOrd="0" presId="urn:microsoft.com/office/officeart/2008/layout/HexagonCluster"/>
    <dgm:cxn modelId="{9D31DBA3-F150-47A7-8E13-F1E32189A48A}" type="presParOf" srcId="{F79BC733-4702-44A6-B89A-58E33A7C3D6F}" destId="{8A0908CE-1776-4041-85A3-8D663D99B278}" srcOrd="0" destOrd="0" presId="urn:microsoft.com/office/officeart/2008/layout/HexagonCluster"/>
    <dgm:cxn modelId="{7D25B864-0815-4C75-AE18-7B58224E9BEC}" type="presParOf" srcId="{698127C9-21A8-4B85-8A6F-DFEFD943FEE8}" destId="{037D3153-6376-4422-9449-55246E9E1D5D}" srcOrd="2" destOrd="0" presId="urn:microsoft.com/office/officeart/2008/layout/HexagonCluster"/>
    <dgm:cxn modelId="{2A8A4986-4382-40EB-9702-ABDF60D3A329}" type="presParOf" srcId="{037D3153-6376-4422-9449-55246E9E1D5D}" destId="{92D1EAAA-E0B9-43AF-8AC0-2B1C259F2036}" srcOrd="0" destOrd="0" presId="urn:microsoft.com/office/officeart/2008/layout/HexagonCluster"/>
    <dgm:cxn modelId="{9A43AEBA-2ACD-461C-8428-22B35ED953AD}" type="presParOf" srcId="{698127C9-21A8-4B85-8A6F-DFEFD943FEE8}" destId="{C80A226F-CC52-4945-9007-DEA37EAE8CE8}" srcOrd="3" destOrd="0" presId="urn:microsoft.com/office/officeart/2008/layout/HexagonCluster"/>
    <dgm:cxn modelId="{571D8340-4BAC-480D-B89D-FA8205E4758E}" type="presParOf" srcId="{C80A226F-CC52-4945-9007-DEA37EAE8CE8}" destId="{502A9F99-0054-4277-B7A2-4BD3A404A7B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106F65-0E73-4593-8142-51918565FD3E}" type="doc">
      <dgm:prSet loTypeId="urn:microsoft.com/office/officeart/2008/layout/HexagonCluster" loCatId="picture" qsTypeId="urn:microsoft.com/office/officeart/2005/8/quickstyle/simple4" qsCatId="simple" csTypeId="urn:microsoft.com/office/officeart/2005/8/colors/accent1_2" csCatId="accent1" phldr="1"/>
      <dgm:spPr/>
    </dgm:pt>
    <dgm:pt modelId="{4294A36A-D631-48E8-81C2-DC420C6B5F9A}">
      <dgm:prSet phldrT="[Текст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900" dirty="0" smtClean="0"/>
            <a:t>а/д  Архангельск-Каргополь-Вытегра на участке Сухое-Самодед, 11,8 км, 11,5 пм</a:t>
          </a:r>
          <a:endParaRPr lang="ru-RU" sz="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03620D8-5651-4FDA-AF35-51673EC87ED0}" type="parTrans" cxnId="{D1106328-F730-4E01-87B8-EF17AB8066B9}">
      <dgm:prSet/>
      <dgm:spPr/>
      <dgm:t>
        <a:bodyPr/>
        <a:lstStyle/>
        <a:p>
          <a:endParaRPr lang="ru-RU"/>
        </a:p>
      </dgm:t>
    </dgm:pt>
    <dgm:pt modelId="{9453F926-180B-42FA-91ED-C6FD5FBC7B3C}" type="sibTrans" cxnId="{D1106328-F730-4E01-87B8-EF17AB8066B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AA4D91EC-496E-49C6-B5C0-42BE07C0DE04}" type="pres">
      <dgm:prSet presAssocID="{12106F65-0E73-4593-8142-51918565FD3E}" presName="Name0" presStyleCnt="0">
        <dgm:presLayoutVars>
          <dgm:chMax val="21"/>
          <dgm:chPref val="21"/>
        </dgm:presLayoutVars>
      </dgm:prSet>
      <dgm:spPr/>
    </dgm:pt>
    <dgm:pt modelId="{B9E64646-3BCA-433E-9580-644E63427DDB}" type="pres">
      <dgm:prSet presAssocID="{4294A36A-D631-48E8-81C2-DC420C6B5F9A}" presName="text1" presStyleCnt="0"/>
      <dgm:spPr/>
    </dgm:pt>
    <dgm:pt modelId="{A6506158-F72D-4FA4-A27B-C0811C2D27D2}" type="pres">
      <dgm:prSet presAssocID="{4294A36A-D631-48E8-81C2-DC420C6B5F9A}" presName="textRepeatNode" presStyleLbl="alignNode1" presStyleIdx="0" presStyleCnt="1" custScaleX="95807" custScaleY="92207" custLinFactNeighborY="-725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C38A09-A463-4571-ABB0-E7780BC9CCBC}" type="pres">
      <dgm:prSet presAssocID="{4294A36A-D631-48E8-81C2-DC420C6B5F9A}" presName="textaccent1" presStyleCnt="0"/>
      <dgm:spPr/>
    </dgm:pt>
    <dgm:pt modelId="{E9AFE398-EFB6-4B8D-BCA6-583F09679688}" type="pres">
      <dgm:prSet presAssocID="{4294A36A-D631-48E8-81C2-DC420C6B5F9A}" presName="accentRepeatNode" presStyleLbl="solidAlignAcc1" presStyleIdx="0" presStyleCnt="2" custLinFactY="-300000" custLinFactNeighborX="14925" custLinFactNeighborY="-326289"/>
      <dgm:spPr/>
    </dgm:pt>
    <dgm:pt modelId="{9E3A5CC1-3EA8-44B0-9CD5-1FBA853DE3EE}" type="pres">
      <dgm:prSet presAssocID="{9453F926-180B-42FA-91ED-C6FD5FBC7B3C}" presName="image1" presStyleCnt="0"/>
      <dgm:spPr/>
    </dgm:pt>
    <dgm:pt modelId="{3356F919-921E-4CB7-BBAE-259613888CFA}" type="pres">
      <dgm:prSet presAssocID="{9453F926-180B-42FA-91ED-C6FD5FBC7B3C}" presName="imageRepeatNode" presStyleLbl="alignAcc1" presStyleIdx="0" presStyleCnt="1" custScaleX="95665" custScaleY="93219" custLinFactNeighborX="2421" custLinFactNeighborY="32556"/>
      <dgm:spPr/>
      <dgm:t>
        <a:bodyPr/>
        <a:lstStyle/>
        <a:p>
          <a:endParaRPr lang="ru-RU"/>
        </a:p>
      </dgm:t>
    </dgm:pt>
    <dgm:pt modelId="{692F6E18-9467-405B-B8F5-C7261E30F6C1}" type="pres">
      <dgm:prSet presAssocID="{9453F926-180B-42FA-91ED-C6FD5FBC7B3C}" presName="imageaccent1" presStyleCnt="0"/>
      <dgm:spPr/>
    </dgm:pt>
    <dgm:pt modelId="{225DC963-2865-4702-BE8A-45BCE6D79742}" type="pres">
      <dgm:prSet presAssocID="{9453F926-180B-42FA-91ED-C6FD5FBC7B3C}" presName="accentRepeatNode" presStyleLbl="solidAlignAcc1" presStyleIdx="1" presStyleCnt="2" custLinFactY="-181280" custLinFactNeighborX="-8472" custLinFactNeighborY="-200000"/>
      <dgm:spPr/>
    </dgm:pt>
  </dgm:ptLst>
  <dgm:cxnLst>
    <dgm:cxn modelId="{D1106328-F730-4E01-87B8-EF17AB8066B9}" srcId="{12106F65-0E73-4593-8142-51918565FD3E}" destId="{4294A36A-D631-48E8-81C2-DC420C6B5F9A}" srcOrd="0" destOrd="0" parTransId="{903620D8-5651-4FDA-AF35-51673EC87ED0}" sibTransId="{9453F926-180B-42FA-91ED-C6FD5FBC7B3C}"/>
    <dgm:cxn modelId="{361FC565-0FF1-40B8-8A37-CB9478E061D0}" type="presOf" srcId="{12106F65-0E73-4593-8142-51918565FD3E}" destId="{AA4D91EC-496E-49C6-B5C0-42BE07C0DE04}" srcOrd="0" destOrd="0" presId="urn:microsoft.com/office/officeart/2008/layout/HexagonCluster"/>
    <dgm:cxn modelId="{7A718279-028B-4503-B9C0-17FA4F62CEF8}" type="presOf" srcId="{9453F926-180B-42FA-91ED-C6FD5FBC7B3C}" destId="{3356F919-921E-4CB7-BBAE-259613888CFA}" srcOrd="0" destOrd="0" presId="urn:microsoft.com/office/officeart/2008/layout/HexagonCluster"/>
    <dgm:cxn modelId="{DBB3E106-8EB7-4577-9780-48EE3BFFA783}" type="presOf" srcId="{4294A36A-D631-48E8-81C2-DC420C6B5F9A}" destId="{A6506158-F72D-4FA4-A27B-C0811C2D27D2}" srcOrd="0" destOrd="0" presId="urn:microsoft.com/office/officeart/2008/layout/HexagonCluster"/>
    <dgm:cxn modelId="{5FF6A03E-0301-49C6-B8EC-CD3B5A63995C}" type="presParOf" srcId="{AA4D91EC-496E-49C6-B5C0-42BE07C0DE04}" destId="{B9E64646-3BCA-433E-9580-644E63427DDB}" srcOrd="0" destOrd="0" presId="urn:microsoft.com/office/officeart/2008/layout/HexagonCluster"/>
    <dgm:cxn modelId="{5B968D7E-354B-4443-A557-1D64C9E895C7}" type="presParOf" srcId="{B9E64646-3BCA-433E-9580-644E63427DDB}" destId="{A6506158-F72D-4FA4-A27B-C0811C2D27D2}" srcOrd="0" destOrd="0" presId="urn:microsoft.com/office/officeart/2008/layout/HexagonCluster"/>
    <dgm:cxn modelId="{8D41EF83-6034-44F1-B7AC-B6FFBDE75F38}" type="presParOf" srcId="{AA4D91EC-496E-49C6-B5C0-42BE07C0DE04}" destId="{89C38A09-A463-4571-ABB0-E7780BC9CCBC}" srcOrd="1" destOrd="0" presId="urn:microsoft.com/office/officeart/2008/layout/HexagonCluster"/>
    <dgm:cxn modelId="{C811BC0C-F365-4221-8C40-A6CDB8E5CFDD}" type="presParOf" srcId="{89C38A09-A463-4571-ABB0-E7780BC9CCBC}" destId="{E9AFE398-EFB6-4B8D-BCA6-583F09679688}" srcOrd="0" destOrd="0" presId="urn:microsoft.com/office/officeart/2008/layout/HexagonCluster"/>
    <dgm:cxn modelId="{E1CF1C47-CD24-4F77-BF89-C702C0EA6FE1}" type="presParOf" srcId="{AA4D91EC-496E-49C6-B5C0-42BE07C0DE04}" destId="{9E3A5CC1-3EA8-44B0-9CD5-1FBA853DE3EE}" srcOrd="2" destOrd="0" presId="urn:microsoft.com/office/officeart/2008/layout/HexagonCluster"/>
    <dgm:cxn modelId="{F14710A3-406A-4DDB-8DFB-58F700788030}" type="presParOf" srcId="{9E3A5CC1-3EA8-44B0-9CD5-1FBA853DE3EE}" destId="{3356F919-921E-4CB7-BBAE-259613888CFA}" srcOrd="0" destOrd="0" presId="urn:microsoft.com/office/officeart/2008/layout/HexagonCluster"/>
    <dgm:cxn modelId="{6E56A2EC-A1B3-4336-B73D-93400D989C47}" type="presParOf" srcId="{AA4D91EC-496E-49C6-B5C0-42BE07C0DE04}" destId="{692F6E18-9467-405B-B8F5-C7261E30F6C1}" srcOrd="3" destOrd="0" presId="urn:microsoft.com/office/officeart/2008/layout/HexagonCluster"/>
    <dgm:cxn modelId="{67D3F50A-F6C3-4D8E-8704-2C8798BBC8CE}" type="presParOf" srcId="{692F6E18-9467-405B-B8F5-C7261E30F6C1}" destId="{225DC963-2865-4702-BE8A-45BCE6D7974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0.15635</cdr:x>
      <cdr:y>0.07218</cdr:y>
    </cdr:from>
    <cdr:to>
      <cdr:x>0.25892</cdr:x>
      <cdr:y>0.1346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336059" y="320293"/>
          <a:ext cx="87651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99,3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0.30061</cdr:x>
      <cdr:y>0.25615</cdr:y>
    </cdr:from>
    <cdr:to>
      <cdr:x>0.40319</cdr:x>
      <cdr:y>0.31858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568894" y="1136651"/>
          <a:ext cx="87660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94,8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0.44314</cdr:x>
      <cdr:y>0.5</cdr:y>
    </cdr:from>
    <cdr:to>
      <cdr:x>0.54228</cdr:x>
      <cdr:y>0.56242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86855" y="2218701"/>
          <a:ext cx="84723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63,0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0.57447</cdr:x>
      <cdr:y>0.6178</cdr:y>
    </cdr:from>
    <cdr:to>
      <cdr:x>0.68401</cdr:x>
      <cdr:y>0.68022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4909154" y="2741407"/>
          <a:ext cx="93610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100,0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0.85254</cdr:x>
      <cdr:y>0.63395</cdr:y>
    </cdr:from>
    <cdr:to>
      <cdr:x>0.97607</cdr:x>
      <cdr:y>0.69881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7285418" y="2813113"/>
          <a:ext cx="1055632" cy="2877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ts val="1700"/>
            </a:lnSpc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100,0 %</a:t>
          </a:r>
        </a:p>
      </cdr:txBody>
    </cdr:sp>
  </cdr:relSizeAnchor>
  <cdr:relSizeAnchor xmlns:cdr="http://schemas.openxmlformats.org/drawingml/2006/chartDrawing">
    <cdr:from>
      <cdr:x>0.71772</cdr:x>
      <cdr:y>0.62897</cdr:y>
    </cdr:from>
    <cdr:to>
      <cdr:x>0.83147</cdr:x>
      <cdr:y>0.69602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6133290" y="2790983"/>
          <a:ext cx="972108" cy="2975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ts val="1600"/>
            </a:lnSpc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100,0 %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0.15796</cdr:x>
      <cdr:y>0.0468</cdr:y>
    </cdr:from>
    <cdr:to>
      <cdr:x>0.27318</cdr:x>
      <cdr:y>0.10907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1349383" y="208161"/>
          <a:ext cx="9842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100,0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0.32186</cdr:x>
      <cdr:y>0.384</cdr:y>
    </cdr:from>
    <cdr:to>
      <cdr:x>0.44781</cdr:x>
      <cdr:y>0.44627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2749507" y="1708142"/>
          <a:ext cx="1075920" cy="276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 smtClean="0">
              <a:solidFill>
                <a:schemeClr val="tx1"/>
              </a:solidFill>
              <a:latin typeface="+mj-lt"/>
            </a:rPr>
            <a:t>100</a:t>
          </a: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,</a:t>
          </a:r>
          <a:r>
            <a:rPr lang="en-US" sz="1200" b="1" i="0" u="none" strike="noStrike" baseline="0" dirty="0" smtClean="0">
              <a:solidFill>
                <a:schemeClr val="tx1"/>
              </a:solidFill>
              <a:latin typeface="+mj-lt"/>
            </a:rPr>
            <a:t>0</a:t>
          </a: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0.50634</cdr:x>
      <cdr:y>0.63979</cdr:y>
    </cdr:from>
    <cdr:to>
      <cdr:x>0.60975</cdr:x>
      <cdr:y>0.70158</cdr:y>
    </cdr:to>
    <cdr:sp macro="" textlink="">
      <cdr:nvSpPr>
        <cdr:cNvPr id="10" name="TextBox 3"/>
        <cdr:cNvSpPr txBox="1"/>
      </cdr:nvSpPr>
      <cdr:spPr>
        <a:xfrm xmlns:a="http://schemas.openxmlformats.org/drawingml/2006/main">
          <a:off x="4325417" y="2845931"/>
          <a:ext cx="883374" cy="2748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9</a:t>
          </a:r>
          <a:r>
            <a:rPr lang="ru-RU" sz="1200" b="1" dirty="0" smtClean="0">
              <a:solidFill>
                <a:schemeClr val="tx1"/>
              </a:solidFill>
              <a:latin typeface="+mj-lt"/>
            </a:rPr>
            <a:t>9</a:t>
          </a: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,</a:t>
          </a:r>
          <a:r>
            <a:rPr lang="ru-RU" sz="1200" b="1" dirty="0">
              <a:solidFill>
                <a:schemeClr val="tx1"/>
              </a:solidFill>
              <a:latin typeface="+mj-lt"/>
            </a:rPr>
            <a:t>9</a:t>
          </a: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0.84827</cdr:x>
      <cdr:y>0.73204</cdr:y>
    </cdr:from>
    <cdr:to>
      <cdr:x>0.94387</cdr:x>
      <cdr:y>0.80181</cdr:y>
    </cdr:to>
    <cdr:sp macro="" textlink="">
      <cdr:nvSpPr>
        <cdr:cNvPr id="11" name="TextBox 3"/>
        <cdr:cNvSpPr txBox="1"/>
      </cdr:nvSpPr>
      <cdr:spPr>
        <a:xfrm xmlns:a="http://schemas.openxmlformats.org/drawingml/2006/main">
          <a:off x="7246292" y="3256314"/>
          <a:ext cx="816681" cy="3103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ts val="1700"/>
            </a:lnSpc>
            <a:defRPr sz="1000"/>
          </a:pPr>
          <a:r>
            <a:rPr lang="ru-RU" sz="1200" b="1" dirty="0" smtClean="0">
              <a:solidFill>
                <a:schemeClr val="tx1"/>
              </a:solidFill>
              <a:latin typeface="+mj-lt"/>
            </a:rPr>
            <a:t>66</a:t>
          </a: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,</a:t>
          </a:r>
          <a:r>
            <a:rPr lang="ru-RU" sz="1200" b="1" dirty="0">
              <a:solidFill>
                <a:schemeClr val="tx1"/>
              </a:solidFill>
              <a:latin typeface="+mj-lt"/>
            </a:rPr>
            <a:t>7</a:t>
          </a:r>
          <a:r>
            <a:rPr lang="ru-RU" sz="1200" b="1" i="0" u="none" strike="noStrike" baseline="0" dirty="0" smtClean="0">
              <a:solidFill>
                <a:schemeClr val="tx1"/>
              </a:solidFill>
              <a:latin typeface="+mj-lt"/>
            </a:rPr>
            <a:t> </a:t>
          </a: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%</a:t>
          </a:r>
        </a:p>
      </cdr:txBody>
    </cdr:sp>
  </cdr:relSizeAnchor>
  <cdr:relSizeAnchor xmlns:cdr="http://schemas.openxmlformats.org/drawingml/2006/chartDrawing">
    <cdr:from>
      <cdr:x>0.6717</cdr:x>
      <cdr:y>0.6592</cdr:y>
    </cdr:from>
    <cdr:to>
      <cdr:x>0.78134</cdr:x>
      <cdr:y>0.72173</cdr:y>
    </cdr:to>
    <cdr:sp macro="" textlink="">
      <cdr:nvSpPr>
        <cdr:cNvPr id="12" name="TextBox 3"/>
        <cdr:cNvSpPr txBox="1"/>
      </cdr:nvSpPr>
      <cdr:spPr>
        <a:xfrm xmlns:a="http://schemas.openxmlformats.org/drawingml/2006/main">
          <a:off x="5737973" y="2932278"/>
          <a:ext cx="936557" cy="2781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pPr algn="ctr" rtl="0">
            <a:lnSpc>
              <a:spcPts val="1600"/>
            </a:lnSpc>
            <a:defRPr sz="1000"/>
          </a:pPr>
          <a:r>
            <a:rPr lang="ru-RU" sz="1200" b="1" i="0" u="none" strike="noStrike" baseline="0" dirty="0">
              <a:solidFill>
                <a:schemeClr val="tx1"/>
              </a:solidFill>
              <a:latin typeface="+mj-lt"/>
            </a:rPr>
            <a:t>100,0 %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A492-E496-4710-A584-43F510D09015}" type="datetimeFigureOut">
              <a:rPr lang="ru-RU" smtClean="0"/>
              <a:pPr/>
              <a:t>17.04.2017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8FD49-B9E8-4401-8F4C-DCC9005C6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650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4" y="2516175"/>
            <a:ext cx="8440680" cy="16065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773" y="2601946"/>
            <a:ext cx="8426451" cy="1374749"/>
          </a:xfrm>
          <a:prstGeom prst="rect">
            <a:avLst/>
          </a:prstGeom>
        </p:spPr>
        <p:txBody>
          <a:bodyPr anchor="ctr"/>
          <a:lstStyle>
            <a:lvl1pPr>
              <a:defRPr sz="3200" spc="-1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773" y="3976695"/>
            <a:ext cx="4176713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22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5" y="1811330"/>
            <a:ext cx="8426450" cy="40275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1811332"/>
            <a:ext cx="8412220" cy="558792"/>
          </a:xfrm>
          <a:prstGeom prst="rect">
            <a:avLst/>
          </a:prstGeom>
        </p:spPr>
        <p:txBody>
          <a:bodyPr anchor="ctr"/>
          <a:lstStyle>
            <a:lvl1pPr>
              <a:defRPr sz="2800" spc="-1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775" y="2625714"/>
            <a:ext cx="8412220" cy="32131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5" y="1808163"/>
            <a:ext cx="8426450" cy="11461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1811331"/>
            <a:ext cx="8412220" cy="1142999"/>
          </a:xfrm>
          <a:prstGeom prst="rect">
            <a:avLst/>
          </a:prstGeom>
        </p:spPr>
        <p:txBody>
          <a:bodyPr anchor="ctr"/>
          <a:lstStyle>
            <a:lvl1pPr>
              <a:defRPr sz="2400" spc="-1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775" y="3100383"/>
            <a:ext cx="8412220" cy="255590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4545" y="1808163"/>
            <a:ext cx="8426450" cy="5619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1811332"/>
            <a:ext cx="8412220" cy="558792"/>
          </a:xfrm>
          <a:prstGeom prst="rect">
            <a:avLst/>
          </a:prstGeom>
        </p:spPr>
        <p:txBody>
          <a:bodyPr anchor="ctr"/>
          <a:lstStyle>
            <a:lvl1pPr>
              <a:defRPr sz="2400" spc="-1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775" y="2636811"/>
            <a:ext cx="8412220" cy="301948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6492" y="1808163"/>
            <a:ext cx="8412220" cy="384812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2" cy="642969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8776" y="1808163"/>
            <a:ext cx="8412220" cy="395767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2" cy="642969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sz="half" idx="13"/>
          </p:nvPr>
        </p:nvSpPr>
        <p:spPr>
          <a:xfrm>
            <a:off x="358772" y="1808163"/>
            <a:ext cx="5345131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Содержимое 3"/>
          <p:cNvSpPr>
            <a:spLocks noGrp="1"/>
          </p:cNvSpPr>
          <p:nvPr>
            <p:ph sz="half" idx="14"/>
          </p:nvPr>
        </p:nvSpPr>
        <p:spPr>
          <a:xfrm>
            <a:off x="5897634" y="1808163"/>
            <a:ext cx="2873362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2" cy="642969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sz="half" idx="13"/>
          </p:nvPr>
        </p:nvSpPr>
        <p:spPr>
          <a:xfrm>
            <a:off x="3425865" y="1808163"/>
            <a:ext cx="5345131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Содержимое 3"/>
          <p:cNvSpPr>
            <a:spLocks noGrp="1"/>
          </p:cNvSpPr>
          <p:nvPr>
            <p:ph sz="half" idx="14"/>
          </p:nvPr>
        </p:nvSpPr>
        <p:spPr>
          <a:xfrm>
            <a:off x="358774" y="1808163"/>
            <a:ext cx="2873362" cy="39576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774" y="1808163"/>
            <a:ext cx="5345130" cy="431800"/>
          </a:xfrm>
        </p:spPr>
        <p:txBody>
          <a:bodyPr anchor="b">
            <a:normAutofit/>
          </a:bodyPr>
          <a:lstStyle>
            <a:lvl1pPr marL="0" indent="0">
              <a:buNone/>
              <a:defRPr sz="1800" b="0" spc="-150">
                <a:solidFill>
                  <a:srgbClr val="005EA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49954" y="1808163"/>
            <a:ext cx="2921041" cy="431800"/>
          </a:xfrm>
        </p:spPr>
        <p:txBody>
          <a:bodyPr anchor="b">
            <a:normAutofit/>
          </a:bodyPr>
          <a:lstStyle>
            <a:lvl1pPr marL="0" indent="0">
              <a:buNone/>
              <a:defRPr sz="1800" b="0" spc="-150">
                <a:solidFill>
                  <a:srgbClr val="005EA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Содержимое 2"/>
          <p:cNvSpPr>
            <a:spLocks noGrp="1"/>
          </p:cNvSpPr>
          <p:nvPr>
            <p:ph sz="half" idx="13"/>
          </p:nvPr>
        </p:nvSpPr>
        <p:spPr>
          <a:xfrm>
            <a:off x="358772" y="2239963"/>
            <a:ext cx="5345131" cy="352586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Содержимое 3"/>
          <p:cNvSpPr>
            <a:spLocks noGrp="1"/>
          </p:cNvSpPr>
          <p:nvPr>
            <p:ph sz="half" idx="14"/>
          </p:nvPr>
        </p:nvSpPr>
        <p:spPr>
          <a:xfrm>
            <a:off x="5849954" y="2239963"/>
            <a:ext cx="2921042" cy="3525869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58774" y="617499"/>
            <a:ext cx="8412221" cy="646118"/>
          </a:xfrm>
          <a:prstGeom prst="rect">
            <a:avLst/>
          </a:prstGeom>
        </p:spPr>
        <p:txBody>
          <a:bodyPr/>
          <a:lstStyle>
            <a:lvl1pPr>
              <a:defRPr sz="2400" spc="-150">
                <a:solidFill>
                  <a:srgbClr val="005EA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665109" y="5984910"/>
            <a:ext cx="4328943" cy="328617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«Обеспечение доступным и комфортным жильем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24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коммунальными услугами граждан Российской Федерации»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2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 descr="C:\Documents and Settings\DAYaroslavtsev\Мои документы\Power_point\ЖКХ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1" y="6021422"/>
            <a:ext cx="238045" cy="25559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44546" y="5948397"/>
            <a:ext cx="8426449" cy="387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546" y="1808163"/>
            <a:ext cx="8426449" cy="395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37395" y="59706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2241"/>
                </a:solidFill>
              </a:defRPr>
            </a:lvl1pPr>
          </a:lstStyle>
          <a:p>
            <a:fld id="{36566328-6CB5-4C5A-84C7-FAE385792AF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57" r:id="rId5"/>
    <p:sldLayoutId id="2147483652" r:id="rId6"/>
    <p:sldLayoutId id="2147483654" r:id="rId7"/>
    <p:sldLayoutId id="2147483656" r:id="rId8"/>
    <p:sldLayoutId id="2147483653" r:id="rId9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224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rgbClr val="00224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rgbClr val="00224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rgbClr val="00224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rgbClr val="00224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rgbClr val="00224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microsoft.com/office/2007/relationships/hdphoto" Target="../media/hdphoto14.wdp"/><Relationship Id="rId21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36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6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37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8.jpeg"/><Relationship Id="rId3" Type="http://schemas.microsoft.com/office/2007/relationships/hdphoto" Target="../media/hdphoto15.wdp"/><Relationship Id="rId7" Type="http://schemas.openxmlformats.org/officeDocument/2006/relationships/image" Target="../media/image50.png"/><Relationship Id="rId12" Type="http://schemas.microsoft.com/office/2007/relationships/hdphoto" Target="../media/hdphoto1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52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5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8.jpe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8.wdp"/><Relationship Id="rId18" Type="http://schemas.openxmlformats.org/officeDocument/2006/relationships/image" Target="../media/image27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microsoft.com/office/2007/relationships/hdphoto" Target="../media/hdphoto10.wdp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image" Target="../media/image6.png"/><Relationship Id="rId15" Type="http://schemas.microsoft.com/office/2007/relationships/hdphoto" Target="../media/hdphoto9.wdp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6.xml"/><Relationship Id="rId5" Type="http://schemas.openxmlformats.org/officeDocument/2006/relationships/image" Target="../media/image6.png"/><Relationship Id="rId4" Type="http://schemas.microsoft.com/office/2007/relationships/hdphoto" Target="../media/hdphoto13.wdp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691631" y="2958455"/>
            <a:ext cx="7079364" cy="764549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  <a:defRPr/>
            </a:pPr>
            <a:r>
              <a:rPr lang="ru-RU" sz="17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Информация о ходе строительства, реконструкции, капитальном ремонте и финансировании объектов государственной и муниципальной собственности, включенных в государственные программы и</a:t>
            </a:r>
            <a:br>
              <a:rPr lang="ru-RU" sz="17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</a:br>
            <a:r>
              <a:rPr lang="ru-RU" sz="17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областную адресную инвестиционную программу,</a:t>
            </a:r>
            <a:endParaRPr lang="ru-RU" sz="17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1700" dirty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в</a:t>
            </a:r>
            <a:r>
              <a:rPr lang="ru-RU" sz="17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 2016 году и текущем периоде 2017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08" y="2564904"/>
            <a:ext cx="1264777" cy="134382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51520" y="1113470"/>
            <a:ext cx="2376264" cy="460279"/>
            <a:chOff x="251520" y="1113470"/>
            <a:chExt cx="1784834" cy="460279"/>
          </a:xfrm>
        </p:grpSpPr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1520" y="1113471"/>
              <a:ext cx="1784834" cy="3951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0"/>
            </a:effectLst>
          </p:spPr>
          <p:txBody>
            <a:bodyPr anchor="ctr"/>
            <a:lstStyle/>
            <a:p>
              <a:pPr lvl="0" algn="ctr">
                <a:spcBef>
                  <a:spcPct val="0"/>
                </a:spcBef>
              </a:pPr>
              <a:r>
                <a:rPr lang="ru-RU" sz="1400" spc="100" dirty="0" smtClean="0">
                  <a:solidFill>
                    <a:srgbClr val="002241"/>
                  </a:solidFill>
                  <a:latin typeface="+mj-lt"/>
                  <a:ea typeface="+mj-ea"/>
                  <a:cs typeface="+mj-cs"/>
                </a:rPr>
                <a:t>ПРАВИТЕЛЬСТВО АО</a:t>
              </a:r>
              <a:endParaRPr lang="ru-RU" sz="1400" spc="100" dirty="0">
                <a:solidFill>
                  <a:srgbClr val="00224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46104" y="1113470"/>
              <a:ext cx="594945" cy="48083"/>
            </a:xfrm>
            <a:prstGeom prst="rect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440689" y="1113470"/>
              <a:ext cx="594945" cy="48083"/>
            </a:xfrm>
            <a:prstGeom prst="rect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51520" y="1113470"/>
              <a:ext cx="594945" cy="48083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flipH="1" flipV="1">
              <a:off x="251520" y="1507324"/>
              <a:ext cx="103063" cy="66425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АРХАНГЕЛЬСК 2017</a:t>
            </a:r>
            <a:endParaRPr lang="ru-RU" sz="12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2116" y="120691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U:\common\семинар август 2015\подложка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LineDraw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0" t="14992" r="150" b="20539"/>
          <a:stretch/>
        </p:blipFill>
        <p:spPr bwMode="auto">
          <a:xfrm>
            <a:off x="346919" y="1304764"/>
            <a:ext cx="8429919" cy="4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U:\common\семинар август 2015\подложк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4" b="2203"/>
          <a:stretch>
            <a:fillRect/>
          </a:stretch>
        </p:blipFill>
        <p:spPr bwMode="auto">
          <a:xfrm>
            <a:off x="1838811" y="1318012"/>
            <a:ext cx="5908898" cy="489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065928" y="5096137"/>
            <a:ext cx="299777" cy="339298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4594859" y="2636912"/>
            <a:ext cx="942139" cy="242744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836712"/>
            <a:ext cx="7273381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Col="144000" anchor="ctr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</a:rPr>
              <a:t>Мероприятия, </a:t>
            </a:r>
            <a:r>
              <a:rPr lang="ru-RU" sz="1200" dirty="0">
                <a:solidFill>
                  <a:srgbClr val="C00000"/>
                </a:solidFill>
              </a:rPr>
              <a:t>реализованные в </a:t>
            </a:r>
            <a:r>
              <a:rPr lang="ru-RU" sz="1200" dirty="0" smtClean="0">
                <a:solidFill>
                  <a:srgbClr val="C00000"/>
                </a:solidFill>
              </a:rPr>
              <a:t>2016 </a:t>
            </a:r>
            <a:r>
              <a:rPr lang="ru-RU" sz="1200" dirty="0">
                <a:solidFill>
                  <a:srgbClr val="C00000"/>
                </a:solidFill>
              </a:rPr>
              <a:t>году в рамках госпрограммы </a:t>
            </a:r>
            <a:endParaRPr lang="ru-RU" sz="12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</a:rPr>
              <a:t>«</a:t>
            </a:r>
            <a:r>
              <a:rPr lang="ru-RU" sz="1200" dirty="0">
                <a:solidFill>
                  <a:srgbClr val="C00000"/>
                </a:solidFill>
              </a:rPr>
              <a:t>Развитие транспортной системы Архангельской области (2014-2020 годы)»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596038048"/>
              </p:ext>
            </p:extLst>
          </p:nvPr>
        </p:nvGraphicFramePr>
        <p:xfrm>
          <a:off x="4924391" y="1375712"/>
          <a:ext cx="4040097" cy="2359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827354570"/>
              </p:ext>
            </p:extLst>
          </p:nvPr>
        </p:nvGraphicFramePr>
        <p:xfrm>
          <a:off x="2517075" y="3547052"/>
          <a:ext cx="4120320" cy="240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057198527"/>
              </p:ext>
            </p:extLst>
          </p:nvPr>
        </p:nvGraphicFramePr>
        <p:xfrm>
          <a:off x="346919" y="1340768"/>
          <a:ext cx="3288977" cy="307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2" name="12-конечная звезда 11"/>
          <p:cNvSpPr/>
          <p:nvPr/>
        </p:nvSpPr>
        <p:spPr>
          <a:xfrm>
            <a:off x="5303945" y="5409220"/>
            <a:ext cx="233053" cy="233053"/>
          </a:xfrm>
          <a:prstGeom prst="star1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12-конечная звезда 34"/>
          <p:cNvSpPr/>
          <p:nvPr/>
        </p:nvSpPr>
        <p:spPr>
          <a:xfrm>
            <a:off x="4361806" y="2813658"/>
            <a:ext cx="233053" cy="233053"/>
          </a:xfrm>
          <a:prstGeom prst="star1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3542" y="9398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2-конечная звезда 26"/>
          <p:cNvSpPr/>
          <p:nvPr/>
        </p:nvSpPr>
        <p:spPr>
          <a:xfrm>
            <a:off x="4104163" y="3342400"/>
            <a:ext cx="233053" cy="233053"/>
          </a:xfrm>
          <a:prstGeom prst="star1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3263657" y="2829114"/>
            <a:ext cx="890248" cy="528742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9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30640693"/>
              </p:ext>
            </p:extLst>
          </p:nvPr>
        </p:nvGraphicFramePr>
        <p:xfrm>
          <a:off x="339120" y="1340768"/>
          <a:ext cx="8416710" cy="455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836712"/>
            <a:ext cx="7273381" cy="5040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Col="144000" anchor="ctr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200" dirty="0">
                <a:solidFill>
                  <a:srgbClr val="C00000"/>
                </a:solidFill>
              </a:rPr>
              <a:t>Расходование привлеченных средств федерального </a:t>
            </a:r>
            <a:r>
              <a:rPr lang="ru-RU" sz="1200" dirty="0" smtClean="0">
                <a:solidFill>
                  <a:srgbClr val="C00000"/>
                </a:solidFill>
              </a:rPr>
              <a:t>бюджета </a:t>
            </a:r>
            <a:endParaRPr lang="en-US" sz="1200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</a:rPr>
              <a:t>и </a:t>
            </a:r>
            <a:r>
              <a:rPr lang="ru-RU" sz="1200" dirty="0">
                <a:solidFill>
                  <a:srgbClr val="C00000"/>
                </a:solidFill>
              </a:rPr>
              <a:t>Фонда реформирования ЖКХ, млн. рублей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248097" y="1412776"/>
            <a:ext cx="5224003" cy="504056"/>
            <a:chOff x="248097" y="1520788"/>
            <a:chExt cx="6088099" cy="504056"/>
          </a:xfrm>
        </p:grpSpPr>
        <p:sp>
          <p:nvSpPr>
            <p:cNvPr id="21" name="Заголовок 1"/>
            <p:cNvSpPr txBox="1">
              <a:spLocks/>
            </p:cNvSpPr>
            <p:nvPr/>
          </p:nvSpPr>
          <p:spPr>
            <a:xfrm>
              <a:off x="342900" y="1520788"/>
              <a:ext cx="5993296" cy="437632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</p:spPr>
          <p:txBody>
            <a:bodyPr anchor="ctr"/>
            <a:lstStyle/>
            <a:p>
              <a:pPr lvl="0">
                <a:spcBef>
                  <a:spcPct val="0"/>
                </a:spcBef>
              </a:pPr>
              <a:r>
                <a:rPr lang="ru-RU" sz="1400" dirty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Общий объем средств </a:t>
              </a:r>
              <a:r>
                <a:rPr lang="ru-RU" sz="1400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- </a:t>
              </a:r>
              <a:r>
                <a:rPr lang="ru-RU" sz="1400" b="1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2 </a:t>
              </a:r>
              <a:r>
                <a:rPr lang="ru-RU" sz="1400" b="1" dirty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млрд. </a:t>
              </a:r>
              <a:r>
                <a:rPr lang="ru-RU" sz="1400" b="1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394 </a:t>
              </a:r>
              <a:r>
                <a:rPr lang="ru-RU" sz="1400" b="1" dirty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млн. рублей</a:t>
              </a:r>
              <a:r>
                <a:rPr lang="ru-RU" sz="1400" dirty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, из них:</a:t>
              </a:r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flipH="1" flipV="1">
              <a:off x="248097" y="1958419"/>
              <a:ext cx="103063" cy="66425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50800" y="1520788"/>
              <a:ext cx="92100" cy="43763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5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3542" y="9398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2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9479" y="689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Распределение средств областного </a:t>
            </a:r>
            <a:r>
              <a:rPr lang="ru-RU" sz="2000" spc="-150" dirty="0" smtClean="0">
                <a:solidFill>
                  <a:srgbClr val="005EA8"/>
                </a:solidFill>
              </a:rPr>
              <a:t>бюджета на 2017 год</a:t>
            </a:r>
            <a:endParaRPr lang="en-US" sz="2000" spc="-150" dirty="0" smtClean="0">
              <a:solidFill>
                <a:srgbClr val="005EA8"/>
              </a:solidFill>
            </a:endParaRPr>
          </a:p>
          <a:p>
            <a:r>
              <a:rPr lang="ru-RU" sz="1600" spc="-150" dirty="0" smtClean="0">
                <a:solidFill>
                  <a:srgbClr val="005EA8"/>
                </a:solidFill>
              </a:rPr>
              <a:t>в </a:t>
            </a:r>
            <a:r>
              <a:rPr lang="ru-RU" sz="1600" spc="-150" dirty="0">
                <a:solidFill>
                  <a:srgbClr val="005EA8"/>
                </a:solidFill>
              </a:rPr>
              <a:t>разрезе программ, млн. рублей</a:t>
            </a:r>
          </a:p>
          <a:p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graphicFrame>
        <p:nvGraphicFramePr>
          <p:cNvPr id="42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0595178"/>
              </p:ext>
            </p:extLst>
          </p:nvPr>
        </p:nvGraphicFramePr>
        <p:xfrm>
          <a:off x="360443" y="1045011"/>
          <a:ext cx="5723725" cy="4849391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4596200"/>
                <a:gridCol w="1127525"/>
              </a:tblGrid>
              <a:tr h="3922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программы</a:t>
                      </a:r>
                    </a:p>
                  </a:txBody>
                  <a:tcPr marL="43659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Лимит средств</a:t>
                      </a: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5515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«Обеспечение качественным, доступным жильем и объектами инженерной инфраструктуры населения Архангельской области 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349,4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3600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«Развитие образования и науки Архангельской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(2013 - 2020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153,9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26355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«Культура Русского Севера (2013 –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89,2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4464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ru-RU" altLang="ru-RU" sz="95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модернизации здравоохранения Архангельской области на 2011 – 2017 годы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197,7</a:t>
                      </a: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37444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«Переселение граждан из аварийного жилищного фонда»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 2013 - 2017 годы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498,6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351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«Развитие инфраструктуры Соловецкого архипелага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(2014 - 2019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75,5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351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«Развитие транспортной системы Архангельской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489,0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46375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«Устойчивое развитие сельских территорий Архангельской области 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80,6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4853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9. </a:t>
                      </a:r>
                      <a:r>
                        <a:rPr lang="ru-RU" altLang="ru-RU" sz="95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«Охрана окружающей среды, воспроизводство и использование природных ресурсов Архангельской области (2014 –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61206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«Патриотическое воспитание, развитие физической культуры, спорта, туризма и повышение эффективности реализации молодежной политики в Архангельской области 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0,04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</a:tr>
              <a:tr h="1971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Итого:</a:t>
                      </a: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1 967,5</a:t>
                      </a:r>
                    </a:p>
                  </a:txBody>
                  <a:tcPr marL="43659" marR="43659" marT="0" marB="0" anchor="ctr" horzOverflow="overflow"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7639" y="1472559"/>
            <a:ext cx="289692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главным распорядителям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бюджетных средств</a:t>
            </a:r>
          </a:p>
        </p:txBody>
      </p:sp>
      <p:graphicFrame>
        <p:nvGraphicFramePr>
          <p:cNvPr id="14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3466676"/>
              </p:ext>
            </p:extLst>
          </p:nvPr>
        </p:nvGraphicFramePr>
        <p:xfrm>
          <a:off x="5904148" y="2397777"/>
          <a:ext cx="3283011" cy="320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8067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 smtClean="0">
                <a:solidFill>
                  <a:srgbClr val="005EA8"/>
                </a:solidFill>
              </a:rPr>
              <a:t>Значимые мероприятия 2017 года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486664" y="885893"/>
            <a:ext cx="7241998" cy="406719"/>
          </a:xfrm>
          <a:prstGeom prst="homePlate">
            <a:avLst>
              <a:gd name="adj" fmla="val 28062"/>
            </a:avLst>
          </a:prstGeom>
          <a:solidFill>
            <a:srgbClr val="76B5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Реализация 3 и 4 этапов программы «Переселение граждан из аварийного жилищного фонда» на 2013 - 2017 годы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42942" y="3341244"/>
            <a:ext cx="2510646" cy="67403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Привлечены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средства федерального бюджета в объеме 148 мл. рублей</a:t>
            </a:r>
            <a:endParaRPr lang="ru-RU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" b="5864"/>
          <a:stretch/>
        </p:blipFill>
        <p:spPr bwMode="auto">
          <a:xfrm>
            <a:off x="7728662" y="42155"/>
            <a:ext cx="1190364" cy="11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АГР.jpg - Средство просмотра фотографий Window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75" t="22569" r="33069" b="26178"/>
          <a:stretch/>
        </p:blipFill>
        <p:spPr>
          <a:xfrm>
            <a:off x="589423" y="1481755"/>
            <a:ext cx="3132348" cy="2556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3" t="10100" r="13777" b="26375"/>
          <a:stretch/>
        </p:blipFill>
        <p:spPr>
          <a:xfrm>
            <a:off x="5014046" y="3417733"/>
            <a:ext cx="3624597" cy="2520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5" t="16100" r="22826" b="16702"/>
          <a:stretch/>
        </p:blipFill>
        <p:spPr>
          <a:xfrm>
            <a:off x="960534" y="4081168"/>
            <a:ext cx="3579642" cy="1789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7" r="10232" b="31832"/>
          <a:stretch/>
        </p:blipFill>
        <p:spPr>
          <a:xfrm>
            <a:off x="3873090" y="1543900"/>
            <a:ext cx="4541893" cy="2272194"/>
          </a:xfrm>
          <a:prstGeom prst="rect">
            <a:avLst/>
          </a:prstGeom>
        </p:spPr>
      </p:pic>
      <p:sp>
        <p:nvSpPr>
          <p:cNvPr id="9" name="Выноска с четырьмя стрелками 8"/>
          <p:cNvSpPr/>
          <p:nvPr/>
        </p:nvSpPr>
        <p:spPr>
          <a:xfrm>
            <a:off x="2651764" y="2144373"/>
            <a:ext cx="4080475" cy="3023702"/>
          </a:xfrm>
          <a:prstGeom prst="quadArrowCallout">
            <a:avLst>
              <a:gd name="adj1" fmla="val 15635"/>
              <a:gd name="adj2" fmla="val 25715"/>
              <a:gd name="adj3" fmla="val 18515"/>
              <a:gd name="adj4" fmla="val 56763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эксплуатацию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общей площадью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62,8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м2</a:t>
            </a:r>
          </a:p>
        </p:txBody>
      </p:sp>
    </p:spTree>
    <p:extLst>
      <p:ext uri="{BB962C8B-B14F-4D97-AF65-F5344CB8AC3E}">
        <p14:creationId xmlns:p14="http://schemas.microsoft.com/office/powerpoint/2010/main" xmlns="" val="324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 smtClean="0">
                <a:solidFill>
                  <a:srgbClr val="005EA8"/>
                </a:solidFill>
              </a:rPr>
              <a:t>Значимые мероприятия 2017 года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2942" y="3341244"/>
            <a:ext cx="2510646" cy="67403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Привлечены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средства федерального бюджета в объеме 148 мл. рублей</a:t>
            </a:r>
            <a:endParaRPr lang="ru-RU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" b="5864"/>
          <a:stretch/>
        </p:blipFill>
        <p:spPr bwMode="auto">
          <a:xfrm>
            <a:off x="7728662" y="42155"/>
            <a:ext cx="1190364" cy="11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505187" y="994551"/>
            <a:ext cx="7043625" cy="375587"/>
          </a:xfrm>
          <a:prstGeom prst="homePlate">
            <a:avLst>
              <a:gd name="adj" fmla="val 28062"/>
            </a:avLst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Продолжение строительства школы на 320 учащихся в Красноборске</a:t>
            </a:r>
            <a:endParaRPr lang="ru-RU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" name="Рисунок 32" descr="C:\Users\kspopova\Desktop\Образование\15_Красноборский район\школа в Красноборске\фото\Фото 11.04.2017\IMG_20170411_1452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32" y="2448831"/>
            <a:ext cx="4478315" cy="262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C:\Users\kspopova\Desktop\Образование\15_Красноборский район\школа в Красноборске\фото\Фото 11.04.2017\IMG_20170411_1450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187" y="1426187"/>
            <a:ext cx="4693432" cy="264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st.depositphotos.com/1020070/1319/v/950/depositphotos_13197780-stock-illustration-road-and-highway-symbol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56" t="6554" r="38048" b="67160"/>
          <a:stretch/>
        </p:blipFill>
        <p:spPr bwMode="auto">
          <a:xfrm>
            <a:off x="505187" y="4120598"/>
            <a:ext cx="24842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ятиугольник 28"/>
          <p:cNvSpPr/>
          <p:nvPr/>
        </p:nvSpPr>
        <p:spPr>
          <a:xfrm>
            <a:off x="2754513" y="5280836"/>
            <a:ext cx="5220580" cy="562781"/>
          </a:xfrm>
          <a:prstGeom prst="homePlate">
            <a:avLst>
              <a:gd name="adj" fmla="val 28062"/>
            </a:avLst>
          </a:prstGeom>
          <a:solidFill>
            <a:srgbClr val="76B5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Продолжение строительства автодороги </a:t>
            </a:r>
            <a:r>
              <a:rPr lang="ru-RU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 проезду Сибиряковцев в г. Архангельске</a:t>
            </a:r>
          </a:p>
        </p:txBody>
      </p:sp>
    </p:spTree>
    <p:extLst>
      <p:ext uri="{BB962C8B-B14F-4D97-AF65-F5344CB8AC3E}">
        <p14:creationId xmlns:p14="http://schemas.microsoft.com/office/powerpoint/2010/main" xmlns="" val="29142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" r="2101"/>
          <a:stretch/>
        </p:blipFill>
        <p:spPr>
          <a:xfrm>
            <a:off x="3614945" y="3667870"/>
            <a:ext cx="2916323" cy="228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3"/>
          <a:stretch/>
        </p:blipFill>
        <p:spPr>
          <a:xfrm>
            <a:off x="575556" y="3667871"/>
            <a:ext cx="2990223" cy="22850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 smtClean="0">
                <a:solidFill>
                  <a:srgbClr val="005EA8"/>
                </a:solidFill>
              </a:rPr>
              <a:t>Объекты в сфере культуры и здравоохранения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982" y="5528533"/>
            <a:ext cx="3088838" cy="4308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Общая площадь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здания: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28 563,0 кв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. м 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Мощность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объекта: 130 коек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7871" y="966334"/>
            <a:ext cx="54088" cy="2255865"/>
          </a:xfrm>
          <a:prstGeom prst="rect">
            <a:avLst/>
          </a:prstGeom>
          <a:solidFill>
            <a:schemeClr val="tx2">
              <a:lumMod val="50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44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897" y="3289333"/>
            <a:ext cx="56061" cy="2663565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6" r="21212"/>
          <a:stretch/>
        </p:blipFill>
        <p:spPr>
          <a:xfrm>
            <a:off x="6588224" y="3669440"/>
            <a:ext cx="2179646" cy="228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3" t="19093" r="7282" b="28292"/>
          <a:stretch/>
        </p:blipFill>
        <p:spPr bwMode="auto">
          <a:xfrm>
            <a:off x="581959" y="1352296"/>
            <a:ext cx="4088928" cy="1869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60" b="18393"/>
          <a:stretch/>
        </p:blipFill>
        <p:spPr>
          <a:xfrm>
            <a:off x="4708896" y="1354404"/>
            <a:ext cx="3451933" cy="1867797"/>
          </a:xfrm>
          <a:prstGeom prst="rect">
            <a:avLst/>
          </a:prstGeom>
        </p:spPr>
      </p:pic>
      <p:sp>
        <p:nvSpPr>
          <p:cNvPr id="22" name="Содержимое 4"/>
          <p:cNvSpPr>
            <a:spLocks noGrp="1"/>
          </p:cNvSpPr>
          <p:nvPr>
            <p:ph sz="half" idx="4294967295"/>
          </p:nvPr>
        </p:nvSpPr>
        <p:spPr>
          <a:xfrm>
            <a:off x="606692" y="1076219"/>
            <a:ext cx="5369464" cy="1824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200" dirty="0" smtClean="0">
                <a:solidFill>
                  <a:srgbClr val="1054A0"/>
                </a:solidFill>
              </a:rPr>
              <a:t>РЕКОНСТРУКЦИЯ ЗДАНИЯ </a:t>
            </a:r>
            <a:r>
              <a:rPr lang="ru-RU" sz="1200" dirty="0" smtClean="0">
                <a:solidFill>
                  <a:srgbClr val="C00000"/>
                </a:solidFill>
              </a:rPr>
              <a:t>ТЕАТРА КУКОЛ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35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" b="5864"/>
          <a:stretch/>
        </p:blipFill>
        <p:spPr bwMode="auto">
          <a:xfrm>
            <a:off x="7728662" y="42155"/>
            <a:ext cx="1190364" cy="11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5897" y="3290703"/>
            <a:ext cx="8245097" cy="37873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617490" y="3383827"/>
            <a:ext cx="7374890" cy="19408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200" dirty="0" smtClean="0">
                <a:solidFill>
                  <a:srgbClr val="1054A0"/>
                </a:solidFill>
              </a:rPr>
              <a:t>СТРОИТЕЛЬСТВО </a:t>
            </a:r>
            <a:r>
              <a:rPr lang="ru-RU" sz="1200" dirty="0" smtClean="0">
                <a:solidFill>
                  <a:srgbClr val="C00000"/>
                </a:solidFill>
              </a:rPr>
              <a:t>ПЕРИНАТАЛЬНОГО ЦЕНТРА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В Г. АРХАНГЕЛЬСКЕ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0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66328-6CB5-4C5A-84C7-FAE385792AF2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9479" y="689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0044" y="5957247"/>
            <a:ext cx="8420951" cy="4226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95316"/>
            <a:ext cx="328749" cy="349296"/>
          </a:xfrm>
          <a:prstGeom prst="rect">
            <a:avLst/>
          </a:prstGeom>
        </p:spPr>
      </p:pic>
      <p:sp>
        <p:nvSpPr>
          <p:cNvPr id="8" name="Номер слайда 3"/>
          <p:cNvSpPr txBox="1">
            <a:spLocks/>
          </p:cNvSpPr>
          <p:nvPr/>
        </p:nvSpPr>
        <p:spPr>
          <a:xfrm>
            <a:off x="6637395" y="5959968"/>
            <a:ext cx="2133600" cy="4933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022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6256" y="309006"/>
            <a:ext cx="7452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pc="-150" dirty="0">
                <a:solidFill>
                  <a:srgbClr val="005EA8"/>
                </a:solidFill>
              </a:rPr>
              <a:t>Обеспечение инженерной инфраструктурой земельных участков при комплексной застройке микрорайонов г. Архангельска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6492" y="955337"/>
            <a:ext cx="822715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>
                <a:solidFill>
                  <a:srgbClr val="C00000"/>
                </a:solidFill>
              </a:rPr>
              <a:t>«Обеспечение земельных участков инженерной инфраструктурой для строительства многоквартирных домов </a:t>
            </a:r>
            <a:endParaRPr lang="ru-RU" sz="1050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ru-RU" sz="1050" dirty="0" smtClean="0">
                <a:solidFill>
                  <a:srgbClr val="C00000"/>
                </a:solidFill>
              </a:rPr>
              <a:t>в </a:t>
            </a:r>
            <a:r>
              <a:rPr lang="ru-RU" sz="1050" dirty="0">
                <a:solidFill>
                  <a:srgbClr val="C00000"/>
                </a:solidFill>
              </a:rPr>
              <a:t>VI-VII жилом районе (магистральные сети) (проектирование, строительство, выполнение кадастровых работ)»</a:t>
            </a:r>
          </a:p>
        </p:txBody>
      </p:sp>
      <p:pic>
        <p:nvPicPr>
          <p:cNvPr id="11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" r="8226" b="452"/>
          <a:stretch>
            <a:fillRect/>
          </a:stretch>
        </p:blipFill>
        <p:spPr bwMode="auto">
          <a:xfrm>
            <a:off x="332349" y="1409583"/>
            <a:ext cx="8453380" cy="454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8666" y="1414266"/>
            <a:ext cx="3703274" cy="604837"/>
          </a:xfrm>
          <a:prstGeom prst="rect">
            <a:avLst/>
          </a:prstGeom>
          <a:solidFill>
            <a:srgbClr val="1570D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Магистральные водопроводные сети</a:t>
            </a:r>
            <a:endParaRPr lang="ru-RU" altLang="ru-RU" sz="1600" b="1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304" y="2020889"/>
            <a:ext cx="3704636" cy="1120079"/>
          </a:xfrm>
          <a:prstGeom prst="rect">
            <a:avLst/>
          </a:prstGeom>
          <a:solidFill>
            <a:srgbClr val="CED6E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marL="180000" indent="-108000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chemeClr val="tx1"/>
                </a:solidFill>
              </a:rPr>
              <a:t>Проектные работы завершены, получено положительное </a:t>
            </a:r>
            <a:r>
              <a:rPr lang="ru-RU" sz="1100" dirty="0" smtClean="0">
                <a:solidFill>
                  <a:schemeClr val="tx1"/>
                </a:solidFill>
              </a:rPr>
              <a:t>заключение государственной экспертизы</a:t>
            </a:r>
            <a:endParaRPr lang="en-US" sz="1100" dirty="0">
              <a:solidFill>
                <a:schemeClr val="tx1"/>
              </a:solidFill>
            </a:endParaRPr>
          </a:p>
          <a:p>
            <a:pPr marL="180000" indent="-108000"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25.01.2017 </a:t>
            </a:r>
            <a:r>
              <a:rPr lang="ru-RU" sz="1100" dirty="0">
                <a:solidFill>
                  <a:schemeClr val="tx1"/>
                </a:solidFill>
              </a:rPr>
              <a:t>заключен контракт на </a:t>
            </a:r>
            <a:r>
              <a:rPr lang="ru-RU" sz="1100" dirty="0" smtClean="0">
                <a:solidFill>
                  <a:schemeClr val="tx1"/>
                </a:solidFill>
              </a:rPr>
              <a:t>сумму 137,2 млн. </a:t>
            </a:r>
            <a:r>
              <a:rPr lang="ru-RU" sz="1100" dirty="0">
                <a:solidFill>
                  <a:schemeClr val="tx1"/>
                </a:solidFill>
              </a:rPr>
              <a:t>рублей </a:t>
            </a:r>
            <a:r>
              <a:rPr lang="ru-RU" sz="1100" dirty="0" smtClean="0">
                <a:solidFill>
                  <a:schemeClr val="tx1"/>
                </a:solidFill>
              </a:rPr>
              <a:t>на строительство </a:t>
            </a:r>
            <a:r>
              <a:rPr lang="ru-RU" sz="1100" dirty="0">
                <a:solidFill>
                  <a:schemeClr val="tx1"/>
                </a:solidFill>
              </a:rPr>
              <a:t>водопроводных магистральных </a:t>
            </a:r>
            <a:r>
              <a:rPr lang="ru-RU" sz="1100" dirty="0" smtClean="0">
                <a:solidFill>
                  <a:schemeClr val="tx1"/>
                </a:solidFill>
              </a:rPr>
              <a:t>сетей</a:t>
            </a:r>
            <a:endParaRPr lang="ru-RU" sz="1050" dirty="0" smtClean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44882" y="4677877"/>
            <a:ext cx="4645776" cy="533797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 этап – коллектор ливневой канализации </a:t>
            </a:r>
            <a:br>
              <a:rPr lang="ru-RU" altLang="ru-RU" sz="16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16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просп. Московский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5200549"/>
            <a:ext cx="4645776" cy="743012"/>
          </a:xfrm>
          <a:prstGeom prst="rect">
            <a:avLst/>
          </a:prstGeom>
          <a:solidFill>
            <a:srgbClr val="F5D0C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marL="180000" indent="-108000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Проектные работы завершены, получено положительное заключение государственной </a:t>
            </a:r>
            <a:r>
              <a:rPr lang="ru-RU" sz="11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экспертизы</a:t>
            </a:r>
            <a:endParaRPr lang="en-US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  <a:p>
            <a:pPr marL="180000" indent="-108000"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</a:rPr>
              <a:t>23.11.2016 заключен контракт на сумму 18,0 млн. рублей на выполнение строительных работ</a:t>
            </a:r>
            <a:endParaRPr lang="ru-RU" sz="11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3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ятиугольник 25"/>
          <p:cNvSpPr/>
          <p:nvPr/>
        </p:nvSpPr>
        <p:spPr>
          <a:xfrm>
            <a:off x="340117" y="1228108"/>
            <a:ext cx="3799835" cy="302991"/>
          </a:xfrm>
          <a:prstGeom prst="homePlat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1 ЭТАП: </a:t>
            </a:r>
            <a:r>
              <a:rPr lang="ru-RU" sz="1100" dirty="0" err="1" smtClean="0">
                <a:solidFill>
                  <a:schemeClr val="accent1">
                    <a:lumMod val="50000"/>
                  </a:schemeClr>
                </a:solidFill>
              </a:rPr>
              <a:t>Берегоукрепление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 и водоотведение</a:t>
            </a:r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 smtClean="0">
                <a:solidFill>
                  <a:srgbClr val="005EA8"/>
                </a:solidFill>
              </a:rPr>
              <a:t>Новые объекты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" t="12047" r="1118" b="8876"/>
          <a:stretch/>
        </p:blipFill>
        <p:spPr bwMode="auto">
          <a:xfrm>
            <a:off x="396179" y="1520788"/>
            <a:ext cx="7626446" cy="163445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40117" y="854474"/>
            <a:ext cx="7472243" cy="37873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Содержимое 4"/>
          <p:cNvSpPr>
            <a:spLocks noGrp="1"/>
          </p:cNvSpPr>
          <p:nvPr>
            <p:ph sz="half" idx="4294967295"/>
          </p:nvPr>
        </p:nvSpPr>
        <p:spPr>
          <a:xfrm>
            <a:off x="431710" y="901036"/>
            <a:ext cx="8150378" cy="241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</a:rPr>
              <a:t>СТРОИТЕЛЬСТВО НАБЕРЕЖНОЙ </a:t>
            </a:r>
            <a:r>
              <a:rPr lang="ru-RU" sz="1100" dirty="0" smtClean="0">
                <a:solidFill>
                  <a:srgbClr val="1054A0"/>
                </a:solidFill>
              </a:rPr>
              <a:t>в </a:t>
            </a:r>
            <a:r>
              <a:rPr lang="ru-RU" sz="1100" dirty="0" err="1">
                <a:solidFill>
                  <a:srgbClr val="1054A0"/>
                </a:solidFill>
              </a:rPr>
              <a:t>Соломбальском</a:t>
            </a:r>
            <a:r>
              <a:rPr lang="ru-RU" sz="1100" dirty="0">
                <a:solidFill>
                  <a:srgbClr val="1054A0"/>
                </a:solidFill>
              </a:rPr>
              <a:t> </a:t>
            </a:r>
            <a:r>
              <a:rPr lang="ru-RU" sz="1100" dirty="0" smtClean="0">
                <a:solidFill>
                  <a:srgbClr val="1054A0"/>
                </a:solidFill>
              </a:rPr>
              <a:t>территориальном округе </a:t>
            </a:r>
            <a:r>
              <a:rPr lang="ru-RU" sz="1100" dirty="0">
                <a:solidFill>
                  <a:srgbClr val="1054A0"/>
                </a:solidFill>
              </a:rPr>
              <a:t>г. Архангельска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0117" y="853104"/>
            <a:ext cx="56062" cy="2302137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4067944" y="1228108"/>
            <a:ext cx="3888432" cy="302991"/>
          </a:xfrm>
          <a:prstGeom prst="chevron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2 ЭТАП: Благоустройство набережной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0117" y="3214346"/>
            <a:ext cx="7868287" cy="37873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31710" y="3260908"/>
            <a:ext cx="8150378" cy="241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</a:rPr>
              <a:t>СТРОИТЕЛЬСТВО ШКОЛЫ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 поселке Ерцево Коношского района на 240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мест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0117" y="3212976"/>
            <a:ext cx="56062" cy="1496232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0117" y="4762518"/>
            <a:ext cx="7865303" cy="37873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Содержимое 4"/>
          <p:cNvSpPr>
            <a:spLocks noGrp="1"/>
          </p:cNvSpPr>
          <p:nvPr>
            <p:ph sz="half" idx="4294967295"/>
          </p:nvPr>
        </p:nvSpPr>
        <p:spPr>
          <a:xfrm>
            <a:off x="431710" y="4809080"/>
            <a:ext cx="8150378" cy="24115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200" dirty="0" smtClean="0">
                <a:solidFill>
                  <a:srgbClr val="C00000"/>
                </a:solidFill>
              </a:rPr>
              <a:t>СТРОИТЕЛЬСТВО ДЕТСКОГО САДА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60 мест в поселке Турдеевск города Архангельска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17" y="4761147"/>
            <a:ext cx="56061" cy="1137663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4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2" t="2740" b="11748"/>
          <a:stretch/>
        </p:blipFill>
        <p:spPr bwMode="auto">
          <a:xfrm>
            <a:off x="7812360" y="42155"/>
            <a:ext cx="1106666" cy="10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44376" y="5141256"/>
            <a:ext cx="2747904" cy="757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74" b="14531"/>
          <a:stretch/>
        </p:blipFill>
        <p:spPr>
          <a:xfrm>
            <a:off x="396179" y="3593084"/>
            <a:ext cx="7632340" cy="1116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179" y="5141256"/>
            <a:ext cx="3948197" cy="757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6129" y="5182640"/>
            <a:ext cx="2599524" cy="696001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3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13116" y="2883529"/>
            <a:ext cx="7079364" cy="764549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СПАСИБО ЗА ВНИМАНИЕ!</a:t>
            </a:r>
            <a:endParaRPr lang="ru-RU" sz="24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508" y="2564904"/>
            <a:ext cx="1264777" cy="134382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51520" y="1113470"/>
            <a:ext cx="2376264" cy="460279"/>
            <a:chOff x="251520" y="1113470"/>
            <a:chExt cx="1784834" cy="460279"/>
          </a:xfrm>
        </p:grpSpPr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1520" y="1113471"/>
              <a:ext cx="1784834" cy="3951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0"/>
            </a:effectLst>
          </p:spPr>
          <p:txBody>
            <a:bodyPr anchor="ctr"/>
            <a:lstStyle/>
            <a:p>
              <a:pPr lvl="0" algn="ctr">
                <a:spcBef>
                  <a:spcPct val="0"/>
                </a:spcBef>
              </a:pPr>
              <a:r>
                <a:rPr lang="ru-RU" sz="1400" spc="100" dirty="0" smtClean="0">
                  <a:solidFill>
                    <a:srgbClr val="002241"/>
                  </a:solidFill>
                  <a:latin typeface="+mj-lt"/>
                  <a:ea typeface="+mj-ea"/>
                  <a:cs typeface="+mj-cs"/>
                </a:rPr>
                <a:t>ПРАВИТЕЛЬСТВО АО</a:t>
              </a:r>
              <a:endParaRPr lang="ru-RU" sz="1400" spc="100" dirty="0">
                <a:solidFill>
                  <a:srgbClr val="00224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46104" y="1113470"/>
              <a:ext cx="594945" cy="48083"/>
            </a:xfrm>
            <a:prstGeom prst="rect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440689" y="1113470"/>
              <a:ext cx="594945" cy="48083"/>
            </a:xfrm>
            <a:prstGeom prst="rect">
              <a:avLst/>
            </a:pr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51520" y="1113470"/>
              <a:ext cx="594945" cy="48083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flipH="1" flipV="1">
              <a:off x="251520" y="1507324"/>
              <a:ext cx="103063" cy="66425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200" dirty="0" smtClean="0">
                <a:solidFill>
                  <a:srgbClr val="002241"/>
                </a:solidFill>
                <a:latin typeface="+mj-lt"/>
                <a:ea typeface="+mj-ea"/>
                <a:cs typeface="+mj-cs"/>
              </a:rPr>
              <a:t>АРХАНГЕЛЬСК 2017</a:t>
            </a:r>
            <a:endParaRPr lang="ru-RU" sz="12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0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</a:t>
            </a:r>
            <a:r>
              <a:rPr lang="ru-RU" sz="2000" spc="-150" dirty="0" smtClean="0">
                <a:solidFill>
                  <a:srgbClr val="005EA8"/>
                </a:solidFill>
              </a:rPr>
              <a:t>ОАИП в 2016 году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59469" y="1296475"/>
            <a:ext cx="7308401" cy="1030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Введены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эксплуатацию сети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водоснабжения по пр. Московский и локальные очистные сооружения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пр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Ленинградский, произведена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оплата технологического присоединения к системам теплоснабжения, водоснабжения и водоотведения, электрическим сетям, технических условий на телефонизацию и радиофикацию земельных участков, предоставляемых под строительство домов для </a:t>
            </a: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расселения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аварийного </a:t>
            </a:r>
            <a:r>
              <a:rPr lang="ru-RU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жилья</a:t>
            </a:r>
            <a:endParaRPr lang="ru-RU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65083" y="2397385"/>
            <a:ext cx="3104552" cy="1030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rgbClr val="005EA8"/>
                </a:solidFill>
              </a:rPr>
              <a:t>Приобретены помещения для размещения двух отделений многофункционального центра </a:t>
            </a:r>
          </a:p>
          <a:p>
            <a:r>
              <a:rPr lang="ru-RU" sz="1050" dirty="0">
                <a:solidFill>
                  <a:srgbClr val="005EA8"/>
                </a:solidFill>
              </a:rPr>
              <a:t>в г. Архангельске и г. Северодвинске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459469" y="3521414"/>
            <a:ext cx="3104552" cy="1030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rgbClr val="005EA8"/>
                </a:solidFill>
              </a:rPr>
              <a:t>Приобретены 3 жилых помещения для использования в качестве служебного жилья</a:t>
            </a:r>
            <a:endParaRPr lang="ru-RU" sz="1050" dirty="0">
              <a:solidFill>
                <a:srgbClr val="005EA8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450850" y="4638920"/>
            <a:ext cx="3104552" cy="1030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rgbClr val="005EA8"/>
                </a:solidFill>
              </a:rPr>
              <a:t>Утверждены генеральные планы </a:t>
            </a:r>
            <a:r>
              <a:rPr lang="ru-RU" sz="1050" dirty="0" smtClean="0">
                <a:solidFill>
                  <a:srgbClr val="005EA8"/>
                </a:solidFill>
              </a:rPr>
              <a:t/>
            </a:r>
            <a:br>
              <a:rPr lang="ru-RU" sz="1050" dirty="0" smtClean="0">
                <a:solidFill>
                  <a:srgbClr val="005EA8"/>
                </a:solidFill>
              </a:rPr>
            </a:br>
            <a:r>
              <a:rPr lang="ru-RU" sz="1050" dirty="0" smtClean="0">
                <a:solidFill>
                  <a:srgbClr val="005EA8"/>
                </a:solidFill>
              </a:rPr>
              <a:t>3 сельских поселений</a:t>
            </a:r>
            <a:endParaRPr lang="ru-RU" sz="1050" dirty="0">
              <a:solidFill>
                <a:srgbClr val="005EA8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663318" y="2406672"/>
            <a:ext cx="3104552" cy="1030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5EA8"/>
                </a:solidFill>
              </a:rPr>
              <a:t>Разработаны и получили положительное заключение государственной экспертизы 12 проектов на выполнение работ </a:t>
            </a:r>
            <a:br>
              <a:rPr lang="ru-RU" sz="1000" dirty="0" smtClean="0">
                <a:solidFill>
                  <a:srgbClr val="005EA8"/>
                </a:solidFill>
              </a:rPr>
            </a:br>
            <a:r>
              <a:rPr lang="ru-RU" sz="1000" dirty="0" smtClean="0">
                <a:solidFill>
                  <a:srgbClr val="005EA8"/>
                </a:solidFill>
              </a:rPr>
              <a:t>по объектам областной собственности </a:t>
            </a:r>
            <a:endParaRPr lang="ru-RU" sz="1000" dirty="0">
              <a:solidFill>
                <a:srgbClr val="005EA8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0160" y="1296899"/>
            <a:ext cx="1019310" cy="10300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Равнобедренный треугольник 69"/>
          <p:cNvSpPr/>
          <p:nvPr/>
        </p:nvSpPr>
        <p:spPr>
          <a:xfrm rot="16200000" flipH="1">
            <a:off x="1324616" y="1285049"/>
            <a:ext cx="166337" cy="18919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37648" y="2397809"/>
            <a:ext cx="1019310" cy="10300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Равнобедренный треугольник 70"/>
          <p:cNvSpPr/>
          <p:nvPr/>
        </p:nvSpPr>
        <p:spPr>
          <a:xfrm rot="16200000" flipH="1">
            <a:off x="1282360" y="2385959"/>
            <a:ext cx="166337" cy="18919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40159" y="3518126"/>
            <a:ext cx="1019310" cy="10300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Равнобедренный треугольник 71"/>
          <p:cNvSpPr/>
          <p:nvPr/>
        </p:nvSpPr>
        <p:spPr>
          <a:xfrm rot="16200000" flipH="1">
            <a:off x="1281705" y="3499373"/>
            <a:ext cx="166337" cy="18919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431540" y="4639571"/>
            <a:ext cx="1019310" cy="10300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/>
          <p:cNvSpPr/>
          <p:nvPr/>
        </p:nvSpPr>
        <p:spPr>
          <a:xfrm rot="16200000" flipH="1">
            <a:off x="1273089" y="4630104"/>
            <a:ext cx="166336" cy="189189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/>
          <p:cNvSpPr/>
          <p:nvPr/>
        </p:nvSpPr>
        <p:spPr>
          <a:xfrm rot="16200000" flipH="1">
            <a:off x="5485557" y="1284809"/>
            <a:ext cx="166336" cy="189188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644008" y="2407323"/>
            <a:ext cx="1019310" cy="10300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/>
          <p:cNvSpPr/>
          <p:nvPr/>
        </p:nvSpPr>
        <p:spPr>
          <a:xfrm rot="16200000" flipH="1">
            <a:off x="5485557" y="2390789"/>
            <a:ext cx="166336" cy="18919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784" y="4654100"/>
            <a:ext cx="890378" cy="862522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63000"/>
              </a:scheme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178" y="2600053"/>
            <a:ext cx="863695" cy="646446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64000"/>
              </a:schemeClr>
            </a:outerShdw>
          </a:effectLst>
        </p:spPr>
      </p:pic>
      <p:sp>
        <p:nvSpPr>
          <p:cNvPr id="84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836712"/>
            <a:ext cx="7288501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В отчетном периоде завершено </a:t>
            </a:r>
            <a:r>
              <a:rPr lang="ru-RU" sz="1400" dirty="0" smtClean="0">
                <a:solidFill>
                  <a:srgbClr val="C00000"/>
                </a:solidFill>
              </a:rPr>
              <a:t>27 мероприятий, </a:t>
            </a:r>
            <a:r>
              <a:rPr lang="ru-RU" sz="1400" dirty="0">
                <a:solidFill>
                  <a:srgbClr val="C00000"/>
                </a:solidFill>
              </a:rPr>
              <a:t>в том числе:</a:t>
            </a:r>
            <a:endParaRPr lang="ru-RU" sz="1400" dirty="0" smtClean="0">
              <a:solidFill>
                <a:srgbClr val="C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pic>
        <p:nvPicPr>
          <p:cNvPr id="36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"/>
          <a:stretch/>
        </p:blipFill>
        <p:spPr bwMode="auto">
          <a:xfrm>
            <a:off x="7728662" y="42155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Documents and Settings\DAYaroslavtsev\Мои документы\Power_point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525" y="3633969"/>
            <a:ext cx="893339" cy="718010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63000"/>
              </a:schemeClr>
            </a:outerShdw>
          </a:effectLst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xmlns="" val="3798435522"/>
              </p:ext>
            </p:extLst>
          </p:nvPr>
        </p:nvGraphicFramePr>
        <p:xfrm>
          <a:off x="4666338" y="3414811"/>
          <a:ext cx="4109616" cy="2539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602" y="2527429"/>
            <a:ext cx="763748" cy="763746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63000"/>
              </a:scheme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492" y="1459556"/>
            <a:ext cx="784516" cy="784514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6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38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9479" y="689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Распределение средств областного </a:t>
            </a:r>
            <a:r>
              <a:rPr lang="ru-RU" sz="2000" spc="-150" dirty="0" smtClean="0">
                <a:solidFill>
                  <a:srgbClr val="005EA8"/>
                </a:solidFill>
              </a:rPr>
              <a:t>бюджета</a:t>
            </a:r>
            <a:endParaRPr lang="en-US" sz="2000" spc="-150" dirty="0" smtClean="0">
              <a:solidFill>
                <a:srgbClr val="005EA8"/>
              </a:solidFill>
            </a:endParaRPr>
          </a:p>
          <a:p>
            <a:r>
              <a:rPr lang="ru-RU" sz="1600" spc="-150" dirty="0" smtClean="0">
                <a:solidFill>
                  <a:srgbClr val="005EA8"/>
                </a:solidFill>
              </a:rPr>
              <a:t>в </a:t>
            </a:r>
            <a:r>
              <a:rPr lang="ru-RU" sz="1600" spc="-150" dirty="0">
                <a:solidFill>
                  <a:srgbClr val="005EA8"/>
                </a:solidFill>
              </a:rPr>
              <a:t>разрезе программ, млн. рублей</a:t>
            </a:r>
          </a:p>
          <a:p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graphicFrame>
        <p:nvGraphicFramePr>
          <p:cNvPr id="42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6029549"/>
              </p:ext>
            </p:extLst>
          </p:nvPr>
        </p:nvGraphicFramePr>
        <p:xfrm>
          <a:off x="360443" y="1045011"/>
          <a:ext cx="8420951" cy="4879047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4873153"/>
                <a:gridCol w="1044116"/>
                <a:gridCol w="1476164"/>
                <a:gridCol w="1027518"/>
              </a:tblGrid>
              <a:tr h="3922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программы</a:t>
                      </a:r>
                    </a:p>
                  </a:txBody>
                  <a:tcPr marL="43659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Лимит средств</a:t>
                      </a: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Профинанси</a:t>
                      </a:r>
                      <a:r>
                        <a:rPr lang="en-US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altLang="ru-RU" sz="1050" kern="1200" dirty="0" err="1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ровано</a:t>
                      </a:r>
                      <a:endParaRPr lang="ru-RU" altLang="ru-RU" sz="105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 исполнения</a:t>
                      </a: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4795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«Обеспечение качественным, доступным жильем и объектами инженерной инфраструктуры населения Архангельской области 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102,5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102,5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31250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«Развитие образования и науки Архангельской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(2013 - 2020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215,0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215,0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21314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«Культура Русского Севера (2013 –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91,1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99,9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3600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«Переселение граждан из аварийного жилищного фонда»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 2013 - 2017 годы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1 126,1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1 090,4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96,8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3240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«Развитие инфраструктуры Соловецкого архипелага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(2014 - 2019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42,9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42,9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351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«Развитие транспортной системы Архангельской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235,2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147,0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62,5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3513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«Устойчивое развитие сельских территорий Архангельской области 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90,9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90,3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99,3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49399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«Патриотическое воспитание, развитие физической культуры, спорта, туризма и повышение эффективности реализации молодежной политики в Архангельской области (2014 - 2020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67830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9.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«Обеспечение общественного порядка, профилактика преступности, коррупции, терроризма, экстремизма и незаконного потребления наркотических средств и психотропных веществ в Архангельской области (2014 - 2018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3,8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3,8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1902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10.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«Эффективное государственное управление в Архангельской области (2014 - 2018 годы)»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49,6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49,6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39226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11. </a:t>
                      </a: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Прочие программы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(охрана окружающей среды, развитие здравоохранения)</a:t>
                      </a:r>
                      <a:endParaRPr kumimoji="0" lang="ru-RU" altLang="ru-RU" sz="9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9,4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2,7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28,7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noFill/>
                  </a:tcPr>
                </a:tc>
              </a:tr>
              <a:tr h="1971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Итого:</a:t>
                      </a:r>
                    </a:p>
                  </a:txBody>
                  <a:tcPr marL="108000" marR="43659" marT="0" marB="0" anchor="ctr" horzOverflow="overflow"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2 047,0</a:t>
                      </a:r>
                    </a:p>
                  </a:txBody>
                  <a:tcPr marL="43659" marR="43659" marT="0" marB="0" anchor="ctr" horzOverflow="overflow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1 915,7</a:t>
                      </a:r>
                    </a:p>
                  </a:txBody>
                  <a:tcPr marL="43659" marR="43659" marT="0" marB="0" anchor="ctr" horzOverflow="overflow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93,6</a:t>
                      </a:r>
                    </a:p>
                  </a:txBody>
                  <a:tcPr marL="43659" marR="43659" marT="0" marB="0" anchor="ctr" horzOverflow="overflow"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6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Распределение лимитов по главным </a:t>
            </a:r>
            <a:r>
              <a:rPr lang="ru-RU" sz="2000" spc="-150" dirty="0" smtClean="0">
                <a:solidFill>
                  <a:srgbClr val="005EA8"/>
                </a:solidFill>
              </a:rPr>
              <a:t>распорядителям </a:t>
            </a:r>
            <a:endParaRPr lang="en-US" sz="2000" spc="-150" dirty="0" smtClean="0">
              <a:solidFill>
                <a:srgbClr val="005EA8"/>
              </a:solidFill>
            </a:endParaRPr>
          </a:p>
          <a:p>
            <a:r>
              <a:rPr lang="ru-RU" sz="1600" spc="-150" dirty="0" smtClean="0">
                <a:solidFill>
                  <a:srgbClr val="005EA8"/>
                </a:solidFill>
              </a:rPr>
              <a:t>(млн. рублей)</a:t>
            </a:r>
            <a:endParaRPr lang="ru-RU" sz="1200" spc="-150" dirty="0" smtClean="0">
              <a:solidFill>
                <a:srgbClr val="005EA8"/>
              </a:solidFill>
            </a:endParaRPr>
          </a:p>
          <a:p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graphicFrame>
        <p:nvGraphicFramePr>
          <p:cNvPr id="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14866357"/>
              </p:ext>
            </p:extLst>
          </p:nvPr>
        </p:nvGraphicFramePr>
        <p:xfrm>
          <a:off x="346922" y="1479681"/>
          <a:ext cx="8545557" cy="4437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24409563"/>
              </p:ext>
            </p:extLst>
          </p:nvPr>
        </p:nvGraphicFramePr>
        <p:xfrm>
          <a:off x="5436096" y="1628801"/>
          <a:ext cx="3311071" cy="190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3"/>
          <p:cNvSpPr txBox="1"/>
          <p:nvPr/>
        </p:nvSpPr>
        <p:spPr>
          <a:xfrm>
            <a:off x="3099551" y="1625211"/>
            <a:ext cx="1796493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ru-RU" sz="1800" b="0" i="0" u="none" strike="noStrike" baseline="0" dirty="0" smtClean="0">
                <a:latin typeface="+mj-lt"/>
              </a:rPr>
              <a:t>Исполнение</a:t>
            </a:r>
            <a:endParaRPr lang="en-US" sz="1800" b="0" i="0" u="none" strike="noStrike" baseline="0" dirty="0" smtClean="0">
              <a:latin typeface="+mj-lt"/>
            </a:endParaRPr>
          </a:p>
          <a:p>
            <a:pPr algn="ctr" rtl="0">
              <a:defRPr sz="1000"/>
            </a:pPr>
            <a:r>
              <a:rPr lang="en-US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93,6 %</a:t>
            </a:r>
            <a:endParaRPr lang="ru-RU" sz="1800" b="1" i="0" u="none" strike="noStrike" baseline="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3542" y="9398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0" y="1052973"/>
            <a:ext cx="8330835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Всего направлено финансирования – </a:t>
            </a:r>
            <a:r>
              <a:rPr lang="ru-RU" sz="1600" dirty="0">
                <a:solidFill>
                  <a:srgbClr val="C00000"/>
                </a:solidFill>
              </a:rPr>
              <a:t>2 </a:t>
            </a:r>
            <a:r>
              <a:rPr lang="ru-RU" sz="1600" dirty="0" smtClean="0">
                <a:solidFill>
                  <a:srgbClr val="C00000"/>
                </a:solidFill>
              </a:rPr>
              <a:t>046,9 </a:t>
            </a:r>
            <a:r>
              <a:rPr lang="ru-RU" sz="1600" dirty="0">
                <a:solidFill>
                  <a:srgbClr val="C00000"/>
                </a:solidFill>
              </a:rPr>
              <a:t>млн. </a:t>
            </a:r>
            <a:r>
              <a:rPr lang="ru-RU" sz="1600" dirty="0" smtClean="0">
                <a:solidFill>
                  <a:srgbClr val="C00000"/>
                </a:solidFill>
              </a:rPr>
              <a:t>рублей</a:t>
            </a:r>
            <a:r>
              <a:rPr lang="ru-RU" sz="1400" dirty="0" smtClean="0">
                <a:solidFill>
                  <a:srgbClr val="C00000"/>
                </a:solidFill>
              </a:rPr>
              <a:t>, в </a:t>
            </a:r>
            <a:r>
              <a:rPr lang="ru-RU" sz="1400" dirty="0">
                <a:solidFill>
                  <a:srgbClr val="C00000"/>
                </a:solidFill>
              </a:rPr>
              <a:t>том числе: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0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395" y="5959968"/>
            <a:ext cx="2133600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3099551" y="1625211"/>
            <a:ext cx="1796493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ru-RU" sz="1800" b="0" i="0" u="none" strike="noStrike" baseline="0" dirty="0" smtClean="0">
                <a:latin typeface="+mj-lt"/>
              </a:rPr>
              <a:t>Исполнение</a:t>
            </a:r>
            <a:endParaRPr lang="en-US" sz="1800" b="0" i="0" u="none" strike="noStrike" baseline="0" dirty="0" smtClean="0">
              <a:latin typeface="+mj-lt"/>
            </a:endParaRPr>
          </a:p>
          <a:p>
            <a:pPr algn="ctr" rtl="0">
              <a:defRPr sz="1000"/>
            </a:pPr>
            <a:r>
              <a:rPr lang="en-US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92,9 %</a:t>
            </a:r>
            <a:endParaRPr lang="ru-RU" sz="1800" b="1" i="0" u="none" strike="noStrike" baseline="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1724754"/>
              </p:ext>
            </p:extLst>
          </p:nvPr>
        </p:nvGraphicFramePr>
        <p:xfrm>
          <a:off x="350044" y="1468830"/>
          <a:ext cx="8542436" cy="4448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"/>
          <p:cNvSpPr txBox="1"/>
          <p:nvPr/>
        </p:nvSpPr>
        <p:spPr>
          <a:xfrm>
            <a:off x="3251951" y="1626273"/>
            <a:ext cx="1796493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ru-RU" sz="1800" b="0" i="0" u="none" strike="noStrike" baseline="0" dirty="0" smtClean="0">
                <a:latin typeface="+mj-lt"/>
              </a:rPr>
              <a:t>Исполнение</a:t>
            </a:r>
            <a:endParaRPr lang="en-US" sz="1800" b="0" i="0" u="none" strike="noStrike" baseline="0" dirty="0" smtClean="0">
              <a:latin typeface="+mj-lt"/>
            </a:endParaRPr>
          </a:p>
          <a:p>
            <a:pPr algn="ctr" rtl="0">
              <a:defRPr sz="1000"/>
            </a:pPr>
            <a:r>
              <a:rPr lang="en-US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9</a:t>
            </a:r>
            <a:r>
              <a:rPr lang="ru-RU" sz="1800" b="1" dirty="0" smtClean="0">
                <a:solidFill>
                  <a:srgbClr val="C00000"/>
                </a:solidFill>
                <a:latin typeface="+mj-lt"/>
              </a:rPr>
              <a:t>9</a:t>
            </a:r>
            <a:r>
              <a:rPr lang="ru-RU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,</a:t>
            </a:r>
            <a:r>
              <a:rPr lang="ru-RU" sz="1800" b="1" dirty="0">
                <a:solidFill>
                  <a:srgbClr val="C00000"/>
                </a:solidFill>
                <a:latin typeface="+mj-lt"/>
              </a:rPr>
              <a:t>3</a:t>
            </a:r>
            <a:r>
              <a:rPr lang="ru-RU" sz="1800" b="1" i="0" u="none" strike="noStrike" baseline="0" dirty="0" smtClean="0">
                <a:solidFill>
                  <a:srgbClr val="C00000"/>
                </a:solidFill>
                <a:latin typeface="+mj-lt"/>
              </a:rPr>
              <a:t> %</a:t>
            </a:r>
            <a:endParaRPr lang="ru-RU" sz="1800" b="1" i="0" u="none" strike="noStrike" baseline="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5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3542" y="9398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Расходование средств министерством строительства и архитектуры </a:t>
            </a:r>
          </a:p>
          <a:p>
            <a:r>
              <a:rPr lang="ru-RU" sz="1600" spc="-150" dirty="0">
                <a:solidFill>
                  <a:srgbClr val="005EA8"/>
                </a:solidFill>
              </a:rPr>
              <a:t>в разрезе отраслей (млн. рублей</a:t>
            </a:r>
            <a:r>
              <a:rPr lang="ru-RU" sz="1600" spc="-150" dirty="0" smtClean="0">
                <a:solidFill>
                  <a:srgbClr val="005EA8"/>
                </a:solidFill>
              </a:rPr>
              <a:t>)</a:t>
            </a:r>
            <a:endParaRPr lang="ru-RU" sz="1600" spc="-150" dirty="0">
              <a:solidFill>
                <a:srgbClr val="005EA8"/>
              </a:solidFill>
            </a:endParaRPr>
          </a:p>
        </p:txBody>
      </p:sp>
      <p:sp>
        <p:nvSpPr>
          <p:cNvPr id="10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0" y="1052973"/>
            <a:ext cx="8330835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Объем инвестиций – </a:t>
            </a:r>
            <a:r>
              <a:rPr lang="ru-RU" sz="1600" dirty="0">
                <a:solidFill>
                  <a:srgbClr val="C00000"/>
                </a:solidFill>
              </a:rPr>
              <a:t>1 </a:t>
            </a:r>
            <a:r>
              <a:rPr lang="ru-RU" sz="1600" dirty="0" smtClean="0">
                <a:solidFill>
                  <a:srgbClr val="C00000"/>
                </a:solidFill>
              </a:rPr>
              <a:t>009,0 </a:t>
            </a:r>
            <a:r>
              <a:rPr lang="ru-RU" sz="1600" dirty="0">
                <a:solidFill>
                  <a:srgbClr val="C00000"/>
                </a:solidFill>
              </a:rPr>
              <a:t>млн. рублей</a:t>
            </a:r>
            <a:r>
              <a:rPr lang="ru-RU" sz="1400" dirty="0">
                <a:solidFill>
                  <a:srgbClr val="C00000"/>
                </a:solidFill>
              </a:rPr>
              <a:t>, в том числе по отраслям:</a:t>
            </a:r>
          </a:p>
        </p:txBody>
      </p:sp>
      <p:graphicFrame>
        <p:nvGraphicFramePr>
          <p:cNvPr id="18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4503796"/>
              </p:ext>
            </p:extLst>
          </p:nvPr>
        </p:nvGraphicFramePr>
        <p:xfrm>
          <a:off x="5436096" y="1628801"/>
          <a:ext cx="3311071" cy="190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4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344836" y="1255684"/>
            <a:ext cx="8423034" cy="2740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 smtClean="0">
                <a:solidFill>
                  <a:srgbClr val="C00000"/>
                </a:solidFill>
              </a:rPr>
              <a:t>	        Всего введено в эксплуатацию </a:t>
            </a:r>
            <a:r>
              <a:rPr lang="ru-RU" sz="1400" dirty="0">
                <a:solidFill>
                  <a:srgbClr val="C00000"/>
                </a:solidFill>
              </a:rPr>
              <a:t>в рамках </a:t>
            </a:r>
            <a:r>
              <a:rPr lang="ru-RU" sz="1400" dirty="0" smtClean="0">
                <a:solidFill>
                  <a:srgbClr val="C00000"/>
                </a:solidFill>
              </a:rPr>
              <a:t>программы: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40" name="Picture 2" descr="первое трёхэтажное жилое здание посёл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072" y="1572129"/>
            <a:ext cx="2063952" cy="11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Новосёлы Кулоя получили ключ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3268"/>
            <a:ext cx="2028643" cy="114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365620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-150" dirty="0" smtClean="0">
                <a:solidFill>
                  <a:srgbClr val="005EA8"/>
                </a:solidFill>
              </a:rPr>
              <a:t>Программа </a:t>
            </a:r>
            <a:r>
              <a:rPr lang="ru-RU" sz="1600" spc="-150" dirty="0">
                <a:solidFill>
                  <a:srgbClr val="005EA8"/>
                </a:solidFill>
              </a:rPr>
              <a:t>Архангельской области </a:t>
            </a:r>
          </a:p>
          <a:p>
            <a:r>
              <a:rPr lang="ru-RU" sz="1600" spc="-150" dirty="0">
                <a:solidFill>
                  <a:srgbClr val="005EA8"/>
                </a:solidFill>
              </a:rPr>
              <a:t>«Переселение граждан из аварийного жилищного фонда» на 2013 - 2017 </a:t>
            </a:r>
            <a:r>
              <a:rPr lang="ru-RU" sz="1600" spc="-150" dirty="0" smtClean="0">
                <a:solidFill>
                  <a:srgbClr val="005EA8"/>
                </a:solidFill>
              </a:rPr>
              <a:t>годы </a:t>
            </a:r>
            <a:endParaRPr lang="ru-RU" sz="1600" spc="-150" dirty="0">
              <a:solidFill>
                <a:srgbClr val="005EA8"/>
              </a:solidFill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6200000" flipH="1">
            <a:off x="1163047" y="2937679"/>
            <a:ext cx="166337" cy="18919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346918" y="1597594"/>
            <a:ext cx="3168352" cy="1061194"/>
            <a:chOff x="3347864" y="1292811"/>
            <a:chExt cx="3739556" cy="1061194"/>
          </a:xfrm>
        </p:grpSpPr>
        <p:sp>
          <p:nvSpPr>
            <p:cNvPr id="29" name="Пятиугольник 28"/>
            <p:cNvSpPr/>
            <p:nvPr/>
          </p:nvSpPr>
          <p:spPr>
            <a:xfrm>
              <a:off x="3347865" y="1439243"/>
              <a:ext cx="1061193" cy="766194"/>
            </a:xfrm>
            <a:prstGeom prst="homePlate">
              <a:avLst>
                <a:gd name="adj" fmla="val 0"/>
              </a:avLst>
            </a:prstGeom>
            <a:pattFill prst="ltDnDiag">
              <a:fgClr>
                <a:srgbClr val="1054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6000" rtlCol="0" anchor="ctr"/>
            <a:lstStyle/>
            <a:p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30" name="Пятиугольник 29"/>
            <p:cNvSpPr/>
            <p:nvPr/>
          </p:nvSpPr>
          <p:spPr>
            <a:xfrm>
              <a:off x="4409058" y="1439243"/>
              <a:ext cx="2678362" cy="766194"/>
            </a:xfrm>
            <a:prstGeom prst="homePlate">
              <a:avLst/>
            </a:prstGeom>
            <a:solidFill>
              <a:srgbClr val="1054A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многоквартирных дома общей площадью </a:t>
              </a:r>
            </a:p>
            <a:p>
              <a:r>
                <a:rPr lang="ru-RU" sz="1200" b="1" dirty="0" smtClean="0">
                  <a:solidFill>
                    <a:schemeClr val="bg1"/>
                  </a:solidFill>
                </a:rPr>
                <a:t>42,7 </a:t>
              </a:r>
              <a:r>
                <a:rPr lang="ru-RU" sz="1200" b="1" dirty="0">
                  <a:solidFill>
                    <a:schemeClr val="bg1"/>
                  </a:solidFill>
                </a:rPr>
                <a:t>тыс. </a:t>
              </a:r>
              <a:r>
                <a:rPr lang="ru-RU" sz="1200" b="1" dirty="0" smtClean="0">
                  <a:solidFill>
                    <a:schemeClr val="bg1"/>
                  </a:solidFill>
                </a:rPr>
                <a:t>м</a:t>
              </a:r>
              <a:r>
                <a:rPr lang="ru-RU" sz="1200" b="1" baseline="30000" dirty="0" smtClean="0">
                  <a:solidFill>
                    <a:schemeClr val="bg1"/>
                  </a:solidFill>
                </a:rPr>
                <a:t>2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347864" y="1292811"/>
              <a:ext cx="1061194" cy="1061194"/>
            </a:xfrm>
            <a:prstGeom prst="rect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/>
                <a:t>27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4" y="3141888"/>
            <a:ext cx="2676909" cy="2676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6" r="8165"/>
          <a:stretch/>
        </p:blipFill>
        <p:spPr>
          <a:xfrm>
            <a:off x="5472100" y="3253893"/>
            <a:ext cx="3295770" cy="2567415"/>
          </a:xfrm>
          <a:prstGeom prst="rect">
            <a:avLst/>
          </a:prstGeom>
        </p:spPr>
      </p:pic>
      <p:sp>
        <p:nvSpPr>
          <p:cNvPr id="39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2733843"/>
            <a:ext cx="8327709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 smtClean="0">
                <a:solidFill>
                  <a:srgbClr val="C00000"/>
                </a:solidFill>
              </a:rPr>
              <a:t>		  В том числе в МО «Город Архангельск»: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60" name="Двойная стрелка влево/вправо 59"/>
          <p:cNvSpPr/>
          <p:nvPr/>
        </p:nvSpPr>
        <p:spPr>
          <a:xfrm>
            <a:off x="3220165" y="3357018"/>
            <a:ext cx="2055596" cy="584052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2C7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b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многоэтажных домов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956451" y="3129650"/>
            <a:ext cx="586912" cy="415612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ru-RU" sz="2800" b="1" dirty="0" smtClean="0"/>
          </a:p>
        </p:txBody>
      </p:sp>
      <p:sp>
        <p:nvSpPr>
          <p:cNvPr id="64" name="Двойная стрелка влево/вправо 63"/>
          <p:cNvSpPr/>
          <p:nvPr/>
        </p:nvSpPr>
        <p:spPr>
          <a:xfrm>
            <a:off x="3220165" y="4340184"/>
            <a:ext cx="2055596" cy="539541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2C7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144000"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квартир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886438" y="4112817"/>
            <a:ext cx="726938" cy="415612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408</a:t>
            </a:r>
            <a:endParaRPr lang="ru-RU" sz="2000" b="1" dirty="0" smtClean="0"/>
          </a:p>
        </p:txBody>
      </p:sp>
      <p:sp>
        <p:nvSpPr>
          <p:cNvPr id="66" name="Двойная стрелка влево/вправо 65"/>
          <p:cNvSpPr/>
          <p:nvPr/>
        </p:nvSpPr>
        <p:spPr>
          <a:xfrm>
            <a:off x="3220165" y="5278840"/>
            <a:ext cx="2055596" cy="539957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rgbClr val="2C7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тыс. м</a:t>
            </a:r>
            <a:r>
              <a:rPr lang="ru-RU" sz="1400" baseline="30000" dirty="0">
                <a:solidFill>
                  <a:schemeClr val="bg1"/>
                </a:solidFill>
              </a:rPr>
              <a:t>2</a:t>
            </a:r>
            <a:r>
              <a:rPr lang="ru-RU" sz="1400" dirty="0">
                <a:solidFill>
                  <a:schemeClr val="bg1"/>
                </a:solidFill>
              </a:rPr>
              <a:t> жилья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814430" y="5051473"/>
            <a:ext cx="870954" cy="415612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25,1</a:t>
            </a:r>
            <a:endParaRPr lang="ru-RU" b="1" dirty="0" smtClean="0"/>
          </a:p>
        </p:txBody>
      </p:sp>
      <p:pic>
        <p:nvPicPr>
          <p:cNvPr id="41" name="Picture 6" descr="«Социальное новоселье» каргопольцы справят в сентябр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839" y="1583268"/>
            <a:ext cx="1813031" cy="11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" b="5864"/>
          <a:stretch/>
        </p:blipFill>
        <p:spPr bwMode="auto">
          <a:xfrm>
            <a:off x="7728662" y="42155"/>
            <a:ext cx="1190364" cy="11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31540" y="980772"/>
            <a:ext cx="4347863" cy="239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израсходовано 1 млрд 90 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8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032" y="1264142"/>
            <a:ext cx="3031604" cy="1511721"/>
          </a:xfrm>
          <a:prstGeom prst="rect">
            <a:avLst/>
          </a:prstGeom>
          <a:noFill/>
        </p:spPr>
      </p:pic>
      <p:pic>
        <p:nvPicPr>
          <p:cNvPr id="33" name="Рисунок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50" y="4509120"/>
            <a:ext cx="2825790" cy="159188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FFFFFF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 smtClean="0">
                <a:solidFill>
                  <a:srgbClr val="005EA8"/>
                </a:solidFill>
              </a:rPr>
              <a:t>Объекты в сфере образования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553608" y="1035605"/>
            <a:ext cx="3228881" cy="378738"/>
          </a:xfrm>
          <a:prstGeom prst="rect">
            <a:avLst/>
          </a:prstGeom>
          <a:solidFill>
            <a:srgbClr val="005EA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4" name="Содержимое 4"/>
          <p:cNvSpPr>
            <a:spLocks noGrp="1"/>
          </p:cNvSpPr>
          <p:nvPr>
            <p:ph sz="half" idx="4294967295"/>
          </p:nvPr>
        </p:nvSpPr>
        <p:spPr>
          <a:xfrm>
            <a:off x="675647" y="1230987"/>
            <a:ext cx="3078231" cy="27231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rgbClr val="1054A0"/>
                </a:solidFill>
              </a:rPr>
              <a:t>3</a:t>
            </a:r>
            <a:r>
              <a:rPr lang="ru-RU" sz="1200" dirty="0" smtClean="0">
                <a:solidFill>
                  <a:srgbClr val="1054A0"/>
                </a:solidFill>
              </a:rPr>
              <a:t> ДЕТСКИХ САДА НА </a:t>
            </a:r>
            <a:r>
              <a:rPr lang="ru-RU" sz="1200" b="1" dirty="0" smtClean="0">
                <a:solidFill>
                  <a:srgbClr val="1054A0"/>
                </a:solidFill>
              </a:rPr>
              <a:t>640 </a:t>
            </a:r>
            <a:r>
              <a:rPr lang="ru-RU" sz="1200" dirty="0" smtClean="0">
                <a:solidFill>
                  <a:srgbClr val="1054A0"/>
                </a:solidFill>
              </a:rPr>
              <a:t>МЕСТ</a:t>
            </a:r>
            <a:endParaRPr lang="ru-RU" sz="1200" dirty="0">
              <a:solidFill>
                <a:srgbClr val="1054A0"/>
              </a:solidFill>
            </a:endParaRPr>
          </a:p>
        </p:txBody>
      </p:sp>
      <p:sp>
        <p:nvSpPr>
          <p:cNvPr id="45" name="Содержимое 4"/>
          <p:cNvSpPr>
            <a:spLocks noGrp="1"/>
          </p:cNvSpPr>
          <p:nvPr>
            <p:ph sz="half" idx="4294967295"/>
          </p:nvPr>
        </p:nvSpPr>
        <p:spPr>
          <a:xfrm>
            <a:off x="4645200" y="1128729"/>
            <a:ext cx="3078232" cy="19408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rgbClr val="1054A0"/>
                </a:solidFill>
              </a:rPr>
              <a:t>3</a:t>
            </a:r>
            <a:r>
              <a:rPr lang="ru-RU" sz="1200" dirty="0" smtClean="0">
                <a:solidFill>
                  <a:srgbClr val="1054A0"/>
                </a:solidFill>
              </a:rPr>
              <a:t> ШКОЛЫ НА </a:t>
            </a:r>
            <a:r>
              <a:rPr lang="ru-RU" sz="1200" b="1" dirty="0" smtClean="0">
                <a:solidFill>
                  <a:srgbClr val="1054A0"/>
                </a:solidFill>
              </a:rPr>
              <a:t>1 082</a:t>
            </a:r>
            <a:r>
              <a:rPr lang="ru-RU" sz="1200" dirty="0" smtClean="0">
                <a:solidFill>
                  <a:srgbClr val="1054A0"/>
                </a:solidFill>
              </a:rPr>
              <a:t> УЧАЩИХСЯ</a:t>
            </a:r>
            <a:endParaRPr lang="ru-RU" sz="1200" dirty="0">
              <a:solidFill>
                <a:srgbClr val="1054A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49925" y="1147495"/>
            <a:ext cx="54088" cy="387162"/>
          </a:xfrm>
          <a:prstGeom prst="rect">
            <a:avLst/>
          </a:prstGeom>
          <a:solidFill>
            <a:schemeClr val="tx2">
              <a:lumMod val="50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44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553608" y="1034236"/>
            <a:ext cx="57670" cy="378738"/>
          </a:xfrm>
          <a:prstGeom prst="rect">
            <a:avLst/>
          </a:prstGeom>
          <a:solidFill>
            <a:srgbClr val="00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" name="Рисунок 2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913"/>
          <a:stretch/>
        </p:blipFill>
        <p:spPr bwMode="auto">
          <a:xfrm>
            <a:off x="4553608" y="3075225"/>
            <a:ext cx="3228881" cy="1295952"/>
          </a:xfrm>
          <a:prstGeom prst="rect">
            <a:avLst/>
          </a:prstGeom>
          <a:noFill/>
        </p:spPr>
      </p:pic>
      <p:pic>
        <p:nvPicPr>
          <p:cNvPr id="31" name="Рисунок 30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07"/>
          <a:stretch/>
        </p:blipFill>
        <p:spPr bwMode="auto">
          <a:xfrm>
            <a:off x="4553608" y="1518063"/>
            <a:ext cx="3228881" cy="1413502"/>
          </a:xfrm>
          <a:prstGeom prst="rect">
            <a:avLst/>
          </a:prstGeom>
          <a:noFill/>
        </p:spPr>
      </p:pic>
      <p:pic>
        <p:nvPicPr>
          <p:cNvPr id="32" name="Рисунок 31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39"/>
          <a:stretch/>
        </p:blipFill>
        <p:spPr bwMode="auto">
          <a:xfrm>
            <a:off x="522049" y="2836309"/>
            <a:ext cx="2825790" cy="1564799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522049" y="3973906"/>
            <a:ext cx="3162874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1054A0"/>
                </a:solidFill>
              </a:rPr>
              <a:t>Детский сад на 240 мест </a:t>
            </a:r>
          </a:p>
          <a:p>
            <a:r>
              <a:rPr lang="ru-RU" sz="1200" dirty="0" smtClean="0">
                <a:solidFill>
                  <a:srgbClr val="1054A0"/>
                </a:solidFill>
              </a:rPr>
              <a:t>в пос. Березник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013801" y="3300590"/>
            <a:ext cx="1150872" cy="1150872"/>
            <a:chOff x="2583349" y="3731523"/>
            <a:chExt cx="1041251" cy="1041251"/>
          </a:xfrm>
        </p:grpSpPr>
        <p:sp>
          <p:nvSpPr>
            <p:cNvPr id="9" name="Овал 8" descr="C:\Users\litvinova\Desktop\Фото для отчета ОАип\Березник\гимнастический зал.JPG"/>
            <p:cNvSpPr/>
            <p:nvPr/>
          </p:nvSpPr>
          <p:spPr>
            <a:xfrm>
              <a:off x="2583349" y="3731523"/>
              <a:ext cx="1041251" cy="1041251"/>
            </a:xfrm>
            <a:prstGeom prst="ellipse">
              <a:avLst/>
            </a:prstGeom>
            <a:blipFill>
              <a:blip r:embed="rId12" cstate="print">
                <a:extLst>
                  <a:ext uri="{BEBA8EAE-BF5A-486C-A8C5-ECC9F3942E4B}">
                    <a14:imgProps xmlns:a14="http://schemas.microsoft.com/office/drawing/2010/main" xmlns="">
                      <a14:imgLayer r:embed="rId1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2831409" y="4278554"/>
              <a:ext cx="545131" cy="281083"/>
            </a:xfrm>
            <a:custGeom>
              <a:avLst/>
              <a:gdLst>
                <a:gd name="connsiteX0" fmla="*/ 0 w 545131"/>
                <a:gd name="connsiteY0" fmla="*/ 0 h 281083"/>
                <a:gd name="connsiteX1" fmla="*/ 545131 w 545131"/>
                <a:gd name="connsiteY1" fmla="*/ 0 h 281083"/>
                <a:gd name="connsiteX2" fmla="*/ 545131 w 545131"/>
                <a:gd name="connsiteY2" fmla="*/ 281083 h 281083"/>
                <a:gd name="connsiteX3" fmla="*/ 0 w 545131"/>
                <a:gd name="connsiteY3" fmla="*/ 281083 h 281083"/>
                <a:gd name="connsiteX4" fmla="*/ 0 w 545131"/>
                <a:gd name="connsiteY4" fmla="*/ 0 h 28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131" h="281083">
                  <a:moveTo>
                    <a:pt x="0" y="0"/>
                  </a:moveTo>
                  <a:lnTo>
                    <a:pt x="545131" y="0"/>
                  </a:lnTo>
                  <a:lnTo>
                    <a:pt x="545131" y="281083"/>
                  </a:lnTo>
                  <a:lnTo>
                    <a:pt x="0" y="28108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smtClean="0"/>
                <a:t> </a:t>
              </a:r>
              <a:endParaRPr lang="ru-RU" sz="2000" kern="120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29722" y="2408152"/>
            <a:ext cx="281811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1054A0"/>
                </a:solidFill>
              </a:rPr>
              <a:t>Детский сад на 120 мест </a:t>
            </a:r>
            <a:endParaRPr lang="ru-RU" sz="1200" dirty="0" smtClean="0">
              <a:solidFill>
                <a:srgbClr val="1054A0"/>
              </a:solidFill>
            </a:endParaRPr>
          </a:p>
          <a:p>
            <a:r>
              <a:rPr lang="ru-RU" sz="1200" dirty="0" smtClean="0">
                <a:solidFill>
                  <a:srgbClr val="1054A0"/>
                </a:solidFill>
              </a:rPr>
              <a:t>в </a:t>
            </a:r>
            <a:r>
              <a:rPr lang="ru-RU" sz="1200" dirty="0">
                <a:solidFill>
                  <a:srgbClr val="1054A0"/>
                </a:solidFill>
              </a:rPr>
              <a:t>г. Вельске</a:t>
            </a:r>
          </a:p>
        </p:txBody>
      </p:sp>
      <p:pic>
        <p:nvPicPr>
          <p:cNvPr id="36" name="Рисунок 35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28" b="8045"/>
          <a:stretch/>
        </p:blipFill>
        <p:spPr bwMode="auto">
          <a:xfrm>
            <a:off x="4551073" y="4443185"/>
            <a:ext cx="3231416" cy="1332148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3009664" y="1659598"/>
            <a:ext cx="1159146" cy="1154633"/>
            <a:chOff x="2525777" y="2525413"/>
            <a:chExt cx="975527" cy="971729"/>
          </a:xfrm>
        </p:grpSpPr>
        <p:sp>
          <p:nvSpPr>
            <p:cNvPr id="12" name="Овал 11"/>
            <p:cNvSpPr/>
            <p:nvPr/>
          </p:nvSpPr>
          <p:spPr>
            <a:xfrm>
              <a:off x="2525777" y="2525413"/>
              <a:ext cx="975527" cy="971729"/>
            </a:xfrm>
            <a:prstGeom prst="ellipse">
              <a:avLst/>
            </a:prstGeom>
            <a:blipFill>
              <a:blip r:embed="rId16" cstate="print">
                <a:extLst>
                  <a:ext uri="{BEBA8EAE-BF5A-486C-A8C5-ECC9F3942E4B}">
                    <a14:imgProps xmlns:a14="http://schemas.microsoft.com/office/drawing/2010/main" xmlns="">
                      <a14:imgLayer r:embed="rId1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l="-22000" r="-2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2789306" y="3032999"/>
              <a:ext cx="448470" cy="231242"/>
            </a:xfrm>
            <a:custGeom>
              <a:avLst/>
              <a:gdLst>
                <a:gd name="connsiteX0" fmla="*/ 0 w 448470"/>
                <a:gd name="connsiteY0" fmla="*/ 0 h 231242"/>
                <a:gd name="connsiteX1" fmla="*/ 448470 w 448470"/>
                <a:gd name="connsiteY1" fmla="*/ 0 h 231242"/>
                <a:gd name="connsiteX2" fmla="*/ 448470 w 448470"/>
                <a:gd name="connsiteY2" fmla="*/ 231242 h 231242"/>
                <a:gd name="connsiteX3" fmla="*/ 0 w 448470"/>
                <a:gd name="connsiteY3" fmla="*/ 231242 h 231242"/>
                <a:gd name="connsiteX4" fmla="*/ 0 w 448470"/>
                <a:gd name="connsiteY4" fmla="*/ 0 h 23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470" h="231242">
                  <a:moveTo>
                    <a:pt x="0" y="0"/>
                  </a:moveTo>
                  <a:lnTo>
                    <a:pt x="448470" y="0"/>
                  </a:lnTo>
                  <a:lnTo>
                    <a:pt x="448470" y="231242"/>
                  </a:lnTo>
                  <a:lnTo>
                    <a:pt x="0" y="23124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 </a:t>
              </a:r>
              <a:endParaRPr lang="ru-RU" sz="1600" kern="1200" dirty="0"/>
            </a:p>
          </p:txBody>
        </p:sp>
      </p:grpSp>
      <p:pic>
        <p:nvPicPr>
          <p:cNvPr id="27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2" t="2740" b="11748"/>
          <a:stretch/>
        </p:blipFill>
        <p:spPr bwMode="auto">
          <a:xfrm>
            <a:off x="7812360" y="42155"/>
            <a:ext cx="1106666" cy="10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22049" y="5491800"/>
            <a:ext cx="3162874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1054A0"/>
                </a:solidFill>
              </a:rPr>
              <a:t>Детский сад на 280 мест </a:t>
            </a:r>
            <a:endParaRPr lang="ru-RU" sz="1200" dirty="0" smtClean="0">
              <a:solidFill>
                <a:srgbClr val="1054A0"/>
              </a:solidFill>
            </a:endParaRPr>
          </a:p>
          <a:p>
            <a:r>
              <a:rPr lang="ru-RU" sz="1200" dirty="0" smtClean="0">
                <a:solidFill>
                  <a:srgbClr val="1054A0"/>
                </a:solidFill>
              </a:rPr>
              <a:t>в </a:t>
            </a:r>
            <a:r>
              <a:rPr lang="ru-RU" sz="1200" dirty="0">
                <a:solidFill>
                  <a:srgbClr val="1054A0"/>
                </a:solidFill>
              </a:rPr>
              <a:t>г. </a:t>
            </a:r>
            <a:r>
              <a:rPr lang="ru-RU" sz="1200" dirty="0" err="1">
                <a:solidFill>
                  <a:srgbClr val="1054A0"/>
                </a:solidFill>
              </a:rPr>
              <a:t>Новодвинске</a:t>
            </a:r>
            <a:endParaRPr lang="ru-RU" sz="1200" dirty="0">
              <a:solidFill>
                <a:srgbClr val="1054A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021443" y="4813159"/>
            <a:ext cx="1147367" cy="1147367"/>
            <a:chOff x="6028685" y="3019093"/>
            <a:chExt cx="1919287" cy="1919287"/>
          </a:xfrm>
        </p:grpSpPr>
        <p:sp>
          <p:nvSpPr>
            <p:cNvPr id="7" name="Овал 6" descr="C:\Users\kspopova\Desktop\Образование\05_Город Новодвинск\Детсад г. Новодвинск\Фото\09.2016 внутр\фото от заведущей\IMG_0076.JPG"/>
            <p:cNvSpPr/>
            <p:nvPr/>
          </p:nvSpPr>
          <p:spPr>
            <a:xfrm>
              <a:off x="6028685" y="3019093"/>
              <a:ext cx="1919287" cy="1919287"/>
            </a:xfrm>
            <a:prstGeom prst="ellipse">
              <a:avLst/>
            </a:prstGeom>
            <a:blipFill>
              <a:blip r:embed="rId19" cstate="print">
                <a:extLst>
                  <a:ext uri="{BEBA8EAE-BF5A-486C-A8C5-ECC9F3942E4B}">
                    <a14:imgProps xmlns:a14="http://schemas.microsoft.com/office/drawing/2010/main" xmlns="">
                      <a14:imgLayer r:embed="rId20">
                        <a14:imgEffect>
                          <a14:sharpenSoften amount="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6374157" y="4038234"/>
              <a:ext cx="1228344" cy="633364"/>
            </a:xfrm>
            <a:custGeom>
              <a:avLst/>
              <a:gdLst>
                <a:gd name="connsiteX0" fmla="*/ 0 w 1228344"/>
                <a:gd name="connsiteY0" fmla="*/ 0 h 633364"/>
                <a:gd name="connsiteX1" fmla="*/ 1228344 w 1228344"/>
                <a:gd name="connsiteY1" fmla="*/ 0 h 633364"/>
                <a:gd name="connsiteX2" fmla="*/ 1228344 w 1228344"/>
                <a:gd name="connsiteY2" fmla="*/ 633364 h 633364"/>
                <a:gd name="connsiteX3" fmla="*/ 0 w 1228344"/>
                <a:gd name="connsiteY3" fmla="*/ 633364 h 633364"/>
                <a:gd name="connsiteX4" fmla="*/ 0 w 1228344"/>
                <a:gd name="connsiteY4" fmla="*/ 0 h 63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344" h="633364">
                  <a:moveTo>
                    <a:pt x="0" y="0"/>
                  </a:moveTo>
                  <a:lnTo>
                    <a:pt x="1228344" y="0"/>
                  </a:lnTo>
                  <a:lnTo>
                    <a:pt x="1228344" y="633364"/>
                  </a:lnTo>
                  <a:lnTo>
                    <a:pt x="0" y="63336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545688" y="2730949"/>
            <a:ext cx="4366122" cy="28995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704975" algn="l"/>
              </a:tabLst>
            </a:pPr>
            <a:r>
              <a:rPr lang="ru-RU" sz="1200" dirty="0">
                <a:solidFill>
                  <a:srgbClr val="1054A0"/>
                </a:solidFill>
              </a:rPr>
              <a:t>Школа на 860 мест в </a:t>
            </a:r>
            <a:r>
              <a:rPr lang="ru-RU" sz="1200" dirty="0" smtClean="0">
                <a:solidFill>
                  <a:srgbClr val="1054A0"/>
                </a:solidFill>
              </a:rPr>
              <a:t>пос. </a:t>
            </a:r>
            <a:r>
              <a:rPr lang="ru-RU" sz="1200" dirty="0">
                <a:solidFill>
                  <a:srgbClr val="1054A0"/>
                </a:solidFill>
              </a:rPr>
              <a:t>Урдома Ленского района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545688" y="4228828"/>
            <a:ext cx="4366122" cy="2725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704975" algn="l"/>
              </a:tabLst>
            </a:pPr>
            <a:r>
              <a:rPr lang="ru-RU" sz="1200" dirty="0">
                <a:solidFill>
                  <a:srgbClr val="1054A0"/>
                </a:solidFill>
              </a:rPr>
              <a:t>Школа на 90 мест в д. Погост Вельского района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545688" y="5621526"/>
            <a:ext cx="4366122" cy="26520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704975" algn="l"/>
              </a:tabLst>
            </a:pPr>
            <a:r>
              <a:rPr lang="ru-RU" sz="1050" dirty="0">
                <a:solidFill>
                  <a:srgbClr val="1054A0"/>
                </a:solidFill>
              </a:rPr>
              <a:t>Школа на 132 места в дер. </a:t>
            </a:r>
            <a:r>
              <a:rPr lang="ru-RU" sz="1050" dirty="0" err="1">
                <a:solidFill>
                  <a:srgbClr val="1054A0"/>
                </a:solidFill>
              </a:rPr>
              <a:t>Согра</a:t>
            </a:r>
            <a:r>
              <a:rPr lang="ru-RU" sz="1050" dirty="0">
                <a:solidFill>
                  <a:srgbClr val="1054A0"/>
                </a:solidFill>
              </a:rPr>
              <a:t> </a:t>
            </a:r>
            <a:r>
              <a:rPr lang="ru-RU" sz="1050" dirty="0" err="1">
                <a:solidFill>
                  <a:srgbClr val="1054A0"/>
                </a:solidFill>
              </a:rPr>
              <a:t>Верхнетоемского</a:t>
            </a:r>
            <a:r>
              <a:rPr lang="ru-RU" sz="1050" dirty="0">
                <a:solidFill>
                  <a:srgbClr val="1054A0"/>
                </a:solidFill>
              </a:rPr>
              <a:t> </a:t>
            </a:r>
            <a:r>
              <a:rPr lang="ru-RU" sz="1050" dirty="0" smtClean="0">
                <a:solidFill>
                  <a:srgbClr val="1054A0"/>
                </a:solidFill>
              </a:rPr>
              <a:t>района</a:t>
            </a:r>
            <a:endParaRPr lang="ru-RU" sz="1050" dirty="0">
              <a:solidFill>
                <a:srgbClr val="1054A0"/>
              </a:solidFill>
            </a:endParaRPr>
          </a:p>
        </p:txBody>
      </p:sp>
      <p:sp>
        <p:nvSpPr>
          <p:cNvPr id="46" name="Содержимое 4"/>
          <p:cNvSpPr>
            <a:spLocks noGrp="1"/>
          </p:cNvSpPr>
          <p:nvPr>
            <p:ph sz="half" idx="4294967295"/>
          </p:nvPr>
        </p:nvSpPr>
        <p:spPr>
          <a:xfrm>
            <a:off x="420788" y="826794"/>
            <a:ext cx="3830519" cy="2971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ru-RU" sz="1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израсходовано 295 </a:t>
            </a:r>
            <a:r>
              <a:rPr lang="ru-RU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1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1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34183" y="1157029"/>
            <a:ext cx="3489828" cy="387162"/>
          </a:xfrm>
          <a:prstGeom prst="rect">
            <a:avLst/>
          </a:prstGeom>
          <a:solidFill>
            <a:srgbClr val="A0B3D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0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8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 smtClean="0">
                <a:solidFill>
                  <a:srgbClr val="005EA8"/>
                </a:solidFill>
              </a:rPr>
              <a:t>Спортивная инфраструктура</a:t>
            </a:r>
            <a:endParaRPr lang="ru-RU" sz="2000" spc="-150" dirty="0">
              <a:solidFill>
                <a:srgbClr val="005EA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76" y="2367037"/>
            <a:ext cx="3886607" cy="2912910"/>
          </a:xfrm>
          <a:prstGeom prst="rect">
            <a:avLst/>
          </a:prstGeom>
        </p:spPr>
      </p:pic>
      <p:pic>
        <p:nvPicPr>
          <p:cNvPr id="42" name="Рисунок 41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0510" y="3203981"/>
            <a:ext cx="4343171" cy="2444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512545" y="1151417"/>
            <a:ext cx="4383491" cy="1030543"/>
            <a:chOff x="437648" y="2397385"/>
            <a:chExt cx="4383491" cy="1030543"/>
          </a:xfrm>
        </p:grpSpPr>
        <p:sp>
          <p:nvSpPr>
            <p:cNvPr id="43" name="Пятиугольник 42"/>
            <p:cNvSpPr/>
            <p:nvPr/>
          </p:nvSpPr>
          <p:spPr>
            <a:xfrm>
              <a:off x="1465082" y="2397385"/>
              <a:ext cx="3356057" cy="1030543"/>
            </a:xfrm>
            <a:prstGeom prst="homePlate">
              <a:avLst>
                <a:gd name="adj" fmla="val 3539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Введена в эксплуатацию </a:t>
              </a:r>
              <a:r>
                <a:rPr lang="ru-RU" sz="1400" dirty="0" smtClean="0">
                  <a:solidFill>
                    <a:srgbClr val="C00000"/>
                  </a:solidFill>
                </a:rPr>
                <a:t>лыжероллерная </a:t>
              </a:r>
              <a:r>
                <a:rPr lang="ru-RU" sz="1400" dirty="0">
                  <a:solidFill>
                    <a:srgbClr val="C00000"/>
                  </a:solidFill>
                </a:rPr>
                <a:t>трасса </a:t>
              </a:r>
              <a:endParaRPr lang="ru-RU" sz="1400" dirty="0" smtClean="0">
                <a:solidFill>
                  <a:srgbClr val="C00000"/>
                </a:solidFill>
              </a:endParaRPr>
            </a:p>
            <a:p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на </a:t>
              </a:r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</a:rPr>
                <a:t>лыжном стадионе </a:t>
              </a:r>
              <a:endParaRPr lang="ru-RU" sz="1400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ru-RU" sz="1400" dirty="0" smtClean="0">
                  <a:solidFill>
                    <a:schemeClr val="accent1">
                      <a:lumMod val="75000"/>
                    </a:schemeClr>
                  </a:solidFill>
                </a:rPr>
                <a:t>в </a:t>
              </a:r>
              <a:r>
                <a:rPr lang="ru-RU" sz="1400" dirty="0">
                  <a:solidFill>
                    <a:schemeClr val="accent1">
                      <a:lumMod val="75000"/>
                    </a:schemeClr>
                  </a:solidFill>
                </a:rPr>
                <a:t>деревне Малые Карелы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37648" y="2397809"/>
              <a:ext cx="1019310" cy="10300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Равнобедренный треугольник 44"/>
            <p:cNvSpPr/>
            <p:nvPr/>
          </p:nvSpPr>
          <p:spPr>
            <a:xfrm rot="16200000" flipH="1">
              <a:off x="1282360" y="2385959"/>
              <a:ext cx="166337" cy="189190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2867" y="2533435"/>
              <a:ext cx="757740" cy="75774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accent2">
                  <a:lumMod val="50000"/>
                  <a:alpha val="63000"/>
                </a:schemeClr>
              </a:outerShdw>
            </a:effectLst>
          </p:spPr>
        </p:pic>
      </p:grpSp>
      <p:pic>
        <p:nvPicPr>
          <p:cNvPr id="49" name="Picture 2" descr="https://portal.dvinaland.ru/upload/iblock/29e/80_let%20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" b="11748"/>
          <a:stretch/>
        </p:blipFill>
        <p:spPr bwMode="auto">
          <a:xfrm>
            <a:off x="7728662" y="42155"/>
            <a:ext cx="1190364" cy="10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Нашивка 49"/>
          <p:cNvSpPr/>
          <p:nvPr/>
        </p:nvSpPr>
        <p:spPr>
          <a:xfrm>
            <a:off x="4608004" y="1151841"/>
            <a:ext cx="4060211" cy="1030543"/>
          </a:xfrm>
          <a:prstGeom prst="chevron">
            <a:avLst>
              <a:gd name="adj" fmla="val 3675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Протяженность: 1,56 км</a:t>
            </a:r>
          </a:p>
          <a:p>
            <a:pPr>
              <a:lnSpc>
                <a:spcPct val="114000"/>
              </a:lnSpc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Количество полос: 1-2</a:t>
            </a:r>
          </a:p>
          <a:p>
            <a:pPr>
              <a:lnSpc>
                <a:spcPct val="114000"/>
              </a:lnSpc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Ширина проезжей части: 6-12 м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>
                <a:solidFill>
                  <a:srgbClr val="002241"/>
                </a:solidFill>
              </a:rPr>
              <a:t>Об информации 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6"/>
          <a:stretch/>
        </p:blipFill>
        <p:spPr>
          <a:xfrm>
            <a:off x="5061275" y="1309822"/>
            <a:ext cx="3709719" cy="2072796"/>
          </a:xfrm>
          <a:prstGeom prst="rect">
            <a:avLst/>
          </a:prstGeom>
        </p:spPr>
      </p:pic>
      <p:pic>
        <p:nvPicPr>
          <p:cNvPr id="45" name="Рисунок 5" descr="Схема _выполнение Соловки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21" t="36825" r="18018" b="4694"/>
          <a:stretch/>
        </p:blipFill>
        <p:spPr bwMode="auto">
          <a:xfrm>
            <a:off x="443420" y="1342433"/>
            <a:ext cx="4517336" cy="449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044" y="5957247"/>
            <a:ext cx="8420951" cy="370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5967882"/>
            <a:ext cx="328749" cy="349296"/>
          </a:xfrm>
          <a:prstGeom prst="rect">
            <a:avLst/>
          </a:prstGeom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6919" y="332656"/>
            <a:ext cx="8420951" cy="391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750355" y="-53156"/>
            <a:ext cx="427421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bg1"/>
                </a:solidFill>
              </a:rPr>
              <a:t>В отчетном периоде завершено 36 объектов, в том числе:</a:t>
            </a:r>
          </a:p>
        </p:txBody>
      </p:sp>
      <p:sp>
        <p:nvSpPr>
          <p:cNvPr id="2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40161" y="836712"/>
            <a:ext cx="8327709" cy="395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</a:rPr>
              <a:t>Развитие Соловецкого архипелага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1193" y="427592"/>
            <a:ext cx="8615284" cy="6429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50" dirty="0">
                <a:solidFill>
                  <a:srgbClr val="005EA8"/>
                </a:solidFill>
              </a:rPr>
              <a:t>Результаты реализации ОАИП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48097" y="1304764"/>
            <a:ext cx="4712659" cy="751758"/>
            <a:chOff x="248097" y="1273086"/>
            <a:chExt cx="4712659" cy="751758"/>
          </a:xfrm>
        </p:grpSpPr>
        <p:sp>
          <p:nvSpPr>
            <p:cNvPr id="42" name="Заголовок 1"/>
            <p:cNvSpPr txBox="1">
              <a:spLocks/>
            </p:cNvSpPr>
            <p:nvPr/>
          </p:nvSpPr>
          <p:spPr>
            <a:xfrm>
              <a:off x="342900" y="1273086"/>
              <a:ext cx="4617856" cy="685334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</p:spPr>
          <p:txBody>
            <a:bodyPr anchor="ctr"/>
            <a:lstStyle/>
            <a:p>
              <a:pPr lvl="0">
                <a:spcBef>
                  <a:spcPct val="0"/>
                </a:spcBef>
              </a:pPr>
              <a:r>
                <a:rPr lang="ru-RU" sz="1100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Институтом археологии РАН подготовлен отчет </a:t>
              </a:r>
              <a:r>
                <a:rPr lang="ru-RU" sz="1100" dirty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об археологической разведке </a:t>
              </a:r>
              <a:r>
                <a:rPr lang="ru-RU" sz="1100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территории для строительства жилищного фонда, </a:t>
              </a:r>
              <a:r>
                <a:rPr lang="ru-RU" sz="1100" dirty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выполнены кадастровые </a:t>
              </a:r>
              <a:r>
                <a:rPr lang="ru-RU" sz="1100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работы на земельных участках</a:t>
              </a:r>
              <a:endParaRPr lang="ru-RU" sz="11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3" name="Прямоугольный треугольник 42"/>
            <p:cNvSpPr/>
            <p:nvPr/>
          </p:nvSpPr>
          <p:spPr>
            <a:xfrm flipH="1" flipV="1">
              <a:off x="248097" y="1958419"/>
              <a:ext cx="103063" cy="66425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50800" y="1273086"/>
              <a:ext cx="92100" cy="68533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48096" y="2096852"/>
            <a:ext cx="4712659" cy="583748"/>
          </a:xfrm>
          <a:prstGeom prst="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</p:spPr>
        <p:txBody>
          <a:bodyPr anchor="ctr"/>
          <a:lstStyle>
            <a:defPPr>
              <a:defRPr lang="ru-RU"/>
            </a:defPPr>
            <a:lvl1pPr lvl="0">
              <a:spcBef>
                <a:spcPct val="0"/>
              </a:spcBef>
              <a:defRPr sz="11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Выполнены работы по строительству административного здания и объектов жилищно-коммунального хозяйства</a:t>
            </a:r>
          </a:p>
        </p:txBody>
      </p:sp>
      <p:sp>
        <p:nvSpPr>
          <p:cNvPr id="53" name="Овальная выноска 52"/>
          <p:cNvSpPr/>
          <p:nvPr/>
        </p:nvSpPr>
        <p:spPr>
          <a:xfrm rot="19168990" flipH="1">
            <a:off x="809919" y="3336399"/>
            <a:ext cx="819009" cy="860943"/>
          </a:xfrm>
          <a:prstGeom prst="wedgeEllipseCallout">
            <a:avLst>
              <a:gd name="adj1" fmla="val -115751"/>
              <a:gd name="adj2" fmla="val 5332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5844198"/>
              </p:ext>
            </p:extLst>
          </p:nvPr>
        </p:nvGraphicFramePr>
        <p:xfrm>
          <a:off x="5015144" y="3427058"/>
          <a:ext cx="3801980" cy="3098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6" name="Прямоугольный треугольник 55"/>
          <p:cNvSpPr/>
          <p:nvPr/>
        </p:nvSpPr>
        <p:spPr>
          <a:xfrm flipH="1" flipV="1">
            <a:off x="242695" y="2680600"/>
            <a:ext cx="103063" cy="66425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800" y="3153170"/>
            <a:ext cx="1668191" cy="1251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9447" y="4338725"/>
            <a:ext cx="1936927" cy="1452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" descr="https://portal.dvinaland.ru/upload/iblock/29e/80_let%20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4195" y="61469"/>
            <a:ext cx="1190364" cy="11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760289" y="5957247"/>
            <a:ext cx="7574372" cy="370567"/>
          </a:xfrm>
          <a:prstGeom prst="rect">
            <a:avLst/>
          </a:prstGeom>
        </p:spPr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sz="1000" dirty="0" smtClean="0">
                <a:solidFill>
                  <a:srgbClr val="002241"/>
                </a:solidFill>
              </a:rPr>
              <a:t>Информация </a:t>
            </a:r>
            <a:r>
              <a:rPr lang="ru-RU" sz="1000" dirty="0">
                <a:solidFill>
                  <a:srgbClr val="002241"/>
                </a:solidFill>
              </a:rPr>
              <a:t>о ходе строительства, реконструкции, капитальном ремонте и финансировании объектов государственной и муниципальной </a:t>
            </a:r>
            <a:r>
              <a:rPr lang="ru-RU" sz="1000" dirty="0" smtClean="0">
                <a:solidFill>
                  <a:srgbClr val="002241"/>
                </a:solidFill>
              </a:rPr>
              <a:t>собственности в 2016 году и текущем периоде 2017 года</a:t>
            </a:r>
            <a:endParaRPr lang="ru-RU" sz="1000" dirty="0">
              <a:solidFill>
                <a:srgbClr val="00224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4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hml_ppt_ns2">
  <a:themeElements>
    <a:clrScheme name="АИЖК">
      <a:dk1>
        <a:srgbClr val="002440"/>
      </a:dk1>
      <a:lt1>
        <a:srgbClr val="FFFFFF"/>
      </a:lt1>
      <a:dk2>
        <a:srgbClr val="E5EDF1"/>
      </a:dk2>
      <a:lt2>
        <a:srgbClr val="FFFFFF"/>
      </a:lt2>
      <a:accent1>
        <a:srgbClr val="1570D5"/>
      </a:accent1>
      <a:accent2>
        <a:srgbClr val="7795C9"/>
      </a:accent2>
      <a:accent3>
        <a:srgbClr val="B4C3E2"/>
      </a:accent3>
      <a:accent4>
        <a:srgbClr val="EFB4A2"/>
      </a:accent4>
      <a:accent5>
        <a:srgbClr val="E1795E"/>
      </a:accent5>
      <a:accent6>
        <a:srgbClr val="C90019"/>
      </a:accent6>
      <a:hlink>
        <a:srgbClr val="002440"/>
      </a:hlink>
      <a:folHlink>
        <a:srgbClr val="002440"/>
      </a:folHlink>
    </a:clrScheme>
    <a:fontScheme name="АИЖ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anchor="ctr"/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1200" cap="none" spc="0" normalizeH="0" baseline="0" noProof="0" dirty="0" smtClean="0">
            <a:ln>
              <a:noFill/>
            </a:ln>
            <a:solidFill>
              <a:srgbClr val="00224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ИЖК">
    <a:dk1>
      <a:srgbClr val="002440"/>
    </a:dk1>
    <a:lt1>
      <a:srgbClr val="FFFFFF"/>
    </a:lt1>
    <a:dk2>
      <a:srgbClr val="E5EDF1"/>
    </a:dk2>
    <a:lt2>
      <a:srgbClr val="FFFFFF"/>
    </a:lt2>
    <a:accent1>
      <a:srgbClr val="1570D5"/>
    </a:accent1>
    <a:accent2>
      <a:srgbClr val="7795C9"/>
    </a:accent2>
    <a:accent3>
      <a:srgbClr val="B4C3E2"/>
    </a:accent3>
    <a:accent4>
      <a:srgbClr val="EFB4A2"/>
    </a:accent4>
    <a:accent5>
      <a:srgbClr val="E1795E"/>
    </a:accent5>
    <a:accent6>
      <a:srgbClr val="C90019"/>
    </a:accent6>
    <a:hlink>
      <a:srgbClr val="002440"/>
    </a:hlink>
    <a:folHlink>
      <a:srgbClr val="002440"/>
    </a:folHlink>
  </a:clrScheme>
  <a:fontScheme name="АИЖ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5651</TotalTime>
  <Words>1729</Words>
  <Application>Microsoft Office PowerPoint</Application>
  <PresentationFormat>Экран (4:3)</PresentationFormat>
  <Paragraphs>264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ahml_ppt_ns2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специальных ипотечных программ  ОАО «АИЖК»</dc:title>
  <dc:creator>DAYaroslavtsev</dc:creator>
  <cp:lastModifiedBy>Костяева</cp:lastModifiedBy>
  <cp:revision>446</cp:revision>
  <cp:lastPrinted>2017-04-13T09:01:40Z</cp:lastPrinted>
  <dcterms:created xsi:type="dcterms:W3CDTF">2013-04-08T07:17:16Z</dcterms:created>
  <dcterms:modified xsi:type="dcterms:W3CDTF">2017-04-17T13:46:46Z</dcterms:modified>
</cp:coreProperties>
</file>