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320" r:id="rId3"/>
    <p:sldId id="306" r:id="rId4"/>
    <p:sldId id="307" r:id="rId5"/>
    <p:sldId id="295" r:id="rId6"/>
    <p:sldId id="308" r:id="rId7"/>
    <p:sldId id="309" r:id="rId8"/>
    <p:sldId id="321" r:id="rId9"/>
    <p:sldId id="310" r:id="rId10"/>
    <p:sldId id="315" r:id="rId11"/>
    <p:sldId id="316" r:id="rId12"/>
    <p:sldId id="317" r:id="rId13"/>
    <p:sldId id="314" r:id="rId14"/>
    <p:sldId id="31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9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BEB2"/>
    <a:srgbClr val="F06060"/>
    <a:srgbClr val="5C4B51"/>
    <a:srgbClr val="F3B562"/>
    <a:srgbClr val="343642"/>
    <a:srgbClr val="F2EBC7"/>
    <a:srgbClr val="962D3E"/>
    <a:srgbClr val="348899"/>
    <a:srgbClr val="979C9C"/>
    <a:srgbClr val="4752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0" autoAdjust="0"/>
    <p:restoredTop sz="94707" autoAdjust="0"/>
  </p:normalViewPr>
  <p:slideViewPr>
    <p:cSldViewPr snapToObjects="1">
      <p:cViewPr varScale="1">
        <p:scale>
          <a:sx n="69" d="100"/>
          <a:sy n="69" d="100"/>
        </p:scale>
        <p:origin x="-498" y="-102"/>
      </p:cViewPr>
      <p:guideLst>
        <p:guide orient="horz" pos="1139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2" d="100"/>
          <a:sy n="82" d="100"/>
        </p:scale>
        <p:origin x="-2754" y="-78"/>
      </p:cViewPr>
      <p:guideLst>
        <p:guide orient="horz" pos="3127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1054A0">
                <a:alpha val="73000"/>
              </a:srgbClr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Минстрой АО</c:v>
                </c:pt>
                <c:pt idx="1">
                  <c:v>Министерство ТЭК и ЖКХ АО</c:v>
                </c:pt>
                <c:pt idx="2">
                  <c:v>Агентство по развитию Соловецкого архипелага</c:v>
                </c:pt>
                <c:pt idx="3">
                  <c:v>Министерство транспорта АО</c:v>
                </c:pt>
                <c:pt idx="4">
                  <c:v>Администрация Губернатора АО</c:v>
                </c:pt>
                <c:pt idx="5">
                  <c:v>Минобрнауки АО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1796.2</c:v>
                </c:pt>
                <c:pt idx="1">
                  <c:v>863.4</c:v>
                </c:pt>
                <c:pt idx="2">
                  <c:v>140.30000000000001</c:v>
                </c:pt>
                <c:pt idx="3">
                  <c:v>60.4</c:v>
                </c:pt>
                <c:pt idx="4">
                  <c:v>17.2</c:v>
                </c:pt>
                <c:pt idx="5">
                  <c:v>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Профин-но</c:v>
                </c:pt>
              </c:strCache>
            </c:strRef>
          </c:tx>
          <c:spPr>
            <a:solidFill>
              <a:srgbClr val="C00000">
                <a:alpha val="73000"/>
              </a:srgbClr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Минстрой АО</c:v>
                </c:pt>
                <c:pt idx="1">
                  <c:v>Министерство ТЭК и ЖКХ АО</c:v>
                </c:pt>
                <c:pt idx="2">
                  <c:v>Агентство по развитию Соловецкого архипелага</c:v>
                </c:pt>
                <c:pt idx="3">
                  <c:v>Министерство транспорта АО</c:v>
                </c:pt>
                <c:pt idx="4">
                  <c:v>Администрация Губернатора АО</c:v>
                </c:pt>
                <c:pt idx="5">
                  <c:v>Минобрнауки АО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"-"?_р_._-;_-@_-</c:formatCode>
                <c:ptCount val="6"/>
                <c:pt idx="0">
                  <c:v>1617.4</c:v>
                </c:pt>
                <c:pt idx="1">
                  <c:v>858.2</c:v>
                </c:pt>
                <c:pt idx="2">
                  <c:v>120.9</c:v>
                </c:pt>
                <c:pt idx="3">
                  <c:v>60.2</c:v>
                </c:pt>
                <c:pt idx="4">
                  <c:v>17.2</c:v>
                </c:pt>
                <c:pt idx="5">
                  <c:v>6.2</c:v>
                </c:pt>
              </c:numCache>
            </c:numRef>
          </c:val>
        </c:ser>
        <c:dLbls/>
        <c:overlap val="-18"/>
        <c:axId val="92916736"/>
        <c:axId val="94720768"/>
      </c:barChart>
      <c:catAx>
        <c:axId val="92916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720768"/>
        <c:crosses val="autoZero"/>
        <c:auto val="1"/>
        <c:lblAlgn val="ctr"/>
        <c:lblOffset val="100"/>
      </c:catAx>
      <c:valAx>
        <c:axId val="94720768"/>
        <c:scaling>
          <c:orientation val="minMax"/>
        </c:scaling>
        <c:axPos val="l"/>
        <c:majorGridlines>
          <c:spPr>
            <a:ln w="9525" cap="flat" cmpd="sng" algn="ctr">
              <a:solidFill>
                <a:srgbClr val="C3D1E7"/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C3D1E7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dkDnDiag">
          <a:fgClr>
            <a:srgbClr val="E4EAF4"/>
          </a:fgClr>
          <a:bgClr>
            <a:schemeClr val="bg1"/>
          </a:bgClr>
        </a:pattFill>
        <a:ln>
          <a:solidFill>
            <a:srgbClr val="C3D1E7"/>
          </a:solidFill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1054A0">
                <a:alpha val="73000"/>
              </a:srgbClr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Здравоохранение</c:v>
                </c:pt>
                <c:pt idx="2">
                  <c:v>Физическая культура и спорт</c:v>
                </c:pt>
                <c:pt idx="3">
                  <c:v>Жилье и инфраструктура</c:v>
                </c:pt>
                <c:pt idx="4">
                  <c:v>Культура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883.6</c:v>
                </c:pt>
                <c:pt idx="1">
                  <c:v>390.9</c:v>
                </c:pt>
                <c:pt idx="2">
                  <c:v>174.1</c:v>
                </c:pt>
                <c:pt idx="3">
                  <c:v>259.89999999999992</c:v>
                </c:pt>
                <c:pt idx="4">
                  <c:v>43.2</c:v>
                </c:pt>
                <c:pt idx="5">
                  <c:v>44.5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Профин-но</c:v>
                </c:pt>
              </c:strCache>
            </c:strRef>
          </c:tx>
          <c:spPr>
            <a:solidFill>
              <a:srgbClr val="C00000">
                <a:alpha val="73000"/>
              </a:srgbClr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Здравоохранение</c:v>
                </c:pt>
                <c:pt idx="2">
                  <c:v>Физическая культура и спорт</c:v>
                </c:pt>
                <c:pt idx="3">
                  <c:v>Жилье и инфраструктура</c:v>
                </c:pt>
                <c:pt idx="4">
                  <c:v>Культура</c:v>
                </c:pt>
                <c:pt idx="5">
                  <c:v>Прочие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"-"?_р_._-;_-@_-</c:formatCode>
                <c:ptCount val="6"/>
                <c:pt idx="0">
                  <c:v>810.1</c:v>
                </c:pt>
                <c:pt idx="1">
                  <c:v>390.9</c:v>
                </c:pt>
                <c:pt idx="2">
                  <c:v>87.1</c:v>
                </c:pt>
                <c:pt idx="3">
                  <c:v>248.5</c:v>
                </c:pt>
                <c:pt idx="4">
                  <c:v>43.2</c:v>
                </c:pt>
                <c:pt idx="5">
                  <c:v>37.6</c:v>
                </c:pt>
              </c:numCache>
            </c:numRef>
          </c:val>
        </c:ser>
        <c:dLbls/>
        <c:overlap val="-18"/>
        <c:axId val="95827072"/>
        <c:axId val="95828608"/>
      </c:barChart>
      <c:catAx>
        <c:axId val="95827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28608"/>
        <c:crosses val="autoZero"/>
        <c:auto val="1"/>
        <c:lblAlgn val="ctr"/>
        <c:lblOffset val="100"/>
      </c:catAx>
      <c:valAx>
        <c:axId val="95828608"/>
        <c:scaling>
          <c:orientation val="minMax"/>
        </c:scaling>
        <c:axPos val="l"/>
        <c:majorGridlines>
          <c:spPr>
            <a:ln w="9525" cap="flat" cmpd="sng" algn="ctr">
              <a:solidFill>
                <a:srgbClr val="C3D1E7"/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27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C3D1E7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defTabSz="648000"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dkDnDiag">
          <a:fgClr>
            <a:srgbClr val="E4EAF4"/>
          </a:fgClr>
          <a:bgClr>
            <a:schemeClr val="bg1"/>
          </a:bgClr>
        </a:pattFill>
        <a:ln>
          <a:solidFill>
            <a:srgbClr val="C3D1E7"/>
          </a:solidFill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pPr>
            <a:r>
              <a:rPr lang="ru-RU" sz="1100" dirty="0" smtClean="0">
                <a:solidFill>
                  <a:srgbClr val="C00000"/>
                </a:solidFill>
                <a:effectLst/>
              </a:rPr>
              <a:t>Израсходовано 816 млн. рублей, в том числе:</a:t>
            </a:r>
            <a:endParaRPr lang="ru-RU" sz="800" dirty="0">
              <a:solidFill>
                <a:srgbClr val="C00000"/>
              </a:solidFill>
              <a:effectLst/>
            </a:endParaRPr>
          </a:p>
        </c:rich>
      </c:tx>
      <c:layout>
        <c:manualLayout>
          <c:xMode val="edge"/>
          <c:yMode val="edge"/>
          <c:x val="0.11133592736705578"/>
          <c:y val="2.833323814555164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инвестиций, выделенных в 2014 году</c:v>
                </c:pt>
              </c:strCache>
            </c:strRef>
          </c:tx>
          <c:spPr>
            <a:solidFill>
              <a:srgbClr val="1054A0">
                <a:alpha val="72941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5"/>
                <c:pt idx="0">
                  <c:v>ГУКС</c:v>
                </c:pt>
                <c:pt idx="1">
                  <c:v>Устьянский МР</c:v>
                </c:pt>
                <c:pt idx="2">
                  <c:v>Онежский МР</c:v>
                </c:pt>
                <c:pt idx="3">
                  <c:v>Вилегодский МР</c:v>
                </c:pt>
                <c:pt idx="4">
                  <c:v>Приморский МР</c:v>
                </c:pt>
                <c:pt idx="5">
                  <c:v>Няндомский МР</c:v>
                </c:pt>
                <c:pt idx="6">
                  <c:v>Коношский МР</c:v>
                </c:pt>
                <c:pt idx="7">
                  <c:v>Холмогорский МР</c:v>
                </c:pt>
                <c:pt idx="8">
                  <c:v>Котлас</c:v>
                </c:pt>
                <c:pt idx="9">
                  <c:v>Верхнетоемский МР</c:v>
                </c:pt>
                <c:pt idx="10">
                  <c:v>Новодвинск</c:v>
                </c:pt>
                <c:pt idx="11">
                  <c:v>Вельский МР</c:v>
                </c:pt>
                <c:pt idx="12">
                  <c:v>Каргопольский МР</c:v>
                </c:pt>
                <c:pt idx="13">
                  <c:v>Виноградовский МР</c:v>
                </c:pt>
                <c:pt idx="14">
                  <c:v>Ленский МР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119.8</c:v>
                </c:pt>
                <c:pt idx="1">
                  <c:v>1.4</c:v>
                </c:pt>
                <c:pt idx="2">
                  <c:v>1.6</c:v>
                </c:pt>
                <c:pt idx="3">
                  <c:v>2</c:v>
                </c:pt>
                <c:pt idx="4">
                  <c:v>13</c:v>
                </c:pt>
                <c:pt idx="5">
                  <c:v>14.8</c:v>
                </c:pt>
                <c:pt idx="6">
                  <c:v>15.6</c:v>
                </c:pt>
                <c:pt idx="7">
                  <c:v>23.2</c:v>
                </c:pt>
                <c:pt idx="8">
                  <c:v>36.4</c:v>
                </c:pt>
                <c:pt idx="9">
                  <c:v>39.5</c:v>
                </c:pt>
                <c:pt idx="10">
                  <c:v>40</c:v>
                </c:pt>
                <c:pt idx="11">
                  <c:v>58.1</c:v>
                </c:pt>
                <c:pt idx="12">
                  <c:v>86.2</c:v>
                </c:pt>
                <c:pt idx="13">
                  <c:v>106.3</c:v>
                </c:pt>
                <c:pt idx="14" formatCode="General">
                  <c:v>257.89999999999992</c:v>
                </c:pt>
              </c:numCache>
            </c:numRef>
          </c:val>
        </c:ser>
        <c:dLbls>
          <c:showVal val="1"/>
        </c:dLbls>
        <c:axId val="117651712"/>
        <c:axId val="117669888"/>
      </c:barChart>
      <c:catAx>
        <c:axId val="117651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6350" cap="flat" cmpd="sng" algn="ctr">
            <a:solidFill>
              <a:srgbClr val="1054A0">
                <a:alpha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69888"/>
        <c:crosses val="autoZero"/>
        <c:auto val="1"/>
        <c:lblAlgn val="ctr"/>
        <c:lblOffset val="100"/>
      </c:catAx>
      <c:valAx>
        <c:axId val="117669888"/>
        <c:scaling>
          <c:orientation val="minMax"/>
        </c:scaling>
        <c:axPos val="b"/>
        <c:majorGridlines>
          <c:spPr>
            <a:ln w="9525" cap="flat" cmpd="sng" algn="ctr">
              <a:solidFill>
                <a:srgbClr val="C3D1E7"/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51712"/>
        <c:crosses val="autoZero"/>
        <c:crossBetween val="between"/>
      </c:valAx>
      <c:spPr>
        <a:pattFill prst="dkDnDiag">
          <a:fgClr>
            <a:srgbClr val="E4EAF4"/>
          </a:fgClr>
          <a:bgClr>
            <a:schemeClr val="bg1"/>
          </a:bgClr>
        </a:pattFill>
        <a:ln>
          <a:solidFill>
            <a:srgbClr val="C3D1E7"/>
          </a:solidFill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000" cap="none" dirty="0" smtClean="0">
                <a:solidFill>
                  <a:srgbClr val="C00000"/>
                </a:solidFill>
              </a:rPr>
              <a:t>Исполнение бюджетных обязательств в разрезе объектов</a:t>
            </a:r>
            <a:r>
              <a:rPr lang="en-US" sz="1000" cap="none" dirty="0" smtClean="0">
                <a:solidFill>
                  <a:srgbClr val="C00000"/>
                </a:solidFill>
              </a:rPr>
              <a:t> </a:t>
            </a:r>
            <a:r>
              <a:rPr lang="ru-RU" sz="1000" cap="none" dirty="0" smtClean="0">
                <a:solidFill>
                  <a:srgbClr val="C00000"/>
                </a:solidFill>
              </a:rPr>
              <a:t>(млн. рублей)</a:t>
            </a:r>
            <a:endParaRPr lang="ru-RU" sz="1000" cap="none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0734368092470592"/>
          <c:y val="2.5090217954730584E-2"/>
        </c:manualLayout>
      </c:layout>
      <c:spPr>
        <a:noFill/>
        <a:ln>
          <a:noFill/>
        </a:ln>
        <a:effectLst/>
      </c:spPr>
    </c:title>
    <c:view3D>
      <c:rotX val="30"/>
      <c:rotY val="10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37374249269484"/>
          <c:y val="0.18097367923053506"/>
          <c:w val="0.61584971372502528"/>
          <c:h val="0.41326125770328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2C3E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E74C3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rgbClr val="ECF0F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rgbClr val="2980B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162190138339281E-2"/>
                  <c:y val="-5.4336468129571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009068069827384"/>
                  <c:y val="-0.1044932079414838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432507035571417"/>
                  <c:y val="-0.167189132706374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315657246369017E-2"/>
                  <c:y val="0.1003134796238244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здание больницы</c:v>
                </c:pt>
                <c:pt idx="1">
                  <c:v>здание представительства</c:v>
                </c:pt>
                <c:pt idx="2">
                  <c:v>система канализации</c:v>
                </c:pt>
                <c:pt idx="3">
                  <c:v>система водоснабжения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11.6</c:v>
                </c:pt>
                <c:pt idx="2">
                  <c:v>48.2</c:v>
                </c:pt>
                <c:pt idx="3">
                  <c:v>59.2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764780091219828E-2"/>
          <c:y val="0.63320613136524062"/>
          <c:w val="0.94389387878330455"/>
          <c:h val="0.145268267798813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floor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spPr>
        <a:pattFill prst="dkDnDiag">
          <a:fgClr>
            <a:srgbClr val="E4EAF4"/>
          </a:fgClr>
          <a:bgClr>
            <a:schemeClr val="bg1"/>
          </a:bgClr>
        </a:pattFill>
        <a:ln>
          <a:solidFill>
            <a:srgbClr val="C3D1E7"/>
          </a:solidFill>
        </a:ln>
        <a:effectLst/>
        <a:sp3d>
          <a:contourClr>
            <a:srgbClr val="C3D1E7"/>
          </a:contourClr>
        </a:sp3d>
      </c:spPr>
    </c:sideWall>
    <c:backWall>
      <c:spPr>
        <a:pattFill prst="dkDnDiag">
          <a:fgClr>
            <a:srgbClr val="E4EAF4"/>
          </a:fgClr>
          <a:bgClr>
            <a:schemeClr val="bg1"/>
          </a:bgClr>
        </a:pattFill>
        <a:ln>
          <a:solidFill>
            <a:srgbClr val="C3D1E7"/>
          </a:solidFill>
        </a:ln>
        <a:effectLst/>
        <a:sp3d>
          <a:contourClr>
            <a:srgbClr val="C3D1E7"/>
          </a:contourClr>
        </a:sp3d>
      </c:spPr>
    </c:backWall>
    <c:plotArea>
      <c:layout>
        <c:manualLayout>
          <c:layoutTarget val="inner"/>
          <c:xMode val="edge"/>
          <c:yMode val="edge"/>
          <c:x val="0.45642082683100382"/>
          <c:y val="3.3775836278342873E-2"/>
          <c:w val="0.47441235972384771"/>
          <c:h val="0.89230609659889182"/>
        </c:manualLayout>
      </c:layout>
      <c:bar3DChart>
        <c:barDir val="bar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Профин-но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dLbls>
            <c:dLbl>
              <c:idx val="0"/>
              <c:layout>
                <c:manualLayout>
                  <c:x val="4.3778041880575651E-2"/>
                  <c:y val="0"/>
                </c:manualLayout>
              </c:layout>
              <c:tx>
                <c:rich>
                  <a:bodyPr/>
                  <a:lstStyle/>
                  <a:p>
                    <a:fld id="{78BE21B3-014B-4962-A1F1-A46E41B5C9E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1687240831720058E-2"/>
                  <c:y val="-2.9045580520524255E-3"/>
                </c:manualLayout>
              </c:layout>
              <c:tx>
                <c:rich>
                  <a:bodyPr/>
                  <a:lstStyle/>
                  <a:p>
                    <a:fld id="{10715BD4-E771-4BF8-A407-92A6A97321A1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7808308896860654E-2"/>
                  <c:y val="-2.90455805205247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35,6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798219891432264E-2"/>
                  <c:y val="0"/>
                </c:manualLayout>
              </c:layout>
              <c:tx>
                <c:rich>
                  <a:bodyPr/>
                  <a:lstStyle/>
                  <a:p>
                    <a:fld id="{15932CFC-305B-4822-9A47-F8FB5057930E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9798219891432479E-2"/>
                  <c:y val="0.12489599623825427"/>
                </c:manualLayout>
              </c:layout>
              <c:tx>
                <c:rich>
                  <a:bodyPr/>
                  <a:lstStyle/>
                  <a:p>
                    <a:fld id="{F6D850AA-C2A3-46B7-8F04-1BAFB9626A2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244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Прочие (инфраструктура и спорт)</c:v>
                </c:pt>
                <c:pt idx="1">
                  <c:v>Культура</c:v>
                </c:pt>
                <c:pt idx="2">
                  <c:v>Дорожное хозяйство</c:v>
                </c:pt>
                <c:pt idx="3">
                  <c:v>Образование</c:v>
                </c:pt>
                <c:pt idx="4">
                  <c:v>Жилищное строительство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"-"?_р_._-;_-@_-</c:formatCode>
                <c:ptCount val="5"/>
                <c:pt idx="0">
                  <c:v>26.9</c:v>
                </c:pt>
                <c:pt idx="1">
                  <c:v>33</c:v>
                </c:pt>
                <c:pt idx="2">
                  <c:v>35.6</c:v>
                </c:pt>
                <c:pt idx="3">
                  <c:v>58.2</c:v>
                </c:pt>
                <c:pt idx="4">
                  <c:v>240.4</c:v>
                </c:pt>
              </c:numCache>
            </c:numRef>
          </c:val>
        </c:ser>
        <c:dLbls/>
        <c:shape val="box"/>
        <c:axId val="132792320"/>
        <c:axId val="132793856"/>
        <c:axId val="0"/>
      </c:bar3DChart>
      <c:catAx>
        <c:axId val="132792320"/>
        <c:scaling>
          <c:orientation val="minMax"/>
        </c:scaling>
        <c:axPos val="l"/>
        <c:numFmt formatCode="General" sourceLinked="1"/>
        <c:majorTickMark val="none"/>
        <c:tickLblPos val="nextTo"/>
        <c:spPr>
          <a:solidFill>
            <a:srgbClr val="B4C3E2">
              <a:lumMod val="40000"/>
              <a:lumOff val="60000"/>
            </a:srgbClr>
          </a:solidFill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962D3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793856"/>
        <c:crosses val="autoZero"/>
        <c:auto val="1"/>
        <c:lblAlgn val="ctr"/>
        <c:lblOffset val="100"/>
      </c:catAx>
      <c:valAx>
        <c:axId val="132793856"/>
        <c:scaling>
          <c:orientation val="minMax"/>
        </c:scaling>
        <c:axPos val="b"/>
        <c:majorGridlines>
          <c:spPr>
            <a:ln w="9525" cap="flat" cmpd="sng" algn="ctr">
              <a:solidFill>
                <a:srgbClr val="C3D1E7"/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792320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00"/>
      <c:perspective val="0"/>
    </c:view3D>
    <c:plotArea>
      <c:layout>
        <c:manualLayout>
          <c:layoutTarget val="inner"/>
          <c:xMode val="edge"/>
          <c:yMode val="edge"/>
          <c:x val="0.11316456835556357"/>
          <c:y val="0.16383911806143844"/>
          <c:w val="0.82307692903032059"/>
          <c:h val="0.68291103927207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92D050"/>
              </a:solidFill>
              <a:ln w="21504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21504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40103270223752E-2"/>
                  <c:y val="-6.167400881057268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44BE7F2A-9A94-4A13-AE19-7D24963C5074}" type="CATEGORYNAME">
                      <a:rPr lang="ru-RU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; 286,3</a:t>
                    </a:r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2440">
                      <a:lumMod val="65000"/>
                      <a:lumOff val="3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3839"/>
                        <a:gd name="adj2" fmla="val 219107"/>
                      </a:avLst>
                    </a:prstGeom>
                  </c15:spPr>
                  <c15:layout>
                    <c:manualLayout>
                      <c:w val="0.4071240191361622"/>
                      <c:h val="0.1214832286933296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4647024543618805E-2"/>
                  <c:y val="7.048458149779737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25AA4B-7AD3-47EC-9769-A2156C9461E2}" type="CATEGORYNAME">
                      <a:rPr lang="ru-RU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; 73,9</a:t>
                    </a:r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2440">
                      <a:lumMod val="65000"/>
                      <a:lumOff val="3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4492"/>
                        <a:gd name="adj2" fmla="val -136284"/>
                      </a:avLst>
                    </a:prstGeom>
                  </c15:spPr>
                  <c15:layout>
                    <c:manualLayout>
                      <c:w val="0.32545407727648501"/>
                      <c:h val="0.229621561621977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AC84420-AE2D-4B11-9113-7AC074262266}" type="CATEGORYNAME">
                      <a:rPr lang="ru-RU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; 33,9</a:t>
                    </a:r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2440">
                      <a:lumMod val="65000"/>
                      <a:lumOff val="3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0069"/>
                        <a:gd name="adj2" fmla="val -235676"/>
                      </a:avLst>
                    </a:prstGeom>
                  </c15:spPr>
                  <c15:layout>
                    <c:manualLayout>
                      <c:w val="0.32417770067898138"/>
                      <c:h val="0.12148322869332963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2440">
                    <a:lumMod val="65000"/>
                    <a:lumOff val="35000"/>
                  </a:srgbClr>
                </a:solidFill>
              </a:ln>
              <a:effectLst/>
            </c:sp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минстрой</c:v>
                </c:pt>
                <c:pt idx="1">
                  <c:v>минТЭК и ЖКХ</c:v>
                </c:pt>
                <c:pt idx="2">
                  <c:v>минтранс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286.3</c:v>
                </c:pt>
                <c:pt idx="1">
                  <c:v>73.900000000000006</c:v>
                </c:pt>
                <c:pt idx="2">
                  <c:v>33.9</c:v>
                </c:pt>
              </c:numCache>
            </c:numRef>
          </c:val>
        </c:ser>
        <c:dLbls/>
      </c:pie3DChart>
      <c:spPr>
        <a:noFill/>
        <a:ln w="2535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F37FB-8FE5-4883-A443-9CBEFE0EB413}" type="doc">
      <dgm:prSet loTypeId="urn:microsoft.com/office/officeart/2005/8/layout/target3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270BDB3-D39B-46F0-9584-40EFDD4668E3}">
      <dgm:prSet phldrT="[Текст]" custT="1"/>
      <dgm:spPr/>
      <dgm:t>
        <a:bodyPr/>
        <a:lstStyle/>
        <a:p>
          <a:r>
            <a:rPr lang="ru-RU" sz="1200" dirty="0" smtClean="0"/>
            <a:t>Общая стоимость введенных объектов </a:t>
          </a:r>
        </a:p>
        <a:p>
          <a:r>
            <a:rPr lang="ru-RU" sz="1200" dirty="0" smtClean="0"/>
            <a:t>2 319,1 млн. руб.</a:t>
          </a:r>
          <a:endParaRPr lang="ru-RU" sz="1200" dirty="0"/>
        </a:p>
      </dgm:t>
    </dgm:pt>
    <dgm:pt modelId="{32048347-1B03-45D3-8A0F-89F687EFD015}" type="parTrans" cxnId="{E4001BCF-879C-4187-BBBB-5471C97C06F9}">
      <dgm:prSet/>
      <dgm:spPr/>
      <dgm:t>
        <a:bodyPr/>
        <a:lstStyle/>
        <a:p>
          <a:endParaRPr lang="ru-RU" sz="1200"/>
        </a:p>
      </dgm:t>
    </dgm:pt>
    <dgm:pt modelId="{C1DA2FE4-3B65-4C49-987D-3DE3C64E9037}" type="sibTrans" cxnId="{E4001BCF-879C-4187-BBBB-5471C97C06F9}">
      <dgm:prSet/>
      <dgm:spPr/>
      <dgm:t>
        <a:bodyPr/>
        <a:lstStyle/>
        <a:p>
          <a:endParaRPr lang="ru-RU" sz="1200"/>
        </a:p>
      </dgm:t>
    </dgm:pt>
    <dgm:pt modelId="{88D76C42-1E83-43C8-99E6-F51E115B9543}">
      <dgm:prSet phldrT="[Текст]" custT="1"/>
      <dgm:spPr/>
      <dgm:t>
        <a:bodyPr/>
        <a:lstStyle/>
        <a:p>
          <a:r>
            <a:rPr lang="ru-RU" sz="1200" smtClean="0"/>
            <a:t>Профинансировано из областного бюджета </a:t>
          </a:r>
          <a:br>
            <a:rPr lang="ru-RU" sz="1200" smtClean="0"/>
          </a:br>
          <a:r>
            <a:rPr lang="ru-RU" sz="1200" smtClean="0"/>
            <a:t>502,4 млн. руб.</a:t>
          </a:r>
          <a:endParaRPr lang="ru-RU" sz="1200" dirty="0"/>
        </a:p>
      </dgm:t>
    </dgm:pt>
    <dgm:pt modelId="{A6A11387-2FF1-417E-A527-F58C424D9F1D}" type="parTrans" cxnId="{35E1F015-EBD5-4532-B52C-7CA2E4FF5550}">
      <dgm:prSet/>
      <dgm:spPr/>
      <dgm:t>
        <a:bodyPr/>
        <a:lstStyle/>
        <a:p>
          <a:endParaRPr lang="ru-RU" sz="1200"/>
        </a:p>
      </dgm:t>
    </dgm:pt>
    <dgm:pt modelId="{AB5E47FF-C520-4F99-9711-57D86EF04D78}" type="sibTrans" cxnId="{35E1F015-EBD5-4532-B52C-7CA2E4FF5550}">
      <dgm:prSet/>
      <dgm:spPr/>
      <dgm:t>
        <a:bodyPr/>
        <a:lstStyle/>
        <a:p>
          <a:endParaRPr lang="ru-RU" sz="1200"/>
        </a:p>
      </dgm:t>
    </dgm:pt>
    <dgm:pt modelId="{0F9CE490-141F-4468-AB79-873A5C9E35B1}" type="pres">
      <dgm:prSet presAssocID="{09BF37FB-8FE5-4883-A443-9CBEFE0EB4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4A98BC-FDE5-4179-A602-554345E2A605}" type="pres">
      <dgm:prSet presAssocID="{F270BDB3-D39B-46F0-9584-40EFDD4668E3}" presName="circle1" presStyleLbl="node1" presStyleIdx="0" presStyleCnt="2"/>
      <dgm:spPr/>
      <dgm:t>
        <a:bodyPr/>
        <a:lstStyle/>
        <a:p>
          <a:endParaRPr lang="ru-RU"/>
        </a:p>
      </dgm:t>
    </dgm:pt>
    <dgm:pt modelId="{F32EF274-9B1B-4A50-B18A-75503DFBD568}" type="pres">
      <dgm:prSet presAssocID="{F270BDB3-D39B-46F0-9584-40EFDD4668E3}" presName="space" presStyleCnt="0"/>
      <dgm:spPr/>
      <dgm:t>
        <a:bodyPr/>
        <a:lstStyle/>
        <a:p>
          <a:endParaRPr lang="ru-RU"/>
        </a:p>
      </dgm:t>
    </dgm:pt>
    <dgm:pt modelId="{3E598838-649F-4F00-8E7A-8226C15E493D}" type="pres">
      <dgm:prSet presAssocID="{F270BDB3-D39B-46F0-9584-40EFDD4668E3}" presName="rect1" presStyleLbl="alignAcc1" presStyleIdx="0" presStyleCnt="2" custLinFactNeighborY="958"/>
      <dgm:spPr/>
      <dgm:t>
        <a:bodyPr/>
        <a:lstStyle/>
        <a:p>
          <a:endParaRPr lang="ru-RU"/>
        </a:p>
      </dgm:t>
    </dgm:pt>
    <dgm:pt modelId="{4EA4E3C5-554A-4F31-AD89-FC6D177DDED1}" type="pres">
      <dgm:prSet presAssocID="{88D76C42-1E83-43C8-99E6-F51E115B9543}" presName="vertSpace2" presStyleLbl="node1" presStyleIdx="0" presStyleCnt="2"/>
      <dgm:spPr/>
      <dgm:t>
        <a:bodyPr/>
        <a:lstStyle/>
        <a:p>
          <a:endParaRPr lang="ru-RU"/>
        </a:p>
      </dgm:t>
    </dgm:pt>
    <dgm:pt modelId="{7A7D4980-CE32-425E-B0C7-ABBDB85935CC}" type="pres">
      <dgm:prSet presAssocID="{88D76C42-1E83-43C8-99E6-F51E115B9543}" presName="circle2" presStyleLbl="node1" presStyleIdx="1" presStyleCnt="2"/>
      <dgm:spPr/>
      <dgm:t>
        <a:bodyPr/>
        <a:lstStyle/>
        <a:p>
          <a:endParaRPr lang="ru-RU"/>
        </a:p>
      </dgm:t>
    </dgm:pt>
    <dgm:pt modelId="{8ECEFB2B-C0DB-47BC-A44B-21AF2DCD565F}" type="pres">
      <dgm:prSet presAssocID="{88D76C42-1E83-43C8-99E6-F51E115B9543}" presName="rect2" presStyleLbl="alignAcc1" presStyleIdx="1" presStyleCnt="2"/>
      <dgm:spPr/>
      <dgm:t>
        <a:bodyPr/>
        <a:lstStyle/>
        <a:p>
          <a:endParaRPr lang="ru-RU"/>
        </a:p>
      </dgm:t>
    </dgm:pt>
    <dgm:pt modelId="{BDB34237-43B9-4BA3-B4A7-277328962030}" type="pres">
      <dgm:prSet presAssocID="{F270BDB3-D39B-46F0-9584-40EFDD4668E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65146-0022-4DCB-8962-22773DF36949}" type="pres">
      <dgm:prSet presAssocID="{88D76C42-1E83-43C8-99E6-F51E115B954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E79AA-ECEA-4030-889B-8B8A0EE4FD1A}" type="presOf" srcId="{F270BDB3-D39B-46F0-9584-40EFDD4668E3}" destId="{3E598838-649F-4F00-8E7A-8226C15E493D}" srcOrd="0" destOrd="0" presId="urn:microsoft.com/office/officeart/2005/8/layout/target3"/>
    <dgm:cxn modelId="{E4001BCF-879C-4187-BBBB-5471C97C06F9}" srcId="{09BF37FB-8FE5-4883-A443-9CBEFE0EB413}" destId="{F270BDB3-D39B-46F0-9584-40EFDD4668E3}" srcOrd="0" destOrd="0" parTransId="{32048347-1B03-45D3-8A0F-89F687EFD015}" sibTransId="{C1DA2FE4-3B65-4C49-987D-3DE3C64E9037}"/>
    <dgm:cxn modelId="{1B2B6DF3-F669-49FD-971F-F6E50377342B}" type="presOf" srcId="{88D76C42-1E83-43C8-99E6-F51E115B9543}" destId="{8A665146-0022-4DCB-8962-22773DF36949}" srcOrd="1" destOrd="0" presId="urn:microsoft.com/office/officeart/2005/8/layout/target3"/>
    <dgm:cxn modelId="{35E1F015-EBD5-4532-B52C-7CA2E4FF5550}" srcId="{09BF37FB-8FE5-4883-A443-9CBEFE0EB413}" destId="{88D76C42-1E83-43C8-99E6-F51E115B9543}" srcOrd="1" destOrd="0" parTransId="{A6A11387-2FF1-417E-A527-F58C424D9F1D}" sibTransId="{AB5E47FF-C520-4F99-9711-57D86EF04D78}"/>
    <dgm:cxn modelId="{993CCE25-2E37-4B38-8754-6ABBEC1A4170}" type="presOf" srcId="{09BF37FB-8FE5-4883-A443-9CBEFE0EB413}" destId="{0F9CE490-141F-4468-AB79-873A5C9E35B1}" srcOrd="0" destOrd="0" presId="urn:microsoft.com/office/officeart/2005/8/layout/target3"/>
    <dgm:cxn modelId="{715CEAAF-29A3-40B5-AE7D-325447DD3768}" type="presOf" srcId="{F270BDB3-D39B-46F0-9584-40EFDD4668E3}" destId="{BDB34237-43B9-4BA3-B4A7-277328962030}" srcOrd="1" destOrd="0" presId="urn:microsoft.com/office/officeart/2005/8/layout/target3"/>
    <dgm:cxn modelId="{83E0DF7A-2BDE-444A-9EE7-5675489B04AC}" type="presOf" srcId="{88D76C42-1E83-43C8-99E6-F51E115B9543}" destId="{8ECEFB2B-C0DB-47BC-A44B-21AF2DCD565F}" srcOrd="0" destOrd="0" presId="urn:microsoft.com/office/officeart/2005/8/layout/target3"/>
    <dgm:cxn modelId="{9D8AF1E2-E029-4763-9EAC-852D8CB799D1}" type="presParOf" srcId="{0F9CE490-141F-4468-AB79-873A5C9E35B1}" destId="{404A98BC-FDE5-4179-A602-554345E2A605}" srcOrd="0" destOrd="0" presId="urn:microsoft.com/office/officeart/2005/8/layout/target3"/>
    <dgm:cxn modelId="{6B23F55C-796C-4013-8456-02506B5F44D5}" type="presParOf" srcId="{0F9CE490-141F-4468-AB79-873A5C9E35B1}" destId="{F32EF274-9B1B-4A50-B18A-75503DFBD568}" srcOrd="1" destOrd="0" presId="urn:microsoft.com/office/officeart/2005/8/layout/target3"/>
    <dgm:cxn modelId="{B0D24042-8790-4A6B-96E6-D21A3B8887D4}" type="presParOf" srcId="{0F9CE490-141F-4468-AB79-873A5C9E35B1}" destId="{3E598838-649F-4F00-8E7A-8226C15E493D}" srcOrd="2" destOrd="0" presId="urn:microsoft.com/office/officeart/2005/8/layout/target3"/>
    <dgm:cxn modelId="{641ABDC3-7C43-472F-97D7-2CCC31B70EA3}" type="presParOf" srcId="{0F9CE490-141F-4468-AB79-873A5C9E35B1}" destId="{4EA4E3C5-554A-4F31-AD89-FC6D177DDED1}" srcOrd="3" destOrd="0" presId="urn:microsoft.com/office/officeart/2005/8/layout/target3"/>
    <dgm:cxn modelId="{AABDF3B5-EAD7-4D96-9AF0-31CC866941C3}" type="presParOf" srcId="{0F9CE490-141F-4468-AB79-873A5C9E35B1}" destId="{7A7D4980-CE32-425E-B0C7-ABBDB85935CC}" srcOrd="4" destOrd="0" presId="urn:microsoft.com/office/officeart/2005/8/layout/target3"/>
    <dgm:cxn modelId="{4CC4A418-94B1-44AA-9688-7D7BB82A09B2}" type="presParOf" srcId="{0F9CE490-141F-4468-AB79-873A5C9E35B1}" destId="{8ECEFB2B-C0DB-47BC-A44B-21AF2DCD565F}" srcOrd="5" destOrd="0" presId="urn:microsoft.com/office/officeart/2005/8/layout/target3"/>
    <dgm:cxn modelId="{8CF28C4B-AA23-4F1C-B84C-CFA2B1836612}" type="presParOf" srcId="{0F9CE490-141F-4468-AB79-873A5C9E35B1}" destId="{BDB34237-43B9-4BA3-B4A7-277328962030}" srcOrd="6" destOrd="0" presId="urn:microsoft.com/office/officeart/2005/8/layout/target3"/>
    <dgm:cxn modelId="{2B97B490-A576-4C1A-B360-27C3BEC47487}" type="presParOf" srcId="{0F9CE490-141F-4468-AB79-873A5C9E35B1}" destId="{8A665146-0022-4DCB-8962-22773DF3694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0537A-1F8E-4E54-B609-6DA34FAB3176}" type="doc">
      <dgm:prSet loTypeId="urn:microsoft.com/office/officeart/2008/layout/HexagonCluster" loCatId="picture" qsTypeId="urn:microsoft.com/office/officeart/2005/8/quickstyle/simple4" qsCatId="simple" csTypeId="urn:microsoft.com/office/officeart/2005/8/colors/accent1_2" csCatId="accent1" phldr="1"/>
      <dgm:spPr/>
    </dgm:pt>
    <dgm:pt modelId="{2B6C48DD-C4A7-43D4-B07D-30776D167022}">
      <dgm:prSet phldrT="[Текст]" custT="1"/>
      <dgm:spPr/>
      <dgm:t>
        <a:bodyPr/>
        <a:lstStyle/>
        <a:p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Мост ч/р </a:t>
          </a:r>
          <a:r>
            <a:rPr lang="ru-RU" alt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Олма</a:t>
          </a:r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на а/д Архангельск – Белогорский – Пинега – </a:t>
          </a:r>
          <a:r>
            <a:rPr lang="ru-RU" alt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Кимжа</a:t>
          </a:r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Мезень,  1,7 км, 47,8 </a:t>
          </a:r>
          <a:r>
            <a:rPr lang="ru-RU" alt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п.м</a:t>
          </a:r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 </a:t>
          </a:r>
        </a:p>
        <a:p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77,6 млн.</a:t>
          </a:r>
          <a:r>
            <a:rPr lang="en-US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руб., в </a:t>
          </a:r>
          <a:r>
            <a:rPr lang="ru-RU" alt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т.ч</a:t>
          </a:r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21,7 млн.</a:t>
          </a:r>
          <a:r>
            <a:rPr lang="en-US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руб. в 2015 году</a:t>
          </a:r>
          <a:endParaRPr lang="ru-RU" sz="9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C71EC0-245F-4F23-85A5-FCC54AD7A943}" type="parTrans" cxnId="{AB253309-4454-41C9-BE91-4718B58542AB}">
      <dgm:prSet/>
      <dgm:spPr/>
      <dgm:t>
        <a:bodyPr/>
        <a:lstStyle/>
        <a:p>
          <a:endParaRPr lang="ru-RU"/>
        </a:p>
      </dgm:t>
    </dgm:pt>
    <dgm:pt modelId="{DBFD3B78-384A-48AC-92CF-8F4623F52C40}" type="sibTrans" cxnId="{AB253309-4454-41C9-BE91-4718B58542AB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Изображение 107.jpg"/>
        </a:ext>
      </dgm:extLst>
    </dgm:pt>
    <dgm:pt modelId="{28526968-5C65-4F32-8700-51666F6CA517}" type="pres">
      <dgm:prSet presAssocID="{26F0537A-1F8E-4E54-B609-6DA34FAB3176}" presName="Name0" presStyleCnt="0">
        <dgm:presLayoutVars>
          <dgm:chMax val="21"/>
          <dgm:chPref val="21"/>
        </dgm:presLayoutVars>
      </dgm:prSet>
      <dgm:spPr/>
    </dgm:pt>
    <dgm:pt modelId="{9D1FE149-086A-45C9-B52E-599B74E90A78}" type="pres">
      <dgm:prSet presAssocID="{2B6C48DD-C4A7-43D4-B07D-30776D167022}" presName="text1" presStyleCnt="0"/>
      <dgm:spPr/>
    </dgm:pt>
    <dgm:pt modelId="{EDF88EC2-12EC-4A81-8335-E1B43642C986}" type="pres">
      <dgm:prSet presAssocID="{2B6C48DD-C4A7-43D4-B07D-30776D167022}" presName="textRepeatNode" presStyleLbl="alignNode1" presStyleIdx="0" presStyleCnt="1" custLinFactX="-1194" custLinFactNeighborX="-100000" custLinFactNeighborY="-52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43CD2-C9E5-47E2-A7EC-2AD14BF0C1AE}" type="pres">
      <dgm:prSet presAssocID="{2B6C48DD-C4A7-43D4-B07D-30776D167022}" presName="textaccent1" presStyleCnt="0"/>
      <dgm:spPr/>
    </dgm:pt>
    <dgm:pt modelId="{86AFA162-D077-447C-9A23-444AEB458C1C}" type="pres">
      <dgm:prSet presAssocID="{2B6C48DD-C4A7-43D4-B07D-30776D167022}" presName="accentRepeatNode" presStyleLbl="solidAlignAcc1" presStyleIdx="0" presStyleCnt="2" custLinFactX="-47164" custLinFactY="-200000" custLinFactNeighborX="-100000" custLinFactNeighborY="-250278"/>
      <dgm:spPr/>
    </dgm:pt>
    <dgm:pt modelId="{F5563EAC-A2C4-4D5B-AFE8-9F909D7B3434}" type="pres">
      <dgm:prSet presAssocID="{DBFD3B78-384A-48AC-92CF-8F4623F52C40}" presName="image1" presStyleCnt="0"/>
      <dgm:spPr/>
    </dgm:pt>
    <dgm:pt modelId="{5086F367-8A89-43EC-96AE-C8944099B7E9}" type="pres">
      <dgm:prSet presAssocID="{DBFD3B78-384A-48AC-92CF-8F4623F52C40}" presName="imageRepeatNode" presStyleLbl="alignAcc1" presStyleIdx="0" presStyleCnt="1" custLinFactNeighborX="65071" custLinFactNeighborY="53964"/>
      <dgm:spPr/>
      <dgm:t>
        <a:bodyPr/>
        <a:lstStyle/>
        <a:p>
          <a:endParaRPr lang="ru-RU"/>
        </a:p>
      </dgm:t>
    </dgm:pt>
    <dgm:pt modelId="{CBB94A1E-C567-4DB8-9AC5-F0967757DADF}" type="pres">
      <dgm:prSet presAssocID="{DBFD3B78-384A-48AC-92CF-8F4623F52C40}" presName="imageaccent1" presStyleCnt="0"/>
      <dgm:spPr/>
    </dgm:pt>
    <dgm:pt modelId="{8F78D42E-4107-445C-96CF-68D53C002D86}" type="pres">
      <dgm:prSet presAssocID="{DBFD3B78-384A-48AC-92CF-8F4623F52C40}" presName="accentRepeatNode" presStyleLbl="solidAlignAcc1" presStyleIdx="1" presStyleCnt="2" custLinFactX="49649" custLinFactY="-100000" custLinFactNeighborX="100000" custLinFactNeighborY="-157240"/>
      <dgm:spPr/>
    </dgm:pt>
  </dgm:ptLst>
  <dgm:cxnLst>
    <dgm:cxn modelId="{AB253309-4454-41C9-BE91-4718B58542AB}" srcId="{26F0537A-1F8E-4E54-B609-6DA34FAB3176}" destId="{2B6C48DD-C4A7-43D4-B07D-30776D167022}" srcOrd="0" destOrd="0" parTransId="{B0C71EC0-245F-4F23-85A5-FCC54AD7A943}" sibTransId="{DBFD3B78-384A-48AC-92CF-8F4623F52C40}"/>
    <dgm:cxn modelId="{AC6DD2C6-0FFF-481F-A1FA-A9FB0DDB9270}" type="presOf" srcId="{2B6C48DD-C4A7-43D4-B07D-30776D167022}" destId="{EDF88EC2-12EC-4A81-8335-E1B43642C986}" srcOrd="0" destOrd="0" presId="urn:microsoft.com/office/officeart/2008/layout/HexagonCluster"/>
    <dgm:cxn modelId="{798B312F-43CA-4B08-830D-B83555504739}" type="presOf" srcId="{DBFD3B78-384A-48AC-92CF-8F4623F52C40}" destId="{5086F367-8A89-43EC-96AE-C8944099B7E9}" srcOrd="0" destOrd="0" presId="urn:microsoft.com/office/officeart/2008/layout/HexagonCluster"/>
    <dgm:cxn modelId="{C741FEC9-0F9C-4F0F-86E8-FC3C2A5B279B}" type="presOf" srcId="{26F0537A-1F8E-4E54-B609-6DA34FAB3176}" destId="{28526968-5C65-4F32-8700-51666F6CA517}" srcOrd="0" destOrd="0" presId="urn:microsoft.com/office/officeart/2008/layout/HexagonCluster"/>
    <dgm:cxn modelId="{A029F5DE-D366-4F36-903E-D5431D6991EC}" type="presParOf" srcId="{28526968-5C65-4F32-8700-51666F6CA517}" destId="{9D1FE149-086A-45C9-B52E-599B74E90A78}" srcOrd="0" destOrd="0" presId="urn:microsoft.com/office/officeart/2008/layout/HexagonCluster"/>
    <dgm:cxn modelId="{6E33A315-449F-42A7-8D11-FC5B99E5883E}" type="presParOf" srcId="{9D1FE149-086A-45C9-B52E-599B74E90A78}" destId="{EDF88EC2-12EC-4A81-8335-E1B43642C986}" srcOrd="0" destOrd="0" presId="urn:microsoft.com/office/officeart/2008/layout/HexagonCluster"/>
    <dgm:cxn modelId="{9DB58CE8-DBA2-4BDA-8F9E-FA1F14461C10}" type="presParOf" srcId="{28526968-5C65-4F32-8700-51666F6CA517}" destId="{B8D43CD2-C9E5-47E2-A7EC-2AD14BF0C1AE}" srcOrd="1" destOrd="0" presId="urn:microsoft.com/office/officeart/2008/layout/HexagonCluster"/>
    <dgm:cxn modelId="{05F68342-5D56-459D-A620-0F0620EC4CA6}" type="presParOf" srcId="{B8D43CD2-C9E5-47E2-A7EC-2AD14BF0C1AE}" destId="{86AFA162-D077-447C-9A23-444AEB458C1C}" srcOrd="0" destOrd="0" presId="urn:microsoft.com/office/officeart/2008/layout/HexagonCluster"/>
    <dgm:cxn modelId="{BEDE416B-1DB1-4E82-BE12-419998EA1710}" type="presParOf" srcId="{28526968-5C65-4F32-8700-51666F6CA517}" destId="{F5563EAC-A2C4-4D5B-AFE8-9F909D7B3434}" srcOrd="2" destOrd="0" presId="urn:microsoft.com/office/officeart/2008/layout/HexagonCluster"/>
    <dgm:cxn modelId="{003F5F6B-7112-4F66-A57E-878F808BA198}" type="presParOf" srcId="{F5563EAC-A2C4-4D5B-AFE8-9F909D7B3434}" destId="{5086F367-8A89-43EC-96AE-C8944099B7E9}" srcOrd="0" destOrd="0" presId="urn:microsoft.com/office/officeart/2008/layout/HexagonCluster"/>
    <dgm:cxn modelId="{9A705A01-86FA-4BB8-9249-D4B811ACCF3B}" type="presParOf" srcId="{28526968-5C65-4F32-8700-51666F6CA517}" destId="{CBB94A1E-C567-4DB8-9AC5-F0967757DADF}" srcOrd="3" destOrd="0" presId="urn:microsoft.com/office/officeart/2008/layout/HexagonCluster"/>
    <dgm:cxn modelId="{B67FA114-AFF5-4BE3-8B29-4CE8A171A9CC}" type="presParOf" srcId="{CBB94A1E-C567-4DB8-9AC5-F0967757DADF}" destId="{8F78D42E-4107-445C-96CF-68D53C002D8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B50ED-F6CE-4F70-BB2B-C0DE44EE1149}" type="doc">
      <dgm:prSet loTypeId="urn:microsoft.com/office/officeart/2008/layout/HexagonCluster" loCatId="picture" qsTypeId="urn:microsoft.com/office/officeart/2005/8/quickstyle/simple4" qsCatId="simple" csTypeId="urn:microsoft.com/office/officeart/2005/8/colors/accent1_2" csCatId="accent1" phldr="1"/>
      <dgm:spPr/>
    </dgm:pt>
    <dgm:pt modelId="{259EA087-51B1-4B13-8F39-B89E9BA2B9D4}">
      <dgm:prSet phldrT="[Текст]" custT="1"/>
      <dgm:spPr/>
      <dgm:t>
        <a:bodyPr/>
        <a:lstStyle/>
        <a:p>
          <a:r>
            <a: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Реконструкция автомобильной дороги </a:t>
          </a:r>
          <a:r>
            <a:rPr 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Ильинск</a:t>
          </a:r>
          <a:r>
            <a: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Вилегодск</a:t>
          </a:r>
          <a:r>
            <a: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 км 11 – км 25, 13,4 км, в </a:t>
          </a:r>
          <a:r>
            <a:rPr 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т.ч</a:t>
          </a:r>
          <a:r>
            <a: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в 2015 году -  5,9 км. Финансирование 656,5 млн. руб., в </a:t>
          </a:r>
          <a:r>
            <a:rPr 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т.ч</a:t>
          </a:r>
          <a:r>
            <a: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в 2015 году  - 246,5 млн. руб.</a:t>
          </a:r>
          <a:endParaRPr lang="ru-RU" sz="9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202999-0322-48A5-92BA-942AD4E48A27}" type="parTrans" cxnId="{70B39545-72E7-423E-AEFA-347EFE221F45}">
      <dgm:prSet/>
      <dgm:spPr/>
      <dgm:t>
        <a:bodyPr/>
        <a:lstStyle/>
        <a:p>
          <a:endParaRPr lang="ru-RU"/>
        </a:p>
      </dgm:t>
    </dgm:pt>
    <dgm:pt modelId="{8613353E-45EE-4449-B942-002FFC115EB7}" type="sibTrans" cxnId="{70B39545-72E7-423E-AEFA-347EFE221F45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\\Dirinva\dostup\Фотографии - 2015 год\Ильинск-Вилегодск,11-25(2 пусковой)\18.09.2015\DSCN0785.jpg"/>
        </a:ext>
      </dgm:extLst>
    </dgm:pt>
    <dgm:pt modelId="{698127C9-21A8-4B85-8A6F-DFEFD943FEE8}" type="pres">
      <dgm:prSet presAssocID="{853B50ED-F6CE-4F70-BB2B-C0DE44EE1149}" presName="Name0" presStyleCnt="0">
        <dgm:presLayoutVars>
          <dgm:chMax val="21"/>
          <dgm:chPref val="21"/>
        </dgm:presLayoutVars>
      </dgm:prSet>
      <dgm:spPr/>
    </dgm:pt>
    <dgm:pt modelId="{B5E767E1-2855-4741-97B2-37ABAD5DB508}" type="pres">
      <dgm:prSet presAssocID="{259EA087-51B1-4B13-8F39-B89E9BA2B9D4}" presName="text1" presStyleCnt="0"/>
      <dgm:spPr/>
    </dgm:pt>
    <dgm:pt modelId="{C9395037-D14E-499C-A99C-951DAC40795F}" type="pres">
      <dgm:prSet presAssocID="{259EA087-51B1-4B13-8F39-B89E9BA2B9D4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BC733-4702-44A6-B89A-58E33A7C3D6F}" type="pres">
      <dgm:prSet presAssocID="{259EA087-51B1-4B13-8F39-B89E9BA2B9D4}" presName="textaccent1" presStyleCnt="0"/>
      <dgm:spPr/>
    </dgm:pt>
    <dgm:pt modelId="{8A0908CE-1776-4041-85A3-8D663D99B278}" type="pres">
      <dgm:prSet presAssocID="{259EA087-51B1-4B13-8F39-B89E9BA2B9D4}" presName="accentRepeatNode" presStyleLbl="solidAlignAcc1" presStyleIdx="0" presStyleCnt="2"/>
      <dgm:spPr/>
    </dgm:pt>
    <dgm:pt modelId="{037D3153-6376-4422-9449-55246E9E1D5D}" type="pres">
      <dgm:prSet presAssocID="{8613353E-45EE-4449-B942-002FFC115EB7}" presName="image1" presStyleCnt="0"/>
      <dgm:spPr/>
    </dgm:pt>
    <dgm:pt modelId="{92D1EAAA-E0B9-43AF-8AC0-2B1C259F2036}" type="pres">
      <dgm:prSet presAssocID="{8613353E-45EE-4449-B942-002FFC115EB7}" presName="imageRepeatNode" presStyleLbl="alignAcc1" presStyleIdx="0" presStyleCnt="1"/>
      <dgm:spPr/>
      <dgm:t>
        <a:bodyPr/>
        <a:lstStyle/>
        <a:p>
          <a:endParaRPr lang="ru-RU"/>
        </a:p>
      </dgm:t>
    </dgm:pt>
    <dgm:pt modelId="{C80A226F-CC52-4945-9007-DEA37EAE8CE8}" type="pres">
      <dgm:prSet presAssocID="{8613353E-45EE-4449-B942-002FFC115EB7}" presName="imageaccent1" presStyleCnt="0"/>
      <dgm:spPr/>
    </dgm:pt>
    <dgm:pt modelId="{502A9F99-0054-4277-B7A2-4BD3A404A7B8}" type="pres">
      <dgm:prSet presAssocID="{8613353E-45EE-4449-B942-002FFC115EB7}" presName="accentRepeatNode" presStyleLbl="solidAlignAcc1" presStyleIdx="1" presStyleCnt="2"/>
      <dgm:spPr/>
    </dgm:pt>
  </dgm:ptLst>
  <dgm:cxnLst>
    <dgm:cxn modelId="{F0F7BA27-B7EB-49E0-B485-2924628BE08D}" type="presOf" srcId="{853B50ED-F6CE-4F70-BB2B-C0DE44EE1149}" destId="{698127C9-21A8-4B85-8A6F-DFEFD943FEE8}" srcOrd="0" destOrd="0" presId="urn:microsoft.com/office/officeart/2008/layout/HexagonCluster"/>
    <dgm:cxn modelId="{5D68C2D9-41D1-474F-ACAE-A80C7F8D0771}" type="presOf" srcId="{259EA087-51B1-4B13-8F39-B89E9BA2B9D4}" destId="{C9395037-D14E-499C-A99C-951DAC40795F}" srcOrd="0" destOrd="0" presId="urn:microsoft.com/office/officeart/2008/layout/HexagonCluster"/>
    <dgm:cxn modelId="{ED2E67D4-5377-48D4-8176-A1E71416E14C}" type="presOf" srcId="{8613353E-45EE-4449-B942-002FFC115EB7}" destId="{92D1EAAA-E0B9-43AF-8AC0-2B1C259F2036}" srcOrd="0" destOrd="0" presId="urn:microsoft.com/office/officeart/2008/layout/HexagonCluster"/>
    <dgm:cxn modelId="{70B39545-72E7-423E-AEFA-347EFE221F45}" srcId="{853B50ED-F6CE-4F70-BB2B-C0DE44EE1149}" destId="{259EA087-51B1-4B13-8F39-B89E9BA2B9D4}" srcOrd="0" destOrd="0" parTransId="{6B202999-0322-48A5-92BA-942AD4E48A27}" sibTransId="{8613353E-45EE-4449-B942-002FFC115EB7}"/>
    <dgm:cxn modelId="{4FE1DC8F-3EF5-4326-9C91-E28DEC0533B0}" type="presParOf" srcId="{698127C9-21A8-4B85-8A6F-DFEFD943FEE8}" destId="{B5E767E1-2855-4741-97B2-37ABAD5DB508}" srcOrd="0" destOrd="0" presId="urn:microsoft.com/office/officeart/2008/layout/HexagonCluster"/>
    <dgm:cxn modelId="{F32B13DC-B10C-4536-9DC6-D54D6194B3F3}" type="presParOf" srcId="{B5E767E1-2855-4741-97B2-37ABAD5DB508}" destId="{C9395037-D14E-499C-A99C-951DAC40795F}" srcOrd="0" destOrd="0" presId="urn:microsoft.com/office/officeart/2008/layout/HexagonCluster"/>
    <dgm:cxn modelId="{FD37EAF2-51E6-495B-A470-0CC1ABE7AC01}" type="presParOf" srcId="{698127C9-21A8-4B85-8A6F-DFEFD943FEE8}" destId="{F79BC733-4702-44A6-B89A-58E33A7C3D6F}" srcOrd="1" destOrd="0" presId="urn:microsoft.com/office/officeart/2008/layout/HexagonCluster"/>
    <dgm:cxn modelId="{04E8E3E5-3F26-493D-A48B-02A668EF3344}" type="presParOf" srcId="{F79BC733-4702-44A6-B89A-58E33A7C3D6F}" destId="{8A0908CE-1776-4041-85A3-8D663D99B278}" srcOrd="0" destOrd="0" presId="urn:microsoft.com/office/officeart/2008/layout/HexagonCluster"/>
    <dgm:cxn modelId="{F90D85CF-4596-4ED6-8BD1-179D69ED5D2A}" type="presParOf" srcId="{698127C9-21A8-4B85-8A6F-DFEFD943FEE8}" destId="{037D3153-6376-4422-9449-55246E9E1D5D}" srcOrd="2" destOrd="0" presId="urn:microsoft.com/office/officeart/2008/layout/HexagonCluster"/>
    <dgm:cxn modelId="{68B9DF9A-A45D-4867-9272-14C1FEFBB5A3}" type="presParOf" srcId="{037D3153-6376-4422-9449-55246E9E1D5D}" destId="{92D1EAAA-E0B9-43AF-8AC0-2B1C259F2036}" srcOrd="0" destOrd="0" presId="urn:microsoft.com/office/officeart/2008/layout/HexagonCluster"/>
    <dgm:cxn modelId="{ED4788EC-260F-46A2-B6BF-3DA1451757A2}" type="presParOf" srcId="{698127C9-21A8-4B85-8A6F-DFEFD943FEE8}" destId="{C80A226F-CC52-4945-9007-DEA37EAE8CE8}" srcOrd="3" destOrd="0" presId="urn:microsoft.com/office/officeart/2008/layout/HexagonCluster"/>
    <dgm:cxn modelId="{1E6F3896-DA03-4DF4-84C4-E8263B0F0E57}" type="presParOf" srcId="{C80A226F-CC52-4945-9007-DEA37EAE8CE8}" destId="{502A9F99-0054-4277-B7A2-4BD3A404A7B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106F65-0E73-4593-8142-51918565FD3E}" type="doc">
      <dgm:prSet loTypeId="urn:microsoft.com/office/officeart/2008/layout/HexagonCluster" loCatId="picture" qsTypeId="urn:microsoft.com/office/officeart/2005/8/quickstyle/simple4" qsCatId="simple" csTypeId="urn:microsoft.com/office/officeart/2005/8/colors/accent1_2" csCatId="accent1" phldr="1"/>
      <dgm:spPr/>
    </dgm:pt>
    <dgm:pt modelId="{4294A36A-D631-48E8-81C2-DC420C6B5F9A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Приобретена несамоходная баржа для осуществления грузопассажирских перевозок для нужд </a:t>
          </a:r>
          <a:r>
            <a:rPr lang="ru-RU" altLang="ru-RU" sz="9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МО«Виноградовский</a:t>
          </a:r>
          <a:r>
            <a:rPr lang="ru-RU" alt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муниципальный район»</a:t>
          </a:r>
          <a:endParaRPr lang="ru-RU" sz="9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3620D8-5651-4FDA-AF35-51673EC87ED0}" type="parTrans" cxnId="{D1106328-F730-4E01-87B8-EF17AB8066B9}">
      <dgm:prSet/>
      <dgm:spPr/>
      <dgm:t>
        <a:bodyPr/>
        <a:lstStyle/>
        <a:p>
          <a:endParaRPr lang="ru-RU"/>
        </a:p>
      </dgm:t>
    </dgm:pt>
    <dgm:pt modelId="{9453F926-180B-42FA-91ED-C6FD5FBC7B3C}" type="sibTrans" cxnId="{D1106328-F730-4E01-87B8-EF17AB8066B9}">
      <dgm:prSet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732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C:\Documents and Settings\khozyainovaoi\Мои документы\переписка 2016\январь 2016\ОАИП\Отчет за 2015 год\фото\фото 3.JPG"/>
        </a:ext>
      </dgm:extLst>
    </dgm:pt>
    <dgm:pt modelId="{AA4D91EC-496E-49C6-B5C0-42BE07C0DE04}" type="pres">
      <dgm:prSet presAssocID="{12106F65-0E73-4593-8142-51918565FD3E}" presName="Name0" presStyleCnt="0">
        <dgm:presLayoutVars>
          <dgm:chMax val="21"/>
          <dgm:chPref val="21"/>
        </dgm:presLayoutVars>
      </dgm:prSet>
      <dgm:spPr/>
    </dgm:pt>
    <dgm:pt modelId="{B9E64646-3BCA-433E-9580-644E63427DDB}" type="pres">
      <dgm:prSet presAssocID="{4294A36A-D631-48E8-81C2-DC420C6B5F9A}" presName="text1" presStyleCnt="0"/>
      <dgm:spPr/>
    </dgm:pt>
    <dgm:pt modelId="{A6506158-F72D-4FA4-A27B-C0811C2D27D2}" type="pres">
      <dgm:prSet presAssocID="{4294A36A-D631-48E8-81C2-DC420C6B5F9A}" presName="textRepeatNode" presStyleLbl="alignNode1" presStyleIdx="0" presStyleCnt="1" custLinFactNeighborY="-72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38A09-A463-4571-ABB0-E7780BC9CCBC}" type="pres">
      <dgm:prSet presAssocID="{4294A36A-D631-48E8-81C2-DC420C6B5F9A}" presName="textaccent1" presStyleCnt="0"/>
      <dgm:spPr/>
    </dgm:pt>
    <dgm:pt modelId="{E9AFE398-EFB6-4B8D-BCA6-583F09679688}" type="pres">
      <dgm:prSet presAssocID="{4294A36A-D631-48E8-81C2-DC420C6B5F9A}" presName="accentRepeatNode" presStyleLbl="solidAlignAcc1" presStyleIdx="0" presStyleCnt="2" custLinFactY="-300000" custLinFactNeighborY="-319899"/>
      <dgm:spPr/>
    </dgm:pt>
    <dgm:pt modelId="{9E3A5CC1-3EA8-44B0-9CD5-1FBA853DE3EE}" type="pres">
      <dgm:prSet presAssocID="{9453F926-180B-42FA-91ED-C6FD5FBC7B3C}" presName="image1" presStyleCnt="0"/>
      <dgm:spPr/>
    </dgm:pt>
    <dgm:pt modelId="{3356F919-921E-4CB7-BBAE-259613888CFA}" type="pres">
      <dgm:prSet presAssocID="{9453F926-180B-42FA-91ED-C6FD5FBC7B3C}" presName="imageRepeatNode" presStyleLbl="alignAcc1" presStyleIdx="0" presStyleCnt="1" custLinFactNeighborY="33175"/>
      <dgm:spPr/>
      <dgm:t>
        <a:bodyPr/>
        <a:lstStyle/>
        <a:p>
          <a:endParaRPr lang="ru-RU"/>
        </a:p>
      </dgm:t>
    </dgm:pt>
    <dgm:pt modelId="{692F6E18-9467-405B-B8F5-C7261E30F6C1}" type="pres">
      <dgm:prSet presAssocID="{9453F926-180B-42FA-91ED-C6FD5FBC7B3C}" presName="imageaccent1" presStyleCnt="0"/>
      <dgm:spPr/>
    </dgm:pt>
    <dgm:pt modelId="{225DC963-2865-4702-BE8A-45BCE6D79742}" type="pres">
      <dgm:prSet presAssocID="{9453F926-180B-42FA-91ED-C6FD5FBC7B3C}" presName="accentRepeatNode" presStyleLbl="solidAlignAcc1" presStyleIdx="1" presStyleCnt="2" custLinFactY="-200000" custLinFactNeighborY="-225738"/>
      <dgm:spPr/>
    </dgm:pt>
  </dgm:ptLst>
  <dgm:cxnLst>
    <dgm:cxn modelId="{D1106328-F730-4E01-87B8-EF17AB8066B9}" srcId="{12106F65-0E73-4593-8142-51918565FD3E}" destId="{4294A36A-D631-48E8-81C2-DC420C6B5F9A}" srcOrd="0" destOrd="0" parTransId="{903620D8-5651-4FDA-AF35-51673EC87ED0}" sibTransId="{9453F926-180B-42FA-91ED-C6FD5FBC7B3C}"/>
    <dgm:cxn modelId="{5418574A-F167-49D2-AE74-817CBE159BA7}" type="presOf" srcId="{12106F65-0E73-4593-8142-51918565FD3E}" destId="{AA4D91EC-496E-49C6-B5C0-42BE07C0DE04}" srcOrd="0" destOrd="0" presId="urn:microsoft.com/office/officeart/2008/layout/HexagonCluster"/>
    <dgm:cxn modelId="{60443E4E-AC53-414A-A39C-B4A1C3DB1F6C}" type="presOf" srcId="{9453F926-180B-42FA-91ED-C6FD5FBC7B3C}" destId="{3356F919-921E-4CB7-BBAE-259613888CFA}" srcOrd="0" destOrd="0" presId="urn:microsoft.com/office/officeart/2008/layout/HexagonCluster"/>
    <dgm:cxn modelId="{3600EEDA-802D-4667-ACE7-10C6BA703C10}" type="presOf" srcId="{4294A36A-D631-48E8-81C2-DC420C6B5F9A}" destId="{A6506158-F72D-4FA4-A27B-C0811C2D27D2}" srcOrd="0" destOrd="0" presId="urn:microsoft.com/office/officeart/2008/layout/HexagonCluster"/>
    <dgm:cxn modelId="{F27F85FB-5B56-4047-8EA6-7863E47108C1}" type="presParOf" srcId="{AA4D91EC-496E-49C6-B5C0-42BE07C0DE04}" destId="{B9E64646-3BCA-433E-9580-644E63427DDB}" srcOrd="0" destOrd="0" presId="urn:microsoft.com/office/officeart/2008/layout/HexagonCluster"/>
    <dgm:cxn modelId="{0F301551-74F3-420B-AA94-BF34965920F0}" type="presParOf" srcId="{B9E64646-3BCA-433E-9580-644E63427DDB}" destId="{A6506158-F72D-4FA4-A27B-C0811C2D27D2}" srcOrd="0" destOrd="0" presId="urn:microsoft.com/office/officeart/2008/layout/HexagonCluster"/>
    <dgm:cxn modelId="{3ACBB06D-1BED-4C6B-8278-BBC423B4FBB1}" type="presParOf" srcId="{AA4D91EC-496E-49C6-B5C0-42BE07C0DE04}" destId="{89C38A09-A463-4571-ABB0-E7780BC9CCBC}" srcOrd="1" destOrd="0" presId="urn:microsoft.com/office/officeart/2008/layout/HexagonCluster"/>
    <dgm:cxn modelId="{9D1AA5BA-8CD6-4850-93F6-D80F7E21A815}" type="presParOf" srcId="{89C38A09-A463-4571-ABB0-E7780BC9CCBC}" destId="{E9AFE398-EFB6-4B8D-BCA6-583F09679688}" srcOrd="0" destOrd="0" presId="urn:microsoft.com/office/officeart/2008/layout/HexagonCluster"/>
    <dgm:cxn modelId="{9C2D6662-95D0-4258-AB0C-96136353D929}" type="presParOf" srcId="{AA4D91EC-496E-49C6-B5C0-42BE07C0DE04}" destId="{9E3A5CC1-3EA8-44B0-9CD5-1FBA853DE3EE}" srcOrd="2" destOrd="0" presId="urn:microsoft.com/office/officeart/2008/layout/HexagonCluster"/>
    <dgm:cxn modelId="{8689918E-37FD-47B0-9354-7D09CD47A961}" type="presParOf" srcId="{9E3A5CC1-3EA8-44B0-9CD5-1FBA853DE3EE}" destId="{3356F919-921E-4CB7-BBAE-259613888CFA}" srcOrd="0" destOrd="0" presId="urn:microsoft.com/office/officeart/2008/layout/HexagonCluster"/>
    <dgm:cxn modelId="{394F6761-6DC5-4470-96A8-579104993301}" type="presParOf" srcId="{AA4D91EC-496E-49C6-B5C0-42BE07C0DE04}" destId="{692F6E18-9467-405B-B8F5-C7261E30F6C1}" srcOrd="3" destOrd="0" presId="urn:microsoft.com/office/officeart/2008/layout/HexagonCluster"/>
    <dgm:cxn modelId="{6819E805-6597-46DC-BFBA-1A91B6BF8805}" type="presParOf" srcId="{692F6E18-9467-405B-B8F5-C7261E30F6C1}" destId="{225DC963-2865-4702-BE8A-45BCE6D7974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4A98BC-FDE5-4179-A602-554345E2A605}">
      <dsp:nvSpPr>
        <dsp:cNvPr id="0" name=""/>
        <dsp:cNvSpPr/>
      </dsp:nvSpPr>
      <dsp:spPr>
        <a:xfrm>
          <a:off x="0" y="0"/>
          <a:ext cx="1965616" cy="19656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8838-649F-4F00-8E7A-8226C15E493D}">
      <dsp:nvSpPr>
        <dsp:cNvPr id="0" name=""/>
        <dsp:cNvSpPr/>
      </dsp:nvSpPr>
      <dsp:spPr>
        <a:xfrm>
          <a:off x="982808" y="0"/>
          <a:ext cx="2360217" cy="1965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Общая стоимость введенных объектов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2 319,1 млн. руб.</a:t>
          </a:r>
          <a:endParaRPr lang="ru-RU" sz="1200" kern="1200" dirty="0"/>
        </a:p>
      </dsp:txBody>
      <dsp:txXfrm>
        <a:off x="982808" y="0"/>
        <a:ext cx="2360217" cy="933668"/>
      </dsp:txXfrm>
    </dsp:sp>
    <dsp:sp modelId="{7A7D4980-CE32-425E-B0C7-ABBDB85935CC}">
      <dsp:nvSpPr>
        <dsp:cNvPr id="0" name=""/>
        <dsp:cNvSpPr/>
      </dsp:nvSpPr>
      <dsp:spPr>
        <a:xfrm>
          <a:off x="515974" y="933668"/>
          <a:ext cx="933668" cy="9336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216028"/>
                <a:satOff val="9025"/>
                <a:lumOff val="4086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216028"/>
                <a:satOff val="9025"/>
                <a:lumOff val="4086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216028"/>
                <a:satOff val="9025"/>
                <a:lumOff val="408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EFB2B-C0DB-47BC-A44B-21AF2DCD565F}">
      <dsp:nvSpPr>
        <dsp:cNvPr id="0" name=""/>
        <dsp:cNvSpPr/>
      </dsp:nvSpPr>
      <dsp:spPr>
        <a:xfrm>
          <a:off x="982808" y="933668"/>
          <a:ext cx="2360217" cy="933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196205"/>
              <a:satOff val="9929"/>
              <a:lumOff val="373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Профинансировано из областного бюджета </a:t>
          </a:r>
          <a:br>
            <a:rPr lang="ru-RU" sz="1200" kern="1200" smtClean="0"/>
          </a:br>
          <a:r>
            <a:rPr lang="ru-RU" sz="1200" kern="1200" smtClean="0"/>
            <a:t>502,4 млн. руб.</a:t>
          </a:r>
          <a:endParaRPr lang="ru-RU" sz="1200" kern="1200" dirty="0"/>
        </a:p>
      </dsp:txBody>
      <dsp:txXfrm>
        <a:off x="982808" y="933668"/>
        <a:ext cx="2360217" cy="9336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88EC2-12EC-4A81-8335-E1B43642C986}">
      <dsp:nvSpPr>
        <dsp:cNvPr id="0" name=""/>
        <dsp:cNvSpPr/>
      </dsp:nvSpPr>
      <dsp:spPr>
        <a:xfrm>
          <a:off x="51504" y="7069"/>
          <a:ext cx="1791706" cy="15429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Мост ч/р </a:t>
          </a:r>
          <a:r>
            <a:rPr lang="ru-RU" alt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Олма</a:t>
          </a: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на а/д Архангельск – Белогорский – Пинега – </a:t>
          </a:r>
          <a:r>
            <a:rPr lang="ru-RU" alt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Кимжа</a:t>
          </a: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Мезень,  1,7 км, 47,8 </a:t>
          </a:r>
          <a:r>
            <a:rPr lang="ru-RU" alt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п.м</a:t>
          </a: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77,6 млн.</a:t>
          </a:r>
          <a:r>
            <a:rPr lang="en-US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руб., в </a:t>
          </a:r>
          <a:r>
            <a:rPr lang="ru-RU" alt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т.ч</a:t>
          </a: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21,7 млн.</a:t>
          </a:r>
          <a:r>
            <a:rPr lang="en-US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руб. в 2015 году</a:t>
          </a:r>
          <a:endParaRPr lang="ru-RU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504" y="7069"/>
        <a:ext cx="1791706" cy="1542952"/>
      </dsp:txXfrm>
    </dsp:sp>
    <dsp:sp modelId="{86AFA162-D077-447C-9A23-444AEB458C1C}">
      <dsp:nvSpPr>
        <dsp:cNvPr id="0" name=""/>
        <dsp:cNvSpPr/>
      </dsp:nvSpPr>
      <dsp:spPr>
        <a:xfrm>
          <a:off x="1598423" y="684979"/>
          <a:ext cx="209114" cy="180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6F367-8A89-43EC-96AE-C8944099B7E9}">
      <dsp:nvSpPr>
        <dsp:cNvPr id="0" name=""/>
        <dsp:cNvSpPr/>
      </dsp:nvSpPr>
      <dsp:spPr>
        <a:xfrm>
          <a:off x="1548177" y="816774"/>
          <a:ext cx="1789415" cy="15424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8D42E-4107-445C-96CF-68D53C002D86}">
      <dsp:nvSpPr>
        <dsp:cNvPr id="0" name=""/>
        <dsp:cNvSpPr/>
      </dsp:nvSpPr>
      <dsp:spPr>
        <a:xfrm>
          <a:off x="1908212" y="864693"/>
          <a:ext cx="209114" cy="180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95037-D14E-499C-A99C-951DAC40795F}">
      <dsp:nvSpPr>
        <dsp:cNvPr id="0" name=""/>
        <dsp:cNvSpPr/>
      </dsp:nvSpPr>
      <dsp:spPr>
        <a:xfrm>
          <a:off x="1472610" y="818994"/>
          <a:ext cx="1781776" cy="1534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Реконструкция автомобильной дороги </a:t>
          </a:r>
          <a:r>
            <a:rPr 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Ильинск</a:t>
          </a:r>
          <a:r>
            <a:rPr 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Вилегодск</a:t>
          </a:r>
          <a:r>
            <a:rPr 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 км 11 – км 25, 13,4 км, в </a:t>
          </a:r>
          <a:r>
            <a:rPr 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т.ч</a:t>
          </a:r>
          <a:r>
            <a:rPr 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в 2015 году -  5,9 км. Финансирование 656,5 млн. руб., в </a:t>
          </a:r>
          <a:r>
            <a:rPr 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т.ч</a:t>
          </a:r>
          <a:r>
            <a:rPr 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в 2015 году  - 246,5 млн. руб.</a:t>
          </a:r>
          <a:endParaRPr lang="ru-RU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72610" y="818994"/>
        <a:ext cx="1781776" cy="1534402"/>
      </dsp:txXfrm>
    </dsp:sp>
    <dsp:sp modelId="{8A0908CE-1776-4041-85A3-8D663D99B278}">
      <dsp:nvSpPr>
        <dsp:cNvPr id="0" name=""/>
        <dsp:cNvSpPr/>
      </dsp:nvSpPr>
      <dsp:spPr>
        <a:xfrm>
          <a:off x="1513940" y="1496571"/>
          <a:ext cx="207955" cy="179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1EAAA-E0B9-43AF-8AC0-2B1C259F2036}">
      <dsp:nvSpPr>
        <dsp:cNvPr id="0" name=""/>
        <dsp:cNvSpPr/>
      </dsp:nvSpPr>
      <dsp:spPr>
        <a:xfrm>
          <a:off x="0" y="7215"/>
          <a:ext cx="1779498" cy="153393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A9F99-0054-4277-B7A2-4BD3A404A7B8}">
      <dsp:nvSpPr>
        <dsp:cNvPr id="0" name=""/>
        <dsp:cNvSpPr/>
      </dsp:nvSpPr>
      <dsp:spPr>
        <a:xfrm>
          <a:off x="1204774" y="1328819"/>
          <a:ext cx="207955" cy="179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506158-F72D-4FA4-A27B-C0811C2D27D2}">
      <dsp:nvSpPr>
        <dsp:cNvPr id="0" name=""/>
        <dsp:cNvSpPr/>
      </dsp:nvSpPr>
      <dsp:spPr>
        <a:xfrm>
          <a:off x="1488262" y="49300"/>
          <a:ext cx="1800714" cy="155071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Приобретена несамоходная баржа для осуществления грузопассажирских перевозок для нужд </a:t>
          </a:r>
          <a:r>
            <a:rPr lang="ru-RU" altLang="ru-RU" sz="9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МО«Виноградовский</a:t>
          </a:r>
          <a:r>
            <a:rPr lang="ru-RU" alt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муниципальный район»</a:t>
          </a:r>
          <a:endParaRPr lang="ru-RU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88262" y="49300"/>
        <a:ext cx="1800714" cy="1550710"/>
      </dsp:txXfrm>
    </dsp:sp>
    <dsp:sp modelId="{E9AFE398-EFB6-4B8D-BCA6-583F09679688}">
      <dsp:nvSpPr>
        <dsp:cNvPr id="0" name=""/>
        <dsp:cNvSpPr/>
      </dsp:nvSpPr>
      <dsp:spPr>
        <a:xfrm>
          <a:off x="1530032" y="734076"/>
          <a:ext cx="210165" cy="1813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6F919-921E-4CB7-BBAE-259613888CFA}">
      <dsp:nvSpPr>
        <dsp:cNvPr id="0" name=""/>
        <dsp:cNvSpPr/>
      </dsp:nvSpPr>
      <dsp:spPr>
        <a:xfrm>
          <a:off x="0" y="867620"/>
          <a:ext cx="1798412" cy="155023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732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DC963-2865-4702-BE8A-45BCE6D79742}">
      <dsp:nvSpPr>
        <dsp:cNvPr id="0" name=""/>
        <dsp:cNvSpPr/>
      </dsp:nvSpPr>
      <dsp:spPr>
        <a:xfrm>
          <a:off x="1217579" y="916731"/>
          <a:ext cx="210165" cy="1813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0.17673</cdr:x>
      <cdr:y>0.03945</cdr:y>
    </cdr:from>
    <cdr:to>
      <cdr:x>0.2793</cdr:x>
      <cdr:y>0.10124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88773" y="176869"/>
          <a:ext cx="8640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90,0 %</a:t>
          </a:r>
        </a:p>
      </cdr:txBody>
    </cdr:sp>
  </cdr:relSizeAnchor>
  <cdr:relSizeAnchor xmlns:cdr="http://schemas.openxmlformats.org/drawingml/2006/chartDrawing">
    <cdr:from>
      <cdr:x>0.31349</cdr:x>
      <cdr:y>0.35028</cdr:y>
    </cdr:from>
    <cdr:to>
      <cdr:x>0.41607</cdr:x>
      <cdr:y>0.41207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2640901" y="1570358"/>
          <a:ext cx="8640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99,4 %</a:t>
          </a:r>
        </a:p>
      </cdr:txBody>
    </cdr:sp>
  </cdr:relSizeAnchor>
  <cdr:relSizeAnchor xmlns:cdr="http://schemas.openxmlformats.org/drawingml/2006/chartDrawing">
    <cdr:from>
      <cdr:x>0.45453</cdr:x>
      <cdr:y>0.5976</cdr:y>
    </cdr:from>
    <cdr:to>
      <cdr:x>0.57129</cdr:x>
      <cdr:y>0.65939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29033" y="2679094"/>
          <a:ext cx="98357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86,2 %</a:t>
          </a:r>
        </a:p>
      </cdr:txBody>
    </cdr:sp>
  </cdr:relSizeAnchor>
  <cdr:relSizeAnchor xmlns:cdr="http://schemas.openxmlformats.org/drawingml/2006/chartDrawing">
    <cdr:from>
      <cdr:x>0.59557</cdr:x>
      <cdr:y>0.62972</cdr:y>
    </cdr:from>
    <cdr:to>
      <cdr:x>0.69898</cdr:x>
      <cdr:y>0.69151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017165" y="2823110"/>
          <a:ext cx="87105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99,7 %</a:t>
          </a:r>
        </a:p>
      </cdr:txBody>
    </cdr:sp>
  </cdr:relSizeAnchor>
  <cdr:relSizeAnchor xmlns:cdr="http://schemas.openxmlformats.org/drawingml/2006/chartDrawing">
    <cdr:from>
      <cdr:x>0.86056</cdr:x>
      <cdr:y>0.66185</cdr:y>
    </cdr:from>
    <cdr:to>
      <cdr:x>0.98409</cdr:x>
      <cdr:y>0.73107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7249413" y="2967126"/>
          <a:ext cx="1040597" cy="3103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lnSpc>
              <a:spcPts val="1700"/>
            </a:lnSpc>
            <a:defRPr sz="1000"/>
          </a:pP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100,0 %</a:t>
          </a:r>
        </a:p>
      </cdr:txBody>
    </cdr:sp>
  </cdr:relSizeAnchor>
  <cdr:relSizeAnchor xmlns:cdr="http://schemas.openxmlformats.org/drawingml/2006/chartDrawing">
    <cdr:from>
      <cdr:x>0.72379</cdr:x>
      <cdr:y>0.65382</cdr:y>
    </cdr:from>
    <cdr:to>
      <cdr:x>0.85856</cdr:x>
      <cdr:y>0.72018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6097284" y="2931122"/>
          <a:ext cx="1135253" cy="2975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lnSpc>
              <a:spcPts val="1600"/>
            </a:lnSpc>
            <a:defRPr sz="1000"/>
          </a:pP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100,0 %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0.16127</cdr:x>
      <cdr:y>0.0468</cdr:y>
    </cdr:from>
    <cdr:to>
      <cdr:x>0.26384</cdr:x>
      <cdr:y>0.10907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377640" y="208161"/>
          <a:ext cx="87619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9</a:t>
          </a: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1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,</a:t>
          </a: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7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0.29193</cdr:x>
      <cdr:y>0.4398</cdr:y>
    </cdr:from>
    <cdr:to>
      <cdr:x>0.41788</cdr:x>
      <cdr:y>0.50207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2493764" y="1956357"/>
          <a:ext cx="107593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100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,</a:t>
          </a: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0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0.45453</cdr:x>
      <cdr:y>0.5976</cdr:y>
    </cdr:from>
    <cdr:to>
      <cdr:x>0.57129</cdr:x>
      <cdr:y>0.65939</cdr:y>
    </cdr:to>
    <cdr:sp macro="" textlink="">
      <cdr:nvSpPr>
        <cdr:cNvPr id="9" name="TextBox 3"/>
        <cdr:cNvSpPr txBox="1"/>
      </cdr:nvSpPr>
      <cdr:spPr>
        <a:xfrm xmlns:a="http://schemas.openxmlformats.org/drawingml/2006/main">
          <a:off x="3829033" y="2679094"/>
          <a:ext cx="98357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50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,</a:t>
          </a: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0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0.58696</cdr:x>
      <cdr:y>0.55398</cdr:y>
    </cdr:from>
    <cdr:to>
      <cdr:x>0.69037</cdr:x>
      <cdr:y>0.61577</cdr:y>
    </cdr:to>
    <cdr:sp macro="" textlink="">
      <cdr:nvSpPr>
        <cdr:cNvPr id="10" name="TextBox 3"/>
        <cdr:cNvSpPr txBox="1"/>
      </cdr:nvSpPr>
      <cdr:spPr>
        <a:xfrm xmlns:a="http://schemas.openxmlformats.org/drawingml/2006/main">
          <a:off x="5014044" y="2464226"/>
          <a:ext cx="883373" cy="2748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9</a:t>
          </a: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5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,</a:t>
          </a: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6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0.86225</cdr:x>
      <cdr:y>0.71586</cdr:y>
    </cdr:from>
    <cdr:to>
      <cdr:x>0.98578</cdr:x>
      <cdr:y>0.78055</cdr:y>
    </cdr:to>
    <cdr:sp macro="" textlink="">
      <cdr:nvSpPr>
        <cdr:cNvPr id="11" name="TextBox 3"/>
        <cdr:cNvSpPr txBox="1"/>
      </cdr:nvSpPr>
      <cdr:spPr>
        <a:xfrm xmlns:a="http://schemas.openxmlformats.org/drawingml/2006/main">
          <a:off x="7365704" y="3184306"/>
          <a:ext cx="1055247" cy="2877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lnSpc>
              <a:spcPts val="1700"/>
            </a:lnSpc>
            <a:defRPr sz="1000"/>
          </a:pP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84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,</a:t>
          </a:r>
          <a:r>
            <a:rPr lang="en-US" sz="1200" b="1" i="0" u="none" strike="noStrike" baseline="0" dirty="0" smtClean="0">
              <a:solidFill>
                <a:schemeClr val="tx1"/>
              </a:solidFill>
              <a:latin typeface="+mj-lt"/>
            </a:rPr>
            <a:t>5</a:t>
          </a:r>
          <a:r>
            <a:rPr lang="ru-RU" sz="1200" b="1" i="0" u="none" strike="noStrike" baseline="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0.72599</cdr:x>
      <cdr:y>0.72395</cdr:y>
    </cdr:from>
    <cdr:to>
      <cdr:x>0.86076</cdr:x>
      <cdr:y>0.79031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6201711" y="3220310"/>
          <a:ext cx="1151264" cy="2951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0">
            <a:lnSpc>
              <a:spcPts val="1600"/>
            </a:lnSpc>
            <a:defRPr sz="1000"/>
          </a:pPr>
          <a:r>
            <a:rPr lang="ru-RU" sz="1200" b="1" i="0" u="none" strike="noStrike" baseline="0" dirty="0">
              <a:solidFill>
                <a:schemeClr val="tx1"/>
              </a:solidFill>
              <a:latin typeface="+mj-lt"/>
            </a:rPr>
            <a:t>100,0 %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3F34A492-E496-4710-A584-43F510D09015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129" tIns="45565" rIns="91129" bIns="455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1F38FD49-B9E8-4401-8F4C-DCC9005C6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50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4" y="2516175"/>
            <a:ext cx="8440680" cy="1606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773" y="2601946"/>
            <a:ext cx="8426451" cy="1374749"/>
          </a:xfrm>
          <a:prstGeom prst="rect">
            <a:avLst/>
          </a:prstGeom>
        </p:spPr>
        <p:txBody>
          <a:bodyPr anchor="ctr"/>
          <a:lstStyle>
            <a:lvl1pPr>
              <a:defRPr sz="3200" spc="-1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773" y="3976695"/>
            <a:ext cx="4176713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2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11330"/>
            <a:ext cx="8426450" cy="40275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2"/>
            <a:ext cx="8412220" cy="558792"/>
          </a:xfrm>
          <a:prstGeom prst="rect">
            <a:avLst/>
          </a:prstGeom>
        </p:spPr>
        <p:txBody>
          <a:bodyPr anchor="ctr"/>
          <a:lstStyle>
            <a:lvl1pPr>
              <a:defRPr sz="2800" spc="-1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2625714"/>
            <a:ext cx="8412220" cy="32131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2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08163"/>
            <a:ext cx="8426450" cy="1146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1"/>
            <a:ext cx="8412220" cy="1142999"/>
          </a:xfrm>
          <a:prstGeom prst="rect">
            <a:avLst/>
          </a:prstGeom>
        </p:spPr>
        <p:txBody>
          <a:bodyPr anchor="ctr"/>
          <a:lstStyle>
            <a:lvl1pPr>
              <a:defRPr sz="2400" spc="-1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3100383"/>
            <a:ext cx="8412220" cy="25559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08163"/>
            <a:ext cx="8426450" cy="561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2"/>
            <a:ext cx="8412220" cy="558792"/>
          </a:xfrm>
          <a:prstGeom prst="rect">
            <a:avLst/>
          </a:prstGeom>
        </p:spPr>
        <p:txBody>
          <a:bodyPr anchor="ctr"/>
          <a:lstStyle>
            <a:lvl1pPr>
              <a:defRPr sz="2400" spc="-1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2636811"/>
            <a:ext cx="8412220" cy="30194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2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492" y="1808163"/>
            <a:ext cx="8412220" cy="384812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2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776" y="1808163"/>
            <a:ext cx="8412220" cy="39576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2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3"/>
          </p:nvPr>
        </p:nvSpPr>
        <p:spPr>
          <a:xfrm>
            <a:off x="358772" y="1808163"/>
            <a:ext cx="5345131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4"/>
          </p:nvPr>
        </p:nvSpPr>
        <p:spPr>
          <a:xfrm>
            <a:off x="5897634" y="1808163"/>
            <a:ext cx="2873362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2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3"/>
          </p:nvPr>
        </p:nvSpPr>
        <p:spPr>
          <a:xfrm>
            <a:off x="3425865" y="1808163"/>
            <a:ext cx="5345131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4"/>
          </p:nvPr>
        </p:nvSpPr>
        <p:spPr>
          <a:xfrm>
            <a:off x="358774" y="1808163"/>
            <a:ext cx="2873362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2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74" y="1808163"/>
            <a:ext cx="5345130" cy="431800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-150">
                <a:solidFill>
                  <a:srgbClr val="005E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49954" y="1808163"/>
            <a:ext cx="2921041" cy="431800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-150">
                <a:solidFill>
                  <a:srgbClr val="005E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sz="half" idx="13"/>
          </p:nvPr>
        </p:nvSpPr>
        <p:spPr>
          <a:xfrm>
            <a:off x="358772" y="2239963"/>
            <a:ext cx="5345131" cy="352586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4"/>
          </p:nvPr>
        </p:nvSpPr>
        <p:spPr>
          <a:xfrm>
            <a:off x="5849954" y="2239963"/>
            <a:ext cx="2921042" cy="352586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1" cy="646118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2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4546" y="5948397"/>
            <a:ext cx="8426449" cy="3873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546" y="1808163"/>
            <a:ext cx="8426449" cy="395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37395" y="5970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57" r:id="rId5"/>
    <p:sldLayoutId id="2147483652" r:id="rId6"/>
    <p:sldLayoutId id="2147483654" r:id="rId7"/>
    <p:sldLayoutId id="2147483656" r:id="rId8"/>
    <p:sldLayoutId id="2147483653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2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224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0022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0022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0022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0022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17.pn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5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microsoft.com/office/2007/relationships/hdphoto" Target="../media/hdphoto3.wdp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13116" y="2919355"/>
            <a:ext cx="7079364" cy="764549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Об </a:t>
            </a:r>
            <a:r>
              <a:rPr lang="ru-RU" sz="16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осуществлении капитальных вложений в строительство, реконструкцию (в том числе с элементами реставрации) </a:t>
            </a:r>
            <a:br>
              <a:rPr lang="ru-RU" sz="16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и техническое перевооружение объектов капитального строительства государственной (муниципальной) </a:t>
            </a:r>
            <a:br>
              <a:rPr lang="ru-RU" sz="16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собственности за счет средств областного бюджета</a:t>
            </a:r>
            <a:endParaRPr lang="ru-RU" sz="1600" dirty="0">
              <a:solidFill>
                <a:srgbClr val="00224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1600" dirty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2015 </a:t>
            </a:r>
            <a:r>
              <a:rPr lang="ru-RU" sz="16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году и текущем периоде 2016 года</a:t>
            </a:r>
            <a:endParaRPr lang="ru-RU" sz="1600" dirty="0">
              <a:solidFill>
                <a:srgbClr val="00224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508" y="2564904"/>
            <a:ext cx="1264777" cy="134382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51520" y="1113470"/>
            <a:ext cx="2376264" cy="460279"/>
            <a:chOff x="251520" y="1113470"/>
            <a:chExt cx="1784834" cy="460279"/>
          </a:xfrm>
        </p:grpSpPr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251520" y="1113471"/>
              <a:ext cx="1784834" cy="3951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softEdge rad="0"/>
            </a:effectLst>
          </p:spPr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sz="1400" spc="100" dirty="0" smtClean="0">
                  <a:solidFill>
                    <a:srgbClr val="002241"/>
                  </a:solidFill>
                  <a:latin typeface="+mj-lt"/>
                  <a:ea typeface="+mj-ea"/>
                  <a:cs typeface="+mj-cs"/>
                </a:rPr>
                <a:t>ПРАВИТЕЛЬСТВО АО</a:t>
              </a:r>
              <a:endParaRPr lang="ru-RU" sz="1400" spc="100" dirty="0">
                <a:solidFill>
                  <a:srgbClr val="00224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46104" y="1113470"/>
              <a:ext cx="594945" cy="48083"/>
            </a:xfrm>
            <a:prstGeom prst="rect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440689" y="1113470"/>
              <a:ext cx="594945" cy="48083"/>
            </a:xfrm>
            <a:prstGeom prst="rect">
              <a:avLst/>
            </a:pr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1520" y="1113470"/>
              <a:ext cx="594945" cy="48083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 flipV="1">
              <a:off x="251520" y="1507324"/>
              <a:ext cx="103063" cy="66425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60289" y="5957247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АРХАНГЕЛЬСК 2016</a:t>
            </a:r>
            <a:endParaRPr lang="ru-RU" sz="1200" dirty="0">
              <a:solidFill>
                <a:srgbClr val="00224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7395" y="5959968"/>
            <a:ext cx="21336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Расходование средств </a:t>
            </a:r>
            <a:r>
              <a:rPr lang="ru-RU" sz="2000" spc="-150" dirty="0" smtClean="0">
                <a:solidFill>
                  <a:srgbClr val="005EA8"/>
                </a:solidFill>
              </a:rPr>
              <a:t>по состоянию на 1 мая 2016 года </a:t>
            </a:r>
            <a:endParaRPr lang="ru-RU" sz="2000" spc="-150" dirty="0">
              <a:solidFill>
                <a:srgbClr val="005EA8"/>
              </a:solidFill>
            </a:endParaRPr>
          </a:p>
          <a:p>
            <a:r>
              <a:rPr lang="ru-RU" sz="1600" spc="-150" dirty="0" smtClean="0">
                <a:solidFill>
                  <a:srgbClr val="005EA8"/>
                </a:solidFill>
              </a:rPr>
              <a:t>(</a:t>
            </a:r>
            <a:r>
              <a:rPr lang="ru-RU" sz="1600" spc="-150" dirty="0">
                <a:solidFill>
                  <a:srgbClr val="005EA8"/>
                </a:solidFill>
              </a:rPr>
              <a:t>млн. рублей</a:t>
            </a:r>
            <a:r>
              <a:rPr lang="ru-RU" sz="1600" spc="-150" dirty="0" smtClean="0">
                <a:solidFill>
                  <a:srgbClr val="005EA8"/>
                </a:solidFill>
              </a:rPr>
              <a:t>)</a:t>
            </a:r>
            <a:endParaRPr lang="ru-RU" sz="1600" spc="-150" dirty="0">
              <a:solidFill>
                <a:srgbClr val="005EA8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sp>
        <p:nvSpPr>
          <p:cNvPr id="10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0" y="1052973"/>
            <a:ext cx="8330835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>
                <a:solidFill>
                  <a:srgbClr val="C00000"/>
                </a:solidFill>
              </a:rPr>
              <a:t>Объем инвестиций – </a:t>
            </a:r>
            <a:r>
              <a:rPr lang="ru-RU" sz="1600" dirty="0" smtClean="0">
                <a:solidFill>
                  <a:srgbClr val="C00000"/>
                </a:solidFill>
              </a:rPr>
              <a:t>394,1 </a:t>
            </a:r>
            <a:r>
              <a:rPr lang="ru-RU" sz="1600" dirty="0">
                <a:solidFill>
                  <a:srgbClr val="C00000"/>
                </a:solidFill>
              </a:rPr>
              <a:t>млн. рублей</a:t>
            </a:r>
            <a:r>
              <a:rPr lang="ru-RU" sz="1400" dirty="0">
                <a:solidFill>
                  <a:srgbClr val="C00000"/>
                </a:solidFill>
              </a:rPr>
              <a:t>, в том </a:t>
            </a:r>
            <a:r>
              <a:rPr lang="ru-RU" sz="1400" dirty="0" smtClean="0">
                <a:solidFill>
                  <a:srgbClr val="C00000"/>
                </a:solidFill>
              </a:rPr>
              <a:t>числе: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187624" y="1542053"/>
            <a:ext cx="363640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разрезе отраслей</a:t>
            </a:r>
            <a:endParaRPr lang="en-US" sz="1400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7044111"/>
              </p:ext>
            </p:extLst>
          </p:nvPr>
        </p:nvGraphicFramePr>
        <p:xfrm>
          <a:off x="350044" y="1810518"/>
          <a:ext cx="5842137" cy="413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3"/>
          <p:cNvSpPr txBox="1"/>
          <p:nvPr/>
        </p:nvSpPr>
        <p:spPr>
          <a:xfrm>
            <a:off x="6246173" y="1326338"/>
            <a:ext cx="2121980" cy="64633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0" i="0" u="none" strike="noStrike" baseline="0" dirty="0" smtClean="0">
                <a:latin typeface="+mj-lt"/>
              </a:rPr>
              <a:t>Исполнение</a:t>
            </a:r>
            <a:endParaRPr lang="en-US" sz="1800" b="0" i="0" u="none" strike="noStrike" baseline="0" dirty="0" smtClean="0">
              <a:latin typeface="+mj-lt"/>
            </a:endParaRPr>
          </a:p>
          <a:p>
            <a:pPr algn="ctr" rtl="0">
              <a:defRPr sz="1000"/>
            </a:pPr>
            <a:r>
              <a:rPr lang="en-US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20,5 %</a:t>
            </a:r>
            <a:endParaRPr lang="ru-RU" sz="1800" b="1" i="0" u="none" strike="noStrike" baseline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257586"/>
              </p:ext>
            </p:extLst>
          </p:nvPr>
        </p:nvGraphicFramePr>
        <p:xfrm>
          <a:off x="5486896" y="2939740"/>
          <a:ext cx="3689350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11285" y="2134821"/>
            <a:ext cx="324181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главным распорядителям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7979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6919" y="1212053"/>
            <a:ext cx="8422613" cy="4755830"/>
          </a:xfrm>
          <a:prstGeom prst="rect">
            <a:avLst/>
          </a:prstGeom>
          <a:solidFill>
            <a:srgbClr val="F0F3F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7395" y="5959968"/>
            <a:ext cx="21336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одержимое 4"/>
          <p:cNvSpPr>
            <a:spLocks noGrp="1"/>
          </p:cNvSpPr>
          <p:nvPr>
            <p:ph sz="half" idx="4294967295"/>
          </p:nvPr>
        </p:nvSpPr>
        <p:spPr>
          <a:xfrm>
            <a:off x="381188" y="798793"/>
            <a:ext cx="8327709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</a:rPr>
              <a:t>Жилищное строительство и инженерная инфраструктура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427" y="1268760"/>
            <a:ext cx="3291354" cy="2249230"/>
          </a:xfrm>
          <a:prstGeom prst="rect">
            <a:avLst/>
          </a:prstGeom>
        </p:spPr>
      </p:pic>
      <p:sp>
        <p:nvSpPr>
          <p:cNvPr id="49" name="Прямоугольный треугольник 48"/>
          <p:cNvSpPr/>
          <p:nvPr/>
        </p:nvSpPr>
        <p:spPr>
          <a:xfrm flipH="1" flipV="1">
            <a:off x="209303" y="3501008"/>
            <a:ext cx="137214" cy="88782"/>
          </a:xfrm>
          <a:prstGeom prst="rtTriangle">
            <a:avLst/>
          </a:prstGeom>
          <a:solidFill>
            <a:srgbClr val="1E2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 flipH="1">
            <a:off x="4253682" y="2618230"/>
            <a:ext cx="166337" cy="189190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188" y="3621749"/>
            <a:ext cx="3295981" cy="2283069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41430" y="2481336"/>
            <a:ext cx="3017487" cy="1945283"/>
          </a:xfrm>
          <a:prstGeom prst="round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16102" y="1423267"/>
            <a:ext cx="3168352" cy="439248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60966" y="1303582"/>
            <a:ext cx="5159108" cy="1061194"/>
            <a:chOff x="3347864" y="1292811"/>
            <a:chExt cx="5159108" cy="1061194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3347865" y="1439243"/>
              <a:ext cx="1061193" cy="766194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1054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47864" y="1292811"/>
              <a:ext cx="1061194" cy="1061194"/>
            </a:xfrm>
            <a:prstGeom prst="rect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1132</a:t>
              </a:r>
              <a:endParaRPr lang="ru-RU" b="1" dirty="0"/>
            </a:p>
            <a:p>
              <a:pPr algn="ctr"/>
              <a:r>
                <a:rPr lang="ru-RU" sz="1400" dirty="0" smtClean="0"/>
                <a:t>человека</a:t>
              </a:r>
              <a:endParaRPr lang="ru-RU" sz="1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416786" y="1448957"/>
              <a:ext cx="4090186" cy="75648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переселено</a:t>
              </a:r>
              <a:r>
                <a:rPr lang="ru-RU" sz="1200" dirty="0" smtClean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и</a:t>
              </a:r>
              <a:r>
                <a:rPr lang="ru-RU" sz="1200" dirty="0" smtClean="0">
                  <a:solidFill>
                    <a:schemeClr val="bg1"/>
                  </a:solidFill>
                </a:rPr>
                <a:t>з </a:t>
              </a:r>
              <a:r>
                <a:rPr lang="ru-RU" sz="1200" dirty="0">
                  <a:solidFill>
                    <a:schemeClr val="bg1"/>
                  </a:solidFill>
                </a:rPr>
                <a:t>аварийного жилищного фонда общей площадью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22 910</a:t>
              </a:r>
              <a:r>
                <a:rPr lang="ru-RU" sz="1200" dirty="0" smtClean="0">
                  <a:solidFill>
                    <a:schemeClr val="bg1"/>
                  </a:solidFill>
                </a:rPr>
                <a:t>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м</a:t>
              </a:r>
              <a:r>
                <a:rPr lang="ru-RU" sz="1200" b="1" baseline="30000" dirty="0" smtClean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</a:t>
            </a:r>
            <a:r>
              <a:rPr lang="ru-RU" sz="2000" spc="-150" dirty="0" smtClean="0">
                <a:solidFill>
                  <a:srgbClr val="005EA8"/>
                </a:solidFill>
              </a:rPr>
              <a:t>ОАИП </a:t>
            </a:r>
            <a:r>
              <a:rPr lang="ru-RU" sz="1600" spc="-150" dirty="0" smtClean="0">
                <a:solidFill>
                  <a:srgbClr val="005EA8"/>
                </a:solidFill>
              </a:rPr>
              <a:t>в январе – апреле 2016 года</a:t>
            </a:r>
            <a:endParaRPr lang="ru-RU" sz="2000" spc="-150" dirty="0">
              <a:solidFill>
                <a:srgbClr val="005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3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879811" y="1322916"/>
            <a:ext cx="2896449" cy="2133928"/>
          </a:xfrm>
          <a:prstGeom prst="rect">
            <a:avLst/>
          </a:prstGeom>
          <a:solidFill>
            <a:srgbClr val="D6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sp>
        <p:nvSpPr>
          <p:cNvPr id="23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1" y="836712"/>
            <a:ext cx="8327709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</a:rPr>
              <a:t>Образование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</a:t>
            </a:r>
            <a:r>
              <a:rPr lang="ru-RU" sz="2000" spc="-150" dirty="0" smtClean="0">
                <a:solidFill>
                  <a:srgbClr val="005EA8"/>
                </a:solidFill>
              </a:rPr>
              <a:t>ОАИП </a:t>
            </a:r>
            <a:r>
              <a:rPr lang="ru-RU" sz="1600" spc="-150" dirty="0" smtClean="0">
                <a:solidFill>
                  <a:srgbClr val="005EA8"/>
                </a:solidFill>
              </a:rPr>
              <a:t>в январе – апреле 2016 года</a:t>
            </a:r>
            <a:endParaRPr lang="ru-RU" sz="2000" spc="-150" dirty="0">
              <a:solidFill>
                <a:srgbClr val="005EA8"/>
              </a:solidFill>
            </a:endParaRPr>
          </a:p>
        </p:txBody>
      </p:sp>
      <p:pic>
        <p:nvPicPr>
          <p:cNvPr id="24" name="Picture 2" descr="http://vestochka425.ru/sites/default/files/article/image/colle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750" y="1267356"/>
            <a:ext cx="1743286" cy="13821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890674" y="1318402"/>
            <a:ext cx="2880321" cy="2138441"/>
          </a:xfrm>
          <a:prstGeom prst="rect">
            <a:avLst/>
          </a:prstGeom>
          <a:solidFill>
            <a:srgbClr val="D6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90674" y="3656390"/>
            <a:ext cx="2880321" cy="2138899"/>
          </a:xfrm>
          <a:prstGeom prst="rect">
            <a:avLst/>
          </a:prstGeom>
          <a:solidFill>
            <a:srgbClr val="D6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755" y="1374668"/>
            <a:ext cx="2735280" cy="1988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31225" y="1374668"/>
            <a:ext cx="2759856" cy="20078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31193" y="2684338"/>
            <a:ext cx="2376908" cy="3110951"/>
          </a:xfrm>
          <a:prstGeom prst="rect">
            <a:avLst/>
          </a:prstGeom>
          <a:solidFill>
            <a:srgbClr val="D6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79812" y="3656389"/>
            <a:ext cx="2896448" cy="2138899"/>
          </a:xfrm>
          <a:prstGeom prst="rect">
            <a:avLst/>
          </a:prstGeom>
          <a:solidFill>
            <a:srgbClr val="D6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38115" y="3688086"/>
            <a:ext cx="2752966" cy="20330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  <p:pic>
        <p:nvPicPr>
          <p:cNvPr id="1026" name="Picture 2" descr="Новая школа рассчитана на 860 учеников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77178" y="3692539"/>
            <a:ext cx="2735281" cy="20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344" y="2706241"/>
            <a:ext cx="2260605" cy="301488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75557" y="5439461"/>
            <a:ext cx="21747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Школа-сад на 200 мест</a:t>
            </a:r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г. Каргополь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51900" y="3566882"/>
            <a:ext cx="2152147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Детский сад на 280 мест</a:t>
            </a:r>
          </a:p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г. Новодвинске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67731" y="1264216"/>
            <a:ext cx="1865736" cy="7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Школа на 90 мест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д.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Погост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Вельского района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77775" y="5134264"/>
            <a:ext cx="1865736" cy="7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Школа на 860 мест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пос. Урдома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Ленского района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26888" y="3118591"/>
            <a:ext cx="2152147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Детский сад на 280 мест</a:t>
            </a:r>
          </a:p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г. Новодвинске</a:t>
            </a:r>
          </a:p>
        </p:txBody>
      </p:sp>
    </p:spTree>
    <p:extLst>
      <p:ext uri="{BB962C8B-B14F-4D97-AF65-F5344CB8AC3E}">
        <p14:creationId xmlns:p14="http://schemas.microsoft.com/office/powerpoint/2010/main" xmlns="" val="10824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U:\common\семинар август 2015\подложка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150"/>
          <a:stretch/>
        </p:blipFill>
        <p:spPr bwMode="auto">
          <a:xfrm>
            <a:off x="346919" y="1140041"/>
            <a:ext cx="8429919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U:\common\семинар август 2015\подложка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784" b="2203"/>
          <a:stretch>
            <a:fillRect/>
          </a:stretch>
        </p:blipFill>
        <p:spPr bwMode="auto">
          <a:xfrm>
            <a:off x="1635501" y="1095769"/>
            <a:ext cx="5908898" cy="48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держимое 4"/>
          <p:cNvSpPr>
            <a:spLocks noGrp="1"/>
          </p:cNvSpPr>
          <p:nvPr>
            <p:ph sz="half" idx="4294967295"/>
          </p:nvPr>
        </p:nvSpPr>
        <p:spPr>
          <a:xfrm>
            <a:off x="375438" y="749076"/>
            <a:ext cx="8327709" cy="3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Col="144000" anchor="ctr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200" dirty="0" smtClean="0">
                <a:solidFill>
                  <a:srgbClr val="C00000"/>
                </a:solidFill>
              </a:rPr>
              <a:t>Объекты дорожной инфраструктуры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ОАИП </a:t>
            </a:r>
            <a:r>
              <a:rPr lang="ru-RU" sz="1600" spc="-150" dirty="0">
                <a:solidFill>
                  <a:srgbClr val="005EA8"/>
                </a:solidFill>
              </a:rPr>
              <a:t>в январе – апреле 2016 года</a:t>
            </a:r>
            <a:endParaRPr lang="ru-RU" sz="2000" spc="-150" dirty="0">
              <a:solidFill>
                <a:srgbClr val="005EA8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2340000">
            <a:off x="3422503" y="2456770"/>
            <a:ext cx="683040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2099271" y="1616967"/>
            <a:ext cx="1440414" cy="1240432"/>
            <a:chOff x="44695" y="706176"/>
            <a:chExt cx="1570684" cy="1352616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44695" y="706176"/>
              <a:ext cx="1570684" cy="1352616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shade val="51000"/>
                    <a:satMod val="13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Шестиугольник 4"/>
            <p:cNvSpPr/>
            <p:nvPr/>
          </p:nvSpPr>
          <p:spPr>
            <a:xfrm>
              <a:off x="288303" y="915963"/>
              <a:ext cx="1083468" cy="933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а/д Подъезд к дер. Боярская,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1,2 </a:t>
              </a:r>
              <a:r>
                <a:rPr lang="ru-RU" altLang="ru-RU" sz="9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км</a:t>
              </a:r>
              <a:endParaRPr lang="ru-RU" alt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rot="-2340000">
            <a:off x="3047494" y="3462298"/>
            <a:ext cx="683040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1721302" y="3049786"/>
            <a:ext cx="1440414" cy="1240432"/>
            <a:chOff x="44695" y="706176"/>
            <a:chExt cx="1570684" cy="1352616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44695" y="706176"/>
              <a:ext cx="1570684" cy="135261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Шестиугольник 4"/>
            <p:cNvSpPr/>
            <p:nvPr/>
          </p:nvSpPr>
          <p:spPr>
            <a:xfrm>
              <a:off x="288303" y="915963"/>
              <a:ext cx="1083468" cy="933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а/д  Архангельск-Каргополь-Вытегра на участке Сухое-Самодед, 11,8 км, </a:t>
              </a:r>
              <a:r>
                <a:rPr lang="ru-RU" altLang="ru-RU" sz="9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11,5пм</a:t>
              </a:r>
              <a:endParaRPr lang="ru-RU" alt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2" name="12-конечная звезда 51"/>
          <p:cNvSpPr/>
          <p:nvPr/>
        </p:nvSpPr>
        <p:spPr>
          <a:xfrm>
            <a:off x="4819556" y="5199056"/>
            <a:ext cx="204304" cy="204304"/>
          </a:xfrm>
          <a:prstGeom prst="star1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136516" y="5301208"/>
            <a:ext cx="683040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2846955" y="4673582"/>
            <a:ext cx="1440414" cy="1240432"/>
            <a:chOff x="44695" y="706176"/>
            <a:chExt cx="1570684" cy="1352616"/>
          </a:xfrm>
        </p:grpSpPr>
        <p:sp>
          <p:nvSpPr>
            <p:cNvPr id="44" name="Шестиугольник 43"/>
            <p:cNvSpPr/>
            <p:nvPr/>
          </p:nvSpPr>
          <p:spPr>
            <a:xfrm>
              <a:off x="44695" y="706176"/>
              <a:ext cx="1570684" cy="135261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Шестиугольник 4"/>
            <p:cNvSpPr/>
            <p:nvPr/>
          </p:nvSpPr>
          <p:spPr>
            <a:xfrm>
              <a:off x="288303" y="915963"/>
              <a:ext cx="1083468" cy="933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мост ч/р Устья на а/д Октябрьский - </a:t>
              </a:r>
              <a:r>
                <a:rPr lang="ru-RU" altLang="ru-RU" sz="9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Мягкославская</a:t>
              </a:r>
              <a:r>
                <a:rPr lang="ru-RU" alt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1,4 км, </a:t>
              </a:r>
              <a:r>
                <a:rPr lang="ru-RU" altLang="ru-RU" sz="9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139,5пм</a:t>
              </a:r>
              <a:endParaRPr lang="ru-RU" alt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flipH="1">
            <a:off x="5023860" y="5346228"/>
            <a:ext cx="683040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5235086" y="4730224"/>
            <a:ext cx="1440414" cy="1240432"/>
            <a:chOff x="44695" y="706176"/>
            <a:chExt cx="1570684" cy="1352616"/>
          </a:xfrm>
        </p:grpSpPr>
        <p:sp>
          <p:nvSpPr>
            <p:cNvPr id="47" name="Шестиугольник 46"/>
            <p:cNvSpPr/>
            <p:nvPr/>
          </p:nvSpPr>
          <p:spPr>
            <a:xfrm>
              <a:off x="44695" y="706176"/>
              <a:ext cx="1570684" cy="135261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Шестиугольник 4"/>
            <p:cNvSpPr/>
            <p:nvPr/>
          </p:nvSpPr>
          <p:spPr>
            <a:xfrm>
              <a:off x="288303" y="915963"/>
              <a:ext cx="1083468" cy="933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мост ч/р Устья км 78+350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а/д Вельск-Шангалы, 1,5 км, </a:t>
              </a:r>
              <a:r>
                <a:rPr lang="ru-RU" altLang="ru-RU" sz="9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145пм</a:t>
              </a:r>
              <a:endParaRPr lang="ru-RU" alt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0" name="12-конечная звезда 49"/>
          <p:cNvSpPr/>
          <p:nvPr/>
        </p:nvSpPr>
        <p:spPr>
          <a:xfrm>
            <a:off x="3999259" y="2639338"/>
            <a:ext cx="204304" cy="204304"/>
          </a:xfrm>
          <a:prstGeom prst="star1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12-конечная звезда 50"/>
          <p:cNvSpPr/>
          <p:nvPr/>
        </p:nvSpPr>
        <p:spPr>
          <a:xfrm>
            <a:off x="3624250" y="3074906"/>
            <a:ext cx="204304" cy="204304"/>
          </a:xfrm>
          <a:prstGeom prst="star1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7200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13116" y="2883529"/>
            <a:ext cx="7079364" cy="764549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ru-RU" sz="2400" dirty="0">
              <a:solidFill>
                <a:srgbClr val="00224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508" y="2564904"/>
            <a:ext cx="1264777" cy="134382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51520" y="1113470"/>
            <a:ext cx="2376264" cy="460279"/>
            <a:chOff x="251520" y="1113470"/>
            <a:chExt cx="1784834" cy="460279"/>
          </a:xfrm>
        </p:grpSpPr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251520" y="1113471"/>
              <a:ext cx="1784834" cy="3951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softEdge rad="0"/>
            </a:effectLst>
          </p:spPr>
          <p:txBody>
            <a:bodyPr anchor="ctr"/>
            <a:lstStyle/>
            <a:p>
              <a:pPr lvl="0" algn="ctr">
                <a:spcBef>
                  <a:spcPct val="0"/>
                </a:spcBef>
              </a:pPr>
              <a:r>
                <a:rPr lang="ru-RU" sz="1400" spc="100" dirty="0" smtClean="0">
                  <a:solidFill>
                    <a:srgbClr val="002241"/>
                  </a:solidFill>
                  <a:latin typeface="+mj-lt"/>
                  <a:ea typeface="+mj-ea"/>
                  <a:cs typeface="+mj-cs"/>
                </a:rPr>
                <a:t>ПРАВИТЕЛЬСТВО АО</a:t>
              </a:r>
              <a:endParaRPr lang="ru-RU" sz="1400" spc="100" dirty="0">
                <a:solidFill>
                  <a:srgbClr val="00224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46104" y="1113470"/>
              <a:ext cx="594945" cy="48083"/>
            </a:xfrm>
            <a:prstGeom prst="rect">
              <a:avLst/>
            </a:pr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440689" y="1113470"/>
              <a:ext cx="594945" cy="48083"/>
            </a:xfrm>
            <a:prstGeom prst="rect">
              <a:avLst/>
            </a:pr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1520" y="1113470"/>
              <a:ext cx="594945" cy="48083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 flipV="1">
              <a:off x="251520" y="1507324"/>
              <a:ext cx="103063" cy="66425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60289" y="5957247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002241"/>
                </a:solidFill>
                <a:latin typeface="+mj-lt"/>
                <a:ea typeface="+mj-ea"/>
                <a:cs typeface="+mj-cs"/>
              </a:rPr>
              <a:t>АРХАНГЕЛЬСК 2016</a:t>
            </a:r>
            <a:endParaRPr lang="ru-RU" sz="1200" dirty="0">
              <a:solidFill>
                <a:srgbClr val="00224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0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7395" y="5959968"/>
            <a:ext cx="2133600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Распределение средств областного бюджета по ОАИП </a:t>
            </a:r>
            <a:endParaRPr lang="en-US" sz="2000" spc="-150" dirty="0" smtClean="0">
              <a:solidFill>
                <a:srgbClr val="005EA8"/>
              </a:solidFill>
            </a:endParaRPr>
          </a:p>
          <a:p>
            <a:r>
              <a:rPr lang="ru-RU" sz="1600" spc="-150" dirty="0" smtClean="0">
                <a:solidFill>
                  <a:srgbClr val="005EA8"/>
                </a:solidFill>
              </a:rPr>
              <a:t>в </a:t>
            </a:r>
            <a:r>
              <a:rPr lang="ru-RU" sz="1600" spc="-150" dirty="0">
                <a:solidFill>
                  <a:srgbClr val="005EA8"/>
                </a:solidFill>
              </a:rPr>
              <a:t>разрезе программ, млн. рублей</a:t>
            </a:r>
          </a:p>
          <a:p>
            <a:endParaRPr lang="ru-RU" sz="2000" spc="-150" dirty="0">
              <a:solidFill>
                <a:srgbClr val="005EA8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graphicFrame>
        <p:nvGraphicFramePr>
          <p:cNvPr id="42" name="Group 81"/>
          <p:cNvGraphicFramePr>
            <a:graphicFrameLocks noGrp="1"/>
          </p:cNvGraphicFramePr>
          <p:nvPr>
            <p:extLst/>
          </p:nvPr>
        </p:nvGraphicFramePr>
        <p:xfrm>
          <a:off x="346919" y="1109713"/>
          <a:ext cx="8420951" cy="476755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873153"/>
                <a:gridCol w="1044116"/>
                <a:gridCol w="1476164"/>
                <a:gridCol w="1027518"/>
              </a:tblGrid>
              <a:tr h="3922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43659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Лимит средств</a:t>
                      </a: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Профинанси</a:t>
                      </a:r>
                      <a:r>
                        <a:rPr lang="en-US" altLang="ru-RU" sz="10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altLang="ru-RU" sz="105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ровано</a:t>
                      </a:r>
                      <a:endParaRPr lang="ru-RU" altLang="ru-RU" sz="10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</a:t>
                      </a: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5270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качественным, доступным жильем и объектами инженерной инфраструктуры населения Архангельской области (2014 - 2020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242,8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230,5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94,9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513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 и науки Архангельской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(2013 - 2018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823,6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513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«Устойчивое развитие сельских территорий Архангельской области (2014 - 2017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922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здравоохранения Архангельской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(2013 - 2020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513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Программа модернизации здравоохранения Архангельской области  на 2011 - 2016 годы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513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транспортной системы Архангельской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(2014 - 2020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60,2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513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инфраструктуры Соловецкого архипелага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(2014 - 2019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140,3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120,9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86,2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5270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 (2014 - 2020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188,4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922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«Переселение граждан из аварийного жилищного фонда»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2013 - 2017 годы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855,1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855,1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1902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«Культура Русского Севера (2013 – 2020 годы)»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43,2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3922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 программы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(охрана окружающей среды, развитие энергетики и ЖКХ и др.)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71,8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noFill/>
                  </a:tcPr>
                </a:tc>
              </a:tr>
              <a:tr h="1971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108000" marR="43659" marT="0" marB="0" anchor="ctr" horzOverflow="overflow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2 883,7</a:t>
                      </a:r>
                    </a:p>
                  </a:txBody>
                  <a:tcPr marL="43659" marR="43659" marT="0" marB="0" anchor="ctr" horzOverflow="overflow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2 680,1</a:t>
                      </a:r>
                    </a:p>
                  </a:txBody>
                  <a:tcPr marL="43659" marR="43659" marT="0" marB="0" anchor="ctr" horzOverflow="overflow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92,9</a:t>
                      </a:r>
                    </a:p>
                  </a:txBody>
                  <a:tcPr marL="43659" marR="43659" marT="0" marB="0" anchor="ctr" horzOverflow="overflow"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760289" y="5957247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1763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7395" y="5959968"/>
            <a:ext cx="21336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Распределение лимитов по главным </a:t>
            </a:r>
            <a:r>
              <a:rPr lang="ru-RU" sz="2000" spc="-150" dirty="0" smtClean="0">
                <a:solidFill>
                  <a:srgbClr val="005EA8"/>
                </a:solidFill>
              </a:rPr>
              <a:t>распорядителям в 2015 году</a:t>
            </a:r>
            <a:endParaRPr lang="en-US" sz="2000" spc="-150" dirty="0" smtClean="0">
              <a:solidFill>
                <a:srgbClr val="005EA8"/>
              </a:solidFill>
            </a:endParaRPr>
          </a:p>
          <a:p>
            <a:r>
              <a:rPr lang="ru-RU" sz="1600" spc="-150" dirty="0" smtClean="0">
                <a:solidFill>
                  <a:srgbClr val="005EA8"/>
                </a:solidFill>
              </a:rPr>
              <a:t>(млн. рублей)</a:t>
            </a:r>
            <a:endParaRPr lang="ru-RU" sz="1200" spc="-150" dirty="0" smtClean="0">
              <a:solidFill>
                <a:srgbClr val="005EA8"/>
              </a:solidFill>
            </a:endParaRPr>
          </a:p>
          <a:p>
            <a:endParaRPr lang="ru-RU" sz="2000" spc="-150" dirty="0">
              <a:solidFill>
                <a:srgbClr val="005EA8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sp>
        <p:nvSpPr>
          <p:cNvPr id="10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0" y="1052973"/>
            <a:ext cx="8330835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>
                <a:solidFill>
                  <a:srgbClr val="C00000"/>
                </a:solidFill>
              </a:rPr>
              <a:t>Всего </a:t>
            </a:r>
            <a:r>
              <a:rPr lang="ru-RU" sz="1400" dirty="0" smtClean="0">
                <a:solidFill>
                  <a:srgbClr val="C00000"/>
                </a:solidFill>
              </a:rPr>
              <a:t>направлено </a:t>
            </a:r>
            <a:r>
              <a:rPr lang="ru-RU" sz="1400" dirty="0">
                <a:solidFill>
                  <a:srgbClr val="C00000"/>
                </a:solidFill>
              </a:rPr>
              <a:t>– </a:t>
            </a:r>
            <a:r>
              <a:rPr lang="ru-RU" sz="1600" dirty="0">
                <a:solidFill>
                  <a:srgbClr val="C00000"/>
                </a:solidFill>
              </a:rPr>
              <a:t>2 680,1 млн. </a:t>
            </a:r>
            <a:r>
              <a:rPr lang="ru-RU" sz="1600" dirty="0" smtClean="0">
                <a:solidFill>
                  <a:srgbClr val="C00000"/>
                </a:solidFill>
              </a:rPr>
              <a:t>рублей</a:t>
            </a:r>
            <a:r>
              <a:rPr lang="ru-RU" sz="1400" dirty="0" smtClean="0">
                <a:solidFill>
                  <a:srgbClr val="C00000"/>
                </a:solidFill>
              </a:rPr>
              <a:t>, в </a:t>
            </a:r>
            <a:r>
              <a:rPr lang="ru-RU" sz="1400" dirty="0">
                <a:solidFill>
                  <a:srgbClr val="C00000"/>
                </a:solidFill>
              </a:rPr>
              <a:t>том числе:</a:t>
            </a:r>
          </a:p>
        </p:txBody>
      </p:sp>
      <p:graphicFrame>
        <p:nvGraphicFramePr>
          <p:cNvPr id="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2300288"/>
              </p:ext>
            </p:extLst>
          </p:nvPr>
        </p:nvGraphicFramePr>
        <p:xfrm>
          <a:off x="346922" y="1479681"/>
          <a:ext cx="8545557" cy="443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3"/>
          <p:cNvSpPr txBox="1"/>
          <p:nvPr/>
        </p:nvSpPr>
        <p:spPr>
          <a:xfrm>
            <a:off x="5812819" y="2044743"/>
            <a:ext cx="2520280" cy="64633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0" i="0" u="none" strike="noStrike" baseline="0" dirty="0" smtClean="0">
                <a:latin typeface="+mj-lt"/>
              </a:rPr>
              <a:t>Исполнение</a:t>
            </a:r>
            <a:endParaRPr lang="en-US" sz="1800" b="0" i="0" u="none" strike="noStrike" baseline="0" dirty="0" smtClean="0">
              <a:latin typeface="+mj-lt"/>
            </a:endParaRPr>
          </a:p>
          <a:p>
            <a:pPr algn="ctr" rtl="0">
              <a:defRPr sz="1000"/>
            </a:pPr>
            <a:r>
              <a:rPr lang="en-US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92,9 %</a:t>
            </a:r>
            <a:endParaRPr lang="ru-RU" sz="1800" b="1" i="0" u="none" strike="noStrike" baseline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604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7395" y="5959968"/>
            <a:ext cx="2133600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Расходование средств министерством строительства и архитектуры </a:t>
            </a:r>
          </a:p>
          <a:p>
            <a:r>
              <a:rPr lang="ru-RU" sz="1600" spc="-150" dirty="0">
                <a:solidFill>
                  <a:srgbClr val="005EA8"/>
                </a:solidFill>
              </a:rPr>
              <a:t>в разрезе отраслей (млн. рублей</a:t>
            </a:r>
            <a:r>
              <a:rPr lang="ru-RU" sz="1600" spc="-150" dirty="0" smtClean="0">
                <a:solidFill>
                  <a:srgbClr val="005EA8"/>
                </a:solidFill>
              </a:rPr>
              <a:t>)</a:t>
            </a:r>
            <a:endParaRPr lang="ru-RU" sz="1600" spc="-150" dirty="0">
              <a:solidFill>
                <a:srgbClr val="005EA8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sp>
        <p:nvSpPr>
          <p:cNvPr id="10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0" y="1052973"/>
            <a:ext cx="8330835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>
                <a:solidFill>
                  <a:srgbClr val="C00000"/>
                </a:solidFill>
              </a:rPr>
              <a:t>Объем инвестиций – </a:t>
            </a:r>
            <a:r>
              <a:rPr lang="ru-RU" sz="1600" dirty="0">
                <a:solidFill>
                  <a:srgbClr val="C00000"/>
                </a:solidFill>
              </a:rPr>
              <a:t>1 617,4 млн. рублей</a:t>
            </a:r>
            <a:r>
              <a:rPr lang="ru-RU" sz="1400" dirty="0">
                <a:solidFill>
                  <a:srgbClr val="C00000"/>
                </a:solidFill>
              </a:rPr>
              <a:t>, в том числе по отраслям: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3099551" y="1625211"/>
            <a:ext cx="1796493" cy="64633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0" i="0" u="none" strike="noStrike" baseline="0" dirty="0" smtClean="0">
                <a:latin typeface="+mj-lt"/>
              </a:rPr>
              <a:t>Исполнение</a:t>
            </a:r>
            <a:endParaRPr lang="en-US" sz="1800" b="0" i="0" u="none" strike="noStrike" baseline="0" dirty="0" smtClean="0">
              <a:latin typeface="+mj-lt"/>
            </a:endParaRPr>
          </a:p>
          <a:p>
            <a:pPr algn="ctr" rtl="0">
              <a:defRPr sz="1000"/>
            </a:pPr>
            <a:r>
              <a:rPr lang="en-US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92,9 %</a:t>
            </a:r>
            <a:endParaRPr lang="ru-RU" sz="1800" b="1" i="0" u="none" strike="noStrike" baseline="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6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9047383"/>
              </p:ext>
            </p:extLst>
          </p:nvPr>
        </p:nvGraphicFramePr>
        <p:xfrm>
          <a:off x="350044" y="1468830"/>
          <a:ext cx="8542436" cy="444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3"/>
          <p:cNvSpPr txBox="1"/>
          <p:nvPr/>
        </p:nvSpPr>
        <p:spPr>
          <a:xfrm>
            <a:off x="6372200" y="2368847"/>
            <a:ext cx="1796493" cy="64633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0" i="0" u="none" strike="noStrike" baseline="0" dirty="0" smtClean="0">
                <a:latin typeface="+mj-lt"/>
              </a:rPr>
              <a:t>Исполнение</a:t>
            </a:r>
            <a:endParaRPr lang="en-US" sz="1800" b="0" i="0" u="none" strike="noStrike" baseline="0" dirty="0" smtClean="0">
              <a:latin typeface="+mj-lt"/>
            </a:endParaRPr>
          </a:p>
          <a:p>
            <a:pPr algn="ctr" rtl="0">
              <a:defRPr sz="1000"/>
            </a:pPr>
            <a:r>
              <a:rPr lang="en-US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9</a:t>
            </a:r>
            <a:r>
              <a:rPr lang="en-US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0</a:t>
            </a:r>
            <a:r>
              <a:rPr lang="ru-RU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,</a:t>
            </a:r>
            <a:r>
              <a:rPr lang="en-US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0</a:t>
            </a:r>
            <a:r>
              <a:rPr lang="ru-RU" sz="1800" b="1" i="0" u="none" strike="noStrike" baseline="0" dirty="0" smtClean="0">
                <a:solidFill>
                  <a:srgbClr val="C00000"/>
                </a:solidFill>
                <a:latin typeface="+mj-lt"/>
              </a:rPr>
              <a:t> %</a:t>
            </a:r>
            <a:endParaRPr lang="ru-RU" sz="1800" b="1" i="0" u="none" strike="noStrike" baseline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4824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60289" y="5957247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7395" y="5959968"/>
            <a:ext cx="21336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269698602"/>
              </p:ext>
            </p:extLst>
          </p:nvPr>
        </p:nvGraphicFramePr>
        <p:xfrm>
          <a:off x="5009394" y="3537012"/>
          <a:ext cx="3343026" cy="196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44008" y="5487615"/>
            <a:ext cx="4123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Эффективность 1 рубля инвестиций составила 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4,6 </a:t>
            </a:r>
            <a:r>
              <a:rPr lang="ru-RU" sz="1200" dirty="0">
                <a:solidFill>
                  <a:srgbClr val="C00000"/>
                </a:solidFill>
              </a:rPr>
              <a:t>рублей общей стоимости вводимых объектов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59469" y="1296475"/>
            <a:ext cx="3109861" cy="1030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rgbClr val="005EA8"/>
                </a:solidFill>
              </a:rPr>
              <a:t>Введены </a:t>
            </a:r>
            <a:r>
              <a:rPr lang="ru-RU" sz="1000" dirty="0">
                <a:solidFill>
                  <a:srgbClr val="005EA8"/>
                </a:solidFill>
              </a:rPr>
              <a:t>в эксплуатацию: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5EA8"/>
                </a:solidFill>
              </a:rPr>
              <a:t>поликлиника Плесецкой центральной районной </a:t>
            </a:r>
            <a:r>
              <a:rPr lang="ru-RU" sz="1000" dirty="0" smtClean="0">
                <a:solidFill>
                  <a:srgbClr val="005EA8"/>
                </a:solidFill>
              </a:rPr>
              <a:t>больницы</a:t>
            </a:r>
            <a:endParaRPr lang="ru-RU" sz="1000" dirty="0">
              <a:solidFill>
                <a:srgbClr val="005EA8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5EA8"/>
                </a:solidFill>
              </a:rPr>
              <a:t>художественное училище резьбы по </a:t>
            </a:r>
            <a:r>
              <a:rPr lang="ru-RU" sz="1000" dirty="0" smtClean="0">
                <a:solidFill>
                  <a:srgbClr val="005EA8"/>
                </a:solidFill>
              </a:rPr>
              <a:t>кости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5EA8"/>
                </a:solidFill>
              </a:rPr>
              <a:t>стадион </a:t>
            </a:r>
            <a:r>
              <a:rPr lang="ru-RU" sz="1000" dirty="0">
                <a:solidFill>
                  <a:srgbClr val="005EA8"/>
                </a:solidFill>
              </a:rPr>
              <a:t>МОУ ДОД ДЮСШ № 6 в </a:t>
            </a:r>
            <a:br>
              <a:rPr lang="ru-RU" sz="1000" dirty="0">
                <a:solidFill>
                  <a:srgbClr val="005EA8"/>
                </a:solidFill>
              </a:rPr>
            </a:br>
            <a:r>
              <a:rPr lang="ru-RU" sz="1000" dirty="0" smtClean="0">
                <a:solidFill>
                  <a:srgbClr val="005EA8"/>
                </a:solidFill>
              </a:rPr>
              <a:t>г</a:t>
            </a:r>
            <a:r>
              <a:rPr lang="ru-RU" sz="1000" dirty="0">
                <a:solidFill>
                  <a:srgbClr val="005EA8"/>
                </a:solidFill>
              </a:rPr>
              <a:t>. </a:t>
            </a:r>
            <a:r>
              <a:rPr lang="ru-RU" sz="1000" dirty="0" smtClean="0">
                <a:solidFill>
                  <a:srgbClr val="005EA8"/>
                </a:solidFill>
              </a:rPr>
              <a:t>Архангельске</a:t>
            </a:r>
            <a:endParaRPr lang="ru-RU" sz="1000" dirty="0">
              <a:solidFill>
                <a:srgbClr val="005EA8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56958" y="2397385"/>
            <a:ext cx="3104552" cy="1030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005EA8"/>
                </a:solidFill>
              </a:rPr>
              <a:t>Завершено строительство крытого катка с искусственным </a:t>
            </a:r>
            <a:r>
              <a:rPr lang="ru-RU" sz="1050" dirty="0" smtClean="0">
                <a:solidFill>
                  <a:srgbClr val="005EA8"/>
                </a:solidFill>
              </a:rPr>
              <a:t>льдом </a:t>
            </a:r>
            <a:r>
              <a:rPr lang="ru-RU" sz="1050" dirty="0">
                <a:solidFill>
                  <a:srgbClr val="005EA8"/>
                </a:solidFill>
              </a:rPr>
              <a:t>ФОК "Звездочка" </a:t>
            </a:r>
            <a:endParaRPr lang="ru-RU" sz="1050" dirty="0" smtClean="0">
              <a:solidFill>
                <a:srgbClr val="005EA8"/>
              </a:solidFill>
            </a:endParaRPr>
          </a:p>
          <a:p>
            <a:r>
              <a:rPr lang="ru-RU" sz="1050" dirty="0" smtClean="0">
                <a:solidFill>
                  <a:srgbClr val="005EA8"/>
                </a:solidFill>
              </a:rPr>
              <a:t>г. Северодвинск</a:t>
            </a:r>
            <a:endParaRPr lang="ru-RU" sz="1050" dirty="0">
              <a:solidFill>
                <a:srgbClr val="005EA8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59469" y="3521414"/>
            <a:ext cx="3104552" cy="1030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005EA8"/>
                </a:solidFill>
              </a:rPr>
              <a:t>Газифицировано 2 многоквартирных дома (20 квартир), выполнены работы для обеспечения газификации 83 </a:t>
            </a:r>
            <a:r>
              <a:rPr lang="ru-RU" sz="1050" dirty="0" smtClean="0">
                <a:solidFill>
                  <a:srgbClr val="005EA8"/>
                </a:solidFill>
              </a:rPr>
              <a:t>индивидуальных </a:t>
            </a:r>
            <a:r>
              <a:rPr lang="ru-RU" sz="1050" dirty="0">
                <a:solidFill>
                  <a:srgbClr val="005EA8"/>
                </a:solidFill>
              </a:rPr>
              <a:t>и 24 многоквартирных (248 квартир) жилых </a:t>
            </a:r>
            <a:r>
              <a:rPr lang="ru-RU" sz="1050" dirty="0" smtClean="0">
                <a:solidFill>
                  <a:srgbClr val="005EA8"/>
                </a:solidFill>
              </a:rPr>
              <a:t>домов</a:t>
            </a:r>
            <a:endParaRPr lang="ru-RU" sz="1050" dirty="0">
              <a:solidFill>
                <a:srgbClr val="005EA8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50850" y="4638920"/>
            <a:ext cx="3104552" cy="1030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005EA8"/>
                </a:solidFill>
              </a:rPr>
              <a:t>Утверждены генеральные планы 4 муниципальных </a:t>
            </a:r>
            <a:r>
              <a:rPr lang="ru-RU" sz="1050" dirty="0" smtClean="0">
                <a:solidFill>
                  <a:srgbClr val="005EA8"/>
                </a:solidFill>
              </a:rPr>
              <a:t>образований</a:t>
            </a:r>
            <a:endParaRPr lang="ru-RU" sz="1050" dirty="0">
              <a:solidFill>
                <a:srgbClr val="005EA8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63318" y="1293298"/>
            <a:ext cx="3104552" cy="1030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005EA8"/>
                </a:solidFill>
              </a:rPr>
              <a:t>Приобретено здание для размещения многофункционального центра </a:t>
            </a:r>
            <a:endParaRPr lang="ru-RU" sz="1050" dirty="0" smtClean="0">
              <a:solidFill>
                <a:srgbClr val="005EA8"/>
              </a:solidFill>
            </a:endParaRPr>
          </a:p>
          <a:p>
            <a:r>
              <a:rPr lang="ru-RU" sz="1050" dirty="0" smtClean="0">
                <a:solidFill>
                  <a:srgbClr val="005EA8"/>
                </a:solidFill>
              </a:rPr>
              <a:t>в </a:t>
            </a:r>
            <a:r>
              <a:rPr lang="ru-RU" sz="1050" dirty="0">
                <a:solidFill>
                  <a:srgbClr val="005EA8"/>
                </a:solidFill>
              </a:rPr>
              <a:t>г. </a:t>
            </a:r>
            <a:r>
              <a:rPr lang="ru-RU" sz="1050" dirty="0" smtClean="0">
                <a:solidFill>
                  <a:srgbClr val="005EA8"/>
                </a:solidFill>
              </a:rPr>
              <a:t>Архангельске</a:t>
            </a:r>
            <a:endParaRPr lang="ru-RU" sz="1050" dirty="0">
              <a:solidFill>
                <a:srgbClr val="005EA8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663318" y="2406672"/>
            <a:ext cx="3104552" cy="1030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005EA8"/>
                </a:solidFill>
              </a:rPr>
              <a:t>За счет средств федеральной субсидии, направленной </a:t>
            </a:r>
            <a:r>
              <a:rPr lang="ru-RU" sz="1000" dirty="0" smtClean="0">
                <a:solidFill>
                  <a:srgbClr val="005EA8"/>
                </a:solidFill>
              </a:rPr>
              <a:t>на </a:t>
            </a:r>
            <a:r>
              <a:rPr lang="ru-RU" sz="1000" dirty="0">
                <a:solidFill>
                  <a:srgbClr val="005EA8"/>
                </a:solidFill>
              </a:rPr>
              <a:t>реализацию мероприятий по развитию инфраструктуры </a:t>
            </a:r>
            <a:r>
              <a:rPr lang="ru-RU" sz="1000" dirty="0" smtClean="0">
                <a:solidFill>
                  <a:srgbClr val="005EA8"/>
                </a:solidFill>
              </a:rPr>
              <a:t>г</a:t>
            </a:r>
            <a:r>
              <a:rPr lang="ru-RU" sz="1000" dirty="0">
                <a:solidFill>
                  <a:srgbClr val="005EA8"/>
                </a:solidFill>
              </a:rPr>
              <a:t>. </a:t>
            </a:r>
            <a:r>
              <a:rPr lang="ru-RU" sz="1000" dirty="0" smtClean="0">
                <a:solidFill>
                  <a:srgbClr val="005EA8"/>
                </a:solidFill>
              </a:rPr>
              <a:t>Мирный, </a:t>
            </a:r>
            <a:r>
              <a:rPr lang="ru-RU" sz="1000" dirty="0">
                <a:solidFill>
                  <a:srgbClr val="005EA8"/>
                </a:solidFill>
              </a:rPr>
              <a:t>введены в эксплуатацию: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5EA8"/>
                </a:solidFill>
              </a:rPr>
              <a:t>детский </a:t>
            </a:r>
            <a:r>
              <a:rPr lang="ru-RU" sz="1000" dirty="0">
                <a:solidFill>
                  <a:srgbClr val="005EA8"/>
                </a:solidFill>
              </a:rPr>
              <a:t>сад на 280 </a:t>
            </a:r>
            <a:r>
              <a:rPr lang="ru-RU" sz="1000" dirty="0" smtClean="0">
                <a:solidFill>
                  <a:srgbClr val="005EA8"/>
                </a:solidFill>
              </a:rPr>
              <a:t>мест</a:t>
            </a:r>
            <a:endParaRPr lang="ru-RU" sz="1000" dirty="0">
              <a:solidFill>
                <a:srgbClr val="005EA8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5EA8"/>
                </a:solidFill>
              </a:rPr>
              <a:t>школа </a:t>
            </a:r>
            <a:r>
              <a:rPr lang="ru-RU" sz="1000" dirty="0">
                <a:solidFill>
                  <a:srgbClr val="005EA8"/>
                </a:solidFill>
              </a:rPr>
              <a:t>на 950 </a:t>
            </a:r>
            <a:r>
              <a:rPr lang="ru-RU" sz="1000" dirty="0" smtClean="0">
                <a:solidFill>
                  <a:srgbClr val="005EA8"/>
                </a:solidFill>
              </a:rPr>
              <a:t>учащихся</a:t>
            </a:r>
            <a:endParaRPr lang="ru-RU" sz="1000" dirty="0">
              <a:solidFill>
                <a:srgbClr val="005EA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0160" y="1296899"/>
            <a:ext cx="1019310" cy="1030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16200000" flipH="1">
            <a:off x="1324616" y="1285049"/>
            <a:ext cx="166337" cy="189190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7648" y="2397809"/>
            <a:ext cx="1019310" cy="1030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 rot="16200000" flipH="1">
            <a:off x="1282360" y="2385959"/>
            <a:ext cx="166337" cy="189190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0159" y="3518126"/>
            <a:ext cx="1019310" cy="1030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6200000" flipH="1">
            <a:off x="1281705" y="3499373"/>
            <a:ext cx="166337" cy="189190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31540" y="4639571"/>
            <a:ext cx="1019310" cy="1030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16200000" flipH="1">
            <a:off x="1273089" y="4630104"/>
            <a:ext cx="166336" cy="189189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644008" y="1293949"/>
            <a:ext cx="1019310" cy="1030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 rot="16200000" flipH="1">
            <a:off x="5485557" y="1284809"/>
            <a:ext cx="166336" cy="189188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644008" y="2407323"/>
            <a:ext cx="1019310" cy="1030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 rot="16200000" flipH="1">
            <a:off x="5485557" y="2390789"/>
            <a:ext cx="166336" cy="189190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5" descr="C:\Documents and Settings\DAYaroslavtsev\Мои документы\Power_point\3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9961" y="1426280"/>
            <a:ext cx="893339" cy="718010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2">
                <a:lumMod val="50000"/>
                <a:alpha val="63000"/>
              </a:scheme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867" y="2533435"/>
            <a:ext cx="757740" cy="757740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2">
                <a:lumMod val="50000"/>
                <a:alpha val="63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506" y="3526996"/>
            <a:ext cx="641154" cy="905758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2">
                <a:lumMod val="50000"/>
                <a:alpha val="63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784" y="4654100"/>
            <a:ext cx="890378" cy="862522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2">
                <a:lumMod val="50000"/>
                <a:alpha val="63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1313" y="1451222"/>
            <a:ext cx="863695" cy="646446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2">
                <a:lumMod val="50000"/>
                <a:alpha val="64000"/>
              </a:schemeClr>
            </a:outerShdw>
          </a:effectLst>
        </p:spPr>
      </p:pic>
      <p:pic>
        <p:nvPicPr>
          <p:cNvPr id="67" name="Picture 4" descr="C:\Documents and Settings\DAYaroslavtsev\Мои документы\2222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4996" y="2511382"/>
            <a:ext cx="975495" cy="784043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2">
                <a:lumMod val="50000"/>
                <a:alpha val="64000"/>
              </a:schemeClr>
            </a:outerShdw>
          </a:effectLst>
        </p:spPr>
      </p:pic>
      <p:sp>
        <p:nvSpPr>
          <p:cNvPr id="84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1" y="836712"/>
            <a:ext cx="8351414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>
                <a:solidFill>
                  <a:srgbClr val="C00000"/>
                </a:solidFill>
              </a:rPr>
              <a:t>В </a:t>
            </a:r>
            <a:r>
              <a:rPr lang="ru-RU" sz="1400" dirty="0" smtClean="0">
                <a:solidFill>
                  <a:srgbClr val="C00000"/>
                </a:solidFill>
              </a:rPr>
              <a:t>2015 году </a:t>
            </a:r>
            <a:r>
              <a:rPr lang="ru-RU" sz="1400" dirty="0">
                <a:solidFill>
                  <a:srgbClr val="C00000"/>
                </a:solidFill>
              </a:rPr>
              <a:t>завершено 36 объектов, в том числе:</a:t>
            </a:r>
            <a:endParaRPr lang="ru-RU" sz="1400" dirty="0" smtClean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</a:t>
            </a:r>
            <a:r>
              <a:rPr lang="ru-RU" sz="2000" spc="-150" dirty="0" smtClean="0">
                <a:solidFill>
                  <a:srgbClr val="005EA8"/>
                </a:solidFill>
              </a:rPr>
              <a:t>ОАИП</a:t>
            </a:r>
            <a:endParaRPr lang="ru-RU" sz="2000" spc="-150" dirty="0">
              <a:solidFill>
                <a:srgbClr val="005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8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6919" y="1212053"/>
            <a:ext cx="8422613" cy="4755830"/>
          </a:xfrm>
          <a:prstGeom prst="rect">
            <a:avLst/>
          </a:prstGeom>
          <a:solidFill>
            <a:srgbClr val="F0F3F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7395" y="5959968"/>
            <a:ext cx="21336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1" y="836712"/>
            <a:ext cx="8327709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smtClean="0">
                <a:solidFill>
                  <a:srgbClr val="C00000"/>
                </a:solidFill>
              </a:rPr>
              <a:t>Жилищное строительство и инженерная инфраструктура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427" y="1268760"/>
            <a:ext cx="3291354" cy="2249230"/>
          </a:xfrm>
          <a:prstGeom prst="rect">
            <a:avLst/>
          </a:prstGeom>
        </p:spPr>
      </p:pic>
      <p:sp>
        <p:nvSpPr>
          <p:cNvPr id="49" name="Прямоугольный треугольник 48"/>
          <p:cNvSpPr/>
          <p:nvPr/>
        </p:nvSpPr>
        <p:spPr>
          <a:xfrm flipH="1" flipV="1">
            <a:off x="209303" y="3501008"/>
            <a:ext cx="137214" cy="88782"/>
          </a:xfrm>
          <a:prstGeom prst="rtTriangle">
            <a:avLst/>
          </a:prstGeom>
          <a:solidFill>
            <a:srgbClr val="1E2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 flipH="1">
            <a:off x="4253682" y="2618230"/>
            <a:ext cx="166337" cy="189190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616490" y="1278145"/>
            <a:ext cx="5151380" cy="1061194"/>
            <a:chOff x="3347864" y="1292811"/>
            <a:chExt cx="5151380" cy="1061194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3347865" y="1439243"/>
              <a:ext cx="1061193" cy="766194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1054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4409058" y="1439243"/>
              <a:ext cx="4090186" cy="766194"/>
            </a:xfrm>
            <a:prstGeom prst="homePlate">
              <a:avLst/>
            </a:prstGeom>
            <a:solidFill>
              <a:srgbClr val="1054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переселено</a:t>
              </a:r>
              <a:r>
                <a:rPr lang="ru-RU" sz="1200" dirty="0" smtClean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и</a:t>
              </a:r>
              <a:r>
                <a:rPr lang="ru-RU" sz="1200" dirty="0" smtClean="0">
                  <a:solidFill>
                    <a:schemeClr val="bg1"/>
                  </a:solidFill>
                </a:rPr>
                <a:t>з </a:t>
              </a:r>
              <a:r>
                <a:rPr lang="ru-RU" sz="1200" dirty="0">
                  <a:solidFill>
                    <a:schemeClr val="bg1"/>
                  </a:solidFill>
                </a:rPr>
                <a:t>аварийного жилищного фонда общей площадью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44 430</a:t>
              </a:r>
              <a:r>
                <a:rPr lang="ru-RU" sz="1200" dirty="0" smtClean="0">
                  <a:solidFill>
                    <a:schemeClr val="bg1"/>
                  </a:solidFill>
                </a:rPr>
                <a:t>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м</a:t>
              </a:r>
              <a:r>
                <a:rPr lang="ru-RU" sz="1200" b="1" baseline="30000" dirty="0" smtClean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47864" y="1292811"/>
              <a:ext cx="1061194" cy="106119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2815</a:t>
              </a:r>
            </a:p>
            <a:p>
              <a:pPr algn="ctr"/>
              <a:r>
                <a:rPr lang="ru-RU" sz="1400" dirty="0"/>
                <a:t>человек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616489" y="2461152"/>
            <a:ext cx="5153043" cy="1061194"/>
            <a:chOff x="3347864" y="1292811"/>
            <a:chExt cx="5149919" cy="1061194"/>
          </a:xfrm>
        </p:grpSpPr>
        <p:sp>
          <p:nvSpPr>
            <p:cNvPr id="46" name="Пятиугольник 45"/>
            <p:cNvSpPr/>
            <p:nvPr/>
          </p:nvSpPr>
          <p:spPr>
            <a:xfrm>
              <a:off x="3347865" y="1439243"/>
              <a:ext cx="1061193" cy="766194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1054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ятиугольник 46"/>
            <p:cNvSpPr/>
            <p:nvPr/>
          </p:nvSpPr>
          <p:spPr>
            <a:xfrm>
              <a:off x="4409059" y="1439243"/>
              <a:ext cx="4088724" cy="766194"/>
            </a:xfrm>
            <a:prstGeom prst="homePlate">
              <a:avLst/>
            </a:prstGeom>
            <a:solidFill>
              <a:srgbClr val="1054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общей площадью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2 092 м</a:t>
              </a:r>
              <a:r>
                <a:rPr lang="ru-RU" sz="1200" b="1" baseline="30000" dirty="0" smtClean="0">
                  <a:solidFill>
                    <a:schemeClr val="bg1"/>
                  </a:solidFill>
                </a:rPr>
                <a:t>2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приобретено</a:t>
              </a:r>
              <a:r>
                <a:rPr lang="ru-RU" sz="1200" dirty="0" smtClean="0">
                  <a:solidFill>
                    <a:schemeClr val="bg1"/>
                  </a:solidFill>
                </a:rPr>
                <a:t> под </a:t>
              </a:r>
              <a:r>
                <a:rPr lang="ru-RU" sz="1200" dirty="0">
                  <a:solidFill>
                    <a:schemeClr val="bg1"/>
                  </a:solidFill>
                </a:rPr>
                <a:t>«служебное» жилье и жилье для граждан, пострадавших от пожаров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347864" y="1292811"/>
              <a:ext cx="1061194" cy="106119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48</a:t>
              </a:r>
            </a:p>
            <a:p>
              <a:pPr algn="ctr"/>
              <a:r>
                <a:rPr lang="ru-RU" sz="1400" dirty="0"/>
                <a:t>квартир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41492" y="3592040"/>
            <a:ext cx="5151772" cy="1061194"/>
            <a:chOff x="0" y="3981949"/>
            <a:chExt cx="5151772" cy="1061194"/>
          </a:xfrm>
        </p:grpSpPr>
        <p:sp>
          <p:nvSpPr>
            <p:cNvPr id="30" name="Пятиугольник 29"/>
            <p:cNvSpPr/>
            <p:nvPr/>
          </p:nvSpPr>
          <p:spPr>
            <a:xfrm>
              <a:off x="4090579" y="4128381"/>
              <a:ext cx="1061193" cy="766194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1054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Пятиугольник 30"/>
            <p:cNvSpPr/>
            <p:nvPr/>
          </p:nvSpPr>
          <p:spPr>
            <a:xfrm flipH="1">
              <a:off x="0" y="4128381"/>
              <a:ext cx="4090186" cy="766194"/>
            </a:xfrm>
            <a:prstGeom prst="homePlate">
              <a:avLst/>
            </a:prstGeom>
            <a:solidFill>
              <a:srgbClr val="1054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r"/>
              <a:r>
                <a:rPr lang="ru-RU" sz="1200" b="1" dirty="0" smtClean="0">
                  <a:solidFill>
                    <a:schemeClr val="bg1"/>
                  </a:solidFill>
                </a:rPr>
                <a:t>инженерной инфраструктуры </a:t>
              </a:r>
              <a:r>
                <a:rPr lang="ru-RU" sz="1200" dirty="0" smtClean="0">
                  <a:solidFill>
                    <a:schemeClr val="bg1"/>
                  </a:solidFill>
                </a:rPr>
                <a:t>введено,  общая протяженность </a:t>
              </a:r>
              <a:r>
                <a:rPr lang="ru-RU" sz="1200" dirty="0">
                  <a:solidFill>
                    <a:schemeClr val="bg1"/>
                  </a:solidFill>
                </a:rPr>
                <a:t>сетей </a:t>
              </a:r>
              <a:r>
                <a:rPr lang="ru-RU" sz="1200" dirty="0" smtClean="0">
                  <a:solidFill>
                    <a:schemeClr val="bg1"/>
                  </a:solidFill>
                </a:rPr>
                <a:t>-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12,5 км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90578" y="3981949"/>
              <a:ext cx="1061194" cy="106119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ru-RU" b="1" dirty="0"/>
            </a:p>
            <a:p>
              <a:pPr algn="ctr"/>
              <a:r>
                <a:rPr lang="ru-RU" sz="1400" dirty="0" smtClean="0"/>
                <a:t>объекта</a:t>
              </a:r>
              <a:endParaRPr lang="ru-RU" sz="1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52120" y="3595711"/>
            <a:ext cx="3256089" cy="2323139"/>
            <a:chOff x="5519091" y="3630556"/>
            <a:chExt cx="3256089" cy="232313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519091" y="3630556"/>
              <a:ext cx="3244444" cy="2234357"/>
              <a:chOff x="4431964" y="3506216"/>
              <a:chExt cx="4064730" cy="2799266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431964" y="3506219"/>
                <a:ext cx="4064730" cy="2799263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7113610" y="3506216"/>
                <a:ext cx="1383084" cy="222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ый треугольник 32"/>
            <p:cNvSpPr/>
            <p:nvPr/>
          </p:nvSpPr>
          <p:spPr>
            <a:xfrm flipV="1">
              <a:off x="8637966" y="5864913"/>
              <a:ext cx="137214" cy="8878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1492" y="4775047"/>
            <a:ext cx="5151772" cy="1061194"/>
            <a:chOff x="0" y="3981949"/>
            <a:chExt cx="5151772" cy="1061194"/>
          </a:xfrm>
        </p:grpSpPr>
        <p:sp>
          <p:nvSpPr>
            <p:cNvPr id="37" name="Пятиугольник 36"/>
            <p:cNvSpPr/>
            <p:nvPr/>
          </p:nvSpPr>
          <p:spPr>
            <a:xfrm>
              <a:off x="4090579" y="4128381"/>
              <a:ext cx="1061193" cy="766194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1054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 flipH="1">
              <a:off x="0" y="4128381"/>
              <a:ext cx="4090186" cy="766194"/>
            </a:xfrm>
            <a:prstGeom prst="homePlate">
              <a:avLst/>
            </a:prstGeom>
            <a:solidFill>
              <a:srgbClr val="1054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r"/>
              <a:r>
                <a:rPr lang="ru-RU" sz="1200" dirty="0">
                  <a:solidFill>
                    <a:schemeClr val="bg1"/>
                  </a:solidFill>
                </a:rPr>
                <a:t>для многодетных семей </a:t>
              </a:r>
              <a:r>
                <a:rPr lang="ru-RU" sz="1200" dirty="0" smtClean="0">
                  <a:solidFill>
                    <a:schemeClr val="bg1"/>
                  </a:solidFill>
                </a:rPr>
                <a:t>обеспечено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грунтовыми дорогами </a:t>
              </a:r>
              <a:r>
                <a:rPr lang="ru-RU" sz="1200" dirty="0" smtClean="0">
                  <a:solidFill>
                    <a:schemeClr val="bg1"/>
                  </a:solidFill>
                </a:rPr>
                <a:t>(г</a:t>
              </a:r>
              <a:r>
                <a:rPr lang="ru-RU" sz="1200" dirty="0">
                  <a:solidFill>
                    <a:schemeClr val="bg1"/>
                  </a:solidFill>
                </a:rPr>
                <a:t>. </a:t>
              </a:r>
              <a:r>
                <a:rPr lang="ru-RU" sz="1200" dirty="0" smtClean="0">
                  <a:solidFill>
                    <a:schemeClr val="bg1"/>
                  </a:solidFill>
                </a:rPr>
                <a:t>Котлас – 95 ЗУ, </a:t>
              </a:r>
            </a:p>
            <a:p>
              <a:pPr algn="r"/>
              <a:r>
                <a:rPr lang="ru-RU" sz="1200" dirty="0" smtClean="0">
                  <a:solidFill>
                    <a:schemeClr val="bg1"/>
                  </a:solidFill>
                </a:rPr>
                <a:t>с</a:t>
              </a:r>
              <a:r>
                <a:rPr lang="ru-RU" sz="1200" dirty="0">
                  <a:solidFill>
                    <a:schemeClr val="bg1"/>
                  </a:solidFill>
                </a:rPr>
                <a:t>. </a:t>
              </a:r>
              <a:r>
                <a:rPr lang="ru-RU" sz="1200" dirty="0" err="1">
                  <a:solidFill>
                    <a:schemeClr val="bg1"/>
                  </a:solidFill>
                </a:rPr>
                <a:t>Черевково</a:t>
              </a:r>
              <a:r>
                <a:rPr lang="ru-RU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</a:rPr>
                <a:t>Красноборского</a:t>
              </a:r>
              <a:r>
                <a:rPr lang="ru-RU" sz="1200" dirty="0">
                  <a:solidFill>
                    <a:schemeClr val="bg1"/>
                  </a:solidFill>
                </a:rPr>
                <a:t> района </a:t>
              </a:r>
              <a:r>
                <a:rPr lang="ru-RU" sz="1200" dirty="0" smtClean="0">
                  <a:solidFill>
                    <a:schemeClr val="bg1"/>
                  </a:solidFill>
                </a:rPr>
                <a:t>– 27 ЗУ)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090578" y="3981949"/>
              <a:ext cx="1061194" cy="106119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122</a:t>
              </a:r>
              <a:endParaRPr lang="ru-RU" b="1" dirty="0"/>
            </a:p>
            <a:p>
              <a:pPr algn="ctr"/>
              <a:r>
                <a:rPr lang="ru-RU" sz="1200" dirty="0" smtClean="0"/>
                <a:t>земельных участка</a:t>
              </a:r>
              <a:endParaRPr lang="ru-RU" sz="1200" dirty="0"/>
            </a:p>
          </p:txBody>
        </p:sp>
      </p:grpSp>
      <p:sp>
        <p:nvSpPr>
          <p:cNvPr id="40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</a:t>
            </a:r>
            <a:r>
              <a:rPr lang="ru-RU" sz="2000" spc="-150" dirty="0" smtClean="0">
                <a:solidFill>
                  <a:srgbClr val="005EA8"/>
                </a:solidFill>
              </a:rPr>
              <a:t>ОАИП </a:t>
            </a:r>
            <a:r>
              <a:rPr lang="ru-RU" sz="1600" spc="-150" dirty="0" smtClean="0">
                <a:solidFill>
                  <a:srgbClr val="005EA8"/>
                </a:solidFill>
              </a:rPr>
              <a:t>в 2015 году</a:t>
            </a:r>
            <a:endParaRPr lang="ru-RU" sz="2000" spc="-150" dirty="0">
              <a:solidFill>
                <a:srgbClr val="005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33290" y="3357008"/>
            <a:ext cx="3536182" cy="2340244"/>
          </a:xfrm>
          <a:prstGeom prst="rect">
            <a:avLst/>
          </a:prstGeom>
          <a:solidFill>
            <a:srgbClr val="D6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8684510"/>
              </p:ext>
            </p:extLst>
          </p:nvPr>
        </p:nvGraphicFramePr>
        <p:xfrm>
          <a:off x="4206875" y="1358901"/>
          <a:ext cx="4895850" cy="448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80"/>
          <a:stretch/>
        </p:blipFill>
        <p:spPr>
          <a:xfrm>
            <a:off x="531593" y="4547741"/>
            <a:ext cx="2065104" cy="115215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1" y="836712"/>
            <a:ext cx="8327709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</a:rPr>
              <a:t>Образование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</a:t>
            </a:r>
            <a:r>
              <a:rPr lang="ru-RU" sz="2000" spc="-150" dirty="0" smtClean="0">
                <a:solidFill>
                  <a:srgbClr val="005EA8"/>
                </a:solidFill>
              </a:rPr>
              <a:t>ОАИП </a:t>
            </a:r>
            <a:r>
              <a:rPr lang="ru-RU" sz="1600" spc="-150" dirty="0" smtClean="0">
                <a:solidFill>
                  <a:srgbClr val="005EA8"/>
                </a:solidFill>
              </a:rPr>
              <a:t>в 2015 году</a:t>
            </a:r>
            <a:endParaRPr lang="ru-RU" sz="2000" spc="-150" dirty="0">
              <a:solidFill>
                <a:srgbClr val="005EA8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290" y="3357008"/>
            <a:ext cx="2065104" cy="1152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29312" y="3356992"/>
            <a:ext cx="1440160" cy="234026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80140" y="2697287"/>
            <a:ext cx="3489333" cy="395572"/>
          </a:xfrm>
          <a:prstGeom prst="rect">
            <a:avLst/>
          </a:prstGeom>
          <a:solidFill>
            <a:srgbClr val="A0B3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79645" y="1824780"/>
            <a:ext cx="3489828" cy="387162"/>
          </a:xfrm>
          <a:prstGeom prst="rect">
            <a:avLst/>
          </a:prstGeom>
          <a:solidFill>
            <a:srgbClr val="A0B3D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75667" y="2268670"/>
            <a:ext cx="3493805" cy="378738"/>
          </a:xfrm>
          <a:prstGeom prst="rect">
            <a:avLst/>
          </a:prstGeom>
          <a:solidFill>
            <a:srgbClr val="005EA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2" y="1554948"/>
            <a:ext cx="3330261" cy="14600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C00000"/>
                </a:solidFill>
              </a:rPr>
              <a:t>ВВЕДЕНО В ЭКСПЛУАТАЦИЮ: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4" name="Содержимое 4"/>
          <p:cNvSpPr>
            <a:spLocks noGrp="1"/>
          </p:cNvSpPr>
          <p:nvPr>
            <p:ph sz="half" idx="4294967295"/>
          </p:nvPr>
        </p:nvSpPr>
        <p:spPr>
          <a:xfrm>
            <a:off x="606690" y="1932550"/>
            <a:ext cx="3078231" cy="2723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1054A0"/>
                </a:solidFill>
              </a:rPr>
              <a:t>7</a:t>
            </a:r>
            <a:r>
              <a:rPr lang="ru-RU" sz="1200" dirty="0" smtClean="0">
                <a:solidFill>
                  <a:srgbClr val="1054A0"/>
                </a:solidFill>
              </a:rPr>
              <a:t> ДЕТСКИХ САДОВ НА </a:t>
            </a:r>
            <a:r>
              <a:rPr lang="ru-RU" sz="1200" b="1" dirty="0" smtClean="0">
                <a:solidFill>
                  <a:srgbClr val="1054A0"/>
                </a:solidFill>
              </a:rPr>
              <a:t>1 165 </a:t>
            </a:r>
            <a:r>
              <a:rPr lang="ru-RU" sz="1200" dirty="0" smtClean="0">
                <a:solidFill>
                  <a:srgbClr val="1054A0"/>
                </a:solidFill>
              </a:rPr>
              <a:t>МЕСТ</a:t>
            </a:r>
            <a:endParaRPr lang="ru-RU" sz="1200" dirty="0">
              <a:solidFill>
                <a:srgbClr val="1054A0"/>
              </a:solidFill>
            </a:endParaRPr>
          </a:p>
        </p:txBody>
      </p:sp>
      <p:sp>
        <p:nvSpPr>
          <p:cNvPr id="4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06691" y="2370815"/>
            <a:ext cx="3078232" cy="1940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1054A0"/>
                </a:solidFill>
              </a:rPr>
              <a:t>ШКОЛА ИСКУССТВ НА </a:t>
            </a:r>
            <a:r>
              <a:rPr lang="ru-RU" sz="1200" b="1" dirty="0" smtClean="0">
                <a:solidFill>
                  <a:srgbClr val="1054A0"/>
                </a:solidFill>
              </a:rPr>
              <a:t>350</a:t>
            </a:r>
            <a:r>
              <a:rPr lang="ru-RU" sz="1200" dirty="0" smtClean="0">
                <a:solidFill>
                  <a:srgbClr val="1054A0"/>
                </a:solidFill>
              </a:rPr>
              <a:t> МЕСТ</a:t>
            </a:r>
            <a:endParaRPr lang="ru-RU" sz="1200" dirty="0">
              <a:solidFill>
                <a:srgbClr val="1054A0"/>
              </a:solidFill>
            </a:endParaRPr>
          </a:p>
        </p:txBody>
      </p:sp>
      <p:sp>
        <p:nvSpPr>
          <p:cNvPr id="46" name="Содержимое 4"/>
          <p:cNvSpPr>
            <a:spLocks noGrp="1"/>
          </p:cNvSpPr>
          <p:nvPr>
            <p:ph sz="half" idx="4294967295"/>
          </p:nvPr>
        </p:nvSpPr>
        <p:spPr>
          <a:xfrm>
            <a:off x="606690" y="2796646"/>
            <a:ext cx="3078231" cy="272314"/>
          </a:xfrm>
          <a:prstGeom prst="rect">
            <a:avLst/>
          </a:prstGeom>
          <a:noFill/>
        </p:spPr>
        <p:txBody>
          <a:bodyPr anchor="t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1054A0"/>
                </a:solidFill>
              </a:rPr>
              <a:t>4</a:t>
            </a:r>
            <a:r>
              <a:rPr lang="ru-RU" sz="1200" dirty="0" smtClean="0">
                <a:solidFill>
                  <a:srgbClr val="1054A0"/>
                </a:solidFill>
              </a:rPr>
              <a:t> УЧЕБНЫХ АВТОГОРОДКА</a:t>
            </a:r>
            <a:endParaRPr lang="ru-RU" sz="1200" dirty="0">
              <a:solidFill>
                <a:srgbClr val="1054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7871" y="2697287"/>
            <a:ext cx="54088" cy="395572"/>
          </a:xfrm>
          <a:prstGeom prst="rect">
            <a:avLst/>
          </a:prstGeom>
          <a:solidFill>
            <a:srgbClr val="A0B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27871" y="1824780"/>
            <a:ext cx="54088" cy="387162"/>
          </a:xfrm>
          <a:prstGeom prst="rect">
            <a:avLst/>
          </a:prstGeom>
          <a:solidFill>
            <a:srgbClr val="A0B3DB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7871" y="2268670"/>
            <a:ext cx="57670" cy="378738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6155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U:\common\семинар август 2015\подложка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150"/>
          <a:stretch/>
        </p:blipFill>
        <p:spPr bwMode="auto">
          <a:xfrm>
            <a:off x="346919" y="1304764"/>
            <a:ext cx="8429919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U:\common\семинар август 2015\подложка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784" b="2203"/>
          <a:stretch>
            <a:fillRect/>
          </a:stretch>
        </p:blipFill>
        <p:spPr bwMode="auto">
          <a:xfrm>
            <a:off x="1635501" y="1260492"/>
            <a:ext cx="5908898" cy="48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82534" y="5112086"/>
            <a:ext cx="769331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780529" y="1606762"/>
            <a:ext cx="979603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1" y="836712"/>
            <a:ext cx="8327709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Col="144000" anchor="ctr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C00000"/>
                </a:solidFill>
              </a:rPr>
              <a:t>Объекты, </a:t>
            </a:r>
            <a:r>
              <a:rPr lang="ru-RU" sz="1200" dirty="0" smtClean="0">
                <a:solidFill>
                  <a:srgbClr val="C00000"/>
                </a:solidFill>
              </a:rPr>
              <a:t>реализованные </a:t>
            </a:r>
            <a:r>
              <a:rPr lang="ru-RU" sz="1200" dirty="0">
                <a:solidFill>
                  <a:srgbClr val="C00000"/>
                </a:solidFill>
              </a:rPr>
              <a:t>в рамках госпрограммы Архангельской области </a:t>
            </a:r>
            <a:br>
              <a:rPr lang="ru-RU" sz="1200" dirty="0">
                <a:solidFill>
                  <a:srgbClr val="C00000"/>
                </a:solidFill>
              </a:rPr>
            </a:br>
            <a:r>
              <a:rPr lang="ru-RU" sz="1200" dirty="0">
                <a:solidFill>
                  <a:srgbClr val="C00000"/>
                </a:solidFill>
              </a:rPr>
              <a:t>«Развитие транспортной системы Архангельской области (2014-2020 годы)»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</a:t>
            </a:r>
            <a:r>
              <a:rPr lang="ru-RU" sz="2000" spc="-150" dirty="0" smtClean="0">
                <a:solidFill>
                  <a:srgbClr val="005EA8"/>
                </a:solidFill>
              </a:rPr>
              <a:t>ОАИП </a:t>
            </a:r>
            <a:r>
              <a:rPr lang="ru-RU" sz="1600" spc="-150" dirty="0" smtClean="0">
                <a:solidFill>
                  <a:srgbClr val="005EA8"/>
                </a:solidFill>
              </a:rPr>
              <a:t>в 2015 году</a:t>
            </a:r>
            <a:endParaRPr lang="ru-RU" sz="2000" spc="-150" dirty="0">
              <a:solidFill>
                <a:srgbClr val="005EA8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4924391" y="1375712"/>
          <a:ext cx="4040097" cy="235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/>
          </p:nvPr>
        </p:nvGraphicFramePr>
        <p:xfrm>
          <a:off x="2728147" y="3537012"/>
          <a:ext cx="3254387" cy="236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" name="Схема 2"/>
          <p:cNvGraphicFramePr/>
          <p:nvPr>
            <p:extLst/>
          </p:nvPr>
        </p:nvGraphicFramePr>
        <p:xfrm>
          <a:off x="346919" y="1340768"/>
          <a:ext cx="3288977" cy="307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2" name="12-конечная звезда 11"/>
          <p:cNvSpPr/>
          <p:nvPr/>
        </p:nvSpPr>
        <p:spPr>
          <a:xfrm>
            <a:off x="6751865" y="5010991"/>
            <a:ext cx="233053" cy="233053"/>
          </a:xfrm>
          <a:prstGeom prst="star1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12-конечная звезда 34"/>
          <p:cNvSpPr/>
          <p:nvPr/>
        </p:nvSpPr>
        <p:spPr>
          <a:xfrm>
            <a:off x="4547475" y="1491548"/>
            <a:ext cx="233053" cy="233053"/>
          </a:xfrm>
          <a:prstGeom prst="star1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60289" y="5957247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4264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61275" y="1309822"/>
            <a:ext cx="3709719" cy="2072796"/>
          </a:xfrm>
          <a:prstGeom prst="rect">
            <a:avLst/>
          </a:prstGeom>
        </p:spPr>
      </p:pic>
      <p:pic>
        <p:nvPicPr>
          <p:cNvPr id="45" name="Рисунок 5" descr="Схема _выполнение Соловки.pdf - Adobe Reader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3420" y="1342433"/>
            <a:ext cx="4517336" cy="44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044" y="5957247"/>
            <a:ext cx="8420951" cy="370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5967882"/>
            <a:ext cx="328749" cy="349296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919" y="332656"/>
            <a:ext cx="8420951" cy="3912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750355" y="-53156"/>
            <a:ext cx="427421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</a:rPr>
              <a:t>В отчетном периоде завершено 36 объектов, в том числе:</a:t>
            </a:r>
          </a:p>
        </p:txBody>
      </p:sp>
      <p:sp>
        <p:nvSpPr>
          <p:cNvPr id="23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0161" y="836712"/>
            <a:ext cx="8327709" cy="39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</a:pPr>
            <a:r>
              <a:rPr lang="ru-RU" sz="1400" dirty="0">
                <a:solidFill>
                  <a:srgbClr val="C00000"/>
                </a:solidFill>
              </a:rPr>
              <a:t>Развитие Соловецкого архипелага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31193" y="427592"/>
            <a:ext cx="8615284" cy="64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150" dirty="0">
                <a:solidFill>
                  <a:srgbClr val="005EA8"/>
                </a:solidFill>
              </a:rPr>
              <a:t>Результаты реализации </a:t>
            </a:r>
            <a:r>
              <a:rPr lang="ru-RU" sz="2000" spc="-150" dirty="0" smtClean="0">
                <a:solidFill>
                  <a:srgbClr val="005EA8"/>
                </a:solidFill>
              </a:rPr>
              <a:t>ОАИП </a:t>
            </a:r>
            <a:r>
              <a:rPr lang="ru-RU" sz="1600" spc="-150" dirty="0" smtClean="0">
                <a:solidFill>
                  <a:srgbClr val="005EA8"/>
                </a:solidFill>
              </a:rPr>
              <a:t>в 2015 году</a:t>
            </a:r>
            <a:endParaRPr lang="ru-RU" sz="2000" spc="-150" dirty="0">
              <a:solidFill>
                <a:srgbClr val="005EA8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8097" y="1304764"/>
            <a:ext cx="4712659" cy="751758"/>
            <a:chOff x="248097" y="1273086"/>
            <a:chExt cx="4712659" cy="751758"/>
          </a:xfrm>
        </p:grpSpPr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342900" y="1273086"/>
              <a:ext cx="4617856" cy="685334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80000"/>
              </a:schemeClr>
            </a:solidFill>
          </p:spPr>
          <p:txBody>
            <a:bodyPr anchor="ctr"/>
            <a:lstStyle/>
            <a:p>
              <a:pPr lvl="0">
                <a:spcBef>
                  <a:spcPct val="0"/>
                </a:spcBef>
              </a:pPr>
              <a:r>
                <a:rPr lang="ru-RU" sz="11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Проведена </a:t>
              </a:r>
              <a:r>
                <a:rPr lang="ru-RU" sz="1100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оценка воздействия объектов капитального строительства (зданий больницы и представительства) на выдающуюся универсальную ценность объекта всемирного наследия. </a:t>
              </a:r>
              <a:r>
                <a:rPr lang="ru-RU" sz="11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Отчеты </a:t>
              </a:r>
              <a:r>
                <a:rPr lang="ru-RU" sz="1100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направлены в Минкультуры России</a:t>
              </a:r>
            </a:p>
          </p:txBody>
        </p:sp>
        <p:sp>
          <p:nvSpPr>
            <p:cNvPr id="43" name="Прямоугольный треугольник 42"/>
            <p:cNvSpPr/>
            <p:nvPr/>
          </p:nvSpPr>
          <p:spPr>
            <a:xfrm flipH="1" flipV="1">
              <a:off x="248097" y="1958419"/>
              <a:ext cx="103063" cy="66425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50800" y="1273086"/>
              <a:ext cx="92100" cy="6853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48096" y="2096852"/>
            <a:ext cx="4712659" cy="583748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anchor="ctr"/>
          <a:lstStyle>
            <a:defPPr>
              <a:defRPr lang="ru-RU"/>
            </a:defPPr>
            <a:lvl1pPr lvl="0">
              <a:spcBef>
                <a:spcPct val="0"/>
              </a:spcBef>
              <a:defRPr sz="11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Выполнены работы по строительству административного здания и объектов жилищно-коммунального хозяйства</a:t>
            </a:r>
          </a:p>
        </p:txBody>
      </p:sp>
      <p:sp>
        <p:nvSpPr>
          <p:cNvPr id="53" name="Овальная выноска 52"/>
          <p:cNvSpPr/>
          <p:nvPr/>
        </p:nvSpPr>
        <p:spPr>
          <a:xfrm rot="19168990" flipH="1">
            <a:off x="809919" y="3336399"/>
            <a:ext cx="819009" cy="860943"/>
          </a:xfrm>
          <a:prstGeom prst="wedgeEllipseCallout">
            <a:avLst>
              <a:gd name="adj1" fmla="val -139430"/>
              <a:gd name="adj2" fmla="val 205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4595" y="3115347"/>
            <a:ext cx="1587599" cy="1587599"/>
          </a:xfrm>
          <a:prstGeom prst="ellipse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 l="-26000" r="-26000"/>
            </a:stretch>
          </a:blip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 rot="21029079">
            <a:off x="3073801" y="4168908"/>
            <a:ext cx="819009" cy="860943"/>
          </a:xfrm>
          <a:prstGeom prst="wedgeEllipseCallout">
            <a:avLst>
              <a:gd name="adj1" fmla="val -139430"/>
              <a:gd name="adj2" fmla="val 205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049493" y="3721520"/>
            <a:ext cx="1651696" cy="1651696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8469707"/>
              </p:ext>
            </p:extLst>
          </p:nvPr>
        </p:nvGraphicFramePr>
        <p:xfrm>
          <a:off x="5061275" y="3427057"/>
          <a:ext cx="3709720" cy="320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6" name="Прямоугольный треугольник 55"/>
          <p:cNvSpPr/>
          <p:nvPr/>
        </p:nvSpPr>
        <p:spPr>
          <a:xfrm flipH="1" flipV="1">
            <a:off x="242695" y="2680600"/>
            <a:ext cx="103063" cy="66425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52107" y="5967882"/>
            <a:ext cx="7574372" cy="370567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rgbClr val="002241"/>
                </a:solidFill>
              </a:rPr>
              <a:t>Об осуществлении капитальных вложений </a:t>
            </a:r>
            <a:r>
              <a:rPr lang="ru-RU" sz="1000" dirty="0" smtClean="0">
                <a:solidFill>
                  <a:srgbClr val="002241"/>
                </a:solidFill>
              </a:rPr>
              <a:t>в объекты </a:t>
            </a:r>
            <a:r>
              <a:rPr lang="ru-RU" sz="1000" dirty="0">
                <a:solidFill>
                  <a:srgbClr val="002241"/>
                </a:solidFill>
              </a:rPr>
              <a:t>капитального строительства </a:t>
            </a:r>
            <a:r>
              <a:rPr lang="ru-RU" sz="1000" dirty="0" smtClean="0">
                <a:solidFill>
                  <a:srgbClr val="002241"/>
                </a:solidFill>
              </a:rPr>
              <a:t/>
            </a:r>
            <a:br>
              <a:rPr lang="ru-RU" sz="1000" dirty="0" smtClean="0">
                <a:solidFill>
                  <a:srgbClr val="002241"/>
                </a:solidFill>
              </a:rPr>
            </a:br>
            <a:r>
              <a:rPr lang="ru-RU" sz="1000" dirty="0" smtClean="0">
                <a:solidFill>
                  <a:srgbClr val="002241"/>
                </a:solidFill>
              </a:rPr>
              <a:t>за </a:t>
            </a:r>
            <a:r>
              <a:rPr lang="ru-RU" sz="1000" dirty="0">
                <a:solidFill>
                  <a:srgbClr val="002241"/>
                </a:solidFill>
              </a:rPr>
              <a:t>счет средств областного </a:t>
            </a:r>
            <a:r>
              <a:rPr lang="ru-RU" sz="1000" dirty="0" smtClean="0">
                <a:solidFill>
                  <a:srgbClr val="002241"/>
                </a:solidFill>
              </a:rPr>
              <a:t>бюджета в </a:t>
            </a:r>
            <a:r>
              <a:rPr lang="ru-RU" sz="1000" dirty="0">
                <a:solidFill>
                  <a:srgbClr val="002241"/>
                </a:solidFill>
              </a:rPr>
              <a:t>2015 году и текущем периоде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895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ml_ppt_ns2">
  <a:themeElements>
    <a:clrScheme name="АИЖК">
      <a:dk1>
        <a:srgbClr val="002440"/>
      </a:dk1>
      <a:lt1>
        <a:srgbClr val="FFFFFF"/>
      </a:lt1>
      <a:dk2>
        <a:srgbClr val="E5EDF1"/>
      </a:dk2>
      <a:lt2>
        <a:srgbClr val="FFFFFF"/>
      </a:lt2>
      <a:accent1>
        <a:srgbClr val="1570D5"/>
      </a:accent1>
      <a:accent2>
        <a:srgbClr val="7795C9"/>
      </a:accent2>
      <a:accent3>
        <a:srgbClr val="B4C3E2"/>
      </a:accent3>
      <a:accent4>
        <a:srgbClr val="EFB4A2"/>
      </a:accent4>
      <a:accent5>
        <a:srgbClr val="E1795E"/>
      </a:accent5>
      <a:accent6>
        <a:srgbClr val="C90019"/>
      </a:accent6>
      <a:hlink>
        <a:srgbClr val="002440"/>
      </a:hlink>
      <a:folHlink>
        <a:srgbClr val="002440"/>
      </a:folHlink>
    </a:clrScheme>
    <a:fontScheme name="АИЖК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ctr"/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 dirty="0" smtClean="0">
            <a:ln>
              <a:noFill/>
            </a:ln>
            <a:solidFill>
              <a:srgbClr val="00224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ИЖК">
    <a:dk1>
      <a:srgbClr val="002440"/>
    </a:dk1>
    <a:lt1>
      <a:srgbClr val="FFFFFF"/>
    </a:lt1>
    <a:dk2>
      <a:srgbClr val="E5EDF1"/>
    </a:dk2>
    <a:lt2>
      <a:srgbClr val="FFFFFF"/>
    </a:lt2>
    <a:accent1>
      <a:srgbClr val="1570D5"/>
    </a:accent1>
    <a:accent2>
      <a:srgbClr val="7795C9"/>
    </a:accent2>
    <a:accent3>
      <a:srgbClr val="B4C3E2"/>
    </a:accent3>
    <a:accent4>
      <a:srgbClr val="EFB4A2"/>
    </a:accent4>
    <a:accent5>
      <a:srgbClr val="E1795E"/>
    </a:accent5>
    <a:accent6>
      <a:srgbClr val="C90019"/>
    </a:accent6>
    <a:hlink>
      <a:srgbClr val="002440"/>
    </a:hlink>
    <a:folHlink>
      <a:srgbClr val="002440"/>
    </a:folHlink>
  </a:clrScheme>
  <a:fontScheme name="АИЖК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ИЖК">
    <a:dk1>
      <a:srgbClr val="002440"/>
    </a:dk1>
    <a:lt1>
      <a:srgbClr val="FFFFFF"/>
    </a:lt1>
    <a:dk2>
      <a:srgbClr val="E5EDF1"/>
    </a:dk2>
    <a:lt2>
      <a:srgbClr val="FFFFFF"/>
    </a:lt2>
    <a:accent1>
      <a:srgbClr val="1570D5"/>
    </a:accent1>
    <a:accent2>
      <a:srgbClr val="7795C9"/>
    </a:accent2>
    <a:accent3>
      <a:srgbClr val="B4C3E2"/>
    </a:accent3>
    <a:accent4>
      <a:srgbClr val="EFB4A2"/>
    </a:accent4>
    <a:accent5>
      <a:srgbClr val="E1795E"/>
    </a:accent5>
    <a:accent6>
      <a:srgbClr val="C90019"/>
    </a:accent6>
    <a:hlink>
      <a:srgbClr val="002440"/>
    </a:hlink>
    <a:folHlink>
      <a:srgbClr val="002440"/>
    </a:folHlink>
  </a:clrScheme>
  <a:fontScheme name="АИЖК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АИЖК">
    <a:dk1>
      <a:srgbClr val="002440"/>
    </a:dk1>
    <a:lt1>
      <a:srgbClr val="FFFFFF"/>
    </a:lt1>
    <a:dk2>
      <a:srgbClr val="E5EDF1"/>
    </a:dk2>
    <a:lt2>
      <a:srgbClr val="FFFFFF"/>
    </a:lt2>
    <a:accent1>
      <a:srgbClr val="1570D5"/>
    </a:accent1>
    <a:accent2>
      <a:srgbClr val="7795C9"/>
    </a:accent2>
    <a:accent3>
      <a:srgbClr val="B4C3E2"/>
    </a:accent3>
    <a:accent4>
      <a:srgbClr val="EFB4A2"/>
    </a:accent4>
    <a:accent5>
      <a:srgbClr val="E1795E"/>
    </a:accent5>
    <a:accent6>
      <a:srgbClr val="C90019"/>
    </a:accent6>
    <a:hlink>
      <a:srgbClr val="002440"/>
    </a:hlink>
    <a:folHlink>
      <a:srgbClr val="002440"/>
    </a:folHlink>
  </a:clrScheme>
  <a:fontScheme name="АИЖК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</TotalTime>
  <Words>1200</Words>
  <Application>Microsoft Office PowerPoint</Application>
  <PresentationFormat>Экран (4:3)</PresentationFormat>
  <Paragraphs>223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ahml_ppt_ns2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специальных ипотечных программ  ОАО «АИЖК»</dc:title>
  <dc:creator>DAYaroslavtsev</dc:creator>
  <cp:lastModifiedBy>Костяева</cp:lastModifiedBy>
  <cp:revision>401</cp:revision>
  <cp:lastPrinted>2016-05-19T08:05:48Z</cp:lastPrinted>
  <dcterms:created xsi:type="dcterms:W3CDTF">2013-04-08T07:17:16Z</dcterms:created>
  <dcterms:modified xsi:type="dcterms:W3CDTF">2016-05-20T11:49:22Z</dcterms:modified>
</cp:coreProperties>
</file>