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68" r:id="rId3"/>
    <p:sldId id="371" r:id="rId4"/>
    <p:sldId id="370" r:id="rId5"/>
    <p:sldId id="347" r:id="rId6"/>
    <p:sldId id="351" r:id="rId7"/>
    <p:sldId id="348" r:id="rId8"/>
    <p:sldId id="350" r:id="rId9"/>
    <p:sldId id="361" r:id="rId10"/>
    <p:sldId id="354" r:id="rId11"/>
    <p:sldId id="357" r:id="rId12"/>
    <p:sldId id="344" r:id="rId13"/>
    <p:sldId id="362" r:id="rId14"/>
    <p:sldId id="363" r:id="rId15"/>
    <p:sldId id="364" r:id="rId16"/>
    <p:sldId id="365" r:id="rId17"/>
    <p:sldId id="366" r:id="rId18"/>
    <p:sldId id="367" r:id="rId19"/>
    <p:sldId id="265" r:id="rId20"/>
  </p:sldIdLst>
  <p:sldSz cx="9144000" cy="6858000" type="screen4x3"/>
  <p:notesSz cx="6888163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6187" autoAdjust="0"/>
  </p:normalViewPr>
  <p:slideViewPr>
    <p:cSldViewPr snapToGrid="0">
      <p:cViewPr varScale="1">
        <p:scale>
          <a:sx n="70" d="100"/>
          <a:sy n="70" d="100"/>
        </p:scale>
        <p:origin x="-3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0"/>
      <c:perspective val="0"/>
    </c:view3D>
    <c:plotArea>
      <c:layout>
        <c:manualLayout>
          <c:layoutTarget val="inner"/>
          <c:xMode val="edge"/>
          <c:yMode val="edge"/>
          <c:x val="0.11316456835556357"/>
          <c:y val="0.16383911806143844"/>
          <c:w val="0.82307692903032059"/>
          <c:h val="0.682911039272072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8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3"/>
            <c:spPr>
              <a:solidFill>
                <a:srgbClr val="FF0000"/>
              </a:solidFill>
              <a:ln w="1981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объекты государственной собственности</c:v>
                </c:pt>
                <c:pt idx="1">
                  <c:v>объекты муниципальной собственности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0.47300000000000003</c:v>
                </c:pt>
                <c:pt idx="1">
                  <c:v>0.52700000000000002</c:v>
                </c:pt>
              </c:numCache>
            </c:numRef>
          </c:val>
        </c:ser>
        <c:dLbls/>
      </c:pie3DChart>
      <c:spPr>
        <a:noFill/>
        <a:ln w="23223">
          <a:noFill/>
        </a:ln>
      </c:spPr>
    </c:plotArea>
    <c:legend>
      <c:legendPos val="b"/>
      <c:layout/>
      <c:spPr>
        <a:noFill/>
        <a:ln w="1981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92" b="1" i="0" u="none" strike="noStrike" kern="1200" baseline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6675207988632038E-2"/>
          <c:y val="0.11281848184818481"/>
          <c:w val="0.92535720415282263"/>
          <c:h val="0.677430835996985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2671956081825654E-2"/>
                  <c:y val="0.10293071726435318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671990283916064E-2"/>
                  <c:y val="0.20658112543177279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748299097310367E-2"/>
                  <c:y val="7.2910985446508036E-2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4313220679451419E-2"/>
                  <c:y val="-9.1138731808134994E-3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6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минпромстрой</c:v>
                </c:pt>
                <c:pt idx="1">
                  <c:v>минТЭК и ЖКХ</c:v>
                </c:pt>
                <c:pt idx="2">
                  <c:v>агентство по транспорту</c:v>
                </c:pt>
                <c:pt idx="3">
                  <c:v>иные (минкульт, агент архит. и градостроит., агент по развитию Солов. архип.)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"-"?_р_._-;_-@_-</c:formatCode>
                <c:ptCount val="4"/>
                <c:pt idx="0">
                  <c:v>2764.3</c:v>
                </c:pt>
                <c:pt idx="1">
                  <c:v>2953.7</c:v>
                </c:pt>
                <c:pt idx="2">
                  <c:v>596.20000000000005</c:v>
                </c:pt>
                <c:pt idx="3">
                  <c:v>93.3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Профинансировано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5436534173686302E-2"/>
                  <c:y val="0.27145430524767294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748299097310242E-2"/>
                  <c:y val="0.10025260498894865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977225537493269E-2"/>
                  <c:y val="6.9873027719570074E-2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694764746422799E-2"/>
                  <c:y val="-2.1265704088564957E-2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6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минпромстрой</c:v>
                </c:pt>
                <c:pt idx="1">
                  <c:v>минТЭК и ЖКХ</c:v>
                </c:pt>
                <c:pt idx="2">
                  <c:v>агентство по транспорту</c:v>
                </c:pt>
                <c:pt idx="3">
                  <c:v>иные (минкульт, агент архит. и градостроит., агент по развитию Солов. архип.)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"-"?_р_._-;_-@_-</c:formatCode>
                <c:ptCount val="4"/>
                <c:pt idx="0">
                  <c:v>2672.1</c:v>
                </c:pt>
                <c:pt idx="1">
                  <c:v>1262.5</c:v>
                </c:pt>
                <c:pt idx="2">
                  <c:v>591.20000000000005</c:v>
                </c:pt>
                <c:pt idx="3">
                  <c:v>11.8</c:v>
                </c:pt>
              </c:numCache>
            </c:numRef>
          </c:val>
        </c:ser>
        <c:dLbls/>
        <c:axId val="111854336"/>
        <c:axId val="111855872"/>
      </c:barChart>
      <c:catAx>
        <c:axId val="1118543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48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855872"/>
        <c:crosses val="autoZero"/>
        <c:auto val="1"/>
        <c:lblAlgn val="ctr"/>
        <c:lblOffset val="100"/>
      </c:catAx>
      <c:valAx>
        <c:axId val="111855872"/>
        <c:scaling>
          <c:orientation val="minMax"/>
        </c:scaling>
        <c:delete val="1"/>
        <c:axPos val="l"/>
        <c:numFmt formatCode="_-* #,##0.0_р_._-;\-* #,##0.0_р_._-;_-* &quot;-&quot;?_р_._-;_-@_-" sourceLinked="1"/>
        <c:tickLblPos val="none"/>
        <c:crossAx val="111854336"/>
        <c:crosses val="autoZero"/>
        <c:crossBetween val="between"/>
      </c:valAx>
      <c:spPr>
        <a:noFill/>
        <a:ln w="25371">
          <a:noFill/>
        </a:ln>
      </c:spPr>
    </c:plotArea>
    <c:legend>
      <c:legendPos val="b"/>
      <c:layout>
        <c:manualLayout>
          <c:xMode val="edge"/>
          <c:yMode val="edge"/>
          <c:x val="0.30401440277980529"/>
          <c:y val="0.79586470697893053"/>
          <c:w val="0.38637709501998529"/>
          <c:h val="7.3719001992220826E-2"/>
        </c:manualLayout>
      </c:layout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8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73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99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</a:t>
            </a:r>
            <a:r>
              <a:rPr lang="ru-RU" sz="1899" b="1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70,8 %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1064796587926515"/>
          <c:y val="0"/>
        </c:manualLayout>
      </c:layout>
      <c:spPr>
        <a:noFill/>
        <a:ln w="26723">
          <a:noFill/>
        </a:ln>
      </c:spPr>
    </c:title>
    <c:view3D>
      <c:rotX val="30"/>
      <c:rotY val="150"/>
      <c:perspective val="0"/>
    </c:view3D>
    <c:plotArea>
      <c:layout>
        <c:manualLayout>
          <c:layoutTarget val="inner"/>
          <c:xMode val="edge"/>
          <c:yMode val="edge"/>
          <c:x val="4.0684240783141062E-2"/>
          <c:y val="0.11956862933325633"/>
          <c:w val="0.91863151843371804"/>
          <c:h val="0.72399175453209785"/>
        </c:manualLayout>
      </c:layout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Процент освоения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 w="237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22"/>
            <c:spPr>
              <a:solidFill>
                <a:srgbClr val="92D050"/>
              </a:solidFill>
              <a:ln w="237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Лист1!$A$2:$A$3</c:f>
              <c:numCache>
                <c:formatCode>General</c:formatCode>
                <c:ptCount val="2"/>
                <c:pt idx="0">
                  <c:v>6407.5</c:v>
                </c:pt>
                <c:pt idx="1">
                  <c:v>1870</c:v>
                </c:pt>
              </c:numCache>
            </c:numRef>
          </c:val>
        </c:ser>
        <c:dLbls/>
      </c:pie3DChart>
      <c:spPr>
        <a:noFill/>
        <a:ln w="25337">
          <a:noFill/>
        </a:ln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3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785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</a:t>
            </a:r>
            <a:r>
              <a:rPr lang="ru-RU" sz="1785" b="1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14,2 %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1804523742011478"/>
          <c:y val="2.5105833545000431E-2"/>
        </c:manualLayout>
      </c:layout>
      <c:spPr>
        <a:noFill/>
        <a:ln w="25107">
          <a:noFill/>
        </a:ln>
      </c:spPr>
    </c:title>
    <c:view3D>
      <c:rotX val="30"/>
      <c:rotY val="150"/>
      <c:perspective val="0"/>
    </c:view3D>
    <c:plotArea>
      <c:layout>
        <c:manualLayout>
          <c:layoutTarget val="inner"/>
          <c:xMode val="edge"/>
          <c:yMode val="edge"/>
          <c:x val="4.0684240783141062E-2"/>
          <c:y val="0.11956862933325635"/>
          <c:w val="0.91863151843371804"/>
          <c:h val="0.72399175453209785"/>
        </c:manualLayout>
      </c:layout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Процент освоения</c:v>
                </c:pt>
              </c:strCache>
            </c:strRef>
          </c:tx>
          <c:dPt>
            <c:idx val="0"/>
            <c:spPr>
              <a:solidFill>
                <a:schemeClr val="accent1">
                  <a:lumMod val="75000"/>
                </a:schemeClr>
              </a:solidFill>
              <a:ln w="22277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20"/>
            <c:spPr>
              <a:solidFill>
                <a:schemeClr val="accent2"/>
              </a:solidFill>
              <a:ln w="22277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Лист1!$A$2:$A$3</c:f>
              <c:numCache>
                <c:formatCode>General</c:formatCode>
                <c:ptCount val="2"/>
                <c:pt idx="0">
                  <c:v>2205.1999999999998</c:v>
                </c:pt>
                <c:pt idx="1">
                  <c:v>312.89999999999992</c:v>
                </c:pt>
              </c:numCache>
            </c:numRef>
          </c:val>
        </c:ser>
        <c:dLbls/>
      </c:pie3DChart>
      <c:spPr>
        <a:noFill/>
        <a:ln w="25326">
          <a:noFill/>
        </a:ln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0.54173</cdr:x>
      <cdr:y>0.38136</cdr:y>
    </cdr:from>
    <cdr:to>
      <cdr:x>0.88694</cdr:x>
      <cdr:y>0.50994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4675" y="1004975"/>
          <a:ext cx="1175538" cy="338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52,7 %</a:t>
          </a:r>
        </a:p>
      </cdr:txBody>
    </cdr:sp>
  </cdr:relSizeAnchor>
  <cdr:relSizeAnchor xmlns:cdr="http://schemas.openxmlformats.org/drawingml/2006/chartDrawing">
    <cdr:from>
      <cdr:x>0.1469</cdr:x>
      <cdr:y>0.36206</cdr:y>
    </cdr:from>
    <cdr:to>
      <cdr:x>0.50232</cdr:x>
      <cdr:y>0.4994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0233" y="954121"/>
          <a:ext cx="1210271" cy="361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47,3 %</a:t>
          </a:r>
          <a:endParaRPr lang="ru-RU" sz="1800" b="1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0.31496</cdr:x>
      <cdr:y>0.0371</cdr:y>
    </cdr:from>
    <cdr:to>
      <cdr:x>0.40744</cdr:x>
      <cdr:y>0.1639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37227" y="155091"/>
          <a:ext cx="715618" cy="530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0.08691</cdr:x>
      <cdr:y>0.10032</cdr:y>
    </cdr:from>
    <cdr:to>
      <cdr:x>0.18099</cdr:x>
      <cdr:y>0.1855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59104" y="396069"/>
          <a:ext cx="821735" cy="336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96,6%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0.33114</cdr:x>
      <cdr:y>0.11449</cdr:y>
    </cdr:from>
    <cdr:to>
      <cdr:x>0.42521</cdr:x>
      <cdr:y>0.19966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892295" y="452026"/>
          <a:ext cx="821647" cy="336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42,7%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0.58366</cdr:x>
      <cdr:y>0.51369</cdr:y>
    </cdr:from>
    <cdr:to>
      <cdr:x>0.67773</cdr:x>
      <cdr:y>0.59886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097672" y="2147457"/>
          <a:ext cx="821634" cy="356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99,2%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0.81885</cdr:x>
      <cdr:y>0.56078</cdr:y>
    </cdr:from>
    <cdr:to>
      <cdr:x>0.91292</cdr:x>
      <cdr:y>0.64595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151860" y="2344289"/>
          <a:ext cx="821634" cy="356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12,7%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6540" tIns="48270" rIns="96540" bIns="4827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6540" tIns="48270" rIns="96540" bIns="4827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0769AB3-902A-4B9E-9B85-BDCB6FCDCB6E}" type="datetimeFigureOut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40" tIns="48270" rIns="96540" bIns="4827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6540" tIns="48270" rIns="96540" bIns="4827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6088" cy="501650"/>
          </a:xfrm>
          <a:prstGeom prst="rect">
            <a:avLst/>
          </a:prstGeom>
        </p:spPr>
        <p:txBody>
          <a:bodyPr vert="horz" lIns="96540" tIns="48270" rIns="96540" bIns="4827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488" y="9518650"/>
            <a:ext cx="2986087" cy="501650"/>
          </a:xfrm>
          <a:prstGeom prst="rect">
            <a:avLst/>
          </a:prstGeom>
        </p:spPr>
        <p:txBody>
          <a:bodyPr vert="horz" wrap="square" lIns="96540" tIns="48270" rIns="96540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CE02E366-02ED-4594-8010-2FFDE1DB3A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8354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0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6880BF-FFAC-4ED9-84DA-9CEAD950598C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12862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417329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9CB0D30-EDE0-43B3-BAC4-4B18008CCBF0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5393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5D74-BEB4-4FB5-8DAA-B5E305E9B414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77AB-2131-483E-BBF8-C5BD16690F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3190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48B5-0AC5-42FF-954A-F5DBE157E964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21E8-684C-4747-9B76-3A5B43E1F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5182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5C8B1-6D65-442E-A8A4-59D2FF825A8F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0BB90-CD24-4591-B829-A78B0330B0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9469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6D6F-3B6E-4BC7-A0DB-28BAE1114EF3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A738-F692-407C-B169-9A5987BEA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2949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88A1C-6F1D-497A-B816-0A86B1F54D82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2891-E785-4125-8A5A-10BA7E8D52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9701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8D24-3AB6-4810-B977-5957BA894F37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A6C7-B590-478A-ADD9-AC9A09D93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3211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958B1-B095-4B2B-9D37-D53E76D70C4B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95F6-20AC-4617-A030-6A97B1CAD3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1198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0F058-2018-4E28-B147-24CA6ECA995D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648B2-DA13-454D-8BA1-F1A1E689AA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5682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81F3-333F-4EA3-894C-E3E4E9DE7FB4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0197-BAA6-4E1E-AF8E-1E6EDDDBC2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568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B2EC3-5729-4E45-B6D9-C95246CF2DBB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0C20-B769-4ADE-B525-146335E75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3091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BB5E7-5C33-4E27-BD3D-69405A788BB3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6748F-FFFA-4F82-838C-8A357FD162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201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CA7994-809F-48B8-B3ED-3C7F8272105C}" type="datetime1">
              <a:rPr lang="ru-RU"/>
              <a:pPr>
                <a:defRPr/>
              </a:pPr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23A642-B51C-4526-AA18-5C963B9AF6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Microsoft_Office_Excel_97-20034.xls"/><Relationship Id="rId5" Type="http://schemas.openxmlformats.org/officeDocument/2006/relationships/chart" Target="../charts/chart4.xml"/><Relationship Id="rId4" Type="http://schemas.openxmlformats.org/officeDocument/2006/relationships/oleObject" Target="../embeddings/_____Microsoft_Office_Excel_97-20033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oleObject" Target="../embeddings/_____Microsoft_Office_Excel_97-20032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0" y="2333625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О ходе строительства, реконструкции, </a:t>
            </a:r>
            <a:br>
              <a:rPr lang="ru-RU" sz="2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ru-RU" sz="2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капитальном ремонте и финансировании объектов государственной и муниципальной собственности, включенных в государственные программы и областную адресную инвестиционную программу Архангельской области, </a:t>
            </a:r>
            <a:r>
              <a:rPr lang="ru-RU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в</a:t>
            </a:r>
            <a:r>
              <a:rPr lang="ru-RU" sz="2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2014 году и текущем периоде 2015 года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4040188" y="6119813"/>
            <a:ext cx="106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1350" y="871538"/>
            <a:ext cx="8680450" cy="2936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АО «Развитие образования и науки Архангельской области (2013-2018 годы)»</a:t>
            </a:r>
          </a:p>
        </p:txBody>
      </p:sp>
      <p:pic>
        <p:nvPicPr>
          <p:cNvPr id="14339" name="Picture 2" descr="http://www.arhcity.ru/data/0/dsp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5" y="1822450"/>
            <a:ext cx="2482850" cy="21034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50825" y="3406775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i="1">
                <a:solidFill>
                  <a:srgbClr val="FFFF00"/>
                </a:solidFill>
              </a:rPr>
              <a:t>ДОУ в г. Архангельске,                         ул. П. Осипенко, 7, к. 2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822450"/>
            <a:ext cx="2463800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430588"/>
            <a:ext cx="2660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51438" y="1738313"/>
            <a:ext cx="3709987" cy="2324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ru-RU" altLang="ru-RU" sz="1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ru-RU" altLang="ru-RU" sz="1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капитально отремонтированы детские сады в Вельском и Плесецком районах, в г. Архангельске и Котласе;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ru-RU" altLang="ru-RU" sz="1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приобретено оборудование, мебель и другой инвентарь для детских садов в г. Архангельск, Новодвинск и Котлас, а также в Вельском районе;</a:t>
            </a:r>
          </a:p>
          <a:p>
            <a:pPr algn="just" eaLnBrk="1" hangingPunct="1">
              <a:defRPr/>
            </a:pPr>
            <a:r>
              <a:rPr lang="ru-RU" altLang="ru-RU" sz="1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капитально отремонтированы спортивные залы общеобразовательных учреждений в Котласском и Приморском муниципальных районах;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0825" y="1460500"/>
            <a:ext cx="4730750" cy="2508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637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дополнительных мест в детских садах</a:t>
            </a:r>
          </a:p>
        </p:txBody>
      </p:sp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788" y="4768850"/>
            <a:ext cx="2824162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22750"/>
            <a:ext cx="34163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70288" y="4062413"/>
            <a:ext cx="545465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выполнены работы по замене кровли в двух учебных корпусах 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училища № 1 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Северодвинске, а также ремонтные работы в помещениях, в которых размещаются мастерские для обучения слесарному и сварочному делу. </a:t>
            </a:r>
          </a:p>
        </p:txBody>
      </p:sp>
      <p:sp>
        <p:nvSpPr>
          <p:cNvPr id="14348" name="TextBox 1"/>
          <p:cNvSpPr txBox="1">
            <a:spLocks noChangeArrowheads="1"/>
          </p:cNvSpPr>
          <p:nvPr/>
        </p:nvSpPr>
        <p:spPr bwMode="auto">
          <a:xfrm>
            <a:off x="8680450" y="0"/>
            <a:ext cx="463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338" y="1306513"/>
            <a:ext cx="8864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АО «Развитие здравоохранения Архангельской области (2013-2020 годы)»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8" y="1785938"/>
            <a:ext cx="1827212" cy="194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9938" y="1890713"/>
            <a:ext cx="7037387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счет средств областного бюджета выполнены работы в зданиях 10 медицинских учреждений,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ремонт операционного отделения ГБУЗ АО «Первая городская клиническая больница им. Е.Е. Волосевич»;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ремонт операционного отделения  ГБУЗ АО «Архангельская клиническая офтальмологическая больница»;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подготовка помещений для установки ангиографического оборудования в ГБУЗ АО «Котласская центральная городская больница имени святителя Луки (В.Ф. Войно-Ясенецкого)».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7538" y="3956050"/>
            <a:ext cx="79502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АО «Культура Русского Севера (2013-2020 годы)»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8" y="4413250"/>
            <a:ext cx="2543175" cy="214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113" y="4413250"/>
            <a:ext cx="2663825" cy="214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2822575" y="4575175"/>
            <a:ext cx="3419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Выполнены противоаварийные работы на объекте «Торговое здание купца А.Н. Буторова»;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Выполнено благоустройство Гостиного Двора (уложен тротуар из брусчатки, выполнено устройство лотков, бортовых камней). </a:t>
            </a: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36538" y="-2008188"/>
            <a:ext cx="77390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16387" name="Диаграмма 17"/>
          <p:cNvGraphicFramePr>
            <a:graphicFrameLocks/>
          </p:cNvGraphicFramePr>
          <p:nvPr/>
        </p:nvGraphicFramePr>
        <p:xfrm>
          <a:off x="-50800" y="4017963"/>
          <a:ext cx="9261475" cy="2711450"/>
        </p:xfrm>
        <a:graphic>
          <a:graphicData uri="http://schemas.openxmlformats.org/presentationml/2006/ole">
            <p:oleObj spid="_x0000_s16400" name="Chart" r:id="rId4" imgW="8699746" imgH="2712955" progId="Excel.Sheet.8">
              <p:embed/>
            </p:oleObj>
          </a:graphicData>
        </a:graphic>
      </p:graphicFrame>
      <p:sp>
        <p:nvSpPr>
          <p:cNvPr id="16388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653463" y="0"/>
            <a:ext cx="344487" cy="212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14D72D0-EF4C-4E49-9A06-334C8FB93C0B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112838" y="792163"/>
            <a:ext cx="7885112" cy="4921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300" dirty="0">
                <a:latin typeface="Arial Black" panose="020B0A04020102020204" pitchFamily="34" charset="0"/>
                <a:cs typeface="Arial" panose="020B0604020202020204" pitchFamily="34" charset="0"/>
              </a:rPr>
              <a:t>Финансирование объектов областной адресной инвестиционной программы     по состоянию на 01 мая 2015 года </a:t>
            </a:r>
          </a:p>
        </p:txBody>
      </p:sp>
      <p:graphicFrame>
        <p:nvGraphicFramePr>
          <p:cNvPr id="5" name="Диаграмма 14"/>
          <p:cNvGraphicFramePr>
            <a:graphicFrameLocks/>
          </p:cNvGraphicFramePr>
          <p:nvPr/>
        </p:nvGraphicFramePr>
        <p:xfrm>
          <a:off x="312738" y="1335088"/>
          <a:ext cx="3433762" cy="235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391" name="Диаграмма 10"/>
          <p:cNvGraphicFramePr>
            <a:graphicFrameLocks/>
          </p:cNvGraphicFramePr>
          <p:nvPr/>
        </p:nvGraphicFramePr>
        <p:xfrm>
          <a:off x="4262438" y="1793875"/>
          <a:ext cx="4652962" cy="4986338"/>
        </p:xfrm>
        <a:graphic>
          <a:graphicData uri="http://schemas.openxmlformats.org/presentationml/2006/ole">
            <p:oleObj spid="_x0000_s16401" name="Chart" r:id="rId6" imgW="4657748" imgH="4993057" progId="Excel.Sheet.8">
              <p:embed/>
            </p:oleObj>
          </a:graphicData>
        </a:graphic>
      </p:graphicFrame>
      <p:sp>
        <p:nvSpPr>
          <p:cNvPr id="16392" name="Прямоугольник 4"/>
          <p:cNvSpPr>
            <a:spLocks noChangeArrowheads="1"/>
          </p:cNvSpPr>
          <p:nvPr/>
        </p:nvSpPr>
        <p:spPr bwMode="auto">
          <a:xfrm>
            <a:off x="4572000" y="15938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595959"/>
                </a:solidFill>
                <a:latin typeface="Arial Black" panose="020B0A04020102020204" pitchFamily="34" charset="0"/>
              </a:rPr>
              <a:t>Финансирование объектов в разрезе отраслей</a:t>
            </a:r>
          </a:p>
        </p:txBody>
      </p:sp>
      <p:graphicFrame>
        <p:nvGraphicFramePr>
          <p:cNvPr id="16393" name="Диаграмма 15"/>
          <p:cNvGraphicFramePr>
            <a:graphicFrameLocks/>
          </p:cNvGraphicFramePr>
          <p:nvPr/>
        </p:nvGraphicFramePr>
        <p:xfrm>
          <a:off x="52388" y="3640138"/>
          <a:ext cx="3790950" cy="2984500"/>
        </p:xfrm>
        <a:graphic>
          <a:graphicData uri="http://schemas.openxmlformats.org/presentationml/2006/ole">
            <p:oleObj spid="_x0000_s16402" name="Chart" r:id="rId7" imgW="3798137" imgH="2987299" progId="Excel.Sheet.8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3433763"/>
            <a:ext cx="38750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объектов главными распорядителями бюджетных средств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36563" y="5995988"/>
            <a:ext cx="1352550" cy="612775"/>
          </a:xfrm>
          <a:prstGeom prst="wedgeRectCallout">
            <a:avLst>
              <a:gd name="adj1" fmla="val 54657"/>
              <a:gd name="adj2" fmla="val -8675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Агентство по транспорту АО</a:t>
            </a:r>
          </a:p>
          <a:p>
            <a:pPr algn="ctr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22,7 млн. руб.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690813" y="5986463"/>
            <a:ext cx="1571625" cy="622300"/>
          </a:xfrm>
          <a:prstGeom prst="wedgeRectCallout">
            <a:avLst>
              <a:gd name="adj1" fmla="val -61703"/>
              <a:gd name="adj2" fmla="val -13786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МинТЭК и ЖКХ АО</a:t>
            </a:r>
          </a:p>
          <a:p>
            <a:pPr algn="ctr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34,0 млн.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 bwMode="auto">
          <a:xfrm>
            <a:off x="0" y="1393759"/>
            <a:ext cx="9144000" cy="5321399"/>
          </a:xfrm>
          <a:prstGeom prst="round2DiagRect">
            <a:avLst/>
          </a:prstGeom>
          <a:blipFill dpi="0" rotWithShape="1">
            <a:blip r:embed="rId2" cstate="print">
              <a:lum bright="70000" contrast="-70000"/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8628063" y="-28575"/>
            <a:ext cx="555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1275" name="Прямоугольник 9"/>
          <p:cNvSpPr>
            <a:spLocks noChangeArrowheads="1"/>
          </p:cNvSpPr>
          <p:nvPr/>
        </p:nvSpPr>
        <p:spPr bwMode="auto">
          <a:xfrm>
            <a:off x="2398713" y="1924050"/>
            <a:ext cx="66849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Планируется приобретение: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2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21 жилого помещения в г. Котлас общей площадью 745,3 кв.м. для использования в качестве служебного жилья;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altLang="ru-RU" sz="12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 жилых помещений в пос. Обозерский Плесецкого района общей площадью 136,9 кв.м. (2 квартиры уже приобретены)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046163" y="642938"/>
            <a:ext cx="729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ОАИП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январе - апреле 2015 года</a:t>
            </a:r>
            <a:endParaRPr lang="ru-RU" altLang="ru-RU" sz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6925" y="1412875"/>
            <a:ext cx="779145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Жилищное строительство </a:t>
            </a:r>
          </a:p>
        </p:txBody>
      </p:sp>
      <p:pic>
        <p:nvPicPr>
          <p:cNvPr id="39940" name="Picture 4" descr="кварти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41" y="1762060"/>
            <a:ext cx="2112652" cy="2112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Скругленный прямоугольник 15"/>
          <p:cNvSpPr/>
          <p:nvPr/>
        </p:nvSpPr>
        <p:spPr>
          <a:xfrm>
            <a:off x="2368550" y="3578225"/>
            <a:ext cx="5035550" cy="346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Инженерная инфраструктура </a:t>
            </a:r>
          </a:p>
        </p:txBody>
      </p:sp>
      <p:pic>
        <p:nvPicPr>
          <p:cNvPr id="18" name="Рисунок 17" descr="C:\Users\popkovamn\AppData\Local\Microsoft\Windows\Temporary Internet Files\Content.Outlook\W2S67N1Q\DSC_0021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9836" y="3430323"/>
            <a:ext cx="1521830" cy="138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C:\Users\popkovamn\Desktop\РАБОТА\Инфраструктура\2014\КУРИРУЕМЫЕ ОБЪЕКТЫ\Сия\ФОТО 15.08.2014\DSC_0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3702" y="4940622"/>
            <a:ext cx="1679492" cy="151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Users\popkovamn\AppData\Local\Microsoft\Windows\Temporary Internet Files\Content.Word\в ст 2-го подъём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5904" y="5700178"/>
            <a:ext cx="1037290" cy="926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2" name="Picture 6" descr="Пожалуйста.ру - некоммерческий благотворительный порта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97" y="3963334"/>
            <a:ext cx="2284102" cy="18032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popkovamn\Desktop\РАБОТА\Инфраструктура\2015\Красноборский Черевково\Черевково МДС\1 этап 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41" y="5036707"/>
            <a:ext cx="1815379" cy="1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109788" y="4135438"/>
            <a:ext cx="5294312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</a:rPr>
              <a:t>в Красноборском районе (МО «Черевковское»)             к 27 земельным участкам, предоставляемым многодетным семьям, проведена грунтовая дорога протяженностью 2,9 км;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endParaRPr lang="ru-RU" sz="12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объектах инженерной инфраструктуры </a:t>
            </a:r>
            <a:b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г. Котлас и в пос. Сия Пинежского района </a:t>
            </a: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</a:rPr>
              <a:t>выполняются запланированные на 2015 год работы</a:t>
            </a: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endParaRPr lang="ru-RU" sz="1200" dirty="0">
              <a:solidFill>
                <a:srgbClr val="0070C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контрактное агентство направлена заявка по проведению конкурсных процедур на проектирование магистральных сетей в 6 и 7 жилых районах                г. Архангельска  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04800" y="936625"/>
            <a:ext cx="875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Обеспечение качественным, доступным жильем </a:t>
            </a:r>
            <a:b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объектами инженерной инфраструктуры населения Архангельской области (2014-2020 годы)</a:t>
            </a: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43938" y="-85725"/>
            <a:ext cx="438150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C35B166-E115-47A3-97A0-9C1ECD5DFBD3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0990" y="1370318"/>
            <a:ext cx="377500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Дошкольное образование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93788" y="673100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ОАИП в январе-апреле 2015 года</a:t>
            </a:r>
            <a:endParaRPr lang="ru-RU" altLang="ru-RU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C:\Users\kspopova\Desktop\Образование\Фото\2015\03_март\Яренск\25.03.2015\IMAG05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86" y="1476899"/>
            <a:ext cx="2270250" cy="1472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D:\НАДЕЖДА\0_СПРАВКИ ПО ОБЪЕКТАМ\Фото\апрель 2015\яренск ленский\28.04.2015\IMG_06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551" y="2420366"/>
            <a:ext cx="1517939" cy="911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D:\НАДЕЖДА\0_СПРАВКИ ПО ОБЪЕКТАМ\Фото\апрель 2015\вельск\вельск радужная (27.04.2015)\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33"/>
          <a:stretch/>
        </p:blipFill>
        <p:spPr bwMode="auto">
          <a:xfrm>
            <a:off x="3269198" y="2271909"/>
            <a:ext cx="2347094" cy="1508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7" name="Рисунок 26" descr="D:\НАДЕЖДА\0_СПРАВКИ ПО ОБЪЕКТАМ\Фото\апрель 2015\новодвинск\IMG_016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191"/>
          <a:stretch/>
        </p:blipFill>
        <p:spPr bwMode="auto">
          <a:xfrm>
            <a:off x="5697681" y="1665295"/>
            <a:ext cx="2605184" cy="144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Рисунок 27" descr="C:\Users\kspopova\Desktop\Образование\Фото\2015\03_март\Новодвинск\25.03.2015\IMG_009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682" y="2602844"/>
            <a:ext cx="1546571" cy="939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1387475" y="1792288"/>
            <a:ext cx="1785938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с. Яренск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00500" y="3433763"/>
            <a:ext cx="1785938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120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Вельске</a:t>
            </a:r>
          </a:p>
        </p:txBody>
      </p:sp>
      <p:pic>
        <p:nvPicPr>
          <p:cNvPr id="29" name="Рисунок 28" descr="D:\НАДЕЖДА\0_СПРАВКИ ПО ОБЪЕКТАМ\Фото\апрель 2015\Каргополь\29.04.2015\WP_20150429_0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9055" b="11303"/>
          <a:stretch/>
        </p:blipFill>
        <p:spPr bwMode="auto">
          <a:xfrm>
            <a:off x="344086" y="3468663"/>
            <a:ext cx="2087563" cy="124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Рисунок 29" descr="D:\НАДЕЖДА\0_СПРАВКИ ПО ОБЪЕКТАМ\Фото\апрель 2015\коноша\24.04.2015\сад 0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93" b="13836"/>
          <a:stretch/>
        </p:blipFill>
        <p:spPr bwMode="auto">
          <a:xfrm>
            <a:off x="3300129" y="4054066"/>
            <a:ext cx="2316163" cy="144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Рисунок 30" descr="D:\НАДЕЖДА\0_СПРАВКИ ПО ОБЪЕКТАМ\Фото\апрель 2015\коноша\сад 01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629" y="5119765"/>
            <a:ext cx="1481152" cy="107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Рисунок 35" descr="C:\Users\kspopova\Desktop\Образование\Фото\2015\03_март\Холмогорский\13.03.2015\DSC0031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92" y="4823399"/>
            <a:ext cx="2098544" cy="1372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Рисунок 36" descr="D:\НАДЕЖДА\0_СПРАВКИ ПО ОБЪЕКТАМ\Фото\апрель 2015\холмогоры\Холмогорский район д-сад Васильевская\DSC04087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77" b="19403"/>
          <a:stretch/>
        </p:blipFill>
        <p:spPr bwMode="auto">
          <a:xfrm>
            <a:off x="2011584" y="5493914"/>
            <a:ext cx="1327655" cy="969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39725" y="5900738"/>
            <a:ext cx="1706563" cy="6461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45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дер. Васильевская 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Холмогорского района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625850" y="5924550"/>
            <a:ext cx="1785938" cy="460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пос. Коноша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924050" y="3490913"/>
            <a:ext cx="1092200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Школа-сад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Каргополь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016750" y="1476375"/>
            <a:ext cx="1785938" cy="461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280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Новодвинске</a:t>
            </a: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630238" y="1004888"/>
            <a:ext cx="862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азвитие образования и науки </a:t>
            </a:r>
            <a:b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Архангельской области (2013-2018 годы)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45" name="Рисунок 44" descr="\\Pc760\департамент\ОТДЕЛ СИ\Фото Котлас 08.05.2015\Изображение 137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971" y="4081404"/>
            <a:ext cx="2452833" cy="1773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 descr="D:\НАДЕЖДА\0_СПРАВКИ ПО ОБЪЕКТАМ\Фото\апрель 2015\Котлас\на 24.04.2015\24.04.15\Изображение 105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2"/>
          <a:stretch/>
        </p:blipFill>
        <p:spPr bwMode="auto">
          <a:xfrm>
            <a:off x="7096682" y="5189037"/>
            <a:ext cx="1892979" cy="130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703888" y="5073650"/>
            <a:ext cx="1785937" cy="461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Котласе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80450" y="-85725"/>
            <a:ext cx="401638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73A9131-A1C0-4C99-BDD5-5FA8615B8246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7909" y="1021296"/>
            <a:ext cx="709890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Общее, дополнительное и профессиональное образование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969963" y="728663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ОАИП в январе-апреле 2015 года</a:t>
            </a:r>
            <a:endParaRPr lang="ru-RU" altLang="ru-RU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kspopova\AppData\Local\Microsoft\Windows\Temporary Internet Files\Content.Word\IMG_41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14" y="1928199"/>
            <a:ext cx="3391564" cy="1826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C:\Users\kspopova\AppData\Local\Microsoft\Windows\Temporary Internet Files\Content.Word\IMG_41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386" y="2321330"/>
            <a:ext cx="1440490" cy="1548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39700" y="3302000"/>
            <a:ext cx="2168525" cy="6445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Общеобразовательная школа 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860 мест в пос. Урдома 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Ленского района</a:t>
            </a:r>
          </a:p>
        </p:txBody>
      </p:sp>
      <p:pic>
        <p:nvPicPr>
          <p:cNvPr id="27" name="Рисунок 26" descr="C:\Users\kspopova\Desktop\Образование\19_Няндомский район\школа искусств на 350 мест г. Няндома\фото Няндома школа искусств\IMG_13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943912"/>
            <a:ext cx="3105661" cy="1826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143750" y="3132138"/>
            <a:ext cx="1738313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Детская школа искусств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Няндома</a:t>
            </a:r>
          </a:p>
        </p:txBody>
      </p:sp>
      <p:pic>
        <p:nvPicPr>
          <p:cNvPr id="28" name="Рисунок 27" descr="C:\Users\kspopova\Desktop\Образование\Фото\2015\05_май\Согра\130515\130515\DSCF37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1120" y="4638855"/>
            <a:ext cx="2869130" cy="192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3873500" y="4768850"/>
            <a:ext cx="2693988" cy="646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Школа на 132 места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дер. Согра Верхнетоемского района </a:t>
            </a:r>
            <a:b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(2 пусковой комплекс)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22" y="4678010"/>
            <a:ext cx="2979756" cy="1929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67050" y="5797550"/>
            <a:ext cx="1352550" cy="646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Школа на 90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дер. Погост </a:t>
            </a:r>
            <a:b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Вельского района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17525" y="1428750"/>
            <a:ext cx="862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азвитие образования и науки </a:t>
            </a:r>
            <a:b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Архангельской области (2013-2018 годы)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33413" y="4048125"/>
            <a:ext cx="862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alt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Устойчивое р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азвитие сельских территорий </a:t>
            </a:r>
            <a:b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Архангельской области (2014-2017 годы)</a:t>
            </a:r>
            <a:r>
              <a:rPr lang="ru-RU" alt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13775" y="-85725"/>
            <a:ext cx="468313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5BC63EB-5F87-444B-9FEF-3F0F240701F7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055688" y="768350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ОАИП в январе-апреле 2015 года</a:t>
            </a:r>
            <a:endParaRPr lang="ru-RU" altLang="ru-RU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DSC0036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12" y="1427851"/>
            <a:ext cx="2827061" cy="1745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355850" y="2319338"/>
            <a:ext cx="3367088" cy="8318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chemeClr val="bg1"/>
                </a:solidFill>
              </a:rPr>
              <a:t>Пристройка</a:t>
            </a:r>
            <a:r>
              <a:rPr lang="ru-RU" sz="1200" dirty="0">
                <a:ln w="0"/>
                <a:solidFill>
                  <a:schemeClr val="tx1"/>
                </a:solidFill>
              </a:rPr>
              <a:t> </a:t>
            </a:r>
            <a:r>
              <a:rPr lang="ru-RU" sz="1200" b="1" dirty="0"/>
              <a:t>сценическо-зрительного комплекса к основному зданию и реконструкция существующего здания Архангельского областного театра кукол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D:\МОИ ДОКУМЕНТЫ (МИТЬКИН)\СТРОИТЕЛЬСТВО ОБЪЕКТЫ\АРХАНГЕЛЬСК ОБЛАСТНАЯ БОЛЬНИЦА\2015 ФОТО\2015_05_13\Фото-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287" y="4159172"/>
            <a:ext cx="2608401" cy="171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Выноска со стрелкой вниз 17"/>
          <p:cNvSpPr/>
          <p:nvPr/>
        </p:nvSpPr>
        <p:spPr>
          <a:xfrm>
            <a:off x="1314450" y="3321050"/>
            <a:ext cx="6003925" cy="5302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Здравоохранение </a:t>
            </a:r>
          </a:p>
        </p:txBody>
      </p:sp>
      <p:pic>
        <p:nvPicPr>
          <p:cNvPr id="19" name="Рисунок 18" descr="20150513_15094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70"/>
          <a:stretch>
            <a:fillRect/>
          </a:stretch>
        </p:blipFill>
        <p:spPr bwMode="auto">
          <a:xfrm>
            <a:off x="200312" y="4601861"/>
            <a:ext cx="2589565" cy="1749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 descr="20150513_15045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3032" y="5371002"/>
            <a:ext cx="1427306" cy="124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:\Объекты\2014\Перинатальный центр\Фотографии\14 05 2015\DSC024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3774" y="4718264"/>
            <a:ext cx="2846592" cy="1709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5722938" y="4202113"/>
            <a:ext cx="2673350" cy="4619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/>
              <a:t>Областная больница в 62-А квартале</a:t>
            </a:r>
            <a:br>
              <a:rPr lang="ru-RU" sz="1200" b="1" dirty="0"/>
            </a:br>
            <a:r>
              <a:rPr lang="ru-RU" sz="1200" b="1" dirty="0"/>
              <a:t>г. Архангельска (</a:t>
            </a:r>
            <a:r>
              <a:rPr lang="en-US" sz="1200" b="1" dirty="0"/>
              <a:t>II</a:t>
            </a:r>
            <a:r>
              <a:rPr lang="ru-RU" sz="1200" b="1" dirty="0"/>
              <a:t> этап)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613" y="4333875"/>
            <a:ext cx="3011487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/>
              <a:t>Поликлиника на 375 посещений в смену </a:t>
            </a:r>
            <a:endParaRPr lang="ru-RU" sz="1200" dirty="0"/>
          </a:p>
          <a:p>
            <a:pPr algn="ctr">
              <a:defRPr/>
            </a:pPr>
            <a:r>
              <a:rPr lang="ru-RU" sz="1200" b="1" dirty="0"/>
              <a:t>в пос. Плесецк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72038" y="5992813"/>
            <a:ext cx="2519362" cy="4619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/>
              <a:t>Перинатальный центр на 130 коек </a:t>
            </a:r>
            <a:br>
              <a:rPr lang="ru-RU" sz="1200" b="1" dirty="0"/>
            </a:br>
            <a:r>
              <a:rPr lang="ru-RU" sz="1200" b="1" dirty="0"/>
              <a:t>в городе Архангельске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4432300" y="1389063"/>
            <a:ext cx="3160713" cy="612775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B050"/>
                </a:solidFill>
              </a:rPr>
              <a:t>Культура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824288"/>
            <a:ext cx="8864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АО  «Развитие здравоохранения Архангельской области (2013-2020 годы)»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92438" y="1985963"/>
            <a:ext cx="61896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АО «Культура Русского Севера (2013-2020 годы)»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66163" y="-85725"/>
            <a:ext cx="415925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DD536D2-E7F7-49D7-833D-8AD260E81A90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2" name="TextBox 5"/>
          <p:cNvSpPr txBox="1">
            <a:spLocks noChangeArrowheads="1"/>
          </p:cNvSpPr>
          <p:nvPr/>
        </p:nvSpPr>
        <p:spPr bwMode="auto">
          <a:xfrm>
            <a:off x="455613" y="781050"/>
            <a:ext cx="862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Патриотическое воспитание, </a:t>
            </a:r>
            <a:b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развитие физической культуры, спорта, туризма и повышение эффективности </a:t>
            </a:r>
            <a:b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реализации молодежной политики в Архангельской области (2014-2020 годы)</a:t>
            </a: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204913" y="1408113"/>
            <a:ext cx="7294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ОАИП в январе - апреле 2015 год</a:t>
            </a:r>
            <a:endParaRPr lang="ru-RU" altLang="ru-RU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22" y="1830639"/>
            <a:ext cx="2903882" cy="194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0834" y="1782317"/>
            <a:ext cx="2986088" cy="194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946275" y="2143125"/>
            <a:ext cx="2592388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Стадион при МОУ ДОД ДЮСШ № 6</a:t>
            </a:r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0825" y="2954338"/>
            <a:ext cx="2741613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Крытый каток с искусственным льдом</a:t>
            </a:r>
            <a:endParaRPr lang="ru-RU" sz="1200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ФОК «Звездочка» г. Северодвинска</a:t>
            </a:r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01613" y="4589463"/>
            <a:ext cx="8672512" cy="17811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Проводятся конкурсные процедуры по отбору подрядных организаций для выполнения работ по капитальному ремонту:</a:t>
            </a:r>
          </a:p>
          <a:p>
            <a:pPr>
              <a:defRPr/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физкультурно-оздоровительного комплекса МАСОУ «Строитель» в г. Северодвинске;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спорткомплекса ДЮСШ, расположенного по адресу Вилегодский район, с. Ильинско-Подомское.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122363" y="4071938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объектов физкультуры и спорта</a:t>
            </a:r>
            <a:endParaRPr lang="ru-RU" altLang="ru-RU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338" y="1233488"/>
            <a:ext cx="88646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Архангельской области  </a:t>
            </a:r>
            <a:b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 Архангельской области (2013-2020 годы)»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98700" y="3879850"/>
            <a:ext cx="44656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Архангельской области </a:t>
            </a:r>
            <a:b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Русского Севера (2013-2020 годы)»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23557" name="Группа 1"/>
          <p:cNvGrpSpPr>
            <a:grpSpLocks/>
          </p:cNvGrpSpPr>
          <p:nvPr/>
        </p:nvGrpSpPr>
        <p:grpSpPr bwMode="auto">
          <a:xfrm>
            <a:off x="160338" y="1573213"/>
            <a:ext cx="3684587" cy="2208212"/>
            <a:chOff x="143258" y="1487562"/>
            <a:chExt cx="4125909" cy="2208752"/>
          </a:xfrm>
        </p:grpSpPr>
        <p:pic>
          <p:nvPicPr>
            <p:cNvPr id="13" name="Рисунок 12" descr="DSC0537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166"/>
            <a:stretch>
              <a:fillRect/>
            </a:stretch>
          </p:blipFill>
          <p:spPr bwMode="auto">
            <a:xfrm>
              <a:off x="143258" y="1487562"/>
              <a:ext cx="1669360" cy="14523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Рисунок 9" descr="C:\Users\korneevaev\Desktop\2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833" r="1897" b="-1"/>
            <a:stretch/>
          </p:blipFill>
          <p:spPr bwMode="auto">
            <a:xfrm>
              <a:off x="1016325" y="2213739"/>
              <a:ext cx="1819922" cy="1482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2" name="Рисунок 11" descr="C:\Users\korneevaev\Desktop\1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514" y="1810931"/>
              <a:ext cx="1824653" cy="14673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" name="Выноска со стрелкой влево 2"/>
          <p:cNvSpPr/>
          <p:nvPr/>
        </p:nvSpPr>
        <p:spPr>
          <a:xfrm>
            <a:off x="4008438" y="2263775"/>
            <a:ext cx="4440237" cy="8159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продолжаются работы по </a:t>
            </a:r>
            <a:r>
              <a:rPr lang="ru-RU" sz="1400" dirty="0"/>
              <a:t>ремонту операционного отделения ГБУЗ АО «Первая городская клиническая больница им. Е.Е. Волосевич»</a:t>
            </a:r>
          </a:p>
        </p:txBody>
      </p:sp>
      <p:pic>
        <p:nvPicPr>
          <p:cNvPr id="15" name="Рисунок 14" descr="D:\МОИ ДОКУМЕНТЫ (МИТЬКИН)\РЕМОНТЫ ОБЪЕКТЫ\АРХАНГЕЛЬСК ТОРГОВОЕ здание купца А.Н. Буторова Поморская, 10\ФОТО\2015\DSC05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338" y="4479517"/>
            <a:ext cx="2662237" cy="202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D:\МОИ ДОКУМЕНТЫ (МИТЬКИН)\РЕМОНТЫ ОБЪЕКТЫ\АРХАНГЕЛЬСК ДОБРОЛЮБА\ФОТО\2015_05_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534" y="4479518"/>
            <a:ext cx="2588440" cy="202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Выноска со стрелкой влево 3"/>
          <p:cNvSpPr/>
          <p:nvPr/>
        </p:nvSpPr>
        <p:spPr>
          <a:xfrm>
            <a:off x="2941638" y="4440238"/>
            <a:ext cx="3286125" cy="7524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04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B050"/>
                </a:solidFill>
              </a:rPr>
              <a:t>"Торговое здание" </a:t>
            </a:r>
            <a:br>
              <a:rPr lang="ru-RU" sz="1200" b="1" dirty="0">
                <a:solidFill>
                  <a:srgbClr val="00B050"/>
                </a:solidFill>
              </a:rPr>
            </a:br>
            <a:r>
              <a:rPr lang="ru-RU" sz="1200" b="1" dirty="0">
                <a:solidFill>
                  <a:srgbClr val="00B050"/>
                </a:solidFill>
              </a:rPr>
              <a:t>(Торговое здание купца А.Н. Буторова)  по адресу: г. Архангельск, </a:t>
            </a:r>
            <a:br>
              <a:rPr lang="ru-RU" sz="1200" b="1" dirty="0">
                <a:solidFill>
                  <a:srgbClr val="00B050"/>
                </a:solidFill>
              </a:rPr>
            </a:br>
            <a:r>
              <a:rPr lang="ru-RU" sz="1200" b="1" dirty="0">
                <a:solidFill>
                  <a:srgbClr val="00B050"/>
                </a:solidFill>
              </a:rPr>
              <a:t>ул. Поморская, д. 10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2989263" y="5259388"/>
            <a:ext cx="3238500" cy="1266825"/>
          </a:xfrm>
          <a:prstGeom prst="rightArrowCallout">
            <a:avLst>
              <a:gd name="adj1" fmla="val 16626"/>
              <a:gd name="adj2" fmla="val 25000"/>
              <a:gd name="adj3" fmla="val 25000"/>
              <a:gd name="adj4" fmla="val 8563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/>
              <a:t>Капитальный ремонт фасадов здания государственного бюджетного учреждения культуры Архангельской области «Архангельская областная научная ордена «Знак почета» библиотека им. Н. А. Добролюбова»</a:t>
            </a:r>
            <a:endParaRPr lang="ru-RU" sz="1200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154113" y="815975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объектов здравоохранения и культуры</a:t>
            </a:r>
            <a:endParaRPr lang="ru-RU" altLang="ru-RU" sz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1495425" y="3162300"/>
            <a:ext cx="63341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latin typeface="Arial Black" panose="020B0A04020102020204" pitchFamily="34" charset="0"/>
              </a:rPr>
              <a:t>Спасибо за внимание</a:t>
            </a:r>
          </a:p>
        </p:txBody>
      </p:sp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8801100" y="0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500" y="2289175"/>
            <a:ext cx="9144000" cy="4252913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5124" name="Диаграмма 10"/>
          <p:cNvGraphicFramePr>
            <a:graphicFrameLocks/>
          </p:cNvGraphicFramePr>
          <p:nvPr/>
        </p:nvGraphicFramePr>
        <p:xfrm>
          <a:off x="4568825" y="1370013"/>
          <a:ext cx="4652963" cy="5235575"/>
        </p:xfrm>
        <a:graphic>
          <a:graphicData uri="http://schemas.openxmlformats.org/presentationml/2006/ole">
            <p:oleObj spid="_x0000_s5137" name="Chart" r:id="rId3" imgW="4657748" imgH="5243014" progId="Excel.Sheet.8">
              <p:embed/>
            </p:oleObj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19200" y="792163"/>
            <a:ext cx="7753350" cy="404812"/>
          </a:xfrm>
          <a:prstGeom prst="round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Расходование средств на финансирование объектов ОАИП в 2014 году 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6480175" y="5659438"/>
            <a:ext cx="1139825" cy="598487"/>
          </a:xfrm>
          <a:prstGeom prst="wedgeRectCallout">
            <a:avLst>
              <a:gd name="adj1" fmla="val -9846"/>
              <a:gd name="adj2" fmla="val -122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sz="1196" b="0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9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pPr algn="ctr">
              <a:defRPr sz="1196" b="0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9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642,0 млн. руб.</a:t>
            </a:r>
          </a:p>
        </p:txBody>
      </p:sp>
      <p:sp>
        <p:nvSpPr>
          <p:cNvPr id="17" name="TextBox 48"/>
          <p:cNvSpPr txBox="1"/>
          <p:nvPr/>
        </p:nvSpPr>
        <p:spPr>
          <a:xfrm>
            <a:off x="2179638" y="4806950"/>
            <a:ext cx="1074737" cy="6477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Привлечено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инвестиций               в 2014 году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74725" y="5173663"/>
            <a:ext cx="1370013" cy="111442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/>
              <a:t>1 рубль областного бюджета</a:t>
            </a:r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2395538" y="5588000"/>
            <a:ext cx="549275" cy="2174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082925" y="5118100"/>
            <a:ext cx="1522413" cy="122555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/>
              <a:t>1 рубль  76 </a:t>
            </a:r>
            <a:r>
              <a:rPr lang="ru-RU" sz="1000" dirty="0"/>
              <a:t>коп. федерального бюджета</a:t>
            </a:r>
          </a:p>
        </p:txBody>
      </p: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4982880"/>
              </p:ext>
            </p:extLst>
          </p:nvPr>
        </p:nvGraphicFramePr>
        <p:xfrm>
          <a:off x="369888" y="2160588"/>
          <a:ext cx="3405187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42938" y="1435100"/>
            <a:ext cx="31829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лимитов областного бюджета по объектам государственной (муниципальной) собственности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257425"/>
            <a:ext cx="9144000" cy="4252913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5113" y="1484313"/>
            <a:ext cx="5273675" cy="671512"/>
          </a:xfrm>
          <a:prstGeom prst="round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Финансирование объектов ОАИП в 2014 году    главными распорядителями средств</a:t>
            </a:r>
          </a:p>
        </p:txBody>
      </p:sp>
      <p:graphicFrame>
        <p:nvGraphicFramePr>
          <p:cNvPr id="2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07186120"/>
              </p:ext>
            </p:extLst>
          </p:nvPr>
        </p:nvGraphicFramePr>
        <p:xfrm>
          <a:off x="238125" y="2662238"/>
          <a:ext cx="8734425" cy="394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7022283"/>
              </p:ext>
            </p:extLst>
          </p:nvPr>
        </p:nvGraphicFramePr>
        <p:xfrm>
          <a:off x="5272088" y="1535113"/>
          <a:ext cx="3649662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0" y="1244600"/>
            <a:ext cx="914400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B84946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Результаты реализации ОАИП в 2014 году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B84946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7172" name="Диаграмма 2"/>
          <p:cNvGraphicFramePr>
            <a:graphicFrameLocks/>
          </p:cNvGraphicFramePr>
          <p:nvPr/>
        </p:nvGraphicFramePr>
        <p:xfrm>
          <a:off x="-50800" y="1993900"/>
          <a:ext cx="4527550" cy="2747963"/>
        </p:xfrm>
        <a:graphic>
          <a:graphicData uri="http://schemas.openxmlformats.org/presentationml/2006/ole">
            <p:oleObj spid="_x0000_s7180" name="Chart" r:id="rId4" imgW="4535817" imgH="2749534" progId="Excel.Sheet.8">
              <p:embed/>
            </p:oleObj>
          </a:graphicData>
        </a:graphic>
      </p:graphicFrame>
      <p:sp>
        <p:nvSpPr>
          <p:cNvPr id="7173" name="TextBox 43"/>
          <p:cNvSpPr txBox="1">
            <a:spLocks noChangeArrowheads="1"/>
          </p:cNvSpPr>
          <p:nvPr/>
        </p:nvSpPr>
        <p:spPr bwMode="auto">
          <a:xfrm>
            <a:off x="8801100" y="-23813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26" name="Picture 2" descr="http://im1-tub-ru.yandex.net/i?id=15bf4b69c02e63c50243a087a08c194c-02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301" y="4999383"/>
            <a:ext cx="2097293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://im0-tub-ru.yandex.net/i?id=4a9c03ca3f9bfabec7a8c6ae1f879d6c-129-144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91" y="4999383"/>
            <a:ext cx="2017783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http://im1-tub-ru.yandex.net/i?id=a6c252f2d041aa0391533981d63d06ae-22-144&amp;n=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443" y="4999383"/>
            <a:ext cx="2070789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2" name="Picture 8" descr="Последние новости недвижимости Москвы, России и мир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163" y="4999383"/>
            <a:ext cx="2110546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206" name="Прямоугольник 3"/>
          <p:cNvSpPr>
            <a:spLocks noChangeArrowheads="1"/>
          </p:cNvSpPr>
          <p:nvPr/>
        </p:nvSpPr>
        <p:spPr bwMode="auto">
          <a:xfrm>
            <a:off x="4554538" y="1822450"/>
            <a:ext cx="4059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Введено 33 объекта</a:t>
            </a:r>
            <a:r>
              <a:rPr lang="ru-RU" sz="1600" dirty="0">
                <a:latin typeface="Arial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в том числе:</a:t>
            </a:r>
            <a:endParaRPr lang="en-US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Коммунальное хозяйство – 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Жилищное строительство – 8</a:t>
            </a:r>
            <a:endParaRPr lang="en-US" sz="16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Газовая промышленность – 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Образование – 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Дороги – 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charset="0"/>
              </a:rPr>
              <a:t>Здравоохранение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 bwMode="auto">
          <a:xfrm>
            <a:off x="864" y="1327100"/>
            <a:ext cx="9144000" cy="5321399"/>
          </a:xfrm>
          <a:prstGeom prst="round2DiagRect">
            <a:avLst/>
          </a:prstGeom>
          <a:blipFill dpi="0" rotWithShape="1">
            <a:blip r:embed="rId2" cstate="print">
              <a:lum bright="70000" contrast="-70000"/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2001578"/>
            <a:ext cx="3086708" cy="161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716088" y="2287588"/>
            <a:ext cx="412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115-квартирный жилой дом в г. Новодвинске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0313" y="4686300"/>
            <a:ext cx="2662237" cy="1900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0313" y="2201863"/>
            <a:ext cx="2662237" cy="1785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24" name="Прямоугольник 8"/>
          <p:cNvSpPr>
            <a:spLocks noChangeArrowheads="1"/>
          </p:cNvSpPr>
          <p:nvPr/>
        </p:nvSpPr>
        <p:spPr bwMode="auto">
          <a:xfrm>
            <a:off x="3778250" y="3094038"/>
            <a:ext cx="4537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197-квартиный жилой дом по пр. Ленинградский в г. Архангельске</a:t>
            </a:r>
          </a:p>
        </p:txBody>
      </p:sp>
      <p:sp>
        <p:nvSpPr>
          <p:cNvPr id="9225" name="Прямоугольник 9"/>
          <p:cNvSpPr>
            <a:spLocks noChangeArrowheads="1"/>
          </p:cNvSpPr>
          <p:nvPr/>
        </p:nvSpPr>
        <p:spPr bwMode="auto">
          <a:xfrm>
            <a:off x="3132138" y="5770563"/>
            <a:ext cx="518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Приобретены жилые помещения для переселения граждан</a:t>
            </a:r>
            <a:r>
              <a:rPr lang="ru-RU" altLang="ru-RU" sz="120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из жилого дома, расположенного по адресу: пос. Обозерский, ул. Северная, д. 37</a:t>
            </a:r>
          </a:p>
        </p:txBody>
      </p:sp>
      <p:pic>
        <p:nvPicPr>
          <p:cNvPr id="12299" name="Picture 11" descr="DSC_0062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15092"/>
            <a:ext cx="3086708" cy="1736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Прямоугольник 9"/>
          <p:cNvSpPr>
            <a:spLocks noChangeArrowheads="1"/>
          </p:cNvSpPr>
          <p:nvPr/>
        </p:nvSpPr>
        <p:spPr bwMode="auto">
          <a:xfrm>
            <a:off x="1771650" y="4170363"/>
            <a:ext cx="51831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Приобретено </a:t>
            </a:r>
            <a:r>
              <a:rPr lang="ru-RU" altLang="ru-RU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31</a:t>
            </a:r>
            <a:r>
              <a:rPr lang="ru-RU" alt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жилое помещение (из них оплачено 22) в 5 муниципальных образованиях (Верхнетоемский Каргопольский, Красноборский, Лешуконский и Устьянский муниципальные районы)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046163" y="760413"/>
            <a:ext cx="729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ОАИП за 2014 год</a:t>
            </a:r>
            <a:endParaRPr lang="ru-RU" altLang="ru-RU" sz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3763" y="1606550"/>
            <a:ext cx="779145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 2014 году в эксплуатацию введено 14 620,6 кв. м. жилья 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87350" y="1082675"/>
            <a:ext cx="875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Обеспечение качественным, доступным жильем </a:t>
            </a:r>
            <a:b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объектами инженерной инфраструктуры населения Архангельской области (2014-2020 годы)</a:t>
            </a: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одажа участка, соток:38.6, Малые Соли Не указана, Ярославл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3" t="1450" r="17596" b="2391"/>
          <a:stretch>
            <a:fillRect/>
          </a:stretch>
        </p:blipFill>
        <p:spPr bwMode="auto">
          <a:xfrm>
            <a:off x="0" y="1393825"/>
            <a:ext cx="91440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8801100" y="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173163" y="804863"/>
            <a:ext cx="729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ОАИП за 2014 год</a:t>
            </a:r>
            <a:endParaRPr lang="ru-RU" altLang="ru-RU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81463" y="3068638"/>
            <a:ext cx="4719637" cy="1216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лимитов 2014 года в полном объеме выполнены работы на объектах инженерной инфраструктуры в городах Каргополь, Котлас и Онега, а также в пос. Сия Пинежского районов </a:t>
            </a:r>
            <a:endParaRPr lang="ru-RU" alt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1788" y="4503738"/>
            <a:ext cx="8469312" cy="887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инженерной инфраструктуры обеспечено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259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водоснабжением, 140 электроснабжением, 97 канализацией и 90 грунтовой дорогой </a:t>
            </a:r>
            <a:b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шести муниципальных образованиях </a:t>
            </a:r>
            <a:endParaRPr lang="ru-RU" alt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1788" y="5584825"/>
            <a:ext cx="8469312" cy="9318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завершены работы по подготовке территории по улицам Радужная, Светлая, Вельская, Молодежная г. Вельска. Построено 5 проездов и сделана отсыпка дорог песчано-гравийной смесью к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земельным участкам</a:t>
            </a:r>
            <a:endParaRPr lang="ru-RU" alt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65" y="1405628"/>
            <a:ext cx="2597426" cy="1948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478" y="2544412"/>
            <a:ext cx="2614159" cy="189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67213" y="1393825"/>
            <a:ext cx="4098925" cy="1016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Обеспечение качественным, доступным жильем и объектами инженерной инфраструктуры населения Архангельской области (2014-2020 годы)</a:t>
            </a: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77288" y="-85725"/>
            <a:ext cx="304800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D2EBB62-CCDA-4194-B808-DDB981A9C794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3097" y="1699200"/>
            <a:ext cx="310860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Дошкольное образование</a:t>
            </a:r>
          </a:p>
        </p:txBody>
      </p:sp>
      <p:pic>
        <p:nvPicPr>
          <p:cNvPr id="11" name="Рисунок 10" descr="D:\НАДЕЖДА\0_СПРАВКИ ПО ОБЪЕКТАМ\Фото\29.12.2014\Устьяны\Фото05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991" y="3164014"/>
            <a:ext cx="2818339" cy="1604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7297738" y="4332288"/>
            <a:ext cx="1784350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пос. Октябрьский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65213" y="803275"/>
            <a:ext cx="729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ОАИП за 2014 год</a:t>
            </a:r>
            <a:endParaRPr lang="ru-RU" altLang="ru-RU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75115" y="4838331"/>
            <a:ext cx="531952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Общее образование</a:t>
            </a: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34" y="4757863"/>
            <a:ext cx="3454681" cy="1829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700338" y="5851525"/>
            <a:ext cx="2168525" cy="646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Общеобразовательная школа 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360 мест в пос. Подюга 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Коношского района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37918" y="5360684"/>
            <a:ext cx="3644120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49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эксплуатацию введено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объекта общего образования 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количеством 492 места</a:t>
            </a:r>
            <a:endParaRPr lang="ru-RU" sz="1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Рисунок 18" descr="D:\НАДЕЖДА\0_СПРАВКИ ПО ОБЪЕКТАМ\Фото\29.12.2014\Онега\DSCF12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51" b="23585"/>
          <a:stretch/>
        </p:blipFill>
        <p:spPr bwMode="auto">
          <a:xfrm>
            <a:off x="183178" y="1967489"/>
            <a:ext cx="2736952" cy="1608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490788" y="2174875"/>
            <a:ext cx="1787525" cy="460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115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Онеге</a:t>
            </a:r>
          </a:p>
        </p:txBody>
      </p:sp>
      <p:pic>
        <p:nvPicPr>
          <p:cNvPr id="2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356" y="2838570"/>
            <a:ext cx="2770051" cy="1797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4753" y="3547292"/>
            <a:ext cx="3454680" cy="1015663"/>
          </a:xfrm>
          <a:prstGeom prst="rect">
            <a:avLst/>
          </a:prstGeom>
          <a:scene3d>
            <a:camera prst="obliqueBottom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2014 году введены в эксплуатацию 6 детских садов 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количеством 765 мест.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24338" y="4116388"/>
            <a:ext cx="1785937" cy="6461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120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пос. Васьково </a:t>
            </a:r>
            <a:b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Приморского района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84138" y="1219200"/>
            <a:ext cx="5870575" cy="46196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Государственная программа АО «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азвитие образования и науки </a:t>
            </a:r>
            <a:b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Архангельской области (2013-2018 годы)</a:t>
            </a:r>
            <a:r>
              <a:rPr lang="ru-RU" alt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5991" y="1375253"/>
            <a:ext cx="2822575" cy="1727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161213" y="1554163"/>
            <a:ext cx="1785937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на 280 мест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Коряжма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77288" y="-85725"/>
            <a:ext cx="304800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01E0C88-E4A6-4D1B-A6D1-BF0EB4A7150A}" type="slidenum"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16238" y="1374775"/>
            <a:ext cx="5684837" cy="381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Охрана окружающей среды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65575" y="1779588"/>
            <a:ext cx="5000625" cy="2009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Вв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едены в эксплуатацию:</a:t>
            </a:r>
          </a:p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Причальные береговые сооружения, служащие защитой г. Архангельска от паводка. Причалы № 101-109, г. Архангельск, Набережной Северной Двины, Красная Пристань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ru-RU" sz="105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Берегоукрепление участка рукава Быстрокурки реки Северная Двина в селе Холмогоры Архангельской области</a:t>
            </a:r>
          </a:p>
        </p:txBody>
      </p:sp>
      <p:pic>
        <p:nvPicPr>
          <p:cNvPr id="922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13" y="1384300"/>
            <a:ext cx="2511425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030413"/>
            <a:ext cx="2482850" cy="1671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12963" y="3897313"/>
            <a:ext cx="5002212" cy="381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сооружения</a:t>
            </a:r>
          </a:p>
        </p:txBody>
      </p:sp>
      <p:pic>
        <p:nvPicPr>
          <p:cNvPr id="9224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324" y="4475648"/>
            <a:ext cx="3408364" cy="1914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13" y="4454525"/>
            <a:ext cx="3259135" cy="1935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482725" y="796925"/>
            <a:ext cx="729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ОАИП за 2014 год</a:t>
            </a:r>
            <a:endParaRPr lang="ru-RU" altLang="ru-RU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Выноска со стрелкой влево 1"/>
          <p:cNvSpPr/>
          <p:nvPr/>
        </p:nvSpPr>
        <p:spPr>
          <a:xfrm>
            <a:off x="3486150" y="4475163"/>
            <a:ext cx="1920875" cy="946150"/>
          </a:xfrm>
          <a:prstGeom prst="leftArrowCallout">
            <a:avLst>
              <a:gd name="adj1" fmla="val 16599"/>
              <a:gd name="adj2" fmla="val 25000"/>
              <a:gd name="adj3" fmla="val 25000"/>
              <a:gd name="adj4" fmla="val 87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Физкультурно-спортивный комплекс   «Звездочка» </a:t>
            </a:r>
            <a:br>
              <a:rPr lang="ru-RU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г. Северодвинске</a:t>
            </a: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3543300" y="5443538"/>
            <a:ext cx="1920875" cy="974725"/>
          </a:xfrm>
          <a:prstGeom prst="rightArrowCallout">
            <a:avLst>
              <a:gd name="adj1" fmla="val 11661"/>
              <a:gd name="adj2" fmla="val 25000"/>
              <a:gd name="adj3" fmla="val 25000"/>
              <a:gd name="adj4" fmla="val 8731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Вспомогательный корпус спортивного центра </a:t>
            </a:r>
            <a:br>
              <a:rPr lang="ru-RU" alt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г. Архангельске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s3-eu-west-1.amazonaws.com/press29/c4x2dx2r/10t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1922463"/>
            <a:ext cx="4672013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Родной город - Харьков: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812925"/>
            <a:ext cx="43846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1075" y="-85725"/>
            <a:ext cx="481013" cy="3683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8888" y="795338"/>
            <a:ext cx="7488237" cy="8747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мероприятий ведомственной целевой программы Архангельской области 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«Выполнение мероприятий по развитию социальной и инженерной инфраструктуры </a:t>
            </a:r>
            <a:b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 Мирный в рамках федеральной целевой программы </a:t>
            </a:r>
            <a:b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российских космодромов на 2006-2015 годы»</a:t>
            </a:r>
          </a:p>
        </p:txBody>
      </p:sp>
      <p:pic>
        <p:nvPicPr>
          <p:cNvPr id="20485" name="Рисунок 7" descr="C:\Users\burykin\Desktop\Советская 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857842"/>
            <a:ext cx="2706687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486" name="Picture 4" descr="http://s3-eu-west-1.amazonaws.com/press29/5rk1fk2h/898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574" y="3378095"/>
            <a:ext cx="2640013" cy="1762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00063" y="1946275"/>
            <a:ext cx="3686175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2014 году осуществлялась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реализация 12 мероприятий,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из которых завершены работы 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по 7 мероприятиям,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текущем году запланировано завершение работ на 5 оставшихся социально значимых объектах и их ввод в эксплуатацию, включая детский сад, школу и жилой дом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489" name="Рисунок 12" descr="C:\Users\burykin\Desktop\DSC_01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561" y="4922838"/>
            <a:ext cx="2647950" cy="1598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12752</TotalTime>
  <Words>1258</Words>
  <Application>Microsoft Office PowerPoint</Application>
  <PresentationFormat>Экран (4:3)</PresentationFormat>
  <Paragraphs>200</Paragraphs>
  <Slides>19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Chart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Долгопольский Александр Олегович</dc:creator>
  <cp:lastModifiedBy>Костяева</cp:lastModifiedBy>
  <cp:revision>699</cp:revision>
  <cp:lastPrinted>2015-05-27T07:39:39Z</cp:lastPrinted>
  <dcterms:created xsi:type="dcterms:W3CDTF">2014-06-26T13:11:27Z</dcterms:created>
  <dcterms:modified xsi:type="dcterms:W3CDTF">2015-05-28T09:19:07Z</dcterms:modified>
</cp:coreProperties>
</file>