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5" r:id="rId3"/>
    <p:sldId id="264" r:id="rId4"/>
    <p:sldId id="258" r:id="rId5"/>
    <p:sldId id="268" r:id="rId6"/>
    <p:sldId id="261" r:id="rId7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A907"/>
    <a:srgbClr val="3F934D"/>
    <a:srgbClr val="3CAA4E"/>
    <a:srgbClr val="96DAA1"/>
    <a:srgbClr val="1D6D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65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2F67C1-3120-4D33-841D-5FA8930B454A}" type="doc">
      <dgm:prSet loTypeId="urn:microsoft.com/office/officeart/2008/layout/CircularPictureCallout" loCatId="picture" qsTypeId="urn:microsoft.com/office/officeart/2005/8/quickstyle/simple1" qsCatId="simple" csTypeId="urn:microsoft.com/office/officeart/2005/8/colors/colorful3" csCatId="colorful" phldr="0"/>
      <dgm:spPr/>
      <dgm:t>
        <a:bodyPr/>
        <a:lstStyle/>
        <a:p>
          <a:endParaRPr lang="ru-RU"/>
        </a:p>
      </dgm:t>
    </dgm:pt>
    <dgm:pt modelId="{E27F6A3C-6F3D-41C3-89E1-4FD710637D9E}">
      <dgm:prSet/>
      <dgm:spPr/>
      <dgm:t>
        <a:bodyPr/>
        <a:lstStyle/>
        <a:p>
          <a:endParaRPr lang="ru-RU"/>
        </a:p>
      </dgm:t>
    </dgm:pt>
    <dgm:pt modelId="{08AC55DA-F049-4531-AE09-2DA6E69945EE}" type="parTrans" cxnId="{E834BD27-CEFA-44EA-9916-21604DD90B4B}">
      <dgm:prSet/>
      <dgm:spPr/>
      <dgm:t>
        <a:bodyPr/>
        <a:lstStyle/>
        <a:p>
          <a:endParaRPr lang="ru-RU"/>
        </a:p>
      </dgm:t>
    </dgm:pt>
    <dgm:pt modelId="{5D4EBC9B-4615-46FD-8825-B5D76412B6E9}" type="sibTrans" cxnId="{E834BD27-CEFA-44EA-9916-21604DD90B4B}">
      <dgm:prSet/>
      <dgm:spPr/>
      <dgm:t>
        <a:bodyPr/>
        <a:lstStyle/>
        <a:p>
          <a:endParaRPr lang="ru-RU"/>
        </a:p>
      </dgm:t>
    </dgm:pt>
    <dgm:pt modelId="{F2645D8A-D12E-4B7F-B5E8-A4BAC6300BD7}">
      <dgm:prSet phldrT="[Текст]" phldr="1"/>
      <dgm:spPr/>
      <dgm:t>
        <a:bodyPr/>
        <a:lstStyle/>
        <a:p>
          <a:endParaRPr lang="ru-RU"/>
        </a:p>
      </dgm:t>
    </dgm:pt>
    <dgm:pt modelId="{FDA4558B-4C52-4FC7-A133-0F42448DE100}" type="parTrans" cxnId="{F552538E-A85D-4E9A-8237-D1653F56EC4C}">
      <dgm:prSet/>
      <dgm:spPr/>
      <dgm:t>
        <a:bodyPr/>
        <a:lstStyle/>
        <a:p>
          <a:endParaRPr lang="ru-RU"/>
        </a:p>
      </dgm:t>
    </dgm:pt>
    <dgm:pt modelId="{2E2B2A60-99E9-4894-8515-C91B47A63E7F}" type="sibTrans" cxnId="{F552538E-A85D-4E9A-8237-D1653F56EC4C}">
      <dgm:prSet/>
      <dgm:spPr/>
      <dgm:t>
        <a:bodyPr/>
        <a:lstStyle/>
        <a:p>
          <a:endParaRPr lang="ru-RU"/>
        </a:p>
      </dgm:t>
    </dgm:pt>
    <dgm:pt modelId="{AB1E3AF6-2769-46AA-8D56-57BCC58FAD64}">
      <dgm:prSet phldrT="[Текст]" phldr="1"/>
      <dgm:spPr/>
      <dgm:t>
        <a:bodyPr/>
        <a:lstStyle/>
        <a:p>
          <a:endParaRPr lang="ru-RU"/>
        </a:p>
      </dgm:t>
    </dgm:pt>
    <dgm:pt modelId="{C8F0FFAD-3311-49B8-B9EA-E07A0332FAE2}" type="parTrans" cxnId="{85654D46-FEB1-42B7-91CE-74E3BF493B38}">
      <dgm:prSet/>
      <dgm:spPr/>
      <dgm:t>
        <a:bodyPr/>
        <a:lstStyle/>
        <a:p>
          <a:endParaRPr lang="ru-RU"/>
        </a:p>
      </dgm:t>
    </dgm:pt>
    <dgm:pt modelId="{28D359FF-9F44-4997-A12B-436EAB6E4590}" type="sibTrans" cxnId="{85654D46-FEB1-42B7-91CE-74E3BF493B38}">
      <dgm:prSet/>
      <dgm:spPr/>
      <dgm:t>
        <a:bodyPr/>
        <a:lstStyle/>
        <a:p>
          <a:endParaRPr lang="ru-RU"/>
        </a:p>
      </dgm:t>
    </dgm:pt>
    <dgm:pt modelId="{2C0DF303-50DA-47EE-AFC2-B0177511A41F}">
      <dgm:prSet phldrT="[Текст]" phldr="1"/>
      <dgm:spPr/>
      <dgm:t>
        <a:bodyPr/>
        <a:lstStyle/>
        <a:p>
          <a:endParaRPr lang="ru-RU"/>
        </a:p>
      </dgm:t>
    </dgm:pt>
    <dgm:pt modelId="{AF348B31-FC2B-4D93-B526-D89D850A03E4}" type="parTrans" cxnId="{B56F07F7-2922-47C2-952D-46BAD9810CD7}">
      <dgm:prSet/>
      <dgm:spPr/>
      <dgm:t>
        <a:bodyPr/>
        <a:lstStyle/>
        <a:p>
          <a:endParaRPr lang="ru-RU"/>
        </a:p>
      </dgm:t>
    </dgm:pt>
    <dgm:pt modelId="{CDD9F7AD-F475-4EDE-B549-170E4A0C9401}" type="sibTrans" cxnId="{B56F07F7-2922-47C2-952D-46BAD9810CD7}">
      <dgm:prSet/>
      <dgm:spPr/>
      <dgm:t>
        <a:bodyPr/>
        <a:lstStyle/>
        <a:p>
          <a:endParaRPr lang="ru-RU"/>
        </a:p>
      </dgm:t>
    </dgm:pt>
    <dgm:pt modelId="{3A7DA75C-22B2-4D58-BD63-06787AC7433C}" type="pres">
      <dgm:prSet presAssocID="{E02F67C1-3120-4D33-841D-5FA8930B454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E76CDA3B-2D92-4886-B31F-20F52A72E22C}" type="pres">
      <dgm:prSet presAssocID="{E02F67C1-3120-4D33-841D-5FA8930B454A}" presName="Name1" presStyleCnt="0"/>
      <dgm:spPr/>
    </dgm:pt>
    <dgm:pt modelId="{EB46DF31-CB79-4E3E-A966-4A5483628340}" type="pres">
      <dgm:prSet presAssocID="{5D4EBC9B-4615-46FD-8825-B5D76412B6E9}" presName="picture_1" presStyleCnt="0"/>
      <dgm:spPr/>
    </dgm:pt>
    <dgm:pt modelId="{BA90CFEA-CBBA-4515-9EED-A30D7B013450}" type="pres">
      <dgm:prSet presAssocID="{5D4EBC9B-4615-46FD-8825-B5D76412B6E9}" presName="pictureRepeatNode" presStyleLbl="alignImgPlace1" presStyleIdx="0" presStyleCnt="4"/>
      <dgm:spPr/>
      <dgm:t>
        <a:bodyPr/>
        <a:lstStyle/>
        <a:p>
          <a:endParaRPr lang="ru-RU"/>
        </a:p>
      </dgm:t>
    </dgm:pt>
    <dgm:pt modelId="{080C4FAD-B044-4C39-908E-5893D1628162}" type="pres">
      <dgm:prSet presAssocID="{E27F6A3C-6F3D-41C3-89E1-4FD710637D9E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E4C6FE-D9CD-4779-9BAF-E8B9CBBEDCAC}" type="pres">
      <dgm:prSet presAssocID="{2E2B2A60-99E9-4894-8515-C91B47A63E7F}" presName="picture_2" presStyleCnt="0"/>
      <dgm:spPr/>
    </dgm:pt>
    <dgm:pt modelId="{9643D973-839D-454E-AC22-F0C7067E3C03}" type="pres">
      <dgm:prSet presAssocID="{2E2B2A60-99E9-4894-8515-C91B47A63E7F}" presName="pictureRepeatNode" presStyleLbl="alignImgPlace1" presStyleIdx="1" presStyleCnt="4"/>
      <dgm:spPr/>
      <dgm:t>
        <a:bodyPr/>
        <a:lstStyle/>
        <a:p>
          <a:endParaRPr lang="ru-RU"/>
        </a:p>
      </dgm:t>
    </dgm:pt>
    <dgm:pt modelId="{7D12B914-ED33-486D-82C4-44888302D217}" type="pres">
      <dgm:prSet presAssocID="{F2645D8A-D12E-4B7F-B5E8-A4BAC6300BD7}" presName="line_2" presStyleLbl="parChTrans1D1" presStyleIdx="0" presStyleCnt="3"/>
      <dgm:spPr/>
    </dgm:pt>
    <dgm:pt modelId="{C4F029F4-F3C1-4170-AFFB-915CB8A8E4D4}" type="pres">
      <dgm:prSet presAssocID="{F2645D8A-D12E-4B7F-B5E8-A4BAC6300BD7}" presName="textparent_2" presStyleLbl="node1" presStyleIdx="0" presStyleCnt="0"/>
      <dgm:spPr/>
    </dgm:pt>
    <dgm:pt modelId="{1B0F12A6-B0B3-429C-83B7-9B2707EECA6C}" type="pres">
      <dgm:prSet presAssocID="{F2645D8A-D12E-4B7F-B5E8-A4BAC6300BD7}" presName="text_2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285E73-BF3D-4213-882F-3A56F60BE5F7}" type="pres">
      <dgm:prSet presAssocID="{28D359FF-9F44-4997-A12B-436EAB6E4590}" presName="picture_3" presStyleCnt="0"/>
      <dgm:spPr/>
    </dgm:pt>
    <dgm:pt modelId="{AC475C4C-3A08-4A5C-B38B-AEE025C9C303}" type="pres">
      <dgm:prSet presAssocID="{28D359FF-9F44-4997-A12B-436EAB6E4590}" presName="pictureRepeatNode" presStyleLbl="alignImgPlace1" presStyleIdx="2" presStyleCnt="4"/>
      <dgm:spPr/>
      <dgm:t>
        <a:bodyPr/>
        <a:lstStyle/>
        <a:p>
          <a:endParaRPr lang="ru-RU"/>
        </a:p>
      </dgm:t>
    </dgm:pt>
    <dgm:pt modelId="{299377F6-2117-4E1A-A93A-4690CB157446}" type="pres">
      <dgm:prSet presAssocID="{AB1E3AF6-2769-46AA-8D56-57BCC58FAD64}" presName="line_3" presStyleLbl="parChTrans1D1" presStyleIdx="1" presStyleCnt="3"/>
      <dgm:spPr/>
    </dgm:pt>
    <dgm:pt modelId="{56FA54D4-E505-455E-811B-5F714B1A595E}" type="pres">
      <dgm:prSet presAssocID="{AB1E3AF6-2769-46AA-8D56-57BCC58FAD64}" presName="textparent_3" presStyleLbl="node1" presStyleIdx="0" presStyleCnt="0"/>
      <dgm:spPr/>
    </dgm:pt>
    <dgm:pt modelId="{DFCF54BE-E689-43D5-BC4C-12C7C4DABE75}" type="pres">
      <dgm:prSet presAssocID="{AB1E3AF6-2769-46AA-8D56-57BCC58FAD64}" presName="text_3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EF4967-6475-46C5-8D5F-0A229053ABDA}" type="pres">
      <dgm:prSet presAssocID="{CDD9F7AD-F475-4EDE-B549-170E4A0C9401}" presName="picture_4" presStyleCnt="0"/>
      <dgm:spPr/>
    </dgm:pt>
    <dgm:pt modelId="{83CF816D-EDF9-436D-A3E8-7298D565EB47}" type="pres">
      <dgm:prSet presAssocID="{CDD9F7AD-F475-4EDE-B549-170E4A0C9401}" presName="pictureRepeatNode" presStyleLbl="alignImgPlace1" presStyleIdx="3" presStyleCnt="4"/>
      <dgm:spPr/>
      <dgm:t>
        <a:bodyPr/>
        <a:lstStyle/>
        <a:p>
          <a:endParaRPr lang="ru-RU"/>
        </a:p>
      </dgm:t>
    </dgm:pt>
    <dgm:pt modelId="{D9B1D410-34E5-4C77-8E40-1B83E186AEA7}" type="pres">
      <dgm:prSet presAssocID="{2C0DF303-50DA-47EE-AFC2-B0177511A41F}" presName="line_4" presStyleLbl="parChTrans1D1" presStyleIdx="2" presStyleCnt="3"/>
      <dgm:spPr/>
    </dgm:pt>
    <dgm:pt modelId="{793D3F35-E737-477C-80AE-3D628A6DFAA7}" type="pres">
      <dgm:prSet presAssocID="{2C0DF303-50DA-47EE-AFC2-B0177511A41F}" presName="textparent_4" presStyleLbl="node1" presStyleIdx="0" presStyleCnt="0"/>
      <dgm:spPr/>
    </dgm:pt>
    <dgm:pt modelId="{4D63AA2B-585A-4227-9E30-0D3A423DF534}" type="pres">
      <dgm:prSet presAssocID="{2C0DF303-50DA-47EE-AFC2-B0177511A41F}" presName="text_4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B8ED8E-7FE7-46AC-BECB-87A77AD2CDB3}" type="presOf" srcId="{E27F6A3C-6F3D-41C3-89E1-4FD710637D9E}" destId="{080C4FAD-B044-4C39-908E-5893D1628162}" srcOrd="0" destOrd="0" presId="urn:microsoft.com/office/officeart/2008/layout/CircularPictureCallout"/>
    <dgm:cxn modelId="{B56F07F7-2922-47C2-952D-46BAD9810CD7}" srcId="{E02F67C1-3120-4D33-841D-5FA8930B454A}" destId="{2C0DF303-50DA-47EE-AFC2-B0177511A41F}" srcOrd="3" destOrd="0" parTransId="{AF348B31-FC2B-4D93-B526-D89D850A03E4}" sibTransId="{CDD9F7AD-F475-4EDE-B549-170E4A0C9401}"/>
    <dgm:cxn modelId="{E7DF91B0-2668-4460-8200-45DE042773BC}" type="presOf" srcId="{E02F67C1-3120-4D33-841D-5FA8930B454A}" destId="{3A7DA75C-22B2-4D58-BD63-06787AC7433C}" srcOrd="0" destOrd="0" presId="urn:microsoft.com/office/officeart/2008/layout/CircularPictureCallout"/>
    <dgm:cxn modelId="{5FA9E6D1-D34A-4733-8A0A-7B48E25CD5BB}" type="presOf" srcId="{CDD9F7AD-F475-4EDE-B549-170E4A0C9401}" destId="{83CF816D-EDF9-436D-A3E8-7298D565EB47}" srcOrd="0" destOrd="0" presId="urn:microsoft.com/office/officeart/2008/layout/CircularPictureCallout"/>
    <dgm:cxn modelId="{96085FAF-4248-4038-9C5F-4B14C219C4C6}" type="presOf" srcId="{2C0DF303-50DA-47EE-AFC2-B0177511A41F}" destId="{4D63AA2B-585A-4227-9E30-0D3A423DF534}" srcOrd="0" destOrd="0" presId="urn:microsoft.com/office/officeart/2008/layout/CircularPictureCallout"/>
    <dgm:cxn modelId="{F552538E-A85D-4E9A-8237-D1653F56EC4C}" srcId="{E02F67C1-3120-4D33-841D-5FA8930B454A}" destId="{F2645D8A-D12E-4B7F-B5E8-A4BAC6300BD7}" srcOrd="1" destOrd="0" parTransId="{FDA4558B-4C52-4FC7-A133-0F42448DE100}" sibTransId="{2E2B2A60-99E9-4894-8515-C91B47A63E7F}"/>
    <dgm:cxn modelId="{CB3A9175-CBED-4B50-BC97-B2038F437E5E}" type="presOf" srcId="{28D359FF-9F44-4997-A12B-436EAB6E4590}" destId="{AC475C4C-3A08-4A5C-B38B-AEE025C9C303}" srcOrd="0" destOrd="0" presId="urn:microsoft.com/office/officeart/2008/layout/CircularPictureCallout"/>
    <dgm:cxn modelId="{542EE649-007C-42C6-AABD-4630EE63F2DB}" type="presOf" srcId="{F2645D8A-D12E-4B7F-B5E8-A4BAC6300BD7}" destId="{1B0F12A6-B0B3-429C-83B7-9B2707EECA6C}" srcOrd="0" destOrd="0" presId="urn:microsoft.com/office/officeart/2008/layout/CircularPictureCallout"/>
    <dgm:cxn modelId="{2D70477F-4527-40EF-A3B2-E11E3CBDBE13}" type="presOf" srcId="{2E2B2A60-99E9-4894-8515-C91B47A63E7F}" destId="{9643D973-839D-454E-AC22-F0C7067E3C03}" srcOrd="0" destOrd="0" presId="urn:microsoft.com/office/officeart/2008/layout/CircularPictureCallout"/>
    <dgm:cxn modelId="{85654D46-FEB1-42B7-91CE-74E3BF493B38}" srcId="{E02F67C1-3120-4D33-841D-5FA8930B454A}" destId="{AB1E3AF6-2769-46AA-8D56-57BCC58FAD64}" srcOrd="2" destOrd="0" parTransId="{C8F0FFAD-3311-49B8-B9EA-E07A0332FAE2}" sibTransId="{28D359FF-9F44-4997-A12B-436EAB6E4590}"/>
    <dgm:cxn modelId="{DAAC8F7F-1020-4AE0-8627-57E947D78D7E}" type="presOf" srcId="{5D4EBC9B-4615-46FD-8825-B5D76412B6E9}" destId="{BA90CFEA-CBBA-4515-9EED-A30D7B013450}" srcOrd="0" destOrd="0" presId="urn:microsoft.com/office/officeart/2008/layout/CircularPictureCallout"/>
    <dgm:cxn modelId="{65B5C5FC-5C1A-4079-B12E-E2541D2CDA2B}" type="presOf" srcId="{AB1E3AF6-2769-46AA-8D56-57BCC58FAD64}" destId="{DFCF54BE-E689-43D5-BC4C-12C7C4DABE75}" srcOrd="0" destOrd="0" presId="urn:microsoft.com/office/officeart/2008/layout/CircularPictureCallout"/>
    <dgm:cxn modelId="{E834BD27-CEFA-44EA-9916-21604DD90B4B}" srcId="{E02F67C1-3120-4D33-841D-5FA8930B454A}" destId="{E27F6A3C-6F3D-41C3-89E1-4FD710637D9E}" srcOrd="0" destOrd="0" parTransId="{08AC55DA-F049-4531-AE09-2DA6E69945EE}" sibTransId="{5D4EBC9B-4615-46FD-8825-B5D76412B6E9}"/>
    <dgm:cxn modelId="{5D394A95-BD30-4350-B96D-14CDB70A0F14}" type="presParOf" srcId="{3A7DA75C-22B2-4D58-BD63-06787AC7433C}" destId="{E76CDA3B-2D92-4886-B31F-20F52A72E22C}" srcOrd="0" destOrd="0" presId="urn:microsoft.com/office/officeart/2008/layout/CircularPictureCallout"/>
    <dgm:cxn modelId="{1921075E-3A37-4458-96A0-19C63403043F}" type="presParOf" srcId="{E76CDA3B-2D92-4886-B31F-20F52A72E22C}" destId="{EB46DF31-CB79-4E3E-A966-4A5483628340}" srcOrd="0" destOrd="0" presId="urn:microsoft.com/office/officeart/2008/layout/CircularPictureCallout"/>
    <dgm:cxn modelId="{36945758-A577-4305-8AF7-286C8F3EE208}" type="presParOf" srcId="{EB46DF31-CB79-4E3E-A966-4A5483628340}" destId="{BA90CFEA-CBBA-4515-9EED-A30D7B013450}" srcOrd="0" destOrd="0" presId="urn:microsoft.com/office/officeart/2008/layout/CircularPictureCallout"/>
    <dgm:cxn modelId="{9837789C-DBA2-48D0-91B8-C141D96BD691}" type="presParOf" srcId="{E76CDA3B-2D92-4886-B31F-20F52A72E22C}" destId="{080C4FAD-B044-4C39-908E-5893D1628162}" srcOrd="1" destOrd="0" presId="urn:microsoft.com/office/officeart/2008/layout/CircularPictureCallout"/>
    <dgm:cxn modelId="{F989E29B-CD56-482A-A343-D520F0136E89}" type="presParOf" srcId="{E76CDA3B-2D92-4886-B31F-20F52A72E22C}" destId="{7DE4C6FE-D9CD-4779-9BAF-E8B9CBBEDCAC}" srcOrd="2" destOrd="0" presId="urn:microsoft.com/office/officeart/2008/layout/CircularPictureCallout"/>
    <dgm:cxn modelId="{8E910A00-DEB0-4FF4-B2CB-A954FF5C87C1}" type="presParOf" srcId="{7DE4C6FE-D9CD-4779-9BAF-E8B9CBBEDCAC}" destId="{9643D973-839D-454E-AC22-F0C7067E3C03}" srcOrd="0" destOrd="0" presId="urn:microsoft.com/office/officeart/2008/layout/CircularPictureCallout"/>
    <dgm:cxn modelId="{1B5827C6-AF87-4B8A-9F58-34D56DE4675F}" type="presParOf" srcId="{E76CDA3B-2D92-4886-B31F-20F52A72E22C}" destId="{7D12B914-ED33-486D-82C4-44888302D217}" srcOrd="3" destOrd="0" presId="urn:microsoft.com/office/officeart/2008/layout/CircularPictureCallout"/>
    <dgm:cxn modelId="{13E8F9E3-FBAA-4767-9927-548E3BB0C5C9}" type="presParOf" srcId="{E76CDA3B-2D92-4886-B31F-20F52A72E22C}" destId="{C4F029F4-F3C1-4170-AFFB-915CB8A8E4D4}" srcOrd="4" destOrd="0" presId="urn:microsoft.com/office/officeart/2008/layout/CircularPictureCallout"/>
    <dgm:cxn modelId="{B2D2A1F4-BFA9-400B-967B-DC2AFB8BDBF6}" type="presParOf" srcId="{C4F029F4-F3C1-4170-AFFB-915CB8A8E4D4}" destId="{1B0F12A6-B0B3-429C-83B7-9B2707EECA6C}" srcOrd="0" destOrd="0" presId="urn:microsoft.com/office/officeart/2008/layout/CircularPictureCallout"/>
    <dgm:cxn modelId="{611E5198-38C3-428B-B86F-49267F195873}" type="presParOf" srcId="{E76CDA3B-2D92-4886-B31F-20F52A72E22C}" destId="{37285E73-BF3D-4213-882F-3A56F60BE5F7}" srcOrd="5" destOrd="0" presId="urn:microsoft.com/office/officeart/2008/layout/CircularPictureCallout"/>
    <dgm:cxn modelId="{C1782999-AAAE-479C-B541-0B6DFBC1E6F0}" type="presParOf" srcId="{37285E73-BF3D-4213-882F-3A56F60BE5F7}" destId="{AC475C4C-3A08-4A5C-B38B-AEE025C9C303}" srcOrd="0" destOrd="0" presId="urn:microsoft.com/office/officeart/2008/layout/CircularPictureCallout"/>
    <dgm:cxn modelId="{616BAE41-8668-4EBF-A615-B85BAAF28F7F}" type="presParOf" srcId="{E76CDA3B-2D92-4886-B31F-20F52A72E22C}" destId="{299377F6-2117-4E1A-A93A-4690CB157446}" srcOrd="6" destOrd="0" presId="urn:microsoft.com/office/officeart/2008/layout/CircularPictureCallout"/>
    <dgm:cxn modelId="{AE83ADAA-9B49-451C-9A28-0A4C4E788DB5}" type="presParOf" srcId="{E76CDA3B-2D92-4886-B31F-20F52A72E22C}" destId="{56FA54D4-E505-455E-811B-5F714B1A595E}" srcOrd="7" destOrd="0" presId="urn:microsoft.com/office/officeart/2008/layout/CircularPictureCallout"/>
    <dgm:cxn modelId="{B87FE36A-A036-4731-AFFF-C56866C7CBCD}" type="presParOf" srcId="{56FA54D4-E505-455E-811B-5F714B1A595E}" destId="{DFCF54BE-E689-43D5-BC4C-12C7C4DABE75}" srcOrd="0" destOrd="0" presId="urn:microsoft.com/office/officeart/2008/layout/CircularPictureCallout"/>
    <dgm:cxn modelId="{35F8CE0E-165F-4837-8267-3C6EC6313A6D}" type="presParOf" srcId="{E76CDA3B-2D92-4886-B31F-20F52A72E22C}" destId="{61EF4967-6475-46C5-8D5F-0A229053ABDA}" srcOrd="8" destOrd="0" presId="urn:microsoft.com/office/officeart/2008/layout/CircularPictureCallout"/>
    <dgm:cxn modelId="{FE46927F-6266-4B03-A7CD-6450339CB016}" type="presParOf" srcId="{61EF4967-6475-46C5-8D5F-0A229053ABDA}" destId="{83CF816D-EDF9-436D-A3E8-7298D565EB47}" srcOrd="0" destOrd="0" presId="urn:microsoft.com/office/officeart/2008/layout/CircularPictureCallout"/>
    <dgm:cxn modelId="{4197620B-78AD-4C1E-BBCB-FC7AB83DFB09}" type="presParOf" srcId="{E76CDA3B-2D92-4886-B31F-20F52A72E22C}" destId="{D9B1D410-34E5-4C77-8E40-1B83E186AEA7}" srcOrd="9" destOrd="0" presId="urn:microsoft.com/office/officeart/2008/layout/CircularPictureCallout"/>
    <dgm:cxn modelId="{4ECF1828-1D2C-4F4A-A7C2-2BC366A93F9A}" type="presParOf" srcId="{E76CDA3B-2D92-4886-B31F-20F52A72E22C}" destId="{793D3F35-E737-477C-80AE-3D628A6DFAA7}" srcOrd="10" destOrd="0" presId="urn:microsoft.com/office/officeart/2008/layout/CircularPictureCallout"/>
    <dgm:cxn modelId="{3113A011-D589-4EEC-92EB-A6D5AE95205A}" type="presParOf" srcId="{793D3F35-E737-477C-80AE-3D628A6DFAA7}" destId="{4D63AA2B-585A-4227-9E30-0D3A423DF534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B1D410-34E5-4C77-8E40-1B83E186AEA7}">
      <dsp:nvSpPr>
        <dsp:cNvPr id="0" name=""/>
        <dsp:cNvSpPr/>
      </dsp:nvSpPr>
      <dsp:spPr>
        <a:xfrm>
          <a:off x="1998573" y="3098800"/>
          <a:ext cx="3060192" cy="0"/>
        </a:xfrm>
        <a:prstGeom prst="line">
          <a:avLst/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9377F6-2117-4E1A-A93A-4690CB157446}">
      <dsp:nvSpPr>
        <dsp:cNvPr id="0" name=""/>
        <dsp:cNvSpPr/>
      </dsp:nvSpPr>
      <dsp:spPr>
        <a:xfrm>
          <a:off x="1998573" y="2031999"/>
          <a:ext cx="2621280" cy="0"/>
        </a:xfrm>
        <a:prstGeom prst="line">
          <a:avLst/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12B914-ED33-486D-82C4-44888302D217}">
      <dsp:nvSpPr>
        <dsp:cNvPr id="0" name=""/>
        <dsp:cNvSpPr/>
      </dsp:nvSpPr>
      <dsp:spPr>
        <a:xfrm>
          <a:off x="1998573" y="965199"/>
          <a:ext cx="3060192" cy="0"/>
        </a:xfrm>
        <a:prstGeom prst="line">
          <a:avLst/>
        </a:pr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90CFEA-CBBA-4515-9EED-A30D7B013450}">
      <dsp:nvSpPr>
        <dsp:cNvPr id="0" name=""/>
        <dsp:cNvSpPr/>
      </dsp:nvSpPr>
      <dsp:spPr>
        <a:xfrm>
          <a:off x="474573" y="507999"/>
          <a:ext cx="3048000" cy="3048000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0C4FAD-B044-4C39-908E-5893D1628162}">
      <dsp:nvSpPr>
        <dsp:cNvPr id="0" name=""/>
        <dsp:cNvSpPr/>
      </dsp:nvSpPr>
      <dsp:spPr>
        <a:xfrm>
          <a:off x="1023213" y="2126487"/>
          <a:ext cx="1950720" cy="1005840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/>
        </a:p>
      </dsp:txBody>
      <dsp:txXfrm>
        <a:off x="1023213" y="2126487"/>
        <a:ext cx="1950720" cy="1005840"/>
      </dsp:txXfrm>
    </dsp:sp>
    <dsp:sp modelId="{9643D973-839D-454E-AC22-F0C7067E3C03}">
      <dsp:nvSpPr>
        <dsp:cNvPr id="0" name=""/>
        <dsp:cNvSpPr/>
      </dsp:nvSpPr>
      <dsp:spPr>
        <a:xfrm>
          <a:off x="4601565" y="507999"/>
          <a:ext cx="914400" cy="914400"/>
        </a:xfrm>
        <a:prstGeom prst="ellipse">
          <a:avLst/>
        </a:prstGeom>
        <a:solidFill>
          <a:schemeClr val="accent3">
            <a:tint val="50000"/>
            <a:hueOff val="3572889"/>
            <a:satOff val="-5243"/>
            <a:lumOff val="35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F12A6-B0B3-429C-83B7-9B2707EECA6C}">
      <dsp:nvSpPr>
        <dsp:cNvPr id="0" name=""/>
        <dsp:cNvSpPr/>
      </dsp:nvSpPr>
      <dsp:spPr>
        <a:xfrm>
          <a:off x="5515965" y="507999"/>
          <a:ext cx="105460" cy="914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15965" y="507999"/>
        <a:ext cx="105460" cy="914400"/>
      </dsp:txXfrm>
    </dsp:sp>
    <dsp:sp modelId="{AC475C4C-3A08-4A5C-B38B-AEE025C9C303}">
      <dsp:nvSpPr>
        <dsp:cNvPr id="0" name=""/>
        <dsp:cNvSpPr/>
      </dsp:nvSpPr>
      <dsp:spPr>
        <a:xfrm>
          <a:off x="4162653" y="1574799"/>
          <a:ext cx="914400" cy="914400"/>
        </a:xfrm>
        <a:prstGeom prst="ellipse">
          <a:avLst/>
        </a:prstGeom>
        <a:solidFill>
          <a:schemeClr val="accent3">
            <a:tint val="50000"/>
            <a:hueOff val="7145779"/>
            <a:satOff val="-10486"/>
            <a:lumOff val="71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CF54BE-E689-43D5-BC4C-12C7C4DABE75}">
      <dsp:nvSpPr>
        <dsp:cNvPr id="0" name=""/>
        <dsp:cNvSpPr/>
      </dsp:nvSpPr>
      <dsp:spPr>
        <a:xfrm>
          <a:off x="5077053" y="1574799"/>
          <a:ext cx="149351" cy="914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077053" y="1574799"/>
        <a:ext cx="149351" cy="914400"/>
      </dsp:txXfrm>
    </dsp:sp>
    <dsp:sp modelId="{83CF816D-EDF9-436D-A3E8-7298D565EB47}">
      <dsp:nvSpPr>
        <dsp:cNvPr id="0" name=""/>
        <dsp:cNvSpPr/>
      </dsp:nvSpPr>
      <dsp:spPr>
        <a:xfrm>
          <a:off x="4601565" y="2641600"/>
          <a:ext cx="914400" cy="914400"/>
        </a:xfrm>
        <a:prstGeom prst="ellipse">
          <a:avLst/>
        </a:prstGeom>
        <a:solidFill>
          <a:schemeClr val="accent3">
            <a:tint val="50000"/>
            <a:hueOff val="10718668"/>
            <a:satOff val="-15729"/>
            <a:lumOff val="106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63AA2B-585A-4227-9E30-0D3A423DF534}">
      <dsp:nvSpPr>
        <dsp:cNvPr id="0" name=""/>
        <dsp:cNvSpPr/>
      </dsp:nvSpPr>
      <dsp:spPr>
        <a:xfrm>
          <a:off x="5515965" y="2641600"/>
          <a:ext cx="105460" cy="914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0" rIns="19050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515965" y="2641600"/>
        <a:ext cx="105460" cy="914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D5A4C8-8E5F-4079-8705-EB77D6966741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CF32C-55BE-4442-9177-71BDEE1CE8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596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ACF32C-55BE-4442-9177-71BDEE1CE8B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492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284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80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8639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62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917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541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946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032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918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0935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661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38BFD-B2AF-402D-BF8C-365A42343D1B}" type="datetimeFigureOut">
              <a:rPr lang="ru-RU" smtClean="0"/>
              <a:t>22.03.2018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A3A08-245B-4136-89DC-F7DF9C91F9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96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2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27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26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923678"/>
            <a:ext cx="8280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Скобелев Дмитрий Олегович</a:t>
            </a:r>
          </a:p>
          <a:p>
            <a:pPr algn="ctr"/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</a:rPr>
              <a:t>Деятельность ЦЭПП в целях стимулирования внедрения экологических технологий в России</a:t>
            </a:r>
            <a:endParaRPr lang="ru-RU" sz="2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56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Стрелка: пятиугольник 86"/>
          <p:cNvSpPr/>
          <p:nvPr/>
        </p:nvSpPr>
        <p:spPr>
          <a:xfrm>
            <a:off x="5314999" y="843558"/>
            <a:ext cx="3150743" cy="3058754"/>
          </a:xfrm>
          <a:prstGeom prst="homePlate">
            <a:avLst>
              <a:gd name="adj" fmla="val 20540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</a:ln>
          <a:effectLst>
            <a:outerShdw blurRad="50800" dist="38100" dir="1500000" sx="99000" sy="99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800">
              <a:defRPr/>
            </a:pPr>
            <a:endParaRPr lang="ru-RU" sz="135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570793" y="1563995"/>
            <a:ext cx="1610103" cy="2338317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800">
              <a:defRPr/>
            </a:pPr>
            <a:endParaRPr lang="ru-RU" sz="1350" kern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824763" y="3631650"/>
            <a:ext cx="10144" cy="516550"/>
          </a:xfrm>
          <a:prstGeom prst="line">
            <a:avLst/>
          </a:prstGeom>
          <a:noFill/>
          <a:ln w="12700" cap="flat" cmpd="sng" algn="ctr">
            <a:solidFill>
              <a:srgbClr val="FFC000">
                <a:lumMod val="75000"/>
              </a:srgbClr>
            </a:solidFill>
            <a:prstDash val="lgDash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5" name="Прямая соединительная линия 24"/>
          <p:cNvCxnSpPr>
            <a:cxnSpLocks/>
          </p:cNvCxnSpPr>
          <p:nvPr/>
        </p:nvCxnSpPr>
        <p:spPr>
          <a:xfrm>
            <a:off x="5425911" y="3662423"/>
            <a:ext cx="134" cy="516550"/>
          </a:xfrm>
          <a:prstGeom prst="line">
            <a:avLst/>
          </a:prstGeom>
          <a:noFill/>
          <a:ln w="12700" cap="flat" cmpd="sng" algn="ctr">
            <a:solidFill>
              <a:srgbClr val="4472C4">
                <a:lumMod val="75000"/>
              </a:srgbClr>
            </a:solidFill>
            <a:prstDash val="lgDash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26" name="Блок-схема: узел 25"/>
          <p:cNvSpPr/>
          <p:nvPr/>
        </p:nvSpPr>
        <p:spPr>
          <a:xfrm>
            <a:off x="1804119" y="4192107"/>
            <a:ext cx="98855" cy="108121"/>
          </a:xfrm>
          <a:prstGeom prst="flowChartConnector">
            <a:avLst/>
          </a:prstGeom>
          <a:noFill/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800">
              <a:defRPr/>
            </a:pPr>
            <a:endParaRPr lang="ru-RU" sz="135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Блок-схема: узел 26"/>
          <p:cNvSpPr/>
          <p:nvPr/>
        </p:nvSpPr>
        <p:spPr>
          <a:xfrm>
            <a:off x="5376484" y="4202103"/>
            <a:ext cx="98855" cy="108121"/>
          </a:xfrm>
          <a:prstGeom prst="flowChartConnector">
            <a:avLst/>
          </a:prstGeom>
          <a:noFill/>
          <a:ln w="12700" cap="flat" cmpd="sng" algn="ctr">
            <a:solidFill>
              <a:srgbClr val="4472C4">
                <a:lumMod val="75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800">
              <a:defRPr/>
            </a:pPr>
            <a:endParaRPr lang="ru-RU" sz="1350" kern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8" name="Прямая соединительная линия 27"/>
          <p:cNvCxnSpPr>
            <a:stCxn id="26" idx="6"/>
            <a:endCxn id="45" idx="4"/>
          </p:cNvCxnSpPr>
          <p:nvPr/>
        </p:nvCxnSpPr>
        <p:spPr>
          <a:xfrm flipV="1">
            <a:off x="1902974" y="4243605"/>
            <a:ext cx="714177" cy="2562"/>
          </a:xfrm>
          <a:prstGeom prst="line">
            <a:avLst/>
          </a:prstGeom>
          <a:noFill/>
          <a:ln w="381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29" name="Прямая соединительная линия 28"/>
          <p:cNvCxnSpPr>
            <a:stCxn id="69" idx="6"/>
            <a:endCxn id="27" idx="2"/>
          </p:cNvCxnSpPr>
          <p:nvPr/>
        </p:nvCxnSpPr>
        <p:spPr>
          <a:xfrm flipV="1">
            <a:off x="3643008" y="4256164"/>
            <a:ext cx="1733477" cy="2258"/>
          </a:xfrm>
          <a:prstGeom prst="line">
            <a:avLst/>
          </a:prstGeom>
          <a:noFill/>
          <a:ln w="381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cxnSp>
        <p:nvCxnSpPr>
          <p:cNvPr id="30" name="Прямая со стрелкой 29"/>
          <p:cNvCxnSpPr>
            <a:cxnSpLocks/>
            <a:stCxn id="27" idx="6"/>
          </p:cNvCxnSpPr>
          <p:nvPr/>
        </p:nvCxnSpPr>
        <p:spPr>
          <a:xfrm flipV="1">
            <a:off x="5475339" y="4250853"/>
            <a:ext cx="2994053" cy="5310"/>
          </a:xfrm>
          <a:prstGeom prst="straightConnector1">
            <a:avLst/>
          </a:prstGeom>
          <a:noFill/>
          <a:ln w="38100" cap="flat" cmpd="sng" algn="ctr">
            <a:solidFill>
              <a:srgbClr val="70AD47">
                <a:lumMod val="75000"/>
              </a:srgbClr>
            </a:solidFill>
            <a:prstDash val="solid"/>
            <a:miter lim="800000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2" name="TextBox 31"/>
          <p:cNvSpPr txBox="1"/>
          <p:nvPr/>
        </p:nvSpPr>
        <p:spPr>
          <a:xfrm>
            <a:off x="6856434" y="2577803"/>
            <a:ext cx="203902" cy="19620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ru-RU" sz="675" kern="0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2" cstate="print"/>
          <a:srcRect l="11465" t="12945" r="7342" b="9923"/>
          <a:stretch/>
        </p:blipFill>
        <p:spPr>
          <a:xfrm>
            <a:off x="3648973" y="1793691"/>
            <a:ext cx="359641" cy="3416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38" name="Прямая соединительная линия 37"/>
          <p:cNvCxnSpPr/>
          <p:nvPr/>
        </p:nvCxnSpPr>
        <p:spPr>
          <a:xfrm flipH="1">
            <a:off x="3576532" y="3646294"/>
            <a:ext cx="1630" cy="467402"/>
          </a:xfrm>
          <a:prstGeom prst="line">
            <a:avLst/>
          </a:prstGeom>
          <a:noFill/>
          <a:ln w="12700" cap="flat" cmpd="sng" algn="ctr">
            <a:solidFill>
              <a:srgbClr val="4472C4">
                <a:lumMod val="75000"/>
              </a:srgbClr>
            </a:solidFill>
            <a:prstDash val="lgDash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39" name="Скругленный прямоугольник 38"/>
          <p:cNvSpPr/>
          <p:nvPr/>
        </p:nvSpPr>
        <p:spPr>
          <a:xfrm>
            <a:off x="1817900" y="843558"/>
            <a:ext cx="1610737" cy="3059409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800">
              <a:defRPr/>
            </a:pPr>
            <a:endParaRPr lang="ru-RU" sz="135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002041" y="1805157"/>
            <a:ext cx="1259474" cy="3231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1500" b="1" u="sng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Бюро НДТ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405492" y="982497"/>
            <a:ext cx="1115113" cy="7848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ru-RU" sz="1500" b="1" u="sng" dirty="0">
                <a:solidFill>
                  <a:srgbClr val="FFC00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ВИВР</a:t>
            </a:r>
          </a:p>
          <a:p>
            <a:r>
              <a:rPr lang="ru-RU" sz="1500" b="1" u="sng" dirty="0">
                <a:solidFill>
                  <a:srgbClr val="FFC00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Госснаба </a:t>
            </a:r>
            <a:endParaRPr lang="en-US" sz="1500" b="1" u="sng" dirty="0">
              <a:solidFill>
                <a:srgbClr val="FFC000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500" b="1" u="sng" dirty="0">
                <a:solidFill>
                  <a:srgbClr val="FFC00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СССР</a:t>
            </a:r>
          </a:p>
        </p:txBody>
      </p:sp>
      <p:cxnSp>
        <p:nvCxnSpPr>
          <p:cNvPr id="43" name="Прямая соединительная линия 42"/>
          <p:cNvCxnSpPr>
            <a:stCxn id="46" idx="5"/>
            <a:endCxn id="69" idx="2"/>
          </p:cNvCxnSpPr>
          <p:nvPr/>
        </p:nvCxnSpPr>
        <p:spPr>
          <a:xfrm flipV="1">
            <a:off x="2755420" y="4258421"/>
            <a:ext cx="788734" cy="2745"/>
          </a:xfrm>
          <a:prstGeom prst="line">
            <a:avLst/>
          </a:prstGeom>
          <a:noFill/>
          <a:ln w="381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cxnSp>
      <p:sp>
        <p:nvSpPr>
          <p:cNvPr id="45" name="Полилиния 44"/>
          <p:cNvSpPr/>
          <p:nvPr/>
        </p:nvSpPr>
        <p:spPr>
          <a:xfrm>
            <a:off x="2605227" y="4185897"/>
            <a:ext cx="36437" cy="132389"/>
          </a:xfrm>
          <a:custGeom>
            <a:avLst/>
            <a:gdLst>
              <a:gd name="connsiteX0" fmla="*/ 57665 w 100693"/>
              <a:gd name="connsiteY0" fmla="*/ 0 h 321276"/>
              <a:gd name="connsiteX1" fmla="*/ 16476 w 100693"/>
              <a:gd name="connsiteY1" fmla="*/ 16476 h 321276"/>
              <a:gd name="connsiteX2" fmla="*/ 0 w 100693"/>
              <a:gd name="connsiteY2" fmla="*/ 65903 h 321276"/>
              <a:gd name="connsiteX3" fmla="*/ 8238 w 100693"/>
              <a:gd name="connsiteY3" fmla="*/ 123568 h 321276"/>
              <a:gd name="connsiteX4" fmla="*/ 32952 w 100693"/>
              <a:gd name="connsiteY4" fmla="*/ 140044 h 321276"/>
              <a:gd name="connsiteX5" fmla="*/ 82379 w 100693"/>
              <a:gd name="connsiteY5" fmla="*/ 181233 h 321276"/>
              <a:gd name="connsiteX6" fmla="*/ 90617 w 100693"/>
              <a:gd name="connsiteY6" fmla="*/ 280087 h 321276"/>
              <a:gd name="connsiteX7" fmla="*/ 41190 w 100693"/>
              <a:gd name="connsiteY7" fmla="*/ 313038 h 321276"/>
              <a:gd name="connsiteX8" fmla="*/ 8238 w 100693"/>
              <a:gd name="connsiteY8" fmla="*/ 321276 h 321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693" h="321276">
                <a:moveTo>
                  <a:pt x="57665" y="0"/>
                </a:moveTo>
                <a:cubicBezTo>
                  <a:pt x="43935" y="5492"/>
                  <a:pt x="26214" y="5347"/>
                  <a:pt x="16476" y="16476"/>
                </a:cubicBezTo>
                <a:cubicBezTo>
                  <a:pt x="5040" y="29546"/>
                  <a:pt x="0" y="65903"/>
                  <a:pt x="0" y="65903"/>
                </a:cubicBezTo>
                <a:cubicBezTo>
                  <a:pt x="2746" y="85125"/>
                  <a:pt x="352" y="105825"/>
                  <a:pt x="8238" y="123568"/>
                </a:cubicBezTo>
                <a:cubicBezTo>
                  <a:pt x="12259" y="132615"/>
                  <a:pt x="25951" y="133043"/>
                  <a:pt x="32952" y="140044"/>
                </a:cubicBezTo>
                <a:cubicBezTo>
                  <a:pt x="77837" y="184929"/>
                  <a:pt x="35177" y="165499"/>
                  <a:pt x="82379" y="181233"/>
                </a:cubicBezTo>
                <a:cubicBezTo>
                  <a:pt x="92230" y="210787"/>
                  <a:pt x="113160" y="247883"/>
                  <a:pt x="90617" y="280087"/>
                </a:cubicBezTo>
                <a:cubicBezTo>
                  <a:pt x="79262" y="296309"/>
                  <a:pt x="60400" y="308235"/>
                  <a:pt x="41190" y="313038"/>
                </a:cubicBezTo>
                <a:lnTo>
                  <a:pt x="8238" y="321276"/>
                </a:lnTo>
              </a:path>
            </a:pathLst>
          </a:custGeom>
          <a:noFill/>
          <a:ln w="381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800">
              <a:defRPr/>
            </a:pPr>
            <a:endParaRPr lang="ru-RU" sz="135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Полилиния 45"/>
          <p:cNvSpPr/>
          <p:nvPr/>
        </p:nvSpPr>
        <p:spPr>
          <a:xfrm>
            <a:off x="2727367" y="4192106"/>
            <a:ext cx="34289" cy="122424"/>
          </a:xfrm>
          <a:custGeom>
            <a:avLst/>
            <a:gdLst>
              <a:gd name="connsiteX0" fmla="*/ 57665 w 100693"/>
              <a:gd name="connsiteY0" fmla="*/ 0 h 321276"/>
              <a:gd name="connsiteX1" fmla="*/ 16476 w 100693"/>
              <a:gd name="connsiteY1" fmla="*/ 16476 h 321276"/>
              <a:gd name="connsiteX2" fmla="*/ 0 w 100693"/>
              <a:gd name="connsiteY2" fmla="*/ 65903 h 321276"/>
              <a:gd name="connsiteX3" fmla="*/ 8238 w 100693"/>
              <a:gd name="connsiteY3" fmla="*/ 123568 h 321276"/>
              <a:gd name="connsiteX4" fmla="*/ 32952 w 100693"/>
              <a:gd name="connsiteY4" fmla="*/ 140044 h 321276"/>
              <a:gd name="connsiteX5" fmla="*/ 82379 w 100693"/>
              <a:gd name="connsiteY5" fmla="*/ 181233 h 321276"/>
              <a:gd name="connsiteX6" fmla="*/ 90617 w 100693"/>
              <a:gd name="connsiteY6" fmla="*/ 280087 h 321276"/>
              <a:gd name="connsiteX7" fmla="*/ 41190 w 100693"/>
              <a:gd name="connsiteY7" fmla="*/ 313038 h 321276"/>
              <a:gd name="connsiteX8" fmla="*/ 8238 w 100693"/>
              <a:gd name="connsiteY8" fmla="*/ 321276 h 321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693" h="321276">
                <a:moveTo>
                  <a:pt x="57665" y="0"/>
                </a:moveTo>
                <a:cubicBezTo>
                  <a:pt x="43935" y="5492"/>
                  <a:pt x="26214" y="5347"/>
                  <a:pt x="16476" y="16476"/>
                </a:cubicBezTo>
                <a:cubicBezTo>
                  <a:pt x="5040" y="29546"/>
                  <a:pt x="0" y="65903"/>
                  <a:pt x="0" y="65903"/>
                </a:cubicBezTo>
                <a:cubicBezTo>
                  <a:pt x="2746" y="85125"/>
                  <a:pt x="352" y="105825"/>
                  <a:pt x="8238" y="123568"/>
                </a:cubicBezTo>
                <a:cubicBezTo>
                  <a:pt x="12259" y="132615"/>
                  <a:pt x="25951" y="133043"/>
                  <a:pt x="32952" y="140044"/>
                </a:cubicBezTo>
                <a:cubicBezTo>
                  <a:pt x="77837" y="184929"/>
                  <a:pt x="35177" y="165499"/>
                  <a:pt x="82379" y="181233"/>
                </a:cubicBezTo>
                <a:cubicBezTo>
                  <a:pt x="92230" y="210787"/>
                  <a:pt x="113160" y="247883"/>
                  <a:pt x="90617" y="280087"/>
                </a:cubicBezTo>
                <a:cubicBezTo>
                  <a:pt x="79262" y="296309"/>
                  <a:pt x="60400" y="308235"/>
                  <a:pt x="41190" y="313038"/>
                </a:cubicBezTo>
                <a:lnTo>
                  <a:pt x="8238" y="321276"/>
                </a:lnTo>
              </a:path>
            </a:pathLst>
          </a:custGeom>
          <a:noFill/>
          <a:ln w="381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800">
              <a:defRPr/>
            </a:pPr>
            <a:endParaRPr lang="ru-RU" sz="135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Стрелка: пятиугольник 86"/>
          <p:cNvSpPr/>
          <p:nvPr/>
        </p:nvSpPr>
        <p:spPr>
          <a:xfrm>
            <a:off x="5419134" y="961559"/>
            <a:ext cx="1803934" cy="2820846"/>
          </a:xfrm>
          <a:prstGeom prst="homePlate">
            <a:avLst>
              <a:gd name="adj" fmla="val 20540"/>
            </a:avLst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800">
              <a:defRPr/>
            </a:pPr>
            <a:endParaRPr lang="ru-RU" sz="135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540888" y="2436550"/>
            <a:ext cx="1701893" cy="114031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975" i="1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</a:t>
            </a:r>
            <a:r>
              <a:rPr lang="en-US" sz="975" i="1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75" i="1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механизма </a:t>
            </a:r>
          </a:p>
          <a:p>
            <a:pPr algn="ctr"/>
            <a:r>
              <a:rPr lang="ru-RU" sz="975" i="1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сравнения технологий на основе показателей</a:t>
            </a:r>
            <a:r>
              <a:rPr lang="en-US" sz="975" i="1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975" i="1" dirty="0">
              <a:solidFill>
                <a:srgbClr val="5B9BD5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975" i="1" dirty="0">
              <a:solidFill>
                <a:srgbClr val="5B9BD5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975" i="1" dirty="0" err="1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экологичности</a:t>
            </a:r>
            <a:endParaRPr lang="ru-RU" sz="975" i="1" dirty="0">
              <a:solidFill>
                <a:srgbClr val="5B9BD5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975" i="1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ресурсосбережения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960" i="1" dirty="0" err="1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энергоэффективности</a:t>
            </a:r>
            <a:endParaRPr lang="ru-RU" sz="960" i="1" dirty="0">
              <a:solidFill>
                <a:srgbClr val="5B9BD5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9134" y="960397"/>
            <a:ext cx="722747" cy="7122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" name="TextBox 49"/>
          <p:cNvSpPr txBox="1"/>
          <p:nvPr/>
        </p:nvSpPr>
        <p:spPr>
          <a:xfrm>
            <a:off x="5935066" y="1004193"/>
            <a:ext cx="1005403" cy="7848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ru-RU" sz="1500" b="1" u="sng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ФГАУ </a:t>
            </a:r>
            <a:endParaRPr lang="en-US" sz="1500" b="1" u="sng" dirty="0">
              <a:solidFill>
                <a:srgbClr val="5B9BD5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500" b="1" u="sng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«НИИ</a:t>
            </a:r>
            <a:endParaRPr lang="en-US" sz="1500" b="1" u="sng" dirty="0">
              <a:solidFill>
                <a:srgbClr val="5B9BD5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500" b="1" u="sng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«ЦЭПП»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475339" y="1864777"/>
            <a:ext cx="1497026" cy="184665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ru-RU" sz="975" i="1" kern="0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Содействие </a:t>
            </a:r>
            <a:endParaRPr lang="en-US" sz="975" i="1" kern="0" dirty="0">
              <a:solidFill>
                <a:srgbClr val="5B9BD5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800">
              <a:defRPr/>
            </a:pPr>
            <a:r>
              <a:rPr lang="ru-RU" sz="975" i="1" kern="0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ФОИВ в согласовании экологической и промышленной политики</a:t>
            </a:r>
            <a:endParaRPr lang="en-US" sz="975" i="1" kern="0" dirty="0">
              <a:solidFill>
                <a:srgbClr val="5B9BD5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800">
              <a:defRPr/>
            </a:pPr>
            <a:endParaRPr lang="ru-RU" sz="975" i="1" kern="0" dirty="0">
              <a:solidFill>
                <a:srgbClr val="5B9BD5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800">
              <a:defRPr/>
            </a:pPr>
            <a:r>
              <a:rPr lang="ru-RU" sz="975" i="1" kern="0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Содействие экологическому воспитанию и просвещению населения</a:t>
            </a:r>
          </a:p>
          <a:p>
            <a:pPr defTabSz="685800">
              <a:defRPr/>
            </a:pPr>
            <a:endParaRPr lang="ru-RU" sz="675" kern="0" dirty="0">
              <a:solidFill>
                <a:prstClr val="black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817108" y="1922890"/>
            <a:ext cx="1629097" cy="15927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975" i="1" dirty="0">
                <a:solidFill>
                  <a:srgbClr val="FFC00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Всесоюзный проектно-конструкторский и технологический институт вторичных ресурсов </a:t>
            </a:r>
          </a:p>
          <a:p>
            <a:pPr algn="ctr"/>
            <a:endParaRPr lang="ru-RU" sz="975" i="1" dirty="0">
              <a:solidFill>
                <a:srgbClr val="FFC000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975" i="1" dirty="0">
              <a:solidFill>
                <a:srgbClr val="FFC000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975" i="1" dirty="0">
                <a:solidFill>
                  <a:srgbClr val="FFC000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технологий ресурсосбережения</a:t>
            </a:r>
          </a:p>
        </p:txBody>
      </p:sp>
      <p:sp>
        <p:nvSpPr>
          <p:cNvPr id="62" name="Стрелка вправо 61"/>
          <p:cNvSpPr/>
          <p:nvPr/>
        </p:nvSpPr>
        <p:spPr>
          <a:xfrm>
            <a:off x="3438837" y="1087149"/>
            <a:ext cx="1970096" cy="363474"/>
          </a:xfrm>
          <a:prstGeom prst="rightArrow">
            <a:avLst/>
          </a:prstGeom>
          <a:solidFill>
            <a:srgbClr val="FFC000">
              <a:lumMod val="20000"/>
              <a:lumOff val="80000"/>
            </a:srgbClr>
          </a:solidFill>
          <a:ln w="12700" cap="flat" cmpd="sng" algn="ctr">
            <a:solidFill>
              <a:srgbClr val="FFC000">
                <a:lumMod val="75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800">
              <a:defRPr/>
            </a:pPr>
            <a:endParaRPr lang="ru-RU" sz="135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3" name="Стрелка вправо 62"/>
          <p:cNvSpPr/>
          <p:nvPr/>
        </p:nvSpPr>
        <p:spPr>
          <a:xfrm>
            <a:off x="5180896" y="1891159"/>
            <a:ext cx="228037" cy="363474"/>
          </a:xfrm>
          <a:prstGeom prst="rightArrow">
            <a:avLst>
              <a:gd name="adj1" fmla="val 50000"/>
              <a:gd name="adj2" fmla="val 76278"/>
            </a:avLst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800">
              <a:defRPr/>
            </a:pPr>
            <a:endParaRPr lang="ru-RU" sz="1350" kern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4" name="Рисунок 6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1489" y="1085382"/>
            <a:ext cx="486229" cy="5184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9" name="Блок-схема: узел 68"/>
          <p:cNvSpPr/>
          <p:nvPr/>
        </p:nvSpPr>
        <p:spPr>
          <a:xfrm>
            <a:off x="3544153" y="4204361"/>
            <a:ext cx="98855" cy="108121"/>
          </a:xfrm>
          <a:prstGeom prst="flowChartConnector">
            <a:avLst/>
          </a:prstGeom>
          <a:noFill/>
          <a:ln w="12700" cap="flat" cmpd="sng" algn="ctr">
            <a:solidFill>
              <a:srgbClr val="4472C4">
                <a:lumMod val="75000"/>
              </a:srgb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685800">
              <a:defRPr/>
            </a:pPr>
            <a:endParaRPr lang="ru-RU" sz="1350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052583" y="2301707"/>
            <a:ext cx="1479857" cy="54245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975" dirty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Переход на НДТ </a:t>
            </a:r>
          </a:p>
          <a:p>
            <a:pPr algn="ctr"/>
            <a:r>
              <a:rPr lang="ru-RU" sz="975" dirty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«зелёную» </a:t>
            </a:r>
          </a:p>
          <a:p>
            <a:pPr algn="ctr"/>
            <a:r>
              <a:rPr lang="ru-RU" sz="975" dirty="0">
                <a:solidFill>
                  <a:srgbClr val="70AD47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экономику</a:t>
            </a: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56463" y="1563995"/>
            <a:ext cx="786948" cy="7860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2" name="TextBox 71"/>
          <p:cNvSpPr txBox="1"/>
          <p:nvPr/>
        </p:nvSpPr>
        <p:spPr>
          <a:xfrm>
            <a:off x="1741499" y="4335015"/>
            <a:ext cx="65274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kern="0" dirty="0">
                <a:solidFill>
                  <a:srgbClr val="C8A200"/>
                </a:solidFill>
              </a:rPr>
              <a:t>1975</a:t>
            </a:r>
            <a:endParaRPr lang="ru-RU" kern="0" dirty="0">
              <a:solidFill>
                <a:srgbClr val="C8A2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388345" y="4335016"/>
            <a:ext cx="65274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kern="0" dirty="0">
                <a:solidFill>
                  <a:srgbClr val="5B9BD5">
                    <a:lumMod val="75000"/>
                  </a:srgbClr>
                </a:solidFill>
              </a:rPr>
              <a:t>2014</a:t>
            </a:r>
            <a:endParaRPr lang="ru-RU" kern="0" dirty="0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279529" y="4335017"/>
            <a:ext cx="65274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kern="0" dirty="0">
                <a:solidFill>
                  <a:srgbClr val="5B9BD5">
                    <a:lumMod val="75000"/>
                  </a:srgbClr>
                </a:solidFill>
              </a:rPr>
              <a:t>2016</a:t>
            </a:r>
            <a:endParaRPr lang="ru-RU" kern="0" dirty="0">
              <a:solidFill>
                <a:srgbClr val="5B9BD5">
                  <a:lumMod val="75000"/>
                </a:srgb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204568" y="195486"/>
            <a:ext cx="4932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СОЗДАНИЕ ФГАУ «НИИ «ЦЭПП»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03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4568" y="195486"/>
            <a:ext cx="4932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МИССИЯ ФГАУ «НИИ «ЦЭПП»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8" name="Rectangle 35"/>
          <p:cNvSpPr/>
          <p:nvPr/>
        </p:nvSpPr>
        <p:spPr>
          <a:xfrm>
            <a:off x="1506556" y="2198773"/>
            <a:ext cx="6106100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cs typeface="Arial" panose="020B0604020202020204" pitchFamily="34" charset="0"/>
              </a:rPr>
              <a:t>Федеральное государственное автономное учреждение «Научно-исследовательский институт «Центр экологической промышленной политики»</a:t>
            </a:r>
          </a:p>
          <a:p>
            <a:pPr algn="ctr"/>
            <a:r>
              <a:rPr lang="ru-RU" sz="1050" i="1" dirty="0" smtClean="0">
                <a:cs typeface="Arial" panose="020B0604020202020204" pitchFamily="34" charset="0"/>
              </a:rPr>
              <a:t>(создан </a:t>
            </a:r>
            <a:r>
              <a:rPr lang="ru-RU" sz="1050" i="1" dirty="0">
                <a:cs typeface="Arial" panose="020B0604020202020204" pitchFamily="34" charset="0"/>
              </a:rPr>
              <a:t>приказом </a:t>
            </a:r>
            <a:r>
              <a:rPr lang="ru-RU" sz="1050" i="1" dirty="0" err="1">
                <a:cs typeface="Arial" panose="020B0604020202020204" pitchFamily="34" charset="0"/>
              </a:rPr>
              <a:t>Минпромторга</a:t>
            </a:r>
            <a:r>
              <a:rPr lang="ru-RU" sz="1050" i="1" dirty="0">
                <a:cs typeface="Arial" panose="020B0604020202020204" pitchFamily="34" charset="0"/>
              </a:rPr>
              <a:t> России № 3524 от 03.10.2016 г.)</a:t>
            </a:r>
            <a:endParaRPr lang="en-US" sz="1050" i="1" dirty="0">
              <a:cs typeface="Arial" panose="020B0604020202020204" pitchFamily="34" charset="0"/>
            </a:endParaRPr>
          </a:p>
        </p:txBody>
      </p:sp>
      <p:grpSp>
        <p:nvGrpSpPr>
          <p:cNvPr id="19" name="Group 51"/>
          <p:cNvGrpSpPr/>
          <p:nvPr/>
        </p:nvGrpSpPr>
        <p:grpSpPr>
          <a:xfrm>
            <a:off x="1647751" y="3368999"/>
            <a:ext cx="6164609" cy="1200329"/>
            <a:chOff x="1387795" y="4357925"/>
            <a:chExt cx="8219478" cy="1600438"/>
          </a:xfrm>
        </p:grpSpPr>
        <p:sp>
          <p:nvSpPr>
            <p:cNvPr id="20" name="Rectangle 36"/>
            <p:cNvSpPr/>
            <p:nvPr/>
          </p:nvSpPr>
          <p:spPr>
            <a:xfrm>
              <a:off x="1387795" y="4357925"/>
              <a:ext cx="1885219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i="1" dirty="0">
                  <a:cs typeface="Arial" panose="020B0604020202020204" pitchFamily="34" charset="0"/>
                </a:rPr>
                <a:t>Содействие регуляторам в согласовании</a:t>
              </a:r>
              <a:br>
                <a:rPr lang="ru-RU" sz="1200" i="1" dirty="0">
                  <a:cs typeface="Arial" panose="020B0604020202020204" pitchFamily="34" charset="0"/>
                </a:rPr>
              </a:br>
              <a:r>
                <a:rPr lang="ru-RU" sz="1200" i="1" dirty="0">
                  <a:cs typeface="Arial" panose="020B0604020202020204" pitchFamily="34" charset="0"/>
                </a:rPr>
                <a:t>политик — экологической и промышленной</a:t>
              </a:r>
            </a:p>
          </p:txBody>
        </p:sp>
        <p:sp>
          <p:nvSpPr>
            <p:cNvPr id="21" name="Rectangle 40"/>
            <p:cNvSpPr/>
            <p:nvPr/>
          </p:nvSpPr>
          <p:spPr>
            <a:xfrm>
              <a:off x="4252573" y="4481035"/>
              <a:ext cx="1981200" cy="1354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i="1" dirty="0">
                  <a:cs typeface="Arial" panose="020B0604020202020204" pitchFamily="34" charset="0"/>
                </a:rPr>
                <a:t>Содействие промышленности в переходе на НДТ</a:t>
              </a:r>
              <a:br>
                <a:rPr lang="ru-RU" sz="1200" i="1" dirty="0">
                  <a:cs typeface="Arial" panose="020B0604020202020204" pitchFamily="34" charset="0"/>
                </a:rPr>
              </a:br>
              <a:r>
                <a:rPr lang="ru-RU" sz="1200" i="1" dirty="0">
                  <a:cs typeface="Arial" panose="020B0604020202020204" pitchFamily="34" charset="0"/>
                </a:rPr>
                <a:t>и к «зеленой» экономике</a:t>
              </a:r>
            </a:p>
          </p:txBody>
        </p:sp>
        <p:sp>
          <p:nvSpPr>
            <p:cNvPr id="22" name="Rectangle 43"/>
            <p:cNvSpPr/>
            <p:nvPr/>
          </p:nvSpPr>
          <p:spPr>
            <a:xfrm>
              <a:off x="7014985" y="4481036"/>
              <a:ext cx="2592288" cy="1354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i="1" dirty="0">
                  <a:cs typeface="Arial" panose="020B0604020202020204" pitchFamily="34" charset="0"/>
                </a:rPr>
                <a:t>Содействие экологическому воспитанию</a:t>
              </a:r>
              <a:br>
                <a:rPr lang="ru-RU" sz="1200" i="1" dirty="0">
                  <a:cs typeface="Arial" panose="020B0604020202020204" pitchFamily="34" charset="0"/>
                </a:rPr>
              </a:br>
              <a:r>
                <a:rPr lang="ru-RU" sz="1200" i="1" dirty="0">
                  <a:cs typeface="Arial" panose="020B0604020202020204" pitchFamily="34" charset="0"/>
                </a:rPr>
                <a:t>и просвещению </a:t>
              </a:r>
              <a:endParaRPr lang="ru-RU" sz="1200" i="1" dirty="0" smtClean="0">
                <a:cs typeface="Arial" panose="020B0604020202020204" pitchFamily="34" charset="0"/>
              </a:endParaRPr>
            </a:p>
            <a:p>
              <a:pPr algn="ctr"/>
              <a:r>
                <a:rPr lang="ru-RU" sz="1200" i="1" dirty="0" smtClean="0">
                  <a:cs typeface="Arial" panose="020B0604020202020204" pitchFamily="34" charset="0"/>
                </a:rPr>
                <a:t>населения</a:t>
              </a:r>
              <a:endParaRPr lang="en-US" sz="1200" i="1" dirty="0"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"/>
          <p:cNvGrpSpPr/>
          <p:nvPr/>
        </p:nvGrpSpPr>
        <p:grpSpPr>
          <a:xfrm>
            <a:off x="743182" y="987574"/>
            <a:ext cx="7632848" cy="1126224"/>
            <a:chOff x="1999229" y="1158784"/>
            <a:chExt cx="6938825" cy="1501632"/>
          </a:xfrm>
        </p:grpSpPr>
        <p:sp>
          <p:nvSpPr>
            <p:cNvPr id="24" name="Rectangle 270"/>
            <p:cNvSpPr/>
            <p:nvPr/>
          </p:nvSpPr>
          <p:spPr>
            <a:xfrm>
              <a:off x="1999229" y="1158784"/>
              <a:ext cx="1568449" cy="150163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5" name="Rectangle 271"/>
            <p:cNvSpPr/>
            <p:nvPr/>
          </p:nvSpPr>
          <p:spPr>
            <a:xfrm>
              <a:off x="3789354" y="1158784"/>
              <a:ext cx="1568449" cy="150163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6" name="Rectangle 272"/>
            <p:cNvSpPr/>
            <p:nvPr/>
          </p:nvSpPr>
          <p:spPr>
            <a:xfrm>
              <a:off x="5579479" y="1158784"/>
              <a:ext cx="1568449" cy="150163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7" name="Rectangle 273"/>
            <p:cNvSpPr/>
            <p:nvPr/>
          </p:nvSpPr>
          <p:spPr>
            <a:xfrm>
              <a:off x="7369605" y="1158784"/>
              <a:ext cx="1568449" cy="150163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28" name="Rectangle 37"/>
          <p:cNvSpPr/>
          <p:nvPr/>
        </p:nvSpPr>
        <p:spPr>
          <a:xfrm>
            <a:off x="4014550" y="2900318"/>
            <a:ext cx="1017767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>
                <a:cs typeface="Arial" panose="020B0604020202020204" pitchFamily="34" charset="0"/>
              </a:rPr>
              <a:t>Миссия</a:t>
            </a:r>
            <a:endParaRPr lang="en-US" sz="1500" dirty="0">
              <a:cs typeface="Arial" panose="020B0604020202020204" pitchFamily="34" charset="0"/>
            </a:endParaRPr>
          </a:p>
        </p:txBody>
      </p:sp>
      <p:cxnSp>
        <p:nvCxnSpPr>
          <p:cNvPr id="29" name="Straight Connector 63"/>
          <p:cNvCxnSpPr/>
          <p:nvPr/>
        </p:nvCxnSpPr>
        <p:spPr>
          <a:xfrm>
            <a:off x="3314700" y="3219822"/>
            <a:ext cx="0" cy="1587868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  <p:cxnSp>
        <p:nvCxnSpPr>
          <p:cNvPr id="30" name="Straight Connector 66"/>
          <p:cNvCxnSpPr/>
          <p:nvPr/>
        </p:nvCxnSpPr>
        <p:spPr>
          <a:xfrm>
            <a:off x="5763870" y="3219822"/>
            <a:ext cx="0" cy="1587868"/>
          </a:xfrm>
          <a:prstGeom prst="line">
            <a:avLst/>
          </a:prstGeom>
          <a:noFill/>
          <a:ln w="6350" cap="flat" cmpd="sng" algn="ctr">
            <a:solidFill>
              <a:schemeClr val="tx1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22011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195486"/>
            <a:ext cx="5842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НАПРАВЛЕНИЯ ДЕЯТЕЛЬНОСТИ ФГАУ «НИИ «ЦЭПП»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5" name="TextBox 13"/>
          <p:cNvSpPr txBox="1">
            <a:spLocks noChangeArrowheads="1"/>
          </p:cNvSpPr>
          <p:nvPr/>
        </p:nvSpPr>
        <p:spPr bwMode="auto">
          <a:xfrm>
            <a:off x="1344340" y="1272555"/>
            <a:ext cx="43465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Open Sans"/>
              </a:rPr>
              <a:t>Бюро наилучших доступных технологий</a:t>
            </a:r>
          </a:p>
        </p:txBody>
      </p:sp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1372915" y="2984624"/>
            <a:ext cx="813752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latin typeface="Open Sans"/>
              </a:rPr>
              <a:t>НМЦ «Управление отходами и вторичными ресурсами»</a:t>
            </a:r>
          </a:p>
        </p:txBody>
      </p:sp>
      <p:pic>
        <p:nvPicPr>
          <p:cNvPr id="18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52" y="2787774"/>
            <a:ext cx="741363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088"/>
          <p:cNvSpPr/>
          <p:nvPr/>
        </p:nvSpPr>
        <p:spPr>
          <a:xfrm>
            <a:off x="1152252" y="1675780"/>
            <a:ext cx="7415213" cy="0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19050" cap="flat" cmpd="sng" algn="ctr">
            <a:solidFill>
              <a:srgbClr val="7D7D7D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1088"/>
          <p:cNvSpPr/>
          <p:nvPr/>
        </p:nvSpPr>
        <p:spPr>
          <a:xfrm flipV="1">
            <a:off x="1203052" y="3365624"/>
            <a:ext cx="7415213" cy="0"/>
          </a:xfrm>
          <a:prstGeom prst="rect">
            <a:avLst/>
          </a:prstGeom>
          <a:solidFill>
            <a:sysClr val="windowText" lastClr="000000">
              <a:lumMod val="65000"/>
              <a:lumOff val="35000"/>
            </a:sysClr>
          </a:solidFill>
          <a:ln w="19050" cap="flat" cmpd="sng" algn="ctr">
            <a:solidFill>
              <a:srgbClr val="7D7D7D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23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72" b="14140"/>
          <a:stretch>
            <a:fillRect/>
          </a:stretch>
        </p:blipFill>
        <p:spPr bwMode="auto">
          <a:xfrm>
            <a:off x="339452" y="987574"/>
            <a:ext cx="742950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6"/>
          <p:cNvSpPr txBox="1">
            <a:spLocks noChangeArrowheads="1"/>
          </p:cNvSpPr>
          <p:nvPr/>
        </p:nvSpPr>
        <p:spPr bwMode="auto">
          <a:xfrm>
            <a:off x="1331640" y="1702767"/>
            <a:ext cx="71580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Open Sans"/>
              </a:rPr>
              <a:t>ПП РФ от 28 декабря 2016 г. № 1508 «О некоторых вопросах деятельности Бюро наилучших доступных </a:t>
            </a:r>
            <a:r>
              <a:rPr lang="ru-RU" altLang="ru-RU" sz="1200" dirty="0" smtClean="0">
                <a:latin typeface="Open Sans"/>
              </a:rPr>
              <a:t>технологий»</a:t>
            </a:r>
            <a:endParaRPr lang="ru-RU" altLang="ru-RU" sz="1200" dirty="0">
              <a:latin typeface="Open Sans"/>
            </a:endParaRPr>
          </a:p>
        </p:txBody>
      </p:sp>
      <p:sp>
        <p:nvSpPr>
          <p:cNvPr id="25" name="Прямоугольник 27"/>
          <p:cNvSpPr>
            <a:spLocks noChangeArrowheads="1"/>
          </p:cNvSpPr>
          <p:nvPr/>
        </p:nvSpPr>
        <p:spPr bwMode="auto">
          <a:xfrm>
            <a:off x="1360215" y="3394199"/>
            <a:ext cx="70389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Open Sans"/>
              </a:rPr>
              <a:t>Приказ Минпромторга России от 03 июля 2017 г.  № 2139 «О научном-методическом центре «Управление отходами и вторичными ресурсами»</a:t>
            </a:r>
          </a:p>
        </p:txBody>
      </p:sp>
    </p:spTree>
    <p:extLst>
      <p:ext uri="{BB962C8B-B14F-4D97-AF65-F5344CB8AC3E}">
        <p14:creationId xmlns:p14="http://schemas.microsoft.com/office/powerpoint/2010/main" val="86364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 bwMode="auto">
          <a:xfrm>
            <a:off x="1290637" y="65485"/>
            <a:ext cx="6634163" cy="34624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US" sz="1650" kern="0" dirty="0">
              <a:solidFill>
                <a:prstClr val="black">
                  <a:lumMod val="50000"/>
                  <a:lumOff val="50000"/>
                </a:prstClr>
              </a:solidFill>
              <a:latin typeface="Arial" panose="020B0604020202020204" pitchFamily="34" charset="0"/>
            </a:endParaRPr>
          </a:p>
        </p:txBody>
      </p:sp>
      <p:grpSp>
        <p:nvGrpSpPr>
          <p:cNvPr id="3077" name="Группа 5"/>
          <p:cNvGrpSpPr>
            <a:grpSpLocks/>
          </p:cNvGrpSpPr>
          <p:nvPr/>
        </p:nvGrpSpPr>
        <p:grpSpPr bwMode="auto">
          <a:xfrm>
            <a:off x="1419933" y="843558"/>
            <a:ext cx="6752467" cy="3958186"/>
            <a:chOff x="20642" y="1124742"/>
            <a:chExt cx="9003288" cy="5278878"/>
          </a:xfrm>
        </p:grpSpPr>
        <p:grpSp>
          <p:nvGrpSpPr>
            <p:cNvPr id="3079" name="Группа 2"/>
            <p:cNvGrpSpPr>
              <a:grpSpLocks/>
            </p:cNvGrpSpPr>
            <p:nvPr/>
          </p:nvGrpSpPr>
          <p:grpSpPr bwMode="auto">
            <a:xfrm>
              <a:off x="27568" y="1124742"/>
              <a:ext cx="2147887" cy="477171"/>
              <a:chOff x="242888" y="892683"/>
              <a:chExt cx="2199359" cy="471079"/>
            </a:xfrm>
          </p:grpSpPr>
          <p:sp>
            <p:nvSpPr>
              <p:cNvPr id="24" name="Прямоугольник 23"/>
              <p:cNvSpPr/>
              <p:nvPr/>
            </p:nvSpPr>
            <p:spPr>
              <a:xfrm>
                <a:off x="293279" y="892683"/>
                <a:ext cx="2148968" cy="453041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500">
                  <a:solidFill>
                    <a:schemeClr val="tx2"/>
                  </a:solidFill>
                </a:endParaRPr>
              </a:p>
            </p:txBody>
          </p:sp>
          <p:sp>
            <p:nvSpPr>
              <p:cNvPr id="4" name="Прямоугольник 3"/>
              <p:cNvSpPr/>
              <p:nvPr/>
            </p:nvSpPr>
            <p:spPr>
              <a:xfrm>
                <a:off x="242888" y="892683"/>
                <a:ext cx="2168474" cy="471079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eaLnBrk="1" hangingPunct="1">
                  <a:lnSpc>
                    <a:spcPct val="115000"/>
                  </a:lnSpc>
                  <a:defRPr/>
                </a:pPr>
                <a:r>
                  <a:rPr lang="ru-RU" sz="750" b="1" dirty="0">
                    <a:solidFill>
                      <a:schemeClr val="accent6">
                        <a:lumMod val="50000"/>
                      </a:schemeClr>
                    </a:solidFill>
                    <a:latin typeface="Open Sans" pitchFamily="34" charset="0"/>
                  </a:rPr>
                  <a:t>ДОСТИГНУТЫЕ РЕЗУЛЬТАТЫ В 2014-2017 ГГ.</a:t>
                </a:r>
              </a:p>
            </p:txBody>
          </p:sp>
        </p:grpSp>
        <p:sp>
          <p:nvSpPr>
            <p:cNvPr id="3080" name="Прямоугольник 4"/>
            <p:cNvSpPr>
              <a:spLocks noChangeArrowheads="1"/>
            </p:cNvSpPr>
            <p:nvPr/>
          </p:nvSpPr>
          <p:spPr bwMode="auto">
            <a:xfrm>
              <a:off x="602243" y="1955006"/>
              <a:ext cx="1749425" cy="547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900">
                  <a:latin typeface="Open Sans"/>
                </a:rPr>
                <a:t>Идеология перехода на НДТ</a:t>
              </a:r>
            </a:p>
          </p:txBody>
        </p:sp>
        <p:cxnSp>
          <p:nvCxnSpPr>
            <p:cNvPr id="16" name="Прямая соединительная линия 15"/>
            <p:cNvCxnSpPr/>
            <p:nvPr/>
          </p:nvCxnSpPr>
          <p:spPr>
            <a:xfrm flipH="1">
              <a:off x="2173868" y="1609050"/>
              <a:ext cx="49212" cy="4595355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Овал 21"/>
            <p:cNvSpPr/>
            <p:nvPr/>
          </p:nvSpPr>
          <p:spPr>
            <a:xfrm>
              <a:off x="99005" y="1944095"/>
              <a:ext cx="431800" cy="4065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sz="1350"/>
            </a:p>
          </p:txBody>
        </p:sp>
        <p:grpSp>
          <p:nvGrpSpPr>
            <p:cNvPr id="3083" name="Группа 31"/>
            <p:cNvGrpSpPr>
              <a:grpSpLocks/>
            </p:cNvGrpSpPr>
            <p:nvPr/>
          </p:nvGrpSpPr>
          <p:grpSpPr bwMode="auto">
            <a:xfrm>
              <a:off x="89480" y="2677961"/>
              <a:ext cx="431800" cy="406400"/>
              <a:chOff x="2116882" y="2347163"/>
              <a:chExt cx="431800" cy="406400"/>
            </a:xfrm>
          </p:grpSpPr>
          <p:pic>
            <p:nvPicPr>
              <p:cNvPr id="3145" name="Picture 4" descr="https://cdn.onlinewebfonts.com/svg/img_431990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95289" y="2427288"/>
                <a:ext cx="288925" cy="276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1" name="Овал 30"/>
              <p:cNvSpPr/>
              <p:nvPr/>
            </p:nvSpPr>
            <p:spPr>
              <a:xfrm>
                <a:off x="2116882" y="2346903"/>
                <a:ext cx="431800" cy="4065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 sz="1350"/>
              </a:p>
            </p:txBody>
          </p:sp>
        </p:grpSp>
        <p:sp>
          <p:nvSpPr>
            <p:cNvPr id="3084" name="Прямоугольник 32"/>
            <p:cNvSpPr>
              <a:spLocks noChangeArrowheads="1"/>
            </p:cNvSpPr>
            <p:nvPr/>
          </p:nvSpPr>
          <p:spPr bwMode="auto">
            <a:xfrm>
              <a:off x="609387" y="2643571"/>
              <a:ext cx="1785939" cy="547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900">
                  <a:latin typeface="Open Sans"/>
                </a:rPr>
                <a:t>Инфраструктура разработки ИТС</a:t>
              </a:r>
            </a:p>
          </p:txBody>
        </p:sp>
        <p:sp>
          <p:nvSpPr>
            <p:cNvPr id="3085" name="Прямоугольник 17"/>
            <p:cNvSpPr>
              <a:spLocks noChangeArrowheads="1"/>
            </p:cNvSpPr>
            <p:nvPr/>
          </p:nvSpPr>
          <p:spPr bwMode="auto">
            <a:xfrm>
              <a:off x="627643" y="5265216"/>
              <a:ext cx="1939925" cy="307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900">
                  <a:latin typeface="Open Sans"/>
                </a:rPr>
                <a:t>51 ИТС НДТ</a:t>
              </a:r>
            </a:p>
          </p:txBody>
        </p:sp>
        <p:grpSp>
          <p:nvGrpSpPr>
            <p:cNvPr id="3086" name="Группа 38"/>
            <p:cNvGrpSpPr>
              <a:grpSpLocks/>
            </p:cNvGrpSpPr>
            <p:nvPr/>
          </p:nvGrpSpPr>
          <p:grpSpPr bwMode="auto">
            <a:xfrm>
              <a:off x="2275468" y="1140622"/>
              <a:ext cx="2168525" cy="454137"/>
              <a:chOff x="252413" y="885829"/>
              <a:chExt cx="2168872" cy="452738"/>
            </a:xfrm>
          </p:grpSpPr>
          <p:sp>
            <p:nvSpPr>
              <p:cNvPr id="40" name="Прямоугольник 39"/>
              <p:cNvSpPr/>
              <p:nvPr/>
            </p:nvSpPr>
            <p:spPr>
              <a:xfrm>
                <a:off x="261940" y="885829"/>
                <a:ext cx="2149819" cy="45273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500">
                  <a:solidFill>
                    <a:schemeClr val="tx2"/>
                  </a:solidFill>
                </a:endParaRPr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252413" y="976059"/>
                <a:ext cx="2168872" cy="29923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eaLnBrk="1" hangingPunct="1">
                  <a:lnSpc>
                    <a:spcPct val="115000"/>
                  </a:lnSpc>
                  <a:defRPr/>
                </a:pPr>
                <a:r>
                  <a:rPr lang="ru-RU" sz="750" b="1" dirty="0">
                    <a:solidFill>
                      <a:schemeClr val="accent6">
                        <a:lumMod val="50000"/>
                      </a:schemeClr>
                    </a:solidFill>
                    <a:latin typeface="Open Sans" pitchFamily="34" charset="0"/>
                  </a:rPr>
                  <a:t>ТЕКУЩИЕ ПРОБЛЕМЫ</a:t>
                </a:r>
              </a:p>
            </p:txBody>
          </p:sp>
        </p:grpSp>
        <p:cxnSp>
          <p:nvCxnSpPr>
            <p:cNvPr id="42" name="Прямая соединительная линия 41"/>
            <p:cNvCxnSpPr/>
            <p:nvPr/>
          </p:nvCxnSpPr>
          <p:spPr>
            <a:xfrm flipH="1">
              <a:off x="4447168" y="1612226"/>
              <a:ext cx="44450" cy="4592179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088" name="Группа 42"/>
            <p:cNvGrpSpPr>
              <a:grpSpLocks/>
            </p:cNvGrpSpPr>
            <p:nvPr/>
          </p:nvGrpSpPr>
          <p:grpSpPr bwMode="auto">
            <a:xfrm>
              <a:off x="4559880" y="1145385"/>
              <a:ext cx="2168525" cy="454137"/>
              <a:chOff x="252413" y="885830"/>
              <a:chExt cx="2168872" cy="452738"/>
            </a:xfrm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261940" y="885830"/>
                <a:ext cx="2149819" cy="45273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500">
                  <a:solidFill>
                    <a:schemeClr val="tx2"/>
                  </a:solidFill>
                </a:endParaRP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252413" y="976061"/>
                <a:ext cx="2168872" cy="29923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eaLnBrk="1" hangingPunct="1">
                  <a:lnSpc>
                    <a:spcPct val="115000"/>
                  </a:lnSpc>
                  <a:defRPr/>
                </a:pPr>
                <a:r>
                  <a:rPr lang="ru-RU" sz="750" b="1" dirty="0">
                    <a:solidFill>
                      <a:schemeClr val="accent6">
                        <a:lumMod val="50000"/>
                      </a:schemeClr>
                    </a:solidFill>
                    <a:latin typeface="Open Sans" pitchFamily="34" charset="0"/>
                  </a:rPr>
                  <a:t>ПУТИ РЕШЕНИЯ</a:t>
                </a:r>
              </a:p>
            </p:txBody>
          </p:sp>
        </p:grpSp>
        <p:grpSp>
          <p:nvGrpSpPr>
            <p:cNvPr id="3089" name="Группа 4"/>
            <p:cNvGrpSpPr>
              <a:grpSpLocks/>
            </p:cNvGrpSpPr>
            <p:nvPr/>
          </p:nvGrpSpPr>
          <p:grpSpPr bwMode="auto">
            <a:xfrm>
              <a:off x="103768" y="5208066"/>
              <a:ext cx="431800" cy="406400"/>
              <a:chOff x="266700" y="4114800"/>
              <a:chExt cx="431800" cy="406400"/>
            </a:xfrm>
          </p:grpSpPr>
          <p:sp>
            <p:nvSpPr>
              <p:cNvPr id="25" name="Овал 24"/>
              <p:cNvSpPr/>
              <p:nvPr/>
            </p:nvSpPr>
            <p:spPr bwMode="auto">
              <a:xfrm>
                <a:off x="266700" y="4115532"/>
                <a:ext cx="431800" cy="40491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 sz="1350"/>
              </a:p>
            </p:txBody>
          </p:sp>
          <p:pic>
            <p:nvPicPr>
              <p:cNvPr id="3140" name="Picture 2" descr="Похожее изображение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0572" y="4161563"/>
                <a:ext cx="297705" cy="2977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090" name="Группа 1"/>
            <p:cNvGrpSpPr>
              <a:grpSpLocks/>
            </p:cNvGrpSpPr>
            <p:nvPr/>
          </p:nvGrpSpPr>
          <p:grpSpPr bwMode="auto">
            <a:xfrm>
              <a:off x="95254" y="4461743"/>
              <a:ext cx="431800" cy="406400"/>
              <a:chOff x="116926" y="5199441"/>
              <a:chExt cx="431800" cy="406400"/>
            </a:xfrm>
          </p:grpSpPr>
          <p:pic>
            <p:nvPicPr>
              <p:cNvPr id="48" name="Picture 2" descr="http://cosmeticlik.ru/wp-content/uploads/2015/03/document-icon-19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duotone>
                  <a:prstClr val="black"/>
                  <a:schemeClr val="tx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7199" y="5282738"/>
                <a:ext cx="265332" cy="265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" name="Овал 48"/>
              <p:cNvSpPr/>
              <p:nvPr/>
            </p:nvSpPr>
            <p:spPr>
              <a:xfrm>
                <a:off x="117502" y="5200187"/>
                <a:ext cx="431800" cy="404912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 sz="1350"/>
              </a:p>
            </p:txBody>
          </p:sp>
        </p:grpSp>
        <p:sp>
          <p:nvSpPr>
            <p:cNvPr id="3091" name="Прямоугольник 4"/>
            <p:cNvSpPr>
              <a:spLocks noChangeArrowheads="1"/>
            </p:cNvSpPr>
            <p:nvPr/>
          </p:nvSpPr>
          <p:spPr bwMode="auto">
            <a:xfrm>
              <a:off x="2246892" y="1921668"/>
              <a:ext cx="2255837" cy="954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15000"/>
                </a:lnSpc>
                <a:spcBef>
                  <a:spcPct val="0"/>
                </a:spcBef>
                <a:buNone/>
              </a:pPr>
              <a:r>
                <a:rPr lang="ru-RU" altLang="ru-RU" sz="900" dirty="0">
                  <a:latin typeface="Open Sans"/>
                </a:rPr>
                <a:t>Интерпретация перехода на НДТ как мгновенное решение накопленных экологических проблем</a:t>
              </a:r>
              <a:endParaRPr lang="ru-RU" altLang="ru-RU" sz="900" dirty="0">
                <a:latin typeface="Open Sans"/>
              </a:endParaRPr>
            </a:p>
          </p:txBody>
        </p:sp>
        <p:sp>
          <p:nvSpPr>
            <p:cNvPr id="3092" name="Прямоугольник 4"/>
            <p:cNvSpPr>
              <a:spLocks noChangeArrowheads="1"/>
            </p:cNvSpPr>
            <p:nvPr/>
          </p:nvSpPr>
          <p:spPr bwMode="auto">
            <a:xfrm>
              <a:off x="2184980" y="4692015"/>
              <a:ext cx="2287588" cy="335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900">
                  <a:latin typeface="Open Sans"/>
                </a:rPr>
                <a:t>Оснащение АСК</a:t>
              </a:r>
            </a:p>
          </p:txBody>
        </p:sp>
        <p:pic>
          <p:nvPicPr>
            <p:cNvPr id="57348" name="Picture 4" descr="Похожее изображение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75" y="1912858"/>
              <a:ext cx="467974" cy="46797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94" name="Прямоугольник 4"/>
            <p:cNvSpPr>
              <a:spLocks noChangeArrowheads="1"/>
            </p:cNvSpPr>
            <p:nvPr/>
          </p:nvSpPr>
          <p:spPr bwMode="auto">
            <a:xfrm>
              <a:off x="4488442" y="2931319"/>
              <a:ext cx="2293937" cy="335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900">
                  <a:latin typeface="Open Sans"/>
                </a:rPr>
                <a:t>МВС НДТ, МВК ППЭЭ</a:t>
              </a:r>
            </a:p>
          </p:txBody>
        </p:sp>
        <p:sp>
          <p:nvSpPr>
            <p:cNvPr id="3095" name="Прямоугольник 4"/>
            <p:cNvSpPr>
              <a:spLocks noChangeArrowheads="1"/>
            </p:cNvSpPr>
            <p:nvPr/>
          </p:nvSpPr>
          <p:spPr bwMode="auto">
            <a:xfrm>
              <a:off x="4491617" y="1931193"/>
              <a:ext cx="2271712" cy="760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900" dirty="0" smtClean="0">
                  <a:latin typeface="Open Sans"/>
                </a:rPr>
                <a:t>Согласование промышленной и экологической политик</a:t>
              </a:r>
              <a:endParaRPr lang="ru-RU" altLang="ru-RU" sz="900" dirty="0">
                <a:latin typeface="Open Sans"/>
              </a:endParaRPr>
            </a:p>
          </p:txBody>
        </p:sp>
        <p:sp>
          <p:nvSpPr>
            <p:cNvPr id="3096" name="Прямоугольник 4"/>
            <p:cNvSpPr>
              <a:spLocks noChangeArrowheads="1"/>
            </p:cNvSpPr>
            <p:nvPr/>
          </p:nvSpPr>
          <p:spPr bwMode="auto">
            <a:xfrm>
              <a:off x="4435796" y="3616843"/>
              <a:ext cx="2403474" cy="972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900">
                  <a:latin typeface="Open Sans"/>
                </a:rPr>
                <a:t>Совершенствование нормативного правого обеспечения перехода на НДТ</a:t>
              </a:r>
            </a:p>
          </p:txBody>
        </p:sp>
        <p:sp>
          <p:nvSpPr>
            <p:cNvPr id="3097" name="Прямоугольник 17"/>
            <p:cNvSpPr>
              <a:spLocks noChangeArrowheads="1"/>
            </p:cNvSpPr>
            <p:nvPr/>
          </p:nvSpPr>
          <p:spPr bwMode="auto">
            <a:xfrm>
              <a:off x="591160" y="4415285"/>
              <a:ext cx="1870075" cy="492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900">
                  <a:latin typeface="Open Sans"/>
                </a:rPr>
                <a:t>Информационный ресурс НДТ</a:t>
              </a:r>
            </a:p>
          </p:txBody>
        </p:sp>
        <p:sp>
          <p:nvSpPr>
            <p:cNvPr id="3098" name="Прямоугольник 4"/>
            <p:cNvSpPr>
              <a:spLocks noChangeArrowheads="1"/>
            </p:cNvSpPr>
            <p:nvPr/>
          </p:nvSpPr>
          <p:spPr bwMode="auto">
            <a:xfrm>
              <a:off x="2235780" y="2957272"/>
              <a:ext cx="2236788" cy="760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900" dirty="0">
                  <a:latin typeface="Open Sans"/>
                </a:rPr>
                <a:t>Недостаточное межведомственное согласование</a:t>
              </a:r>
            </a:p>
          </p:txBody>
        </p:sp>
        <p:sp>
          <p:nvSpPr>
            <p:cNvPr id="3099" name="Прямоугольник 4"/>
            <p:cNvSpPr>
              <a:spLocks noChangeArrowheads="1"/>
            </p:cNvSpPr>
            <p:nvPr/>
          </p:nvSpPr>
          <p:spPr bwMode="auto">
            <a:xfrm>
              <a:off x="2184980" y="3937964"/>
              <a:ext cx="2287588" cy="547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900" dirty="0">
                  <a:latin typeface="Open Sans"/>
                </a:rPr>
                <a:t>Использование ИТС при выдаче КЭР</a:t>
              </a:r>
            </a:p>
          </p:txBody>
        </p:sp>
        <p:sp>
          <p:nvSpPr>
            <p:cNvPr id="3100" name="Прямоугольник 4"/>
            <p:cNvSpPr>
              <a:spLocks noChangeArrowheads="1"/>
            </p:cNvSpPr>
            <p:nvPr/>
          </p:nvSpPr>
          <p:spPr bwMode="auto">
            <a:xfrm>
              <a:off x="576067" y="3316083"/>
              <a:ext cx="1701616" cy="972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900">
                  <a:latin typeface="Open Sans"/>
                </a:rPr>
                <a:t>Бюро НДТ - экспертная консенсусная площадка (ТРГ)</a:t>
              </a:r>
            </a:p>
          </p:txBody>
        </p:sp>
        <p:sp>
          <p:nvSpPr>
            <p:cNvPr id="3101" name="Прямоугольник 4"/>
            <p:cNvSpPr>
              <a:spLocks noChangeArrowheads="1"/>
            </p:cNvSpPr>
            <p:nvPr/>
          </p:nvSpPr>
          <p:spPr bwMode="auto">
            <a:xfrm>
              <a:off x="4472568" y="4675706"/>
              <a:ext cx="2279650" cy="547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900">
                  <a:latin typeface="Open Sans"/>
                </a:rPr>
                <a:t>Система экспертной оценки внедрения НДТ</a:t>
              </a:r>
            </a:p>
          </p:txBody>
        </p:sp>
        <p:grpSp>
          <p:nvGrpSpPr>
            <p:cNvPr id="3102" name="Группа 42"/>
            <p:cNvGrpSpPr>
              <a:grpSpLocks/>
            </p:cNvGrpSpPr>
            <p:nvPr/>
          </p:nvGrpSpPr>
          <p:grpSpPr bwMode="auto">
            <a:xfrm>
              <a:off x="6855405" y="1145385"/>
              <a:ext cx="2168525" cy="454137"/>
              <a:chOff x="252413" y="885830"/>
              <a:chExt cx="2168872" cy="452738"/>
            </a:xfrm>
          </p:grpSpPr>
          <p:sp>
            <p:nvSpPr>
              <p:cNvPr id="57" name="Прямоугольник 56"/>
              <p:cNvSpPr/>
              <p:nvPr/>
            </p:nvSpPr>
            <p:spPr>
              <a:xfrm>
                <a:off x="261940" y="885830"/>
                <a:ext cx="2149819" cy="45273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 sz="1500">
                  <a:solidFill>
                    <a:schemeClr val="tx2"/>
                  </a:solidFill>
                </a:endParaRPr>
              </a:p>
            </p:txBody>
          </p:sp>
          <p:sp>
            <p:nvSpPr>
              <p:cNvPr id="58" name="Прямоугольник 57"/>
              <p:cNvSpPr/>
              <p:nvPr/>
            </p:nvSpPr>
            <p:spPr>
              <a:xfrm>
                <a:off x="252413" y="976061"/>
                <a:ext cx="2168872" cy="29923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 eaLnBrk="1" hangingPunct="1">
                  <a:lnSpc>
                    <a:spcPct val="115000"/>
                  </a:lnSpc>
                  <a:defRPr/>
                </a:pPr>
                <a:r>
                  <a:rPr lang="ru-RU" sz="750" b="1" dirty="0">
                    <a:solidFill>
                      <a:schemeClr val="accent6">
                        <a:lumMod val="50000"/>
                      </a:schemeClr>
                    </a:solidFill>
                    <a:latin typeface="Open Sans" pitchFamily="34" charset="0"/>
                  </a:rPr>
                  <a:t>ПАРТНЕРЫ</a:t>
                </a:r>
              </a:p>
            </p:txBody>
          </p:sp>
        </p:grpSp>
        <p:cxnSp>
          <p:nvCxnSpPr>
            <p:cNvPr id="59" name="Прямая соединительная линия 58"/>
            <p:cNvCxnSpPr/>
            <p:nvPr/>
          </p:nvCxnSpPr>
          <p:spPr>
            <a:xfrm flipH="1">
              <a:off x="6752218" y="1601111"/>
              <a:ext cx="44450" cy="4592179"/>
            </a:xfrm>
            <a:prstGeom prst="line">
              <a:avLst/>
            </a:prstGeom>
            <a:ln>
              <a:prstDash val="lg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04" name="Прямоугольник 4"/>
            <p:cNvSpPr>
              <a:spLocks noChangeArrowheads="1"/>
            </p:cNvSpPr>
            <p:nvPr/>
          </p:nvSpPr>
          <p:spPr bwMode="auto">
            <a:xfrm>
              <a:off x="7026855" y="1931193"/>
              <a:ext cx="1924051" cy="335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900">
                  <a:latin typeface="Open Sans"/>
                </a:rPr>
                <a:t>ФОИВ</a:t>
              </a:r>
            </a:p>
          </p:txBody>
        </p:sp>
        <p:sp>
          <p:nvSpPr>
            <p:cNvPr id="3105" name="Прямоугольник 4"/>
            <p:cNvSpPr>
              <a:spLocks noChangeArrowheads="1"/>
            </p:cNvSpPr>
            <p:nvPr/>
          </p:nvSpPr>
          <p:spPr bwMode="auto">
            <a:xfrm>
              <a:off x="6982405" y="2931319"/>
              <a:ext cx="1962151" cy="335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900">
                  <a:latin typeface="Open Sans"/>
                </a:rPr>
                <a:t>РАН</a:t>
              </a:r>
            </a:p>
          </p:txBody>
        </p:sp>
        <p:grpSp>
          <p:nvGrpSpPr>
            <p:cNvPr id="3106" name="Группа 5"/>
            <p:cNvGrpSpPr>
              <a:grpSpLocks/>
            </p:cNvGrpSpPr>
            <p:nvPr/>
          </p:nvGrpSpPr>
          <p:grpSpPr bwMode="auto">
            <a:xfrm>
              <a:off x="8354005" y="2829719"/>
              <a:ext cx="431800" cy="406400"/>
              <a:chOff x="8388424" y="3062897"/>
              <a:chExt cx="431800" cy="406400"/>
            </a:xfrm>
          </p:grpSpPr>
          <p:sp>
            <p:nvSpPr>
              <p:cNvPr id="69" name="Овал 68"/>
              <p:cNvSpPr/>
              <p:nvPr/>
            </p:nvSpPr>
            <p:spPr bwMode="auto">
              <a:xfrm>
                <a:off x="8388424" y="3063316"/>
                <a:ext cx="431800" cy="4065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 sz="1350"/>
              </a:p>
            </p:txBody>
          </p:sp>
          <p:pic>
            <p:nvPicPr>
              <p:cNvPr id="3134" name="Picture 51" descr="Картинки по запросу ран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302" r="17062"/>
              <a:stretch>
                <a:fillRect/>
              </a:stretch>
            </p:blipFill>
            <p:spPr bwMode="auto">
              <a:xfrm>
                <a:off x="8418208" y="3087145"/>
                <a:ext cx="377729" cy="2967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107" name="Прямоугольник 4"/>
            <p:cNvSpPr>
              <a:spLocks noChangeArrowheads="1"/>
            </p:cNvSpPr>
            <p:nvPr/>
          </p:nvSpPr>
          <p:spPr bwMode="auto">
            <a:xfrm>
              <a:off x="6982405" y="3683795"/>
              <a:ext cx="1393825" cy="547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900">
                  <a:latin typeface="Open Sans"/>
                </a:rPr>
                <a:t>Общественная палата</a:t>
              </a:r>
            </a:p>
          </p:txBody>
        </p:sp>
        <p:sp>
          <p:nvSpPr>
            <p:cNvPr id="75" name="Овал 74"/>
            <p:cNvSpPr/>
            <p:nvPr/>
          </p:nvSpPr>
          <p:spPr bwMode="auto">
            <a:xfrm>
              <a:off x="8404805" y="3668544"/>
              <a:ext cx="431800" cy="40650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sz="1350"/>
            </a:p>
          </p:txBody>
        </p:sp>
        <p:sp>
          <p:nvSpPr>
            <p:cNvPr id="3109" name="Прямоугольник 4"/>
            <p:cNvSpPr>
              <a:spLocks noChangeArrowheads="1"/>
            </p:cNvSpPr>
            <p:nvPr/>
          </p:nvSpPr>
          <p:spPr bwMode="auto">
            <a:xfrm>
              <a:off x="7017330" y="4626769"/>
              <a:ext cx="1236663" cy="547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900">
                  <a:latin typeface="Open Sans"/>
                </a:rPr>
                <a:t>Ассоциации, союзы</a:t>
              </a:r>
            </a:p>
          </p:txBody>
        </p:sp>
        <p:sp>
          <p:nvSpPr>
            <p:cNvPr id="3110" name="Прямоугольник 4"/>
            <p:cNvSpPr>
              <a:spLocks noChangeArrowheads="1"/>
            </p:cNvSpPr>
            <p:nvPr/>
          </p:nvSpPr>
          <p:spPr bwMode="auto">
            <a:xfrm>
              <a:off x="7041143" y="5539581"/>
              <a:ext cx="1238251" cy="335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900">
                  <a:latin typeface="Open Sans"/>
                </a:rPr>
                <a:t>ВУЗы</a:t>
              </a:r>
            </a:p>
          </p:txBody>
        </p:sp>
        <p:grpSp>
          <p:nvGrpSpPr>
            <p:cNvPr id="3111" name="Группа 13"/>
            <p:cNvGrpSpPr>
              <a:grpSpLocks/>
            </p:cNvGrpSpPr>
            <p:nvPr/>
          </p:nvGrpSpPr>
          <p:grpSpPr bwMode="auto">
            <a:xfrm>
              <a:off x="8280168" y="1864059"/>
              <a:ext cx="690183" cy="4046997"/>
              <a:chOff x="8231562" y="2052045"/>
              <a:chExt cx="690183" cy="4046997"/>
            </a:xfrm>
          </p:grpSpPr>
          <p:sp>
            <p:nvSpPr>
              <p:cNvPr id="94" name="Овал 93"/>
              <p:cNvSpPr/>
              <p:nvPr/>
            </p:nvSpPr>
            <p:spPr bwMode="auto">
              <a:xfrm>
                <a:off x="8489549" y="5609562"/>
                <a:ext cx="431800" cy="4065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 sz="1350"/>
              </a:p>
            </p:txBody>
          </p:sp>
          <p:sp>
            <p:nvSpPr>
              <p:cNvPr id="93" name="Овал 92"/>
              <p:cNvSpPr/>
              <p:nvPr/>
            </p:nvSpPr>
            <p:spPr bwMode="auto">
              <a:xfrm>
                <a:off x="8429224" y="5650847"/>
                <a:ext cx="431800" cy="4065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 sz="1350"/>
              </a:p>
            </p:txBody>
          </p:sp>
          <p:sp>
            <p:nvSpPr>
              <p:cNvPr id="85" name="Овал 84"/>
              <p:cNvSpPr/>
              <p:nvPr/>
            </p:nvSpPr>
            <p:spPr bwMode="auto">
              <a:xfrm>
                <a:off x="8364137" y="5692132"/>
                <a:ext cx="431800" cy="4065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 sz="1350"/>
              </a:p>
            </p:txBody>
          </p:sp>
          <p:pic>
            <p:nvPicPr>
              <p:cNvPr id="3126" name="Picture 57" descr="Похожее изображение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10996" y="5728092"/>
                <a:ext cx="346953" cy="3469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5" name="Овал 94"/>
              <p:cNvSpPr/>
              <p:nvPr/>
            </p:nvSpPr>
            <p:spPr bwMode="auto">
              <a:xfrm>
                <a:off x="8465737" y="4806089"/>
                <a:ext cx="433387" cy="4065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 sz="1350"/>
              </a:p>
            </p:txBody>
          </p:sp>
          <p:sp>
            <p:nvSpPr>
              <p:cNvPr id="96" name="Овал 95"/>
              <p:cNvSpPr/>
              <p:nvPr/>
            </p:nvSpPr>
            <p:spPr bwMode="auto">
              <a:xfrm>
                <a:off x="8405412" y="4848962"/>
                <a:ext cx="431800" cy="4065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 sz="1350"/>
              </a:p>
            </p:txBody>
          </p:sp>
          <p:sp>
            <p:nvSpPr>
              <p:cNvPr id="98" name="Овал 97"/>
              <p:cNvSpPr/>
              <p:nvPr/>
            </p:nvSpPr>
            <p:spPr bwMode="auto">
              <a:xfrm>
                <a:off x="8345087" y="4895011"/>
                <a:ext cx="431800" cy="4065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 sz="1350"/>
              </a:p>
            </p:txBody>
          </p:sp>
          <p:sp>
            <p:nvSpPr>
              <p:cNvPr id="102" name="Овал 101"/>
              <p:cNvSpPr/>
              <p:nvPr/>
            </p:nvSpPr>
            <p:spPr bwMode="auto">
              <a:xfrm>
                <a:off x="8367312" y="2052687"/>
                <a:ext cx="431800" cy="4065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 sz="1350"/>
              </a:p>
            </p:txBody>
          </p:sp>
          <p:sp>
            <p:nvSpPr>
              <p:cNvPr id="103" name="Овал 102"/>
              <p:cNvSpPr/>
              <p:nvPr/>
            </p:nvSpPr>
            <p:spPr bwMode="auto">
              <a:xfrm>
                <a:off x="8305399" y="2093972"/>
                <a:ext cx="433388" cy="406500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 sz="1350"/>
              </a:p>
            </p:txBody>
          </p:sp>
          <p:sp>
            <p:nvSpPr>
              <p:cNvPr id="105" name="Овал 104"/>
              <p:cNvSpPr/>
              <p:nvPr/>
            </p:nvSpPr>
            <p:spPr bwMode="auto">
              <a:xfrm>
                <a:off x="8230787" y="2144785"/>
                <a:ext cx="431800" cy="40491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 sz="1350"/>
              </a:p>
            </p:txBody>
          </p:sp>
        </p:grpSp>
        <p:grpSp>
          <p:nvGrpSpPr>
            <p:cNvPr id="3112" name="Группа 2"/>
            <p:cNvGrpSpPr>
              <a:grpSpLocks/>
            </p:cNvGrpSpPr>
            <p:nvPr/>
          </p:nvGrpSpPr>
          <p:grpSpPr bwMode="auto">
            <a:xfrm>
              <a:off x="20642" y="3525599"/>
              <a:ext cx="554350" cy="455759"/>
              <a:chOff x="45938" y="3888213"/>
              <a:chExt cx="554350" cy="455759"/>
            </a:xfrm>
          </p:grpSpPr>
          <p:sp>
            <p:nvSpPr>
              <p:cNvPr id="66" name="Овал 65"/>
              <p:cNvSpPr/>
              <p:nvPr/>
            </p:nvSpPr>
            <p:spPr>
              <a:xfrm>
                <a:off x="103664" y="3937472"/>
                <a:ext cx="433387" cy="40650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 sz="1350"/>
              </a:p>
            </p:txBody>
          </p:sp>
          <p:pic>
            <p:nvPicPr>
              <p:cNvPr id="67" name="Рисунок 11"/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822" t="17982" r="8572" b="14140"/>
              <a:stretch/>
            </p:blipFill>
            <p:spPr bwMode="auto">
              <a:xfrm>
                <a:off x="45938" y="3888213"/>
                <a:ext cx="554350" cy="455000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113" name="Прямоугольник 4"/>
            <p:cNvSpPr>
              <a:spLocks noChangeArrowheads="1"/>
            </p:cNvSpPr>
            <p:nvPr/>
          </p:nvSpPr>
          <p:spPr bwMode="auto">
            <a:xfrm>
              <a:off x="2158656" y="5505815"/>
              <a:ext cx="2287588" cy="335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900">
                  <a:latin typeface="Open Sans"/>
                </a:rPr>
                <a:t>Актуализация ИТС НДТ</a:t>
              </a:r>
            </a:p>
          </p:txBody>
        </p:sp>
        <p:sp>
          <p:nvSpPr>
            <p:cNvPr id="3114" name="Прямоугольник 17"/>
            <p:cNvSpPr>
              <a:spLocks noChangeArrowheads="1"/>
            </p:cNvSpPr>
            <p:nvPr/>
          </p:nvSpPr>
          <p:spPr bwMode="auto">
            <a:xfrm>
              <a:off x="627643" y="5911056"/>
              <a:ext cx="1939925" cy="492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ru-RU" altLang="ru-RU" sz="900">
                  <a:latin typeface="Open Sans"/>
                </a:rPr>
                <a:t>Деловые игры по выдаче КЭР</a:t>
              </a:r>
            </a:p>
          </p:txBody>
        </p:sp>
        <p:grpSp>
          <p:nvGrpSpPr>
            <p:cNvPr id="3115" name="Группа 4"/>
            <p:cNvGrpSpPr>
              <a:grpSpLocks/>
            </p:cNvGrpSpPr>
            <p:nvPr/>
          </p:nvGrpSpPr>
          <p:grpSpPr bwMode="auto">
            <a:xfrm>
              <a:off x="78657" y="5926753"/>
              <a:ext cx="431800" cy="439323"/>
              <a:chOff x="113002" y="6159322"/>
              <a:chExt cx="431800" cy="439323"/>
            </a:xfrm>
          </p:grpSpPr>
          <p:sp>
            <p:nvSpPr>
              <p:cNvPr id="72" name="Овал 71"/>
              <p:cNvSpPr/>
              <p:nvPr/>
            </p:nvSpPr>
            <p:spPr bwMode="auto">
              <a:xfrm>
                <a:off x="112713" y="6186087"/>
                <a:ext cx="431800" cy="40808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ru-RU" sz="1350"/>
              </a:p>
            </p:txBody>
          </p:sp>
          <p:pic>
            <p:nvPicPr>
              <p:cNvPr id="3120" name="Picture 63" descr="Картинки по запросу фигура шахматы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80017"/>
              <a:stretch>
                <a:fillRect/>
              </a:stretch>
            </p:blipFill>
            <p:spPr bwMode="auto">
              <a:xfrm>
                <a:off x="252773" y="6159322"/>
                <a:ext cx="200156" cy="439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116" name="Прямоугольник 17"/>
            <p:cNvSpPr>
              <a:spLocks noChangeArrowheads="1"/>
            </p:cNvSpPr>
            <p:nvPr/>
          </p:nvSpPr>
          <p:spPr bwMode="auto">
            <a:xfrm>
              <a:off x="4457617" y="5498972"/>
              <a:ext cx="2294602" cy="492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ru-RU" altLang="ru-RU" sz="900">
                  <a:latin typeface="Open Sans"/>
                </a:rPr>
                <a:t>Деловые игры по АСК и выдаче ППЭЭ</a:t>
              </a:r>
            </a:p>
          </p:txBody>
        </p:sp>
        <p:pic>
          <p:nvPicPr>
            <p:cNvPr id="79" name="Picture 53" descr="Картинки по запросу ассоциация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40632" y="4680480"/>
              <a:ext cx="525462" cy="43021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18" name="Picture 49" descr="Картинки по запросу герб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4088" y="1974700"/>
              <a:ext cx="349726" cy="349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137" name="Picture 65" descr="Похожее изображение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51"/>
          <a:stretch/>
        </p:blipFill>
        <p:spPr bwMode="auto">
          <a:xfrm>
            <a:off x="7759340" y="2767915"/>
            <a:ext cx="247998" cy="244187"/>
          </a:xfrm>
          <a:prstGeom prst="ellipse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TextBox 80"/>
          <p:cNvSpPr txBox="1"/>
          <p:nvPr/>
        </p:nvSpPr>
        <p:spPr>
          <a:xfrm>
            <a:off x="4932040" y="195486"/>
            <a:ext cx="4207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ПЕРЕХОД НА НДТ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73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7235" y="216681"/>
            <a:ext cx="52920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ПЕРЕХОД К «ЗЕЛЕНОЙ» ЭКОНОМИКЕ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076056" y="2355726"/>
            <a:ext cx="4032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Формирование комплексной системы управления отходами и вторичными ресурсами</a:t>
            </a:r>
            <a:endParaRPr lang="ru-RU" sz="1400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864353876"/>
              </p:ext>
            </p:extLst>
          </p:nvPr>
        </p:nvGraphicFramePr>
        <p:xfrm>
          <a:off x="-108520" y="637903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rgbClr val="96DAA1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272" y="1450267"/>
            <a:ext cx="1348408" cy="1348408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reflection stA="0" endPos="65000" dist="50800" dir="5400000" sy="-100000" algn="bl" rotWithShape="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491208" y="2829356"/>
            <a:ext cx="27101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3CAA4E"/>
                </a:solidFill>
              </a:rPr>
              <a:t>Стимулирование внедрения экологических технологий</a:t>
            </a:r>
            <a:endParaRPr lang="ru-RU" sz="1600" b="1" dirty="0">
              <a:solidFill>
                <a:srgbClr val="3CAA4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387752" y="1328450"/>
            <a:ext cx="3936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Переход промышленности на экологическое нормирование на принципах НДТ</a:t>
            </a:r>
            <a:endParaRPr lang="ru-RU" sz="1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347614"/>
            <a:ext cx="576064" cy="4725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034" y="2392147"/>
            <a:ext cx="571128" cy="55551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403845" y="3569493"/>
            <a:ext cx="35047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Экологическое воспитание</a:t>
            </a:r>
            <a:endParaRPr lang="ru-RU" sz="1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613" y="3450926"/>
            <a:ext cx="504056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75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316</Words>
  <Application>Microsoft Office PowerPoint</Application>
  <PresentationFormat>Экран (16:9)</PresentationFormat>
  <Paragraphs>76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Open Sans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Титова Ольга Андреевна</dc:creator>
  <cp:lastModifiedBy>Александр Ю. Санжаровский</cp:lastModifiedBy>
  <cp:revision>35</cp:revision>
  <cp:lastPrinted>2018-03-22T15:46:44Z</cp:lastPrinted>
  <dcterms:created xsi:type="dcterms:W3CDTF">2018-01-26T09:47:51Z</dcterms:created>
  <dcterms:modified xsi:type="dcterms:W3CDTF">2018-03-22T16:45:02Z</dcterms:modified>
</cp:coreProperties>
</file>