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400" r:id="rId3"/>
    <p:sldId id="388" r:id="rId4"/>
    <p:sldId id="334" r:id="rId5"/>
    <p:sldId id="335" r:id="rId6"/>
    <p:sldId id="336" r:id="rId7"/>
    <p:sldId id="343" r:id="rId8"/>
    <p:sldId id="372" r:id="rId9"/>
    <p:sldId id="344" r:id="rId10"/>
    <p:sldId id="355" r:id="rId11"/>
    <p:sldId id="341" r:id="rId12"/>
    <p:sldId id="357" r:id="rId13"/>
    <p:sldId id="401" r:id="rId14"/>
    <p:sldId id="402" r:id="rId15"/>
    <p:sldId id="329" r:id="rId16"/>
    <p:sldId id="259" r:id="rId17"/>
  </p:sldIdLst>
  <p:sldSz cx="12212638" cy="6869113"/>
  <p:notesSz cx="6797675" cy="9926638"/>
  <p:custDataLst>
    <p:tags r:id="rId19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54516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109033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63549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218066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725826" algn="l" defTabSz="1090331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3270992" algn="l" defTabSz="1090331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816157" algn="l" defTabSz="1090331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4361322" algn="l" defTabSz="1090331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  <a:srgbClr val="003F77"/>
    <a:srgbClr val="EFF4F7"/>
    <a:srgbClr val="779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91" autoAdjust="0"/>
    <p:restoredTop sz="95280" autoAdjust="0"/>
  </p:normalViewPr>
  <p:slideViewPr>
    <p:cSldViewPr>
      <p:cViewPr varScale="1">
        <p:scale>
          <a:sx n="70" d="100"/>
          <a:sy n="70" d="100"/>
        </p:scale>
        <p:origin x="-846" y="-96"/>
      </p:cViewPr>
      <p:guideLst>
        <p:guide orient="horz" pos="846"/>
        <p:guide orient="horz" pos="210"/>
        <p:guide orient="horz" pos="4163"/>
        <p:guide orient="horz" pos="983"/>
        <p:guide pos="454"/>
        <p:guide pos="7482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942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86FF62D-2E19-4829-863E-C787206C40AB}" type="datetimeFigureOut">
              <a:rPr lang="de-DE"/>
              <a:pPr>
                <a:defRPr/>
              </a:pPr>
              <a:t>23.03.2018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97B7E9C-46C2-434A-989D-E4E431053C8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22219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5165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90331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5496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80661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5826" algn="l" defTabSz="109033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70992" algn="l" defTabSz="109033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16157" algn="l" defTabSz="109033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61322" algn="l" defTabSz="109033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7B7E9C-46C2-434A-989D-E4E431053C8A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7B7E9C-46C2-434A-989D-E4E431053C8A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7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8.bin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лашка +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77"/>
          <p:cNvGraphicFramePr>
            <a:graphicFrameLocks noChangeAspect="1"/>
          </p:cNvGraphicFramePr>
          <p:nvPr/>
        </p:nvGraphicFramePr>
        <p:xfrm>
          <a:off x="2121" y="1591"/>
          <a:ext cx="2120" cy="1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8" name="think-cell Folie" r:id="rId3" imgW="360" imgH="360" progId="">
                  <p:embed/>
                </p:oleObj>
              </mc:Choice>
              <mc:Fallback>
                <p:oleObj name="think-cell Folie" r:id="rId3" imgW="360" imgH="360" progId="">
                  <p:embed/>
                  <p:pic>
                    <p:nvPicPr>
                      <p:cNvPr id="0" name="Object 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1" y="1591"/>
                        <a:ext cx="2120" cy="15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9"/>
          <p:cNvGraphicFramePr>
            <a:graphicFrameLocks noChangeAspect="1"/>
          </p:cNvGraphicFramePr>
          <p:nvPr/>
        </p:nvGraphicFramePr>
        <p:xfrm>
          <a:off x="2121" y="1591"/>
          <a:ext cx="2120" cy="1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9" name="think-cell Folie" r:id="rId5" imgW="360" imgH="360" progId="">
                  <p:embed/>
                </p:oleObj>
              </mc:Choice>
              <mc:Fallback>
                <p:oleObj name="think-cell Folie" r:id="rId5" imgW="360" imgH="360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1" y="1591"/>
                        <a:ext cx="2120" cy="15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8"/>
          <p:cNvSpPr/>
          <p:nvPr userDrawn="1"/>
        </p:nvSpPr>
        <p:spPr>
          <a:xfrm>
            <a:off x="0" y="1322940"/>
            <a:ext cx="11877639" cy="5285401"/>
          </a:xfrm>
          <a:prstGeom prst="rect">
            <a:avLst/>
          </a:prstGeom>
          <a:solidFill>
            <a:srgbClr val="EFF4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900" dirty="0">
              <a:solidFill>
                <a:prstClr val="black"/>
              </a:solidFill>
            </a:endParaRPr>
          </a:p>
        </p:txBody>
      </p:sp>
      <p:pic>
        <p:nvPicPr>
          <p:cNvPr id="8" name="Grafik 10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19921" y="335506"/>
            <a:ext cx="2385282" cy="364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8274" y="282313"/>
            <a:ext cx="8559149" cy="400110"/>
          </a:xfrm>
        </p:spPr>
        <p:txBody>
          <a:bodyPr/>
          <a:lstStyle>
            <a:lvl1pPr>
              <a:defRPr sz="26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528538" y="942486"/>
            <a:ext cx="9232362" cy="323165"/>
          </a:xfrm>
        </p:spPr>
        <p:txBody>
          <a:bodyPr/>
          <a:lstStyle>
            <a:lvl1pPr>
              <a:defRPr sz="2100" baseline="0">
                <a:solidFill>
                  <a:schemeClr val="accent1"/>
                </a:solidFill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4"/>
          </p:nvPr>
        </p:nvSpPr>
        <p:spPr>
          <a:xfrm>
            <a:off x="8991979" y="6564991"/>
            <a:ext cx="2849616" cy="261610"/>
          </a:xfrm>
        </p:spPr>
        <p:txBody>
          <a:bodyPr/>
          <a:lstStyle>
            <a:lvl1pPr>
              <a:defRPr sz="170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995DC1FF-A0C7-4FAC-8960-220215A2C06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77"/>
          <p:cNvGraphicFramePr>
            <a:graphicFrameLocks noChangeAspect="1"/>
          </p:cNvGraphicFramePr>
          <p:nvPr/>
        </p:nvGraphicFramePr>
        <p:xfrm>
          <a:off x="2121" y="1591"/>
          <a:ext cx="2120" cy="1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4" name="think-cell Folie" r:id="rId3" imgW="360" imgH="360" progId="">
                  <p:embed/>
                </p:oleObj>
              </mc:Choice>
              <mc:Fallback>
                <p:oleObj name="think-cell Folie" r:id="rId3" imgW="360" imgH="360" progId="">
                  <p:embed/>
                  <p:pic>
                    <p:nvPicPr>
                      <p:cNvPr id="0" name="Object 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1" y="1591"/>
                        <a:ext cx="2120" cy="15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79"/>
          <p:cNvGraphicFramePr>
            <a:graphicFrameLocks noChangeAspect="1"/>
          </p:cNvGraphicFramePr>
          <p:nvPr/>
        </p:nvGraphicFramePr>
        <p:xfrm>
          <a:off x="2121" y="1591"/>
          <a:ext cx="2120" cy="1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5" name="think-cell Folie" r:id="rId5" imgW="360" imgH="360" progId="">
                  <p:embed/>
                </p:oleObj>
              </mc:Choice>
              <mc:Fallback>
                <p:oleObj name="think-cell Folie" r:id="rId5" imgW="360" imgH="360" progId="">
                  <p:embed/>
                  <p:pic>
                    <p:nvPicPr>
                      <p:cNvPr id="0" name="Object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1" y="1591"/>
                        <a:ext cx="2120" cy="15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uppieren 18"/>
          <p:cNvGrpSpPr>
            <a:grpSpLocks/>
          </p:cNvGrpSpPr>
          <p:nvPr userDrawn="1"/>
        </p:nvGrpSpPr>
        <p:grpSpPr bwMode="auto">
          <a:xfrm>
            <a:off x="0" y="1307040"/>
            <a:ext cx="4865974" cy="5562073"/>
            <a:chOff x="0" y="1304278"/>
            <a:chExt cx="3642806" cy="5553722"/>
          </a:xfrm>
        </p:grpSpPr>
        <p:sp>
          <p:nvSpPr>
            <p:cNvPr id="5" name="Parallelogramm 8"/>
            <p:cNvSpPr/>
            <p:nvPr userDrawn="1"/>
          </p:nvSpPr>
          <p:spPr>
            <a:xfrm>
              <a:off x="0" y="1304278"/>
              <a:ext cx="3642806" cy="1079626"/>
            </a:xfrm>
            <a:custGeom>
              <a:avLst/>
              <a:gdLst/>
              <a:ahLst/>
              <a:cxnLst/>
              <a:rect l="l" t="t" r="r" b="b"/>
              <a:pathLst>
                <a:path w="3642806" h="1080000">
                  <a:moveTo>
                    <a:pt x="0" y="0"/>
                  </a:moveTo>
                  <a:lnTo>
                    <a:pt x="3642806" y="0"/>
                  </a:lnTo>
                  <a:lnTo>
                    <a:pt x="3221887" y="1080000"/>
                  </a:lnTo>
                  <a:lnTo>
                    <a:pt x="0" y="10800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900" dirty="0">
                <a:solidFill>
                  <a:schemeClr val="tx1"/>
                </a:solidFill>
              </a:endParaRPr>
            </a:p>
          </p:txBody>
        </p:sp>
        <p:sp>
          <p:nvSpPr>
            <p:cNvPr id="6" name="Parallelogramm 8"/>
            <p:cNvSpPr/>
            <p:nvPr userDrawn="1"/>
          </p:nvSpPr>
          <p:spPr>
            <a:xfrm>
              <a:off x="0" y="3466705"/>
              <a:ext cx="2788850" cy="1079626"/>
            </a:xfrm>
            <a:custGeom>
              <a:avLst/>
              <a:gdLst/>
              <a:ahLst/>
              <a:cxnLst/>
              <a:rect l="l" t="t" r="r" b="b"/>
              <a:pathLst>
                <a:path w="2789556" h="1080000">
                  <a:moveTo>
                    <a:pt x="0" y="0"/>
                  </a:moveTo>
                  <a:lnTo>
                    <a:pt x="2789556" y="0"/>
                  </a:lnTo>
                  <a:lnTo>
                    <a:pt x="2368637" y="1080000"/>
                  </a:lnTo>
                  <a:lnTo>
                    <a:pt x="0" y="10800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900" dirty="0">
                <a:solidFill>
                  <a:schemeClr val="tx1"/>
                </a:solidFill>
              </a:endParaRPr>
            </a:p>
          </p:txBody>
        </p:sp>
        <p:sp>
          <p:nvSpPr>
            <p:cNvPr id="7" name="Parallelogramm 10"/>
            <p:cNvSpPr/>
            <p:nvPr userDrawn="1"/>
          </p:nvSpPr>
          <p:spPr>
            <a:xfrm>
              <a:off x="0" y="5651359"/>
              <a:ext cx="1934894" cy="1206641"/>
            </a:xfrm>
            <a:custGeom>
              <a:avLst/>
              <a:gdLst/>
              <a:ahLst/>
              <a:cxnLst/>
              <a:rect l="l" t="t" r="r" b="b"/>
              <a:pathLst>
                <a:path w="1934338" h="1206000">
                  <a:moveTo>
                    <a:pt x="0" y="0"/>
                  </a:moveTo>
                  <a:lnTo>
                    <a:pt x="1934338" y="0"/>
                  </a:lnTo>
                  <a:lnTo>
                    <a:pt x="1453916" y="1206000"/>
                  </a:lnTo>
                  <a:lnTo>
                    <a:pt x="0" y="12060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9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8" name="Grafik 20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9618" y="426139"/>
            <a:ext cx="3801608" cy="580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arallelogramm 23"/>
          <p:cNvSpPr/>
          <p:nvPr userDrawn="1"/>
        </p:nvSpPr>
        <p:spPr>
          <a:xfrm>
            <a:off x="2446768" y="3472718"/>
            <a:ext cx="9430870" cy="3135623"/>
          </a:xfrm>
          <a:custGeom>
            <a:avLst/>
            <a:gdLst/>
            <a:ahLst/>
            <a:cxnLst/>
            <a:rect l="l" t="t" r="r" b="b"/>
            <a:pathLst>
              <a:path w="7061056" h="3130550">
                <a:moveTo>
                  <a:pt x="1229022" y="0"/>
                </a:moveTo>
                <a:lnTo>
                  <a:pt x="7061056" y="0"/>
                </a:lnTo>
                <a:lnTo>
                  <a:pt x="7061056" y="3130550"/>
                </a:lnTo>
                <a:lnTo>
                  <a:pt x="0" y="3130550"/>
                </a:lnTo>
                <a:close/>
              </a:path>
            </a:pathLst>
          </a:custGeom>
          <a:solidFill>
            <a:srgbClr val="EFF4F7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900" dirty="0">
              <a:solidFill>
                <a:schemeClr val="tx1"/>
              </a:solidFill>
            </a:endParaRPr>
          </a:p>
        </p:txBody>
      </p:sp>
      <p:pic>
        <p:nvPicPr>
          <p:cNvPr id="10" name="Grafik 29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113591" y="1307039"/>
            <a:ext cx="1764048" cy="108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лашка БЕЗ под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77"/>
          <p:cNvGraphicFramePr>
            <a:graphicFrameLocks noChangeAspect="1"/>
          </p:cNvGraphicFramePr>
          <p:nvPr/>
        </p:nvGraphicFramePr>
        <p:xfrm>
          <a:off x="2121" y="1591"/>
          <a:ext cx="2120" cy="1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2" name="think-cell Folie" r:id="rId3" imgW="360" imgH="360" progId="">
                  <p:embed/>
                </p:oleObj>
              </mc:Choice>
              <mc:Fallback>
                <p:oleObj name="think-cell Folie" r:id="rId3" imgW="360" imgH="360" progId="">
                  <p:embed/>
                  <p:pic>
                    <p:nvPicPr>
                      <p:cNvPr id="0" name="Object 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1" y="1591"/>
                        <a:ext cx="2120" cy="15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7"/>
          <p:cNvGraphicFramePr>
            <a:graphicFrameLocks noChangeAspect="1"/>
          </p:cNvGraphicFramePr>
          <p:nvPr/>
        </p:nvGraphicFramePr>
        <p:xfrm>
          <a:off x="2121" y="1591"/>
          <a:ext cx="2120" cy="1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3" name="think-cell Folie" r:id="rId5" imgW="360" imgH="360" progId="">
                  <p:embed/>
                </p:oleObj>
              </mc:Choice>
              <mc:Fallback>
                <p:oleObj name="think-cell Folie" r:id="rId5" imgW="360" imgH="360" progId="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1" y="1591"/>
                        <a:ext cx="2120" cy="15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8"/>
          <p:cNvSpPr/>
          <p:nvPr userDrawn="1"/>
        </p:nvSpPr>
        <p:spPr>
          <a:xfrm>
            <a:off x="0" y="1322940"/>
            <a:ext cx="11877639" cy="5285401"/>
          </a:xfrm>
          <a:prstGeom prst="rect">
            <a:avLst/>
          </a:prstGeom>
          <a:solidFill>
            <a:srgbClr val="EFF4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900" dirty="0">
              <a:solidFill>
                <a:prstClr val="black"/>
              </a:solidFill>
            </a:endParaRPr>
          </a:p>
        </p:txBody>
      </p:sp>
      <p:pic>
        <p:nvPicPr>
          <p:cNvPr id="6" name="Grafik 10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19921" y="335506"/>
            <a:ext cx="2385282" cy="364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8274" y="282313"/>
            <a:ext cx="8559149" cy="400110"/>
          </a:xfrm>
        </p:spPr>
        <p:txBody>
          <a:bodyPr/>
          <a:lstStyle>
            <a:lvl1pPr>
              <a:defRPr sz="26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991979" y="6564991"/>
            <a:ext cx="2849616" cy="261610"/>
          </a:xfrm>
        </p:spPr>
        <p:txBody>
          <a:bodyPr/>
          <a:lstStyle>
            <a:lvl1pPr>
              <a:defRPr sz="170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1495BC2C-6A0B-46A7-8674-E8CDED050C54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77"/>
          <p:cNvGraphicFramePr>
            <a:graphicFrameLocks noChangeAspect="1"/>
          </p:cNvGraphicFramePr>
          <p:nvPr/>
        </p:nvGraphicFramePr>
        <p:xfrm>
          <a:off x="2121" y="1591"/>
          <a:ext cx="2120" cy="1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5" name="think-cell Folie" r:id="rId3" imgW="360" imgH="360" progId="">
                  <p:embed/>
                </p:oleObj>
              </mc:Choice>
              <mc:Fallback>
                <p:oleObj name="think-cell Folie" r:id="rId3" imgW="360" imgH="360" progId="">
                  <p:embed/>
                  <p:pic>
                    <p:nvPicPr>
                      <p:cNvPr id="0" name="Object 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1" y="1591"/>
                        <a:ext cx="2120" cy="15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Grafik 5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19921" y="335506"/>
            <a:ext cx="2385282" cy="364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528274" y="282313"/>
            <a:ext cx="8559149" cy="400110"/>
          </a:xfrm>
        </p:spPr>
        <p:txBody>
          <a:bodyPr/>
          <a:lstStyle>
            <a:lvl1pPr>
              <a:defRPr sz="26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991979" y="6564991"/>
            <a:ext cx="2849616" cy="261610"/>
          </a:xfrm>
        </p:spPr>
        <p:txBody>
          <a:bodyPr/>
          <a:lstStyle>
            <a:lvl1pPr>
              <a:defRPr sz="170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B9C5DF7A-DC52-4A56-999B-C1C7858C465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77"/>
          <p:cNvGraphicFramePr>
            <a:graphicFrameLocks noChangeAspect="1"/>
          </p:cNvGraphicFramePr>
          <p:nvPr/>
        </p:nvGraphicFramePr>
        <p:xfrm>
          <a:off x="2121" y="1591"/>
          <a:ext cx="2120" cy="1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0" name="think-cell Folie" r:id="rId3" imgW="360" imgH="360" progId="">
                  <p:embed/>
                </p:oleObj>
              </mc:Choice>
              <mc:Fallback>
                <p:oleObj name="think-cell Folie" r:id="rId3" imgW="360" imgH="360" progId="">
                  <p:embed/>
                  <p:pic>
                    <p:nvPicPr>
                      <p:cNvPr id="0" name="Object 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1" y="1591"/>
                        <a:ext cx="2120" cy="15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74"/>
          <p:cNvGraphicFramePr>
            <a:graphicFrameLocks noChangeAspect="1"/>
          </p:cNvGraphicFramePr>
          <p:nvPr/>
        </p:nvGraphicFramePr>
        <p:xfrm>
          <a:off x="2121" y="1591"/>
          <a:ext cx="2120" cy="1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1" name="think-cell Folie" r:id="rId5" imgW="360" imgH="360" progId="">
                  <p:embed/>
                </p:oleObj>
              </mc:Choice>
              <mc:Fallback>
                <p:oleObj name="think-cell Folie" r:id="rId5" imgW="360" imgH="360" progId="">
                  <p:embed/>
                  <p:pic>
                    <p:nvPicPr>
                      <p:cNvPr id="0" name="Object 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1" y="1591"/>
                        <a:ext cx="2120" cy="15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arallelogramm 23"/>
          <p:cNvSpPr/>
          <p:nvPr userDrawn="1"/>
        </p:nvSpPr>
        <p:spPr>
          <a:xfrm>
            <a:off x="2311073" y="3471129"/>
            <a:ext cx="9901566" cy="3397984"/>
          </a:xfrm>
          <a:custGeom>
            <a:avLst/>
            <a:gdLst/>
            <a:ahLst/>
            <a:cxnLst/>
            <a:rect l="l" t="t" r="r" b="b"/>
            <a:pathLst>
              <a:path w="7414093" h="3390900">
                <a:moveTo>
                  <a:pt x="1331233" y="0"/>
                </a:moveTo>
                <a:lnTo>
                  <a:pt x="7414093" y="0"/>
                </a:lnTo>
                <a:lnTo>
                  <a:pt x="7414093" y="3390900"/>
                </a:lnTo>
                <a:lnTo>
                  <a:pt x="0" y="3390900"/>
                </a:lnTo>
                <a:close/>
              </a:path>
            </a:pathLst>
          </a:custGeom>
          <a:solidFill>
            <a:srgbClr val="EFF4F7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900" dirty="0">
              <a:solidFill>
                <a:schemeClr val="tx1"/>
              </a:solidFill>
            </a:endParaRPr>
          </a:p>
        </p:txBody>
      </p:sp>
      <p:grpSp>
        <p:nvGrpSpPr>
          <p:cNvPr id="7" name="Gruppieren 12"/>
          <p:cNvGrpSpPr>
            <a:grpSpLocks/>
          </p:cNvGrpSpPr>
          <p:nvPr userDrawn="1"/>
        </p:nvGrpSpPr>
        <p:grpSpPr bwMode="auto">
          <a:xfrm>
            <a:off x="0" y="1307040"/>
            <a:ext cx="4865974" cy="5562073"/>
            <a:chOff x="0" y="1304278"/>
            <a:chExt cx="3642806" cy="5553722"/>
          </a:xfrm>
        </p:grpSpPr>
        <p:sp>
          <p:nvSpPr>
            <p:cNvPr id="8" name="Parallelogramm 8"/>
            <p:cNvSpPr/>
            <p:nvPr userDrawn="1"/>
          </p:nvSpPr>
          <p:spPr>
            <a:xfrm>
              <a:off x="0" y="1304278"/>
              <a:ext cx="3642806" cy="1079626"/>
            </a:xfrm>
            <a:custGeom>
              <a:avLst/>
              <a:gdLst/>
              <a:ahLst/>
              <a:cxnLst/>
              <a:rect l="l" t="t" r="r" b="b"/>
              <a:pathLst>
                <a:path w="3642806" h="1080000">
                  <a:moveTo>
                    <a:pt x="0" y="0"/>
                  </a:moveTo>
                  <a:lnTo>
                    <a:pt x="3642806" y="0"/>
                  </a:lnTo>
                  <a:lnTo>
                    <a:pt x="3221887" y="1080000"/>
                  </a:lnTo>
                  <a:lnTo>
                    <a:pt x="0" y="10800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900" dirty="0">
                <a:solidFill>
                  <a:schemeClr val="tx1"/>
                </a:solidFill>
              </a:endParaRPr>
            </a:p>
          </p:txBody>
        </p:sp>
        <p:sp>
          <p:nvSpPr>
            <p:cNvPr id="9" name="Parallelogramm 8"/>
            <p:cNvSpPr/>
            <p:nvPr userDrawn="1"/>
          </p:nvSpPr>
          <p:spPr>
            <a:xfrm>
              <a:off x="0" y="3466705"/>
              <a:ext cx="2788850" cy="1079626"/>
            </a:xfrm>
            <a:custGeom>
              <a:avLst/>
              <a:gdLst/>
              <a:ahLst/>
              <a:cxnLst/>
              <a:rect l="l" t="t" r="r" b="b"/>
              <a:pathLst>
                <a:path w="2789556" h="1080000">
                  <a:moveTo>
                    <a:pt x="0" y="0"/>
                  </a:moveTo>
                  <a:lnTo>
                    <a:pt x="2789556" y="0"/>
                  </a:lnTo>
                  <a:lnTo>
                    <a:pt x="2368637" y="1080000"/>
                  </a:lnTo>
                  <a:lnTo>
                    <a:pt x="0" y="10800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900" dirty="0">
                <a:solidFill>
                  <a:schemeClr val="tx1"/>
                </a:solidFill>
              </a:endParaRPr>
            </a:p>
          </p:txBody>
        </p:sp>
        <p:sp>
          <p:nvSpPr>
            <p:cNvPr id="10" name="Parallelogramm 10"/>
            <p:cNvSpPr/>
            <p:nvPr userDrawn="1"/>
          </p:nvSpPr>
          <p:spPr>
            <a:xfrm>
              <a:off x="0" y="5651359"/>
              <a:ext cx="1934894" cy="1206641"/>
            </a:xfrm>
            <a:custGeom>
              <a:avLst/>
              <a:gdLst/>
              <a:ahLst/>
              <a:cxnLst/>
              <a:rect l="l" t="t" r="r" b="b"/>
              <a:pathLst>
                <a:path w="1934338" h="1206000">
                  <a:moveTo>
                    <a:pt x="0" y="0"/>
                  </a:moveTo>
                  <a:lnTo>
                    <a:pt x="1934338" y="0"/>
                  </a:lnTo>
                  <a:lnTo>
                    <a:pt x="1453916" y="1206000"/>
                  </a:lnTo>
                  <a:lnTo>
                    <a:pt x="0" y="12060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9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1" name="Grafik 20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9618" y="426139"/>
            <a:ext cx="3801608" cy="580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02391" y="1262042"/>
            <a:ext cx="6675247" cy="446276"/>
          </a:xfrm>
        </p:spPr>
        <p:txBody>
          <a:bodyPr/>
          <a:lstStyle>
            <a:lvl1pPr algn="l">
              <a:defRPr sz="29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048414" y="1568538"/>
            <a:ext cx="6829225" cy="446276"/>
          </a:xfrm>
        </p:spPr>
        <p:txBody>
          <a:bodyPr rtlCol="0"/>
          <a:lstStyle>
            <a:lvl1pPr marL="0" indent="0">
              <a:defRPr lang="de-DE" sz="29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Formatvorlage des Untertitelmasters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77"/>
          <p:cNvGraphicFramePr>
            <a:graphicFrameLocks noChangeAspect="1"/>
          </p:cNvGraphicFramePr>
          <p:nvPr/>
        </p:nvGraphicFramePr>
        <p:xfrm>
          <a:off x="2121" y="1591"/>
          <a:ext cx="2120" cy="1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4" name="think-cell Folie" r:id="rId3" imgW="360" imgH="360" progId="">
                  <p:embed/>
                </p:oleObj>
              </mc:Choice>
              <mc:Fallback>
                <p:oleObj name="think-cell Folie" r:id="rId3" imgW="360" imgH="360" progId="">
                  <p:embed/>
                  <p:pic>
                    <p:nvPicPr>
                      <p:cNvPr id="0" name="Object 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1" y="1591"/>
                        <a:ext cx="2120" cy="15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73"/>
          <p:cNvGraphicFramePr>
            <a:graphicFrameLocks noChangeAspect="1"/>
          </p:cNvGraphicFramePr>
          <p:nvPr/>
        </p:nvGraphicFramePr>
        <p:xfrm>
          <a:off x="2121" y="1591"/>
          <a:ext cx="2120" cy="1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5" name="think-cell Folie" r:id="rId5" imgW="360" imgH="360" progId="">
                  <p:embed/>
                </p:oleObj>
              </mc:Choice>
              <mc:Fallback>
                <p:oleObj name="think-cell Folie" r:id="rId5" imgW="360" imgH="360" progId="">
                  <p:embed/>
                  <p:pic>
                    <p:nvPicPr>
                      <p:cNvPr id="0" name="Object 1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1" y="1591"/>
                        <a:ext cx="2120" cy="15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uppieren 17"/>
          <p:cNvGrpSpPr/>
          <p:nvPr userDrawn="1"/>
        </p:nvGrpSpPr>
        <p:grpSpPr>
          <a:xfrm>
            <a:off x="0" y="1306392"/>
            <a:ext cx="4865296" cy="5562721"/>
            <a:chOff x="0" y="1304278"/>
            <a:chExt cx="3642806" cy="5553722"/>
          </a:xfrm>
          <a:solidFill>
            <a:schemeClr val="accent4"/>
          </a:solidFill>
        </p:grpSpPr>
        <p:sp>
          <p:nvSpPr>
            <p:cNvPr id="8" name="Parallelogramm 8"/>
            <p:cNvSpPr/>
            <p:nvPr/>
          </p:nvSpPr>
          <p:spPr>
            <a:xfrm>
              <a:off x="0" y="1304278"/>
              <a:ext cx="3642806" cy="1080000"/>
            </a:xfrm>
            <a:custGeom>
              <a:avLst/>
              <a:gdLst/>
              <a:ahLst/>
              <a:cxnLst/>
              <a:rect l="l" t="t" r="r" b="b"/>
              <a:pathLst>
                <a:path w="3642806" h="1080000">
                  <a:moveTo>
                    <a:pt x="0" y="0"/>
                  </a:moveTo>
                  <a:lnTo>
                    <a:pt x="3642806" y="0"/>
                  </a:lnTo>
                  <a:lnTo>
                    <a:pt x="3221887" y="1080000"/>
                  </a:lnTo>
                  <a:lnTo>
                    <a:pt x="0" y="108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900" dirty="0">
                <a:solidFill>
                  <a:schemeClr val="tx1"/>
                </a:solidFill>
              </a:endParaRPr>
            </a:p>
          </p:txBody>
        </p:sp>
        <p:sp>
          <p:nvSpPr>
            <p:cNvPr id="9" name="Parallelogramm 8"/>
            <p:cNvSpPr/>
            <p:nvPr/>
          </p:nvSpPr>
          <p:spPr>
            <a:xfrm>
              <a:off x="0" y="3466196"/>
              <a:ext cx="2789556" cy="1080000"/>
            </a:xfrm>
            <a:custGeom>
              <a:avLst/>
              <a:gdLst/>
              <a:ahLst/>
              <a:cxnLst/>
              <a:rect l="l" t="t" r="r" b="b"/>
              <a:pathLst>
                <a:path w="2789556" h="1080000">
                  <a:moveTo>
                    <a:pt x="0" y="0"/>
                  </a:moveTo>
                  <a:lnTo>
                    <a:pt x="2789556" y="0"/>
                  </a:lnTo>
                  <a:lnTo>
                    <a:pt x="2368637" y="1080000"/>
                  </a:lnTo>
                  <a:lnTo>
                    <a:pt x="0" y="108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900" dirty="0">
                <a:solidFill>
                  <a:schemeClr val="tx1"/>
                </a:solidFill>
              </a:endParaRPr>
            </a:p>
          </p:txBody>
        </p:sp>
        <p:sp>
          <p:nvSpPr>
            <p:cNvPr id="10" name="Parallelogramm 10"/>
            <p:cNvSpPr/>
            <p:nvPr/>
          </p:nvSpPr>
          <p:spPr>
            <a:xfrm>
              <a:off x="0" y="5652000"/>
              <a:ext cx="1934338" cy="1206000"/>
            </a:xfrm>
            <a:custGeom>
              <a:avLst/>
              <a:gdLst/>
              <a:ahLst/>
              <a:cxnLst/>
              <a:rect l="l" t="t" r="r" b="b"/>
              <a:pathLst>
                <a:path w="1934338" h="1206000">
                  <a:moveTo>
                    <a:pt x="0" y="0"/>
                  </a:moveTo>
                  <a:lnTo>
                    <a:pt x="1934338" y="0"/>
                  </a:lnTo>
                  <a:lnTo>
                    <a:pt x="1453916" y="1206000"/>
                  </a:lnTo>
                  <a:lnTo>
                    <a:pt x="0" y="1206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9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1" name="Grafik 12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19921" y="335506"/>
            <a:ext cx="2385282" cy="364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885" y="270313"/>
            <a:ext cx="8559449" cy="8002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720885" y="1322941"/>
            <a:ext cx="11156754" cy="1872307"/>
          </a:xfrm>
        </p:spPr>
        <p:txBody>
          <a:bodyPr/>
          <a:lstStyle>
            <a:lvl1pPr marL="212009" indent="-212009">
              <a:buClr>
                <a:schemeClr val="tx2"/>
              </a:buClr>
              <a:buFont typeface="Arial Narrow" panose="020B0606020202030204" pitchFamily="34" charset="0"/>
              <a:buChar char="●"/>
              <a:defRPr sz="2100"/>
            </a:lvl1pPr>
            <a:lvl2pPr marL="424017" indent="-212009">
              <a:buFont typeface="Arial" panose="020B0604020202020204" pitchFamily="34" charset="0"/>
              <a:buChar char="•"/>
              <a:defRPr sz="2100"/>
            </a:lvl2pPr>
            <a:lvl3pPr marL="645491" indent="-221474">
              <a:defRPr sz="2100"/>
            </a:lvl3pPr>
            <a:lvl4pPr marL="857500" indent="-212009">
              <a:defRPr sz="2100"/>
            </a:lvl4pPr>
            <a:lvl5pPr marL="1069509" indent="-212009">
              <a:defRPr sz="21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7B271-20EE-45C0-A019-5E49ED913034}" type="datetime1">
              <a:rPr lang="de-DE"/>
              <a:pPr>
                <a:defRPr/>
              </a:pPr>
              <a:t>23.03.2018</a:t>
            </a:fld>
            <a:endParaRPr lang="de-DE"/>
          </a:p>
        </p:txBody>
      </p:sp>
      <p:sp>
        <p:nvSpPr>
          <p:cNvPr id="13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D0C30-51AF-4FAF-BC95-1B55B8A8FA8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77"/>
          <p:cNvGraphicFramePr>
            <a:graphicFrameLocks noChangeAspect="1"/>
          </p:cNvGraphicFramePr>
          <p:nvPr/>
        </p:nvGraphicFramePr>
        <p:xfrm>
          <a:off x="2121" y="1591"/>
          <a:ext cx="2120" cy="1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8" name="think-cell Folie" r:id="rId3" imgW="360" imgH="360" progId="">
                  <p:embed/>
                </p:oleObj>
              </mc:Choice>
              <mc:Fallback>
                <p:oleObj name="think-cell Folie" r:id="rId3" imgW="360" imgH="360" progId="">
                  <p:embed/>
                  <p:pic>
                    <p:nvPicPr>
                      <p:cNvPr id="0" name="Object 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1" y="1591"/>
                        <a:ext cx="2120" cy="15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7"/>
          <p:cNvGraphicFramePr>
            <a:graphicFrameLocks noChangeAspect="1"/>
          </p:cNvGraphicFramePr>
          <p:nvPr/>
        </p:nvGraphicFramePr>
        <p:xfrm>
          <a:off x="2121" y="1591"/>
          <a:ext cx="2120" cy="1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9" name="think-cell Folie" r:id="rId5" imgW="360" imgH="360" progId="">
                  <p:embed/>
                </p:oleObj>
              </mc:Choice>
              <mc:Fallback>
                <p:oleObj name="think-cell Folie" r:id="rId5" imgW="360" imgH="360" progId="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1" y="1591"/>
                        <a:ext cx="2120" cy="15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8"/>
          <p:cNvSpPr/>
          <p:nvPr userDrawn="1"/>
        </p:nvSpPr>
        <p:spPr>
          <a:xfrm>
            <a:off x="0" y="1322940"/>
            <a:ext cx="11877639" cy="5285401"/>
          </a:xfrm>
          <a:prstGeom prst="rect">
            <a:avLst/>
          </a:prstGeom>
          <a:solidFill>
            <a:srgbClr val="EFF4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900" dirty="0">
              <a:solidFill>
                <a:prstClr val="black"/>
              </a:solidFill>
            </a:endParaRPr>
          </a:p>
        </p:txBody>
      </p:sp>
      <p:pic>
        <p:nvPicPr>
          <p:cNvPr id="9" name="Grafik 10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19921" y="335506"/>
            <a:ext cx="2385282" cy="364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885" y="270313"/>
            <a:ext cx="8559449" cy="8002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720886" y="551693"/>
            <a:ext cx="9232362" cy="323165"/>
          </a:xfrm>
        </p:spPr>
        <p:txBody>
          <a:bodyPr/>
          <a:lstStyle>
            <a:lvl1pPr>
              <a:defRPr sz="2100" baseline="0">
                <a:solidFill>
                  <a:schemeClr val="accent1"/>
                </a:solidFill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BB29CBC7-9F8E-4E1B-83A0-72C35F2537D5}" type="datetime1">
              <a:rPr lang="de-DE"/>
              <a:pPr>
                <a:defRPr/>
              </a:pPr>
              <a:t>23.03.2018</a:t>
            </a:fld>
            <a:endParaRPr lang="de-DE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46F55902-CEBC-4E64-A599-5135BF00869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77"/>
          <p:cNvGraphicFramePr>
            <a:graphicFrameLocks noChangeAspect="1"/>
          </p:cNvGraphicFramePr>
          <p:nvPr/>
        </p:nvGraphicFramePr>
        <p:xfrm>
          <a:off x="2121" y="1591"/>
          <a:ext cx="2120" cy="1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2" name="think-cell Folie" r:id="rId3" imgW="360" imgH="360" progId="">
                  <p:embed/>
                </p:oleObj>
              </mc:Choice>
              <mc:Fallback>
                <p:oleObj name="think-cell Folie" r:id="rId3" imgW="360" imgH="360" progId="">
                  <p:embed/>
                  <p:pic>
                    <p:nvPicPr>
                      <p:cNvPr id="0" name="Object 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1" y="1591"/>
                        <a:ext cx="2120" cy="15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8"/>
          <p:cNvGraphicFramePr>
            <a:graphicFrameLocks noChangeAspect="1"/>
          </p:cNvGraphicFramePr>
          <p:nvPr/>
        </p:nvGraphicFramePr>
        <p:xfrm>
          <a:off x="2121" y="1591"/>
          <a:ext cx="2120" cy="1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3" name="think-cell Folie" r:id="rId5" imgW="360" imgH="360" progId="">
                  <p:embed/>
                </p:oleObj>
              </mc:Choice>
              <mc:Fallback>
                <p:oleObj name="think-cell Folie" r:id="rId5" imgW="360" imgH="360" progId="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1" y="1591"/>
                        <a:ext cx="2120" cy="15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8"/>
          <p:cNvSpPr/>
          <p:nvPr userDrawn="1"/>
        </p:nvSpPr>
        <p:spPr>
          <a:xfrm>
            <a:off x="0" y="1322940"/>
            <a:ext cx="11877639" cy="5285401"/>
          </a:xfrm>
          <a:prstGeom prst="rect">
            <a:avLst/>
          </a:prstGeom>
          <a:solidFill>
            <a:srgbClr val="EFF4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900" dirty="0">
              <a:solidFill>
                <a:prstClr val="black"/>
              </a:solidFill>
            </a:endParaRPr>
          </a:p>
        </p:txBody>
      </p:sp>
      <p:pic>
        <p:nvPicPr>
          <p:cNvPr id="6" name="Grafik 10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19921" y="335506"/>
            <a:ext cx="2385282" cy="364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885" y="270313"/>
            <a:ext cx="8559449" cy="8002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8D7E7469-658F-441D-9FC0-F47D222356FD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77"/>
          <p:cNvGraphicFramePr>
            <a:graphicFrameLocks noChangeAspect="1"/>
          </p:cNvGraphicFramePr>
          <p:nvPr/>
        </p:nvGraphicFramePr>
        <p:xfrm>
          <a:off x="2121" y="1591"/>
          <a:ext cx="2120" cy="1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5" name="think-cell Folie" r:id="rId3" imgW="360" imgH="360" progId="">
                  <p:embed/>
                </p:oleObj>
              </mc:Choice>
              <mc:Fallback>
                <p:oleObj name="think-cell Folie" r:id="rId3" imgW="360" imgH="360" progId="">
                  <p:embed/>
                  <p:pic>
                    <p:nvPicPr>
                      <p:cNvPr id="0" name="Object 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1" y="1591"/>
                        <a:ext cx="2120" cy="15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Grafik 5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19921" y="335506"/>
            <a:ext cx="2385282" cy="364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F49DED29-5A9D-43F0-8219-DD467325B571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77"/>
          <p:cNvGraphicFramePr>
            <a:graphicFrameLocks noChangeAspect="1"/>
          </p:cNvGraphicFramePr>
          <p:nvPr/>
        </p:nvGraphicFramePr>
        <p:xfrm>
          <a:off x="2121" y="1591"/>
          <a:ext cx="2120" cy="1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59" name="think-cell Folie" r:id="rId3" imgW="360" imgH="360" progId="">
                  <p:embed/>
                </p:oleObj>
              </mc:Choice>
              <mc:Fallback>
                <p:oleObj name="think-cell Folie" r:id="rId3" imgW="360" imgH="360" progId="">
                  <p:embed/>
                  <p:pic>
                    <p:nvPicPr>
                      <p:cNvPr id="0" name="Object 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1" y="1591"/>
                        <a:ext cx="2120" cy="15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Grafik 4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19921" y="335506"/>
            <a:ext cx="2385282" cy="364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7499891F-EDD4-469D-935A-AA99D600B5A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77"/>
          <p:cNvGraphicFramePr>
            <a:graphicFrameLocks noChangeAspect="1"/>
          </p:cNvGraphicFramePr>
          <p:nvPr/>
        </p:nvGraphicFramePr>
        <p:xfrm>
          <a:off x="2121" y="1591"/>
          <a:ext cx="2120" cy="1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Folie" r:id="rId13" imgW="360" imgH="360" progId="">
                  <p:embed/>
                </p:oleObj>
              </mc:Choice>
              <mc:Fallback>
                <p:oleObj name="think-cell Folie" r:id="rId13" imgW="360" imgH="360" progId="">
                  <p:embed/>
                  <p:pic>
                    <p:nvPicPr>
                      <p:cNvPr id="0" name="Object 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1" y="1591"/>
                        <a:ext cx="2120" cy="15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itelplatzhalter 1"/>
          <p:cNvSpPr>
            <a:spLocks noGrp="1"/>
          </p:cNvSpPr>
          <p:nvPr>
            <p:ph type="title"/>
          </p:nvPr>
        </p:nvSpPr>
        <p:spPr bwMode="auto">
          <a:xfrm>
            <a:off x="720885" y="270313"/>
            <a:ext cx="8559449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9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720885" y="1322940"/>
            <a:ext cx="11156754" cy="171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20885" y="6659398"/>
            <a:ext cx="2849616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0D9101-78C6-4543-BAFC-650C9ED09D02}" type="datetime1">
              <a:rPr lang="de-DE"/>
              <a:pPr>
                <a:defRPr/>
              </a:pPr>
              <a:t>23.03.2018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365595" y="6659398"/>
            <a:ext cx="3867335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028023" y="6659398"/>
            <a:ext cx="2849616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A2E389-B83B-403F-A382-3A22A4BC215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2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2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2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2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200" b="1">
          <a:solidFill>
            <a:schemeClr val="tx2"/>
          </a:solidFill>
          <a:latin typeface="Arial Narrow" pitchFamily="34" charset="0"/>
        </a:defRPr>
      </a:lvl5pPr>
      <a:lvl6pPr marL="545165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 Narrow" pitchFamily="34" charset="0"/>
        </a:defRPr>
      </a:lvl6pPr>
      <a:lvl7pPr marL="1090331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 Narrow" pitchFamily="34" charset="0"/>
        </a:defRPr>
      </a:lvl7pPr>
      <a:lvl8pPr marL="1635496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 Narrow" pitchFamily="34" charset="0"/>
        </a:defRPr>
      </a:lvl8pPr>
      <a:lvl9pPr marL="2180661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 Narrow" pitchFamily="34" charset="0"/>
        </a:defRPr>
      </a:lvl9pPr>
    </p:titleStyle>
    <p:bodyStyle>
      <a:lvl1pPr marL="408874" indent="-408874" algn="l" rtl="0" eaLnBrk="0" fontAlgn="base" hangingPunct="0">
        <a:spcBef>
          <a:spcPts val="477"/>
        </a:spcBef>
        <a:spcAft>
          <a:spcPct val="0"/>
        </a:spcAft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212009" indent="-212009" algn="l" rtl="0" eaLnBrk="0" fontAlgn="base" hangingPunct="0">
        <a:spcBef>
          <a:spcPts val="477"/>
        </a:spcBef>
        <a:spcAft>
          <a:spcPct val="0"/>
        </a:spcAft>
        <a:buClr>
          <a:schemeClr val="tx2"/>
        </a:buClr>
        <a:buFont typeface="Arial" pitchFamily="34" charset="0"/>
        <a:buChar char="●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424017" indent="-212009" algn="l" rtl="0" eaLnBrk="0" fontAlgn="base" hangingPunct="0">
        <a:spcBef>
          <a:spcPts val="477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645491" indent="-221474" algn="l" rtl="0" eaLnBrk="0" fontAlgn="base" hangingPunct="0">
        <a:spcBef>
          <a:spcPts val="477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857500" indent="-212009" algn="l" rtl="0" eaLnBrk="0" fontAlgn="base" hangingPunct="0">
        <a:spcBef>
          <a:spcPts val="477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998409" indent="-272583" algn="l" defTabSz="109033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43574" indent="-272583" algn="l" defTabSz="109033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8740" indent="-272583" algn="l" defTabSz="109033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33905" indent="-272583" algn="l" defTabSz="109033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5165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90331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5496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80661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5826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70992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6157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61322" algn="l" defTabSz="10903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image" Target="../media/image8.jpeg"/><Relationship Id="rId10" Type="http://schemas.openxmlformats.org/officeDocument/2006/relationships/image" Target="../media/image12.png"/><Relationship Id="rId4" Type="http://schemas.openxmlformats.org/officeDocument/2006/relationships/slide" Target="slide7.xml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4" cstate="print"/>
          <a:srcRect t="37196" b="14003"/>
          <a:stretch>
            <a:fillRect/>
          </a:stretch>
        </p:blipFill>
        <p:spPr bwMode="auto">
          <a:xfrm>
            <a:off x="-4240" y="3064070"/>
            <a:ext cx="12212638" cy="339003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graphicFrame>
        <p:nvGraphicFramePr>
          <p:cNvPr id="13314" name="Object 172"/>
          <p:cNvGraphicFramePr>
            <a:graphicFrameLocks noChangeAspect="1"/>
          </p:cNvGraphicFramePr>
          <p:nvPr/>
        </p:nvGraphicFramePr>
        <p:xfrm>
          <a:off x="2121" y="1591"/>
          <a:ext cx="2120" cy="1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think-cell Folie" r:id="rId5" imgW="360" imgH="360" progId="">
                  <p:embed/>
                </p:oleObj>
              </mc:Choice>
              <mc:Fallback>
                <p:oleObj name="think-cell Folie" r:id="rId5" imgW="360" imgH="360" progId="">
                  <p:embed/>
                  <p:pic>
                    <p:nvPicPr>
                      <p:cNvPr id="0" name="Object 1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1" y="1591"/>
                        <a:ext cx="2120" cy="15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Titel 5"/>
          <p:cNvSpPr>
            <a:spLocks noGrp="1"/>
          </p:cNvSpPr>
          <p:nvPr>
            <p:ph type="ctrTitle"/>
          </p:nvPr>
        </p:nvSpPr>
        <p:spPr>
          <a:xfrm>
            <a:off x="4855372" y="1262518"/>
            <a:ext cx="7117679" cy="2031325"/>
          </a:xfrm>
        </p:spPr>
        <p:txBody>
          <a:bodyPr/>
          <a:lstStyle/>
          <a:p>
            <a:pPr indent="314227" algn="ctr" eaLnBrk="1" hangingPunct="1"/>
            <a:r>
              <a:rPr lang="ru-RU" sz="3300" dirty="0"/>
              <a:t>       КОМПЛЕКСНЫЕ СИСТЕМЫ FLOTTWEG </a:t>
            </a:r>
            <a:r>
              <a:rPr lang="en-US" sz="3300" dirty="0"/>
              <a:t/>
            </a:r>
            <a:br>
              <a:rPr lang="en-US" sz="3300" dirty="0"/>
            </a:br>
            <a:r>
              <a:rPr lang="ru-RU" sz="3300" dirty="0"/>
              <a:t>ДЛЯ ПЕРЕРАБОТКИ НЕФТЕШЛАМОВ</a:t>
            </a:r>
            <a:br>
              <a:rPr lang="ru-RU" sz="3300" dirty="0"/>
            </a:br>
            <a:r>
              <a:rPr lang="ru-RU" sz="3300" dirty="0"/>
              <a:t>            </a:t>
            </a:r>
            <a:endParaRPr lang="de-DE" sz="33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9906" y="3477489"/>
            <a:ext cx="4422841" cy="2594998"/>
          </a:xfrm>
          <a:prstGeom prst="rect">
            <a:avLst/>
          </a:prstGeom>
          <a:solidFill>
            <a:srgbClr val="7794B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900" dirty="0">
              <a:solidFill>
                <a:schemeClr val="tx1"/>
              </a:solidFill>
            </a:endParaRPr>
          </a:p>
        </p:txBody>
      </p:sp>
      <p:grpSp>
        <p:nvGrpSpPr>
          <p:cNvPr id="13318" name="Gruppieren 22"/>
          <p:cNvGrpSpPr>
            <a:grpSpLocks/>
          </p:cNvGrpSpPr>
          <p:nvPr/>
        </p:nvGrpSpPr>
        <p:grpSpPr bwMode="auto">
          <a:xfrm>
            <a:off x="0" y="1307040"/>
            <a:ext cx="4865974" cy="5562073"/>
            <a:chOff x="0" y="1304278"/>
            <a:chExt cx="3642806" cy="5553722"/>
          </a:xfrm>
        </p:grpSpPr>
        <p:sp>
          <p:nvSpPr>
            <p:cNvPr id="29" name="Parallelogramm 8"/>
            <p:cNvSpPr/>
            <p:nvPr/>
          </p:nvSpPr>
          <p:spPr>
            <a:xfrm>
              <a:off x="0" y="3185685"/>
              <a:ext cx="3153924" cy="3669139"/>
            </a:xfrm>
            <a:custGeom>
              <a:avLst/>
              <a:gdLst>
                <a:gd name="connsiteX0" fmla="*/ 346229 w 3135785"/>
                <a:gd name="connsiteY0" fmla="*/ 0 h 3654524"/>
                <a:gd name="connsiteX1" fmla="*/ 3135785 w 3135785"/>
                <a:gd name="connsiteY1" fmla="*/ 0 h 3654524"/>
                <a:gd name="connsiteX2" fmla="*/ 2714866 w 3135785"/>
                <a:gd name="connsiteY2" fmla="*/ 1080000 h 3654524"/>
                <a:gd name="connsiteX3" fmla="*/ 0 w 3135785"/>
                <a:gd name="connsiteY3" fmla="*/ 3654524 h 3654524"/>
                <a:gd name="connsiteX4" fmla="*/ 346229 w 3135785"/>
                <a:gd name="connsiteY4" fmla="*/ 0 h 3654524"/>
                <a:gd name="connsiteX0" fmla="*/ 0 w 3153540"/>
                <a:gd name="connsiteY0" fmla="*/ 8878 h 3654524"/>
                <a:gd name="connsiteX1" fmla="*/ 3153540 w 3153540"/>
                <a:gd name="connsiteY1" fmla="*/ 0 h 3654524"/>
                <a:gd name="connsiteX2" fmla="*/ 2732621 w 3153540"/>
                <a:gd name="connsiteY2" fmla="*/ 1080000 h 3654524"/>
                <a:gd name="connsiteX3" fmla="*/ 17755 w 3153540"/>
                <a:gd name="connsiteY3" fmla="*/ 3654524 h 3654524"/>
                <a:gd name="connsiteX4" fmla="*/ 0 w 3153540"/>
                <a:gd name="connsiteY4" fmla="*/ 8878 h 3654524"/>
                <a:gd name="connsiteX0" fmla="*/ 0 w 3153540"/>
                <a:gd name="connsiteY0" fmla="*/ 8878 h 3654524"/>
                <a:gd name="connsiteX1" fmla="*/ 3153540 w 3153540"/>
                <a:gd name="connsiteY1" fmla="*/ 0 h 3654524"/>
                <a:gd name="connsiteX2" fmla="*/ 2732621 w 3153540"/>
                <a:gd name="connsiteY2" fmla="*/ 1080000 h 3654524"/>
                <a:gd name="connsiteX3" fmla="*/ 8878 w 3153540"/>
                <a:gd name="connsiteY3" fmla="*/ 3654524 h 3654524"/>
                <a:gd name="connsiteX4" fmla="*/ 0 w 3153540"/>
                <a:gd name="connsiteY4" fmla="*/ 8878 h 3654524"/>
                <a:gd name="connsiteX0" fmla="*/ 8878 w 3162418"/>
                <a:gd name="connsiteY0" fmla="*/ 8878 h 3645646"/>
                <a:gd name="connsiteX1" fmla="*/ 3162418 w 3162418"/>
                <a:gd name="connsiteY1" fmla="*/ 0 h 3645646"/>
                <a:gd name="connsiteX2" fmla="*/ 2741499 w 3162418"/>
                <a:gd name="connsiteY2" fmla="*/ 1080000 h 3645646"/>
                <a:gd name="connsiteX3" fmla="*/ 0 w 3162418"/>
                <a:gd name="connsiteY3" fmla="*/ 3645646 h 3645646"/>
                <a:gd name="connsiteX4" fmla="*/ 8878 w 3162418"/>
                <a:gd name="connsiteY4" fmla="*/ 8878 h 3645646"/>
                <a:gd name="connsiteX0" fmla="*/ 8878 w 3162418"/>
                <a:gd name="connsiteY0" fmla="*/ 8878 h 3672279"/>
                <a:gd name="connsiteX1" fmla="*/ 3162418 w 3162418"/>
                <a:gd name="connsiteY1" fmla="*/ 0 h 3672279"/>
                <a:gd name="connsiteX2" fmla="*/ 1738322 w 3162418"/>
                <a:gd name="connsiteY2" fmla="*/ 3672279 h 3672279"/>
                <a:gd name="connsiteX3" fmla="*/ 0 w 3162418"/>
                <a:gd name="connsiteY3" fmla="*/ 3645646 h 3672279"/>
                <a:gd name="connsiteX4" fmla="*/ 8878 w 3162418"/>
                <a:gd name="connsiteY4" fmla="*/ 8878 h 3672279"/>
                <a:gd name="connsiteX0" fmla="*/ 8878 w 3162418"/>
                <a:gd name="connsiteY0" fmla="*/ 0 h 3681157"/>
                <a:gd name="connsiteX1" fmla="*/ 3162418 w 3162418"/>
                <a:gd name="connsiteY1" fmla="*/ 8878 h 3681157"/>
                <a:gd name="connsiteX2" fmla="*/ 1738322 w 3162418"/>
                <a:gd name="connsiteY2" fmla="*/ 3681157 h 3681157"/>
                <a:gd name="connsiteX3" fmla="*/ 0 w 3162418"/>
                <a:gd name="connsiteY3" fmla="*/ 3654524 h 3681157"/>
                <a:gd name="connsiteX4" fmla="*/ 8878 w 3162418"/>
                <a:gd name="connsiteY4" fmla="*/ 0 h 3681157"/>
                <a:gd name="connsiteX0" fmla="*/ 8878 w 3162418"/>
                <a:gd name="connsiteY0" fmla="*/ 0 h 3672280"/>
                <a:gd name="connsiteX1" fmla="*/ 3162418 w 3162418"/>
                <a:gd name="connsiteY1" fmla="*/ 1 h 3672280"/>
                <a:gd name="connsiteX2" fmla="*/ 1738322 w 3162418"/>
                <a:gd name="connsiteY2" fmla="*/ 3672280 h 3672280"/>
                <a:gd name="connsiteX3" fmla="*/ 0 w 3162418"/>
                <a:gd name="connsiteY3" fmla="*/ 3645647 h 3672280"/>
                <a:gd name="connsiteX4" fmla="*/ 8878 w 3162418"/>
                <a:gd name="connsiteY4" fmla="*/ 0 h 3672280"/>
                <a:gd name="connsiteX0" fmla="*/ 8878 w 3162418"/>
                <a:gd name="connsiteY0" fmla="*/ 0 h 3681157"/>
                <a:gd name="connsiteX1" fmla="*/ 3162418 w 3162418"/>
                <a:gd name="connsiteY1" fmla="*/ 1 h 3681157"/>
                <a:gd name="connsiteX2" fmla="*/ 1738322 w 3162418"/>
                <a:gd name="connsiteY2" fmla="*/ 3672280 h 3681157"/>
                <a:gd name="connsiteX3" fmla="*/ 0 w 3162418"/>
                <a:gd name="connsiteY3" fmla="*/ 3681157 h 3681157"/>
                <a:gd name="connsiteX4" fmla="*/ 8878 w 3162418"/>
                <a:gd name="connsiteY4" fmla="*/ 0 h 3681157"/>
                <a:gd name="connsiteX0" fmla="*/ 1 w 3153541"/>
                <a:gd name="connsiteY0" fmla="*/ 0 h 3672280"/>
                <a:gd name="connsiteX1" fmla="*/ 3153541 w 3153541"/>
                <a:gd name="connsiteY1" fmla="*/ 1 h 3672280"/>
                <a:gd name="connsiteX2" fmla="*/ 1729445 w 3153541"/>
                <a:gd name="connsiteY2" fmla="*/ 3672280 h 3672280"/>
                <a:gd name="connsiteX3" fmla="*/ 0 w 3153541"/>
                <a:gd name="connsiteY3" fmla="*/ 3663402 h 3672280"/>
                <a:gd name="connsiteX4" fmla="*/ 1 w 3153541"/>
                <a:gd name="connsiteY4" fmla="*/ 0 h 3672280"/>
                <a:gd name="connsiteX0" fmla="*/ 1 w 3153541"/>
                <a:gd name="connsiteY0" fmla="*/ 0 h 3672280"/>
                <a:gd name="connsiteX1" fmla="*/ 3153541 w 3153541"/>
                <a:gd name="connsiteY1" fmla="*/ 1 h 3672280"/>
                <a:gd name="connsiteX2" fmla="*/ 1729445 w 3153541"/>
                <a:gd name="connsiteY2" fmla="*/ 3672280 h 3672280"/>
                <a:gd name="connsiteX3" fmla="*/ 0 w 3153541"/>
                <a:gd name="connsiteY3" fmla="*/ 3672279 h 3672280"/>
                <a:gd name="connsiteX4" fmla="*/ 1 w 3153541"/>
                <a:gd name="connsiteY4" fmla="*/ 0 h 3672280"/>
                <a:gd name="connsiteX0" fmla="*/ 1 w 3153541"/>
                <a:gd name="connsiteY0" fmla="*/ 0 h 3672279"/>
                <a:gd name="connsiteX1" fmla="*/ 3153541 w 3153541"/>
                <a:gd name="connsiteY1" fmla="*/ 1 h 3672279"/>
                <a:gd name="connsiteX2" fmla="*/ 1738410 w 3153541"/>
                <a:gd name="connsiteY2" fmla="*/ 3645386 h 3672279"/>
                <a:gd name="connsiteX3" fmla="*/ 0 w 3153541"/>
                <a:gd name="connsiteY3" fmla="*/ 3672279 h 3672279"/>
                <a:gd name="connsiteX4" fmla="*/ 1 w 3153541"/>
                <a:gd name="connsiteY4" fmla="*/ 0 h 3672279"/>
                <a:gd name="connsiteX0" fmla="*/ 1 w 3153541"/>
                <a:gd name="connsiteY0" fmla="*/ 0 h 3654350"/>
                <a:gd name="connsiteX1" fmla="*/ 3153541 w 3153541"/>
                <a:gd name="connsiteY1" fmla="*/ 1 h 3654350"/>
                <a:gd name="connsiteX2" fmla="*/ 1738410 w 3153541"/>
                <a:gd name="connsiteY2" fmla="*/ 3645386 h 3654350"/>
                <a:gd name="connsiteX3" fmla="*/ 0 w 3153541"/>
                <a:gd name="connsiteY3" fmla="*/ 3654350 h 3654350"/>
                <a:gd name="connsiteX4" fmla="*/ 1 w 3153541"/>
                <a:gd name="connsiteY4" fmla="*/ 0 h 3654350"/>
                <a:gd name="connsiteX0" fmla="*/ 1 w 3153541"/>
                <a:gd name="connsiteY0" fmla="*/ 0 h 3663316"/>
                <a:gd name="connsiteX1" fmla="*/ 3153541 w 3153541"/>
                <a:gd name="connsiteY1" fmla="*/ 1 h 3663316"/>
                <a:gd name="connsiteX2" fmla="*/ 1738410 w 3153541"/>
                <a:gd name="connsiteY2" fmla="*/ 3663316 h 3663316"/>
                <a:gd name="connsiteX3" fmla="*/ 0 w 3153541"/>
                <a:gd name="connsiteY3" fmla="*/ 3654350 h 3663316"/>
                <a:gd name="connsiteX4" fmla="*/ 1 w 3153541"/>
                <a:gd name="connsiteY4" fmla="*/ 0 h 3663316"/>
                <a:gd name="connsiteX0" fmla="*/ 2493 w 3156033"/>
                <a:gd name="connsiteY0" fmla="*/ 0 h 3669299"/>
                <a:gd name="connsiteX1" fmla="*/ 3156033 w 3156033"/>
                <a:gd name="connsiteY1" fmla="*/ 1 h 3669299"/>
                <a:gd name="connsiteX2" fmla="*/ 1740902 w 3156033"/>
                <a:gd name="connsiteY2" fmla="*/ 3663316 h 3669299"/>
                <a:gd name="connsiteX3" fmla="*/ 0 w 3156033"/>
                <a:gd name="connsiteY3" fmla="*/ 3669299 h 3669299"/>
                <a:gd name="connsiteX4" fmla="*/ 2493 w 3156033"/>
                <a:gd name="connsiteY4" fmla="*/ 0 h 3669299"/>
                <a:gd name="connsiteX0" fmla="*/ 2493 w 3156033"/>
                <a:gd name="connsiteY0" fmla="*/ 0 h 3670790"/>
                <a:gd name="connsiteX1" fmla="*/ 3156033 w 3156033"/>
                <a:gd name="connsiteY1" fmla="*/ 1 h 3670790"/>
                <a:gd name="connsiteX2" fmla="*/ 1738410 w 3156033"/>
                <a:gd name="connsiteY2" fmla="*/ 3670790 h 3670790"/>
                <a:gd name="connsiteX3" fmla="*/ 0 w 3156033"/>
                <a:gd name="connsiteY3" fmla="*/ 3669299 h 3670790"/>
                <a:gd name="connsiteX4" fmla="*/ 2493 w 3156033"/>
                <a:gd name="connsiteY4" fmla="*/ 0 h 3670790"/>
                <a:gd name="connsiteX0" fmla="*/ 0 w 3153540"/>
                <a:gd name="connsiteY0" fmla="*/ 0 h 3670790"/>
                <a:gd name="connsiteX1" fmla="*/ 3153540 w 3153540"/>
                <a:gd name="connsiteY1" fmla="*/ 1 h 3670790"/>
                <a:gd name="connsiteX2" fmla="*/ 1735917 w 3153540"/>
                <a:gd name="connsiteY2" fmla="*/ 3670790 h 3670790"/>
                <a:gd name="connsiteX3" fmla="*/ 2490 w 3153540"/>
                <a:gd name="connsiteY3" fmla="*/ 3669299 h 3670790"/>
                <a:gd name="connsiteX4" fmla="*/ 0 w 3153540"/>
                <a:gd name="connsiteY4" fmla="*/ 0 h 3670790"/>
                <a:gd name="connsiteX0" fmla="*/ 0 w 3153540"/>
                <a:gd name="connsiteY0" fmla="*/ 0 h 3669299"/>
                <a:gd name="connsiteX1" fmla="*/ 3153540 w 3153540"/>
                <a:gd name="connsiteY1" fmla="*/ 1 h 3669299"/>
                <a:gd name="connsiteX2" fmla="*/ 1735917 w 3153540"/>
                <a:gd name="connsiteY2" fmla="*/ 3668298 h 3669299"/>
                <a:gd name="connsiteX3" fmla="*/ 2490 w 3153540"/>
                <a:gd name="connsiteY3" fmla="*/ 3669299 h 3669299"/>
                <a:gd name="connsiteX4" fmla="*/ 0 w 3153540"/>
                <a:gd name="connsiteY4" fmla="*/ 0 h 3669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53540" h="3669299">
                  <a:moveTo>
                    <a:pt x="0" y="0"/>
                  </a:moveTo>
                  <a:lnTo>
                    <a:pt x="3153540" y="1"/>
                  </a:lnTo>
                  <a:lnTo>
                    <a:pt x="1735917" y="3668298"/>
                  </a:lnTo>
                  <a:lnTo>
                    <a:pt x="2490" y="3669299"/>
                  </a:lnTo>
                  <a:cubicBezTo>
                    <a:pt x="2490" y="3309299"/>
                    <a:pt x="0" y="360000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900" dirty="0">
                <a:solidFill>
                  <a:schemeClr val="tx1"/>
                </a:solidFill>
              </a:endParaRPr>
            </a:p>
          </p:txBody>
        </p:sp>
        <p:grpSp>
          <p:nvGrpSpPr>
            <p:cNvPr id="13322" name="Gruppieren 23"/>
            <p:cNvGrpSpPr>
              <a:grpSpLocks/>
            </p:cNvGrpSpPr>
            <p:nvPr/>
          </p:nvGrpSpPr>
          <p:grpSpPr bwMode="auto">
            <a:xfrm>
              <a:off x="0" y="1304278"/>
              <a:ext cx="3642806" cy="5553722"/>
              <a:chOff x="0" y="1304278"/>
              <a:chExt cx="3642806" cy="5553722"/>
            </a:xfrm>
          </p:grpSpPr>
          <p:sp>
            <p:nvSpPr>
              <p:cNvPr id="25" name="Parallelogramm 8"/>
              <p:cNvSpPr/>
              <p:nvPr/>
            </p:nvSpPr>
            <p:spPr>
              <a:xfrm>
                <a:off x="0" y="1304278"/>
                <a:ext cx="3642806" cy="1079626"/>
              </a:xfrm>
              <a:custGeom>
                <a:avLst/>
                <a:gdLst/>
                <a:ahLst/>
                <a:cxnLst/>
                <a:rect l="l" t="t" r="r" b="b"/>
                <a:pathLst>
                  <a:path w="3642806" h="1080000">
                    <a:moveTo>
                      <a:pt x="0" y="0"/>
                    </a:moveTo>
                    <a:lnTo>
                      <a:pt x="3642806" y="0"/>
                    </a:lnTo>
                    <a:lnTo>
                      <a:pt x="3221887" y="1080000"/>
                    </a:lnTo>
                    <a:lnTo>
                      <a:pt x="0" y="108000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9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Parallelogramm 8"/>
              <p:cNvSpPr/>
              <p:nvPr/>
            </p:nvSpPr>
            <p:spPr>
              <a:xfrm>
                <a:off x="0" y="3466705"/>
                <a:ext cx="2788850" cy="1079626"/>
              </a:xfrm>
              <a:custGeom>
                <a:avLst/>
                <a:gdLst/>
                <a:ahLst/>
                <a:cxnLst/>
                <a:rect l="l" t="t" r="r" b="b"/>
                <a:pathLst>
                  <a:path w="2789556" h="1080000">
                    <a:moveTo>
                      <a:pt x="0" y="0"/>
                    </a:moveTo>
                    <a:lnTo>
                      <a:pt x="2789556" y="0"/>
                    </a:lnTo>
                    <a:lnTo>
                      <a:pt x="2368637" y="1080000"/>
                    </a:lnTo>
                    <a:lnTo>
                      <a:pt x="0" y="108000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9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Parallelogramm 10"/>
              <p:cNvSpPr/>
              <p:nvPr/>
            </p:nvSpPr>
            <p:spPr>
              <a:xfrm>
                <a:off x="0" y="5651359"/>
                <a:ext cx="1934894" cy="1206641"/>
              </a:xfrm>
              <a:custGeom>
                <a:avLst/>
                <a:gdLst/>
                <a:ahLst/>
                <a:cxnLst/>
                <a:rect l="l" t="t" r="r" b="b"/>
                <a:pathLst>
                  <a:path w="1934338" h="1206000">
                    <a:moveTo>
                      <a:pt x="0" y="0"/>
                    </a:moveTo>
                    <a:lnTo>
                      <a:pt x="1934338" y="0"/>
                    </a:lnTo>
                    <a:lnTo>
                      <a:pt x="1453916" y="1206000"/>
                    </a:lnTo>
                    <a:lnTo>
                      <a:pt x="0" y="120600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9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" name="Прямоугольник 3"/>
          <p:cNvSpPr/>
          <p:nvPr/>
        </p:nvSpPr>
        <p:spPr>
          <a:xfrm>
            <a:off x="1" y="2795348"/>
            <a:ext cx="2932306" cy="56765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9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36865" y="6392091"/>
            <a:ext cx="9984255" cy="48338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9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944" y="283033"/>
            <a:ext cx="8559447" cy="800219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cap="all" dirty="0"/>
              <a:t>Разделение </a:t>
            </a:r>
            <a:r>
              <a:rPr lang="ru-RU" cap="all" dirty="0" err="1"/>
              <a:t>нефтешлама</a:t>
            </a:r>
            <a:r>
              <a:rPr lang="ru-RU" cap="all" dirty="0"/>
              <a:t> в </a:t>
            </a:r>
            <a:r>
              <a:rPr lang="ru-RU" cap="all" dirty="0" err="1"/>
              <a:t>трикантерах</a:t>
            </a:r>
            <a:r>
              <a:rPr lang="ru-RU" cap="all" dirty="0"/>
              <a:t> (</a:t>
            </a:r>
            <a:r>
              <a:rPr lang="en-US" cap="all" dirty="0"/>
              <a:t>FLOTTWEG TRICANTER®)</a:t>
            </a:r>
            <a:endParaRPr lang="ru-RU" dirty="0"/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3378" y="1431066"/>
            <a:ext cx="5152243" cy="5008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9488" y="1431052"/>
            <a:ext cx="5152243" cy="50087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944" y="283033"/>
            <a:ext cx="8559447" cy="800219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НЕФТЕШЛАМОВЫЙ АМБАР (КИРИШИ НПЗ):</a:t>
            </a:r>
            <a:br>
              <a:rPr lang="ru-RU" dirty="0"/>
            </a:br>
            <a:r>
              <a:rPr lang="ru-RU" cap="all" dirty="0"/>
              <a:t>Результат ПЕРЕРАБОТКИ</a:t>
            </a:r>
            <a:endParaRPr lang="ru-RU" dirty="0"/>
          </a:p>
        </p:txBody>
      </p:sp>
      <p:pic>
        <p:nvPicPr>
          <p:cNvPr id="37892" name="Picture 5" descr="CIMG15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944" y="1431052"/>
            <a:ext cx="9204003" cy="500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3"/>
          <p:cNvPicPr>
            <a:picLocks noChangeAspect="1" noChangeArrowheads="1"/>
          </p:cNvPicPr>
          <p:nvPr/>
        </p:nvPicPr>
        <p:blipFill>
          <a:blip r:embed="rId3" cstate="print">
            <a:lum bright="-6000"/>
          </a:blip>
          <a:srcRect/>
          <a:stretch>
            <a:fillRect/>
          </a:stretch>
        </p:blipFill>
        <p:spPr bwMode="auto">
          <a:xfrm>
            <a:off x="8131159" y="4720925"/>
            <a:ext cx="3589582" cy="171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20885" y="5309252"/>
            <a:ext cx="6318344" cy="1009696"/>
          </a:xfrm>
          <a:prstGeom prst="rect">
            <a:avLst/>
          </a:prstGeom>
          <a:solidFill>
            <a:srgbClr val="EFF4F7">
              <a:alpha val="72941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900" dirty="0">
              <a:solidFill>
                <a:schemeClr val="tx1"/>
              </a:solidFill>
            </a:endParaRPr>
          </a:p>
        </p:txBody>
      </p:sp>
      <p:sp>
        <p:nvSpPr>
          <p:cNvPr id="6" name="Текст 5"/>
          <p:cNvSpPr txBox="1">
            <a:spLocks/>
          </p:cNvSpPr>
          <p:nvPr/>
        </p:nvSpPr>
        <p:spPr bwMode="auto">
          <a:xfrm>
            <a:off x="720886" y="5243213"/>
            <a:ext cx="6348027" cy="108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790" tIns="54896" rIns="109790" bIns="54896"/>
          <a:lstStyle/>
          <a:p>
            <a:pPr eaLnBrk="0" hangingPunct="0">
              <a:spcBef>
                <a:spcPts val="0"/>
              </a:spcBef>
              <a:defRPr/>
            </a:pPr>
            <a:r>
              <a:rPr lang="ru-RU" sz="1600" kern="0" dirty="0"/>
              <a:t>Содержание воды в нефтепродукте</a:t>
            </a:r>
            <a:r>
              <a:rPr lang="ru-RU" sz="1600" b="1" kern="0" dirty="0"/>
              <a:t>: 0,3-1%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ru-RU" sz="1600" kern="0" dirty="0"/>
              <a:t>Соль</a:t>
            </a:r>
            <a:r>
              <a:rPr lang="ru-RU" sz="1600" b="1" kern="0" dirty="0"/>
              <a:t>: 100 мг/л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ru-RU" sz="1600" kern="0" dirty="0"/>
              <a:t>Нефтепродукты в воде:</a:t>
            </a:r>
            <a:r>
              <a:rPr lang="ru-RU" sz="1600" b="1" kern="0" dirty="0"/>
              <a:t> 0,5%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ru-RU" sz="1600" kern="0" dirty="0"/>
              <a:t>Механические примеси в нефти и воде: </a:t>
            </a:r>
            <a:r>
              <a:rPr lang="ru-RU" sz="1600" b="1" kern="0" dirty="0"/>
              <a:t>0,5%</a:t>
            </a:r>
          </a:p>
        </p:txBody>
      </p:sp>
      <p:pic>
        <p:nvPicPr>
          <p:cNvPr id="37896" name="Рисунок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57042" y="1431051"/>
            <a:ext cx="2005756" cy="134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944" y="283033"/>
            <a:ext cx="8559447" cy="40011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cap="all" dirty="0" err="1" smtClean="0"/>
              <a:t>Кек</a:t>
            </a:r>
            <a:r>
              <a:rPr lang="ru-RU" cap="all" dirty="0" smtClean="0"/>
              <a:t> ПОСЛЕ </a:t>
            </a:r>
            <a:r>
              <a:rPr lang="ru-RU" cap="all" dirty="0"/>
              <a:t>ТРИКАНТЕРА (</a:t>
            </a:r>
            <a:r>
              <a:rPr lang="en-US" cap="all" dirty="0"/>
              <a:t>TRICANTER®)</a:t>
            </a:r>
            <a:endParaRPr lang="ru-RU" dirty="0"/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4431" y="1431052"/>
            <a:ext cx="9505107" cy="500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4431" y="1415067"/>
            <a:ext cx="9541190" cy="502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194431" y="1359497"/>
            <a:ext cx="6828296" cy="61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683" tIns="54896" rIns="111683" bIns="54896" numCol="1" anchor="ctr" anchorCtr="0" compatLnSpc="1">
            <a:prstTxWarp prst="textNoShape">
              <a:avLst/>
            </a:prstTxWarp>
          </a:bodyPr>
          <a:lstStyle/>
          <a:p>
            <a:pPr defTabSz="1090331" eaLnBrk="0" hangingPunct="0">
              <a:defRPr/>
            </a:pPr>
            <a:r>
              <a:rPr lang="ru-RU" b="1" kern="0" cap="all" dirty="0">
                <a:solidFill>
                  <a:srgbClr val="FF0000"/>
                </a:solidFill>
                <a:ea typeface="+mj-ea"/>
              </a:rPr>
              <a:t>Общая Площадь амбара ~ 100</a:t>
            </a:r>
            <a:r>
              <a:rPr lang="ru-RU" sz="1400" b="1" kern="0" cap="all" dirty="0">
                <a:solidFill>
                  <a:srgbClr val="FF0000"/>
                </a:solidFill>
                <a:ea typeface="+mj-ea"/>
              </a:rPr>
              <a:t>ГА</a:t>
            </a:r>
            <a:endParaRPr lang="ru-RU" sz="1400" b="1" kern="0" cap="all" dirty="0">
              <a:solidFill>
                <a:srgbClr val="FF0000"/>
              </a:solidFill>
              <a:ea typeface="+mj-ea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72429" y="286191"/>
            <a:ext cx="9874863" cy="800219"/>
          </a:xfrm>
        </p:spPr>
        <p:txBody>
          <a:bodyPr/>
          <a:lstStyle/>
          <a:p>
            <a:r>
              <a:rPr lang="ru-RU" cap="all" dirty="0" smtClean="0"/>
              <a:t>Казахстан, </a:t>
            </a:r>
            <a:r>
              <a:rPr lang="ru-RU" sz="1900" cap="all" dirty="0"/>
              <a:t>г</a:t>
            </a:r>
            <a:r>
              <a:rPr lang="ru-RU" cap="all" dirty="0" smtClean="0"/>
              <a:t>. Узень,</a:t>
            </a:r>
            <a:r>
              <a:rPr lang="ru-RU" sz="3300" cap="all" dirty="0"/>
              <a:t/>
            </a:r>
            <a:br>
              <a:rPr lang="ru-RU" sz="3300" cap="all" dirty="0"/>
            </a:br>
            <a:r>
              <a:rPr lang="ru-RU" cap="all" dirty="0"/>
              <a:t>СПУТНИКОВАЯ СЪЕМКА </a:t>
            </a:r>
            <a:r>
              <a:rPr lang="ru-RU" cap="all" dirty="0" err="1"/>
              <a:t>амбарА</a:t>
            </a:r>
            <a:r>
              <a:rPr lang="ru-RU" cap="all" dirty="0"/>
              <a:t> 2006</a:t>
            </a:r>
            <a:r>
              <a:rPr lang="ru-RU" sz="1900" cap="all" dirty="0"/>
              <a:t>г</a:t>
            </a:r>
            <a:r>
              <a:rPr lang="ru-RU" cap="all" dirty="0"/>
              <a:t>.</a:t>
            </a:r>
            <a:endParaRPr lang="ru-RU" cap="all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4431" y="1431051"/>
            <a:ext cx="9541190" cy="500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72429" y="286192"/>
            <a:ext cx="825211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1090331" eaLnBrk="0" hangingPunct="0">
              <a:defRPr/>
            </a:pPr>
            <a:r>
              <a:rPr lang="ru-RU" sz="2600" b="1" cap="all" dirty="0">
                <a:solidFill>
                  <a:schemeClr val="tx2"/>
                </a:solidFill>
                <a:latin typeface="+mn-lt"/>
                <a:ea typeface="+mj-ea"/>
              </a:rPr>
              <a:t>Казахстан, </a:t>
            </a:r>
            <a:r>
              <a:rPr lang="ru-RU" sz="1900" b="1" cap="all" dirty="0">
                <a:solidFill>
                  <a:schemeClr val="tx2"/>
                </a:solidFill>
                <a:latin typeface="+mn-lt"/>
                <a:ea typeface="+mj-ea"/>
              </a:rPr>
              <a:t>Г</a:t>
            </a:r>
            <a:r>
              <a:rPr lang="ru-RU" sz="2600" b="1" cap="all" dirty="0">
                <a:solidFill>
                  <a:schemeClr val="tx2"/>
                </a:solidFill>
                <a:latin typeface="+mn-lt"/>
                <a:ea typeface="+mj-ea"/>
              </a:rPr>
              <a:t>. Узень,  </a:t>
            </a:r>
            <a:r>
              <a:rPr lang="ru-RU" sz="3100" b="1" cap="all" dirty="0">
                <a:solidFill>
                  <a:schemeClr val="tx2"/>
                </a:solidFill>
                <a:latin typeface="+mn-lt"/>
                <a:ea typeface="+mj-ea"/>
              </a:rPr>
              <a:t/>
            </a:r>
            <a:br>
              <a:rPr lang="ru-RU" sz="3100" b="1" cap="all" dirty="0">
                <a:solidFill>
                  <a:schemeClr val="tx2"/>
                </a:solidFill>
                <a:latin typeface="+mn-lt"/>
                <a:ea typeface="+mj-ea"/>
              </a:rPr>
            </a:br>
            <a:r>
              <a:rPr lang="ru-RU" sz="2600" b="1" cap="all" dirty="0">
                <a:solidFill>
                  <a:schemeClr val="tx2"/>
                </a:solidFill>
                <a:latin typeface="+mn-lt"/>
                <a:ea typeface="+mj-ea"/>
              </a:rPr>
              <a:t>СПУТНИКОВАЯ СЪЕМКА </a:t>
            </a:r>
            <a:r>
              <a:rPr lang="ru-RU" sz="2600" b="1" cap="all" dirty="0" err="1">
                <a:solidFill>
                  <a:schemeClr val="tx2"/>
                </a:solidFill>
                <a:latin typeface="+mn-lt"/>
                <a:ea typeface="+mj-ea"/>
              </a:rPr>
              <a:t>амбарА</a:t>
            </a:r>
            <a:r>
              <a:rPr lang="ru-RU" sz="2600" b="1" cap="all" dirty="0">
                <a:solidFill>
                  <a:schemeClr val="tx2"/>
                </a:solidFill>
                <a:latin typeface="+mn-lt"/>
                <a:ea typeface="+mj-ea"/>
              </a:rPr>
              <a:t> 2011</a:t>
            </a:r>
            <a:r>
              <a:rPr lang="ru-RU" sz="1900" b="1" cap="all" dirty="0">
                <a:solidFill>
                  <a:schemeClr val="tx2"/>
                </a:solidFill>
                <a:latin typeface="+mn-lt"/>
                <a:ea typeface="+mj-ea"/>
              </a:rPr>
              <a:t>г</a:t>
            </a:r>
            <a:r>
              <a:rPr lang="ru-RU" b="1" cap="all" dirty="0">
                <a:solidFill>
                  <a:schemeClr val="tx2"/>
                </a:solidFill>
                <a:latin typeface="+mn-lt"/>
                <a:ea typeface="+mj-ea"/>
              </a:rPr>
              <a:t>.</a:t>
            </a:r>
            <a:endParaRPr lang="ru-RU" sz="2600" b="1" cap="all" dirty="0">
              <a:solidFill>
                <a:schemeClr val="tx2"/>
              </a:solidFill>
              <a:latin typeface="+mn-lt"/>
              <a:ea typeface="+mj-ea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944" y="283034"/>
            <a:ext cx="8559447" cy="800219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30 </a:t>
            </a:r>
            <a:r>
              <a:rPr lang="ru-RU" dirty="0">
                <a:solidFill>
                  <a:srgbClr val="C00000"/>
                </a:solidFill>
              </a:rPr>
              <a:t>ЛЕТ </a:t>
            </a:r>
            <a:r>
              <a:rPr lang="ru-RU" dirty="0">
                <a:solidFill>
                  <a:srgbClr val="003F77"/>
                </a:solidFill>
              </a:rPr>
              <a:t>УСПЕШНОЙ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РАБОТЫ В РОССИИ И СНГ</a:t>
            </a:r>
            <a:r>
              <a:rPr lang="en-US" dirty="0"/>
              <a:t/>
            </a:r>
            <a:br>
              <a:rPr lang="en-US" dirty="0"/>
            </a:br>
            <a:r>
              <a:rPr lang="ru-RU" dirty="0">
                <a:solidFill>
                  <a:srgbClr val="C00000"/>
                </a:solidFill>
              </a:rPr>
              <a:t>81 УСТАНОВКА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ru-RU" dirty="0"/>
              <a:t>ПО ПЕРЕРАБОТКЕ НЕФТЕШЛАМА</a:t>
            </a:r>
          </a:p>
        </p:txBody>
      </p:sp>
      <p:pic>
        <p:nvPicPr>
          <p:cNvPr id="2970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8828" y="2483694"/>
            <a:ext cx="1043163" cy="73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7621" y="2431221"/>
            <a:ext cx="1049523" cy="787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9622" y="2448712"/>
            <a:ext cx="1144935" cy="69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6297" y="3900448"/>
            <a:ext cx="1908225" cy="72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39765" y="5223401"/>
            <a:ext cx="1127973" cy="71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9041" y="3957691"/>
            <a:ext cx="2279269" cy="4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867643" y="2512315"/>
            <a:ext cx="1176739" cy="70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375744" y="4566688"/>
            <a:ext cx="2162655" cy="38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8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572929" y="3584023"/>
            <a:ext cx="1768288" cy="57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9" name="Picture 1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92555" y="5008739"/>
            <a:ext cx="2160534" cy="97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432531" y="1415165"/>
            <a:ext cx="8559449" cy="61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683" tIns="54896" rIns="111683" bIns="54896" anchor="ctr"/>
          <a:lstStyle/>
          <a:p>
            <a:pPr>
              <a:defRPr/>
            </a:pPr>
            <a:r>
              <a:rPr lang="ru-RU" sz="1900" b="1" kern="0" dirty="0">
                <a:latin typeface="+mj-lt"/>
                <a:ea typeface="+mj-ea"/>
                <a:cs typeface="+mj-cs"/>
              </a:rPr>
              <a:t>ВСЕГО В РОССИИ И СНГ РАБОТАЕТ БОЛЕЕ </a:t>
            </a:r>
            <a:r>
              <a:rPr lang="en-US" sz="2400" b="1" kern="0" dirty="0">
                <a:latin typeface="+mj-lt"/>
                <a:ea typeface="+mj-ea"/>
                <a:cs typeface="+mj-cs"/>
              </a:rPr>
              <a:t>300</a:t>
            </a:r>
            <a:r>
              <a:rPr lang="ru-RU" sz="1900" b="1" kern="0" dirty="0">
                <a:latin typeface="+mj-lt"/>
                <a:ea typeface="+mj-ea"/>
                <a:cs typeface="+mj-cs"/>
              </a:rPr>
              <a:t> УСТАНОВОК </a:t>
            </a:r>
            <a:r>
              <a:rPr lang="en-US" sz="1900" b="1" kern="0" dirty="0">
                <a:latin typeface="+mj-lt"/>
                <a:ea typeface="+mj-ea"/>
                <a:cs typeface="+mj-cs"/>
              </a:rPr>
              <a:t>FLOTTWEG</a:t>
            </a:r>
            <a:br>
              <a:rPr lang="en-US" sz="1900" b="1" kern="0" dirty="0">
                <a:latin typeface="+mj-lt"/>
                <a:ea typeface="+mj-ea"/>
                <a:cs typeface="+mj-cs"/>
              </a:rPr>
            </a:br>
            <a:r>
              <a:rPr lang="ru-RU" sz="1900" b="1" kern="0" dirty="0">
                <a:latin typeface="+mj-lt"/>
                <a:ea typeface="+mj-ea"/>
                <a:cs typeface="+mj-cs"/>
              </a:rPr>
              <a:t>ОСНОВНЫЕ КЛИЕНТЫ В НЕФТЕГАЗОВОЙ ОТРАСЛИ:</a:t>
            </a:r>
          </a:p>
        </p:txBody>
      </p:sp>
      <p:pic>
        <p:nvPicPr>
          <p:cNvPr id="29711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09014" y="3795503"/>
            <a:ext cx="1999395" cy="79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2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90311" y="5093002"/>
            <a:ext cx="1030441" cy="763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9134035" y="1415165"/>
            <a:ext cx="2646072" cy="61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683" tIns="54896" rIns="111683" bIns="54896" anchor="ctr"/>
          <a:lstStyle/>
          <a:p>
            <a:pPr algn="ctr">
              <a:defRPr/>
            </a:pPr>
            <a:r>
              <a:rPr lang="ru-RU" sz="1900" b="1" kern="0" dirty="0">
                <a:latin typeface="+mj-lt"/>
                <a:ea typeface="+mj-ea"/>
                <a:cs typeface="+mj-cs"/>
              </a:rPr>
              <a:t>ОСНОВНЫЕ КРУПНЫЕ НПЗ</a:t>
            </a:r>
          </a:p>
        </p:txBody>
      </p:sp>
      <p:sp>
        <p:nvSpPr>
          <p:cNvPr id="29714" name="TextBox 2"/>
          <p:cNvSpPr txBox="1">
            <a:spLocks noChangeArrowheads="1"/>
          </p:cNvSpPr>
          <p:nvPr/>
        </p:nvSpPr>
        <p:spPr bwMode="auto">
          <a:xfrm>
            <a:off x="871424" y="3238978"/>
            <a:ext cx="1800091" cy="40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033" tIns="54517" rIns="109033" bIns="54517">
            <a:spAutoFit/>
          </a:bodyPr>
          <a:lstStyle/>
          <a:p>
            <a:pPr algn="ctr"/>
            <a:r>
              <a:rPr lang="ru-RU" sz="1900" b="1" dirty="0">
                <a:latin typeface="Arial Narrow" pitchFamily="34" charset="0"/>
              </a:rPr>
              <a:t>12 установок</a:t>
            </a:r>
          </a:p>
        </p:txBody>
      </p:sp>
      <p:sp>
        <p:nvSpPr>
          <p:cNvPr id="29715" name="TextBox 23"/>
          <p:cNvSpPr txBox="1">
            <a:spLocks noChangeArrowheads="1"/>
          </p:cNvSpPr>
          <p:nvPr/>
        </p:nvSpPr>
        <p:spPr bwMode="auto">
          <a:xfrm>
            <a:off x="3532336" y="3238978"/>
            <a:ext cx="1800093" cy="40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033" tIns="54517" rIns="109033" bIns="54517">
            <a:spAutoFit/>
          </a:bodyPr>
          <a:lstStyle/>
          <a:p>
            <a:pPr algn="ctr"/>
            <a:r>
              <a:rPr lang="ru-RU" sz="1900" b="1" dirty="0">
                <a:latin typeface="Arial Narrow" pitchFamily="34" charset="0"/>
              </a:rPr>
              <a:t>9 установок</a:t>
            </a:r>
          </a:p>
        </p:txBody>
      </p:sp>
      <p:sp>
        <p:nvSpPr>
          <p:cNvPr id="29716" name="TextBox 24"/>
          <p:cNvSpPr txBox="1">
            <a:spLocks noChangeArrowheads="1"/>
          </p:cNvSpPr>
          <p:nvPr/>
        </p:nvSpPr>
        <p:spPr bwMode="auto">
          <a:xfrm>
            <a:off x="6691526" y="3238978"/>
            <a:ext cx="1800091" cy="40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033" tIns="54517" rIns="109033" bIns="54517">
            <a:spAutoFit/>
          </a:bodyPr>
          <a:lstStyle/>
          <a:p>
            <a:pPr algn="ctr"/>
            <a:r>
              <a:rPr lang="ru-RU" sz="1900" b="1" dirty="0">
                <a:latin typeface="Arial Narrow" pitchFamily="34" charset="0"/>
              </a:rPr>
              <a:t>4 установки</a:t>
            </a:r>
          </a:p>
        </p:txBody>
      </p:sp>
      <p:sp>
        <p:nvSpPr>
          <p:cNvPr id="29717" name="TextBox 28"/>
          <p:cNvSpPr txBox="1">
            <a:spLocks noChangeArrowheads="1"/>
          </p:cNvSpPr>
          <p:nvPr/>
        </p:nvSpPr>
        <p:spPr bwMode="auto">
          <a:xfrm>
            <a:off x="871424" y="4447434"/>
            <a:ext cx="1800091" cy="40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033" tIns="54517" rIns="109033" bIns="54517">
            <a:spAutoFit/>
          </a:bodyPr>
          <a:lstStyle/>
          <a:p>
            <a:pPr algn="ctr"/>
            <a:r>
              <a:rPr lang="ru-RU" sz="1900" b="1" dirty="0">
                <a:latin typeface="Arial Narrow" pitchFamily="34" charset="0"/>
              </a:rPr>
              <a:t>6 установок</a:t>
            </a:r>
          </a:p>
        </p:txBody>
      </p:sp>
      <p:sp>
        <p:nvSpPr>
          <p:cNvPr id="29718" name="TextBox 29"/>
          <p:cNvSpPr txBox="1">
            <a:spLocks noChangeArrowheads="1"/>
          </p:cNvSpPr>
          <p:nvPr/>
        </p:nvSpPr>
        <p:spPr bwMode="auto">
          <a:xfrm>
            <a:off x="3413602" y="5795831"/>
            <a:ext cx="2357718" cy="32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033" tIns="54517" rIns="109033" bIns="54517">
            <a:spAutoFit/>
          </a:bodyPr>
          <a:lstStyle/>
          <a:p>
            <a:pPr algn="ctr"/>
            <a:r>
              <a:rPr lang="ru-RU" sz="1400" b="1" dirty="0">
                <a:latin typeface="Arial Narrow" pitchFamily="34" charset="0"/>
              </a:rPr>
              <a:t>СЕВЕРНЕФТЕГАЗПРОМ</a:t>
            </a:r>
          </a:p>
        </p:txBody>
      </p:sp>
      <p:sp>
        <p:nvSpPr>
          <p:cNvPr id="29719" name="TextBox 30"/>
          <p:cNvSpPr txBox="1">
            <a:spLocks noChangeArrowheads="1"/>
          </p:cNvSpPr>
          <p:nvPr/>
        </p:nvSpPr>
        <p:spPr bwMode="auto">
          <a:xfrm>
            <a:off x="6358630" y="4447434"/>
            <a:ext cx="1800091" cy="40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033" tIns="54517" rIns="109033" bIns="54517">
            <a:spAutoFit/>
          </a:bodyPr>
          <a:lstStyle/>
          <a:p>
            <a:pPr algn="ctr"/>
            <a:r>
              <a:rPr lang="ru-RU" sz="1900" b="1" dirty="0">
                <a:latin typeface="Arial Narrow" pitchFamily="34" charset="0"/>
              </a:rPr>
              <a:t>2 установки</a:t>
            </a:r>
          </a:p>
        </p:txBody>
      </p:sp>
      <p:sp>
        <p:nvSpPr>
          <p:cNvPr id="29720" name="TextBox 31"/>
          <p:cNvSpPr txBox="1">
            <a:spLocks noChangeArrowheads="1"/>
          </p:cNvSpPr>
          <p:nvPr/>
        </p:nvSpPr>
        <p:spPr bwMode="auto">
          <a:xfrm>
            <a:off x="871398" y="6082046"/>
            <a:ext cx="1800093" cy="40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033" tIns="54517" rIns="109033" bIns="54517">
            <a:spAutoFit/>
          </a:bodyPr>
          <a:lstStyle/>
          <a:p>
            <a:pPr algn="ctr"/>
            <a:r>
              <a:rPr lang="ru-RU" sz="1900" b="1" dirty="0">
                <a:latin typeface="Arial Narrow" pitchFamily="34" charset="0"/>
              </a:rPr>
              <a:t>12 установок</a:t>
            </a:r>
          </a:p>
        </p:txBody>
      </p:sp>
      <p:sp>
        <p:nvSpPr>
          <p:cNvPr id="29721" name="TextBox 32"/>
          <p:cNvSpPr txBox="1">
            <a:spLocks noChangeArrowheads="1"/>
          </p:cNvSpPr>
          <p:nvPr/>
        </p:nvSpPr>
        <p:spPr bwMode="auto">
          <a:xfrm>
            <a:off x="6678791" y="6082046"/>
            <a:ext cx="1800091" cy="40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033" tIns="54517" rIns="109033" bIns="54517">
            <a:spAutoFit/>
          </a:bodyPr>
          <a:lstStyle/>
          <a:p>
            <a:pPr algn="ctr"/>
            <a:r>
              <a:rPr lang="ru-RU" sz="1900" b="1" dirty="0">
                <a:latin typeface="Arial Narrow" pitchFamily="34" charset="0"/>
              </a:rPr>
              <a:t>8 установок</a:t>
            </a:r>
          </a:p>
        </p:txBody>
      </p:sp>
      <p:pic>
        <p:nvPicPr>
          <p:cNvPr id="29722" name="Picture 2" descr="Картинки по запросу сургутнефтегаз лого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2468" y="5080282"/>
            <a:ext cx="1674997" cy="941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3" name="Рисунок 34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289870" y="5080282"/>
            <a:ext cx="1011360" cy="67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Grafik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1738" y="3506681"/>
            <a:ext cx="9473275" cy="3134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8371" name="Gruppieren 7"/>
          <p:cNvGrpSpPr>
            <a:grpSpLocks/>
          </p:cNvGrpSpPr>
          <p:nvPr/>
        </p:nvGrpSpPr>
        <p:grpSpPr bwMode="auto">
          <a:xfrm>
            <a:off x="0" y="1307040"/>
            <a:ext cx="4865974" cy="5562073"/>
            <a:chOff x="0" y="1304278"/>
            <a:chExt cx="3642806" cy="5553722"/>
          </a:xfrm>
        </p:grpSpPr>
        <p:sp>
          <p:nvSpPr>
            <p:cNvPr id="9" name="Parallelogramm 8"/>
            <p:cNvSpPr/>
            <p:nvPr/>
          </p:nvSpPr>
          <p:spPr>
            <a:xfrm>
              <a:off x="0" y="3185685"/>
              <a:ext cx="3153924" cy="3669139"/>
            </a:xfrm>
            <a:custGeom>
              <a:avLst/>
              <a:gdLst>
                <a:gd name="connsiteX0" fmla="*/ 346229 w 3135785"/>
                <a:gd name="connsiteY0" fmla="*/ 0 h 3654524"/>
                <a:gd name="connsiteX1" fmla="*/ 3135785 w 3135785"/>
                <a:gd name="connsiteY1" fmla="*/ 0 h 3654524"/>
                <a:gd name="connsiteX2" fmla="*/ 2714866 w 3135785"/>
                <a:gd name="connsiteY2" fmla="*/ 1080000 h 3654524"/>
                <a:gd name="connsiteX3" fmla="*/ 0 w 3135785"/>
                <a:gd name="connsiteY3" fmla="*/ 3654524 h 3654524"/>
                <a:gd name="connsiteX4" fmla="*/ 346229 w 3135785"/>
                <a:gd name="connsiteY4" fmla="*/ 0 h 3654524"/>
                <a:gd name="connsiteX0" fmla="*/ 0 w 3153540"/>
                <a:gd name="connsiteY0" fmla="*/ 8878 h 3654524"/>
                <a:gd name="connsiteX1" fmla="*/ 3153540 w 3153540"/>
                <a:gd name="connsiteY1" fmla="*/ 0 h 3654524"/>
                <a:gd name="connsiteX2" fmla="*/ 2732621 w 3153540"/>
                <a:gd name="connsiteY2" fmla="*/ 1080000 h 3654524"/>
                <a:gd name="connsiteX3" fmla="*/ 17755 w 3153540"/>
                <a:gd name="connsiteY3" fmla="*/ 3654524 h 3654524"/>
                <a:gd name="connsiteX4" fmla="*/ 0 w 3153540"/>
                <a:gd name="connsiteY4" fmla="*/ 8878 h 3654524"/>
                <a:gd name="connsiteX0" fmla="*/ 0 w 3153540"/>
                <a:gd name="connsiteY0" fmla="*/ 8878 h 3654524"/>
                <a:gd name="connsiteX1" fmla="*/ 3153540 w 3153540"/>
                <a:gd name="connsiteY1" fmla="*/ 0 h 3654524"/>
                <a:gd name="connsiteX2" fmla="*/ 2732621 w 3153540"/>
                <a:gd name="connsiteY2" fmla="*/ 1080000 h 3654524"/>
                <a:gd name="connsiteX3" fmla="*/ 8878 w 3153540"/>
                <a:gd name="connsiteY3" fmla="*/ 3654524 h 3654524"/>
                <a:gd name="connsiteX4" fmla="*/ 0 w 3153540"/>
                <a:gd name="connsiteY4" fmla="*/ 8878 h 3654524"/>
                <a:gd name="connsiteX0" fmla="*/ 8878 w 3162418"/>
                <a:gd name="connsiteY0" fmla="*/ 8878 h 3645646"/>
                <a:gd name="connsiteX1" fmla="*/ 3162418 w 3162418"/>
                <a:gd name="connsiteY1" fmla="*/ 0 h 3645646"/>
                <a:gd name="connsiteX2" fmla="*/ 2741499 w 3162418"/>
                <a:gd name="connsiteY2" fmla="*/ 1080000 h 3645646"/>
                <a:gd name="connsiteX3" fmla="*/ 0 w 3162418"/>
                <a:gd name="connsiteY3" fmla="*/ 3645646 h 3645646"/>
                <a:gd name="connsiteX4" fmla="*/ 8878 w 3162418"/>
                <a:gd name="connsiteY4" fmla="*/ 8878 h 3645646"/>
                <a:gd name="connsiteX0" fmla="*/ 8878 w 3162418"/>
                <a:gd name="connsiteY0" fmla="*/ 8878 h 3672279"/>
                <a:gd name="connsiteX1" fmla="*/ 3162418 w 3162418"/>
                <a:gd name="connsiteY1" fmla="*/ 0 h 3672279"/>
                <a:gd name="connsiteX2" fmla="*/ 1738322 w 3162418"/>
                <a:gd name="connsiteY2" fmla="*/ 3672279 h 3672279"/>
                <a:gd name="connsiteX3" fmla="*/ 0 w 3162418"/>
                <a:gd name="connsiteY3" fmla="*/ 3645646 h 3672279"/>
                <a:gd name="connsiteX4" fmla="*/ 8878 w 3162418"/>
                <a:gd name="connsiteY4" fmla="*/ 8878 h 3672279"/>
                <a:gd name="connsiteX0" fmla="*/ 8878 w 3162418"/>
                <a:gd name="connsiteY0" fmla="*/ 0 h 3681157"/>
                <a:gd name="connsiteX1" fmla="*/ 3162418 w 3162418"/>
                <a:gd name="connsiteY1" fmla="*/ 8878 h 3681157"/>
                <a:gd name="connsiteX2" fmla="*/ 1738322 w 3162418"/>
                <a:gd name="connsiteY2" fmla="*/ 3681157 h 3681157"/>
                <a:gd name="connsiteX3" fmla="*/ 0 w 3162418"/>
                <a:gd name="connsiteY3" fmla="*/ 3654524 h 3681157"/>
                <a:gd name="connsiteX4" fmla="*/ 8878 w 3162418"/>
                <a:gd name="connsiteY4" fmla="*/ 0 h 3681157"/>
                <a:gd name="connsiteX0" fmla="*/ 8878 w 3162418"/>
                <a:gd name="connsiteY0" fmla="*/ 0 h 3672280"/>
                <a:gd name="connsiteX1" fmla="*/ 3162418 w 3162418"/>
                <a:gd name="connsiteY1" fmla="*/ 1 h 3672280"/>
                <a:gd name="connsiteX2" fmla="*/ 1738322 w 3162418"/>
                <a:gd name="connsiteY2" fmla="*/ 3672280 h 3672280"/>
                <a:gd name="connsiteX3" fmla="*/ 0 w 3162418"/>
                <a:gd name="connsiteY3" fmla="*/ 3645647 h 3672280"/>
                <a:gd name="connsiteX4" fmla="*/ 8878 w 3162418"/>
                <a:gd name="connsiteY4" fmla="*/ 0 h 3672280"/>
                <a:gd name="connsiteX0" fmla="*/ 8878 w 3162418"/>
                <a:gd name="connsiteY0" fmla="*/ 0 h 3681157"/>
                <a:gd name="connsiteX1" fmla="*/ 3162418 w 3162418"/>
                <a:gd name="connsiteY1" fmla="*/ 1 h 3681157"/>
                <a:gd name="connsiteX2" fmla="*/ 1738322 w 3162418"/>
                <a:gd name="connsiteY2" fmla="*/ 3672280 h 3681157"/>
                <a:gd name="connsiteX3" fmla="*/ 0 w 3162418"/>
                <a:gd name="connsiteY3" fmla="*/ 3681157 h 3681157"/>
                <a:gd name="connsiteX4" fmla="*/ 8878 w 3162418"/>
                <a:gd name="connsiteY4" fmla="*/ 0 h 3681157"/>
                <a:gd name="connsiteX0" fmla="*/ 1 w 3153541"/>
                <a:gd name="connsiteY0" fmla="*/ 0 h 3672280"/>
                <a:gd name="connsiteX1" fmla="*/ 3153541 w 3153541"/>
                <a:gd name="connsiteY1" fmla="*/ 1 h 3672280"/>
                <a:gd name="connsiteX2" fmla="*/ 1729445 w 3153541"/>
                <a:gd name="connsiteY2" fmla="*/ 3672280 h 3672280"/>
                <a:gd name="connsiteX3" fmla="*/ 0 w 3153541"/>
                <a:gd name="connsiteY3" fmla="*/ 3663402 h 3672280"/>
                <a:gd name="connsiteX4" fmla="*/ 1 w 3153541"/>
                <a:gd name="connsiteY4" fmla="*/ 0 h 3672280"/>
                <a:gd name="connsiteX0" fmla="*/ 1 w 3153541"/>
                <a:gd name="connsiteY0" fmla="*/ 0 h 3672280"/>
                <a:gd name="connsiteX1" fmla="*/ 3153541 w 3153541"/>
                <a:gd name="connsiteY1" fmla="*/ 1 h 3672280"/>
                <a:gd name="connsiteX2" fmla="*/ 1729445 w 3153541"/>
                <a:gd name="connsiteY2" fmla="*/ 3672280 h 3672280"/>
                <a:gd name="connsiteX3" fmla="*/ 0 w 3153541"/>
                <a:gd name="connsiteY3" fmla="*/ 3672279 h 3672280"/>
                <a:gd name="connsiteX4" fmla="*/ 1 w 3153541"/>
                <a:gd name="connsiteY4" fmla="*/ 0 h 3672280"/>
                <a:gd name="connsiteX0" fmla="*/ 1 w 3153541"/>
                <a:gd name="connsiteY0" fmla="*/ 0 h 3672279"/>
                <a:gd name="connsiteX1" fmla="*/ 3153541 w 3153541"/>
                <a:gd name="connsiteY1" fmla="*/ 1 h 3672279"/>
                <a:gd name="connsiteX2" fmla="*/ 1738410 w 3153541"/>
                <a:gd name="connsiteY2" fmla="*/ 3645386 h 3672279"/>
                <a:gd name="connsiteX3" fmla="*/ 0 w 3153541"/>
                <a:gd name="connsiteY3" fmla="*/ 3672279 h 3672279"/>
                <a:gd name="connsiteX4" fmla="*/ 1 w 3153541"/>
                <a:gd name="connsiteY4" fmla="*/ 0 h 3672279"/>
                <a:gd name="connsiteX0" fmla="*/ 1 w 3153541"/>
                <a:gd name="connsiteY0" fmla="*/ 0 h 3654350"/>
                <a:gd name="connsiteX1" fmla="*/ 3153541 w 3153541"/>
                <a:gd name="connsiteY1" fmla="*/ 1 h 3654350"/>
                <a:gd name="connsiteX2" fmla="*/ 1738410 w 3153541"/>
                <a:gd name="connsiteY2" fmla="*/ 3645386 h 3654350"/>
                <a:gd name="connsiteX3" fmla="*/ 0 w 3153541"/>
                <a:gd name="connsiteY3" fmla="*/ 3654350 h 3654350"/>
                <a:gd name="connsiteX4" fmla="*/ 1 w 3153541"/>
                <a:gd name="connsiteY4" fmla="*/ 0 h 3654350"/>
                <a:gd name="connsiteX0" fmla="*/ 1 w 3153541"/>
                <a:gd name="connsiteY0" fmla="*/ 0 h 3663316"/>
                <a:gd name="connsiteX1" fmla="*/ 3153541 w 3153541"/>
                <a:gd name="connsiteY1" fmla="*/ 1 h 3663316"/>
                <a:gd name="connsiteX2" fmla="*/ 1738410 w 3153541"/>
                <a:gd name="connsiteY2" fmla="*/ 3663316 h 3663316"/>
                <a:gd name="connsiteX3" fmla="*/ 0 w 3153541"/>
                <a:gd name="connsiteY3" fmla="*/ 3654350 h 3663316"/>
                <a:gd name="connsiteX4" fmla="*/ 1 w 3153541"/>
                <a:gd name="connsiteY4" fmla="*/ 0 h 3663316"/>
                <a:gd name="connsiteX0" fmla="*/ 2493 w 3156033"/>
                <a:gd name="connsiteY0" fmla="*/ 0 h 3669299"/>
                <a:gd name="connsiteX1" fmla="*/ 3156033 w 3156033"/>
                <a:gd name="connsiteY1" fmla="*/ 1 h 3669299"/>
                <a:gd name="connsiteX2" fmla="*/ 1740902 w 3156033"/>
                <a:gd name="connsiteY2" fmla="*/ 3663316 h 3669299"/>
                <a:gd name="connsiteX3" fmla="*/ 0 w 3156033"/>
                <a:gd name="connsiteY3" fmla="*/ 3669299 h 3669299"/>
                <a:gd name="connsiteX4" fmla="*/ 2493 w 3156033"/>
                <a:gd name="connsiteY4" fmla="*/ 0 h 3669299"/>
                <a:gd name="connsiteX0" fmla="*/ 2493 w 3156033"/>
                <a:gd name="connsiteY0" fmla="*/ 0 h 3670790"/>
                <a:gd name="connsiteX1" fmla="*/ 3156033 w 3156033"/>
                <a:gd name="connsiteY1" fmla="*/ 1 h 3670790"/>
                <a:gd name="connsiteX2" fmla="*/ 1738410 w 3156033"/>
                <a:gd name="connsiteY2" fmla="*/ 3670790 h 3670790"/>
                <a:gd name="connsiteX3" fmla="*/ 0 w 3156033"/>
                <a:gd name="connsiteY3" fmla="*/ 3669299 h 3670790"/>
                <a:gd name="connsiteX4" fmla="*/ 2493 w 3156033"/>
                <a:gd name="connsiteY4" fmla="*/ 0 h 3670790"/>
                <a:gd name="connsiteX0" fmla="*/ 0 w 3153540"/>
                <a:gd name="connsiteY0" fmla="*/ 0 h 3670790"/>
                <a:gd name="connsiteX1" fmla="*/ 3153540 w 3153540"/>
                <a:gd name="connsiteY1" fmla="*/ 1 h 3670790"/>
                <a:gd name="connsiteX2" fmla="*/ 1735917 w 3153540"/>
                <a:gd name="connsiteY2" fmla="*/ 3670790 h 3670790"/>
                <a:gd name="connsiteX3" fmla="*/ 2490 w 3153540"/>
                <a:gd name="connsiteY3" fmla="*/ 3669299 h 3670790"/>
                <a:gd name="connsiteX4" fmla="*/ 0 w 3153540"/>
                <a:gd name="connsiteY4" fmla="*/ 0 h 3670790"/>
                <a:gd name="connsiteX0" fmla="*/ 0 w 3153540"/>
                <a:gd name="connsiteY0" fmla="*/ 0 h 3669299"/>
                <a:gd name="connsiteX1" fmla="*/ 3153540 w 3153540"/>
                <a:gd name="connsiteY1" fmla="*/ 1 h 3669299"/>
                <a:gd name="connsiteX2" fmla="*/ 1735917 w 3153540"/>
                <a:gd name="connsiteY2" fmla="*/ 3668298 h 3669299"/>
                <a:gd name="connsiteX3" fmla="*/ 2490 w 3153540"/>
                <a:gd name="connsiteY3" fmla="*/ 3669299 h 3669299"/>
                <a:gd name="connsiteX4" fmla="*/ 0 w 3153540"/>
                <a:gd name="connsiteY4" fmla="*/ 0 h 3669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53540" h="3669299">
                  <a:moveTo>
                    <a:pt x="0" y="0"/>
                  </a:moveTo>
                  <a:lnTo>
                    <a:pt x="3153540" y="1"/>
                  </a:lnTo>
                  <a:lnTo>
                    <a:pt x="1735917" y="3668298"/>
                  </a:lnTo>
                  <a:lnTo>
                    <a:pt x="2490" y="3669299"/>
                  </a:lnTo>
                  <a:cubicBezTo>
                    <a:pt x="2490" y="3309299"/>
                    <a:pt x="0" y="360000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900" dirty="0">
                <a:solidFill>
                  <a:schemeClr val="tx1"/>
                </a:solidFill>
              </a:endParaRPr>
            </a:p>
          </p:txBody>
        </p:sp>
        <p:grpSp>
          <p:nvGrpSpPr>
            <p:cNvPr id="58375" name="Gruppieren 9"/>
            <p:cNvGrpSpPr>
              <a:grpSpLocks/>
            </p:cNvGrpSpPr>
            <p:nvPr/>
          </p:nvGrpSpPr>
          <p:grpSpPr bwMode="auto">
            <a:xfrm>
              <a:off x="0" y="1304278"/>
              <a:ext cx="3642806" cy="5553722"/>
              <a:chOff x="0" y="1304278"/>
              <a:chExt cx="3642806" cy="5553722"/>
            </a:xfrm>
          </p:grpSpPr>
          <p:sp>
            <p:nvSpPr>
              <p:cNvPr id="11" name="Parallelogramm 8"/>
              <p:cNvSpPr/>
              <p:nvPr/>
            </p:nvSpPr>
            <p:spPr>
              <a:xfrm>
                <a:off x="0" y="1304278"/>
                <a:ext cx="3642806" cy="1079626"/>
              </a:xfrm>
              <a:custGeom>
                <a:avLst/>
                <a:gdLst/>
                <a:ahLst/>
                <a:cxnLst/>
                <a:rect l="l" t="t" r="r" b="b"/>
                <a:pathLst>
                  <a:path w="3642806" h="1080000">
                    <a:moveTo>
                      <a:pt x="0" y="0"/>
                    </a:moveTo>
                    <a:lnTo>
                      <a:pt x="3642806" y="0"/>
                    </a:lnTo>
                    <a:lnTo>
                      <a:pt x="3221887" y="1080000"/>
                    </a:lnTo>
                    <a:lnTo>
                      <a:pt x="0" y="108000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9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Parallelogramm 8"/>
              <p:cNvSpPr/>
              <p:nvPr/>
            </p:nvSpPr>
            <p:spPr>
              <a:xfrm>
                <a:off x="0" y="3466705"/>
                <a:ext cx="2788850" cy="1079626"/>
              </a:xfrm>
              <a:custGeom>
                <a:avLst/>
                <a:gdLst/>
                <a:ahLst/>
                <a:cxnLst/>
                <a:rect l="l" t="t" r="r" b="b"/>
                <a:pathLst>
                  <a:path w="2789556" h="1080000">
                    <a:moveTo>
                      <a:pt x="0" y="0"/>
                    </a:moveTo>
                    <a:lnTo>
                      <a:pt x="2789556" y="0"/>
                    </a:lnTo>
                    <a:lnTo>
                      <a:pt x="2368637" y="1080000"/>
                    </a:lnTo>
                    <a:lnTo>
                      <a:pt x="0" y="108000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9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Parallelogramm 10"/>
              <p:cNvSpPr/>
              <p:nvPr/>
            </p:nvSpPr>
            <p:spPr>
              <a:xfrm>
                <a:off x="0" y="5651359"/>
                <a:ext cx="1934894" cy="1206641"/>
              </a:xfrm>
              <a:custGeom>
                <a:avLst/>
                <a:gdLst/>
                <a:ahLst/>
                <a:cxnLst/>
                <a:rect l="l" t="t" r="r" b="b"/>
                <a:pathLst>
                  <a:path w="1934338" h="1206000">
                    <a:moveTo>
                      <a:pt x="0" y="0"/>
                    </a:moveTo>
                    <a:lnTo>
                      <a:pt x="1934338" y="0"/>
                    </a:lnTo>
                    <a:lnTo>
                      <a:pt x="1453916" y="1206000"/>
                    </a:lnTo>
                    <a:lnTo>
                      <a:pt x="0" y="120600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9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5056788" y="1198692"/>
            <a:ext cx="4034404" cy="1370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790" tIns="54896" rIns="109790" bIns="54896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0" dirty="0">
                <a:solidFill>
                  <a:schemeClr val="tx2"/>
                </a:solidFill>
                <a:latin typeface="+mn-lt"/>
              </a:rPr>
              <a:t>Спасибо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0" dirty="0">
                <a:solidFill>
                  <a:schemeClr val="tx2"/>
                </a:solidFill>
                <a:latin typeface="+mn-lt"/>
              </a:rPr>
              <a:t>за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0" dirty="0">
                <a:solidFill>
                  <a:schemeClr val="tx2"/>
                </a:solidFill>
                <a:latin typeface="+mn-lt"/>
              </a:rPr>
              <a:t>внимание!</a:t>
            </a:r>
          </a:p>
          <a:p>
            <a:pPr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ru-RU" sz="1700" kern="0" dirty="0">
              <a:solidFill>
                <a:srgbClr val="003F77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utoUpdateAnimBg="0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2721" y="879311"/>
            <a:ext cx="11890360" cy="5727441"/>
          </a:xfrm>
          <a:prstGeom prst="rect">
            <a:avLst/>
          </a:prstGeom>
          <a:solidFill>
            <a:srgbClr val="EFF4F7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33" tIns="54517" rIns="109033" bIns="5451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900" dirty="0">
              <a:solidFill>
                <a:schemeClr val="tx1"/>
              </a:solidFill>
            </a:endParaRPr>
          </a:p>
        </p:txBody>
      </p:sp>
      <p:sp>
        <p:nvSpPr>
          <p:cNvPr id="23" name="AutoShape 3"/>
          <p:cNvSpPr>
            <a:spLocks noChangeArrowheads="1"/>
          </p:cNvSpPr>
          <p:nvPr/>
        </p:nvSpPr>
        <p:spPr bwMode="auto">
          <a:xfrm>
            <a:off x="-12721" y="2289705"/>
            <a:ext cx="11735582" cy="1359512"/>
          </a:xfrm>
          <a:prstGeom prst="rightArrow">
            <a:avLst>
              <a:gd name="adj1" fmla="val 67546"/>
              <a:gd name="adj2" fmla="val 45395"/>
            </a:avLst>
          </a:prstGeom>
          <a:solidFill>
            <a:schemeClr val="bg2">
              <a:lumMod val="90000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109033" tIns="54517" rIns="109033" bIns="545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latin typeface="+mn-lt"/>
                <a:cs typeface="+mn-cs"/>
              </a:rPr>
              <a:t>  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27944" y="283033"/>
            <a:ext cx="8559447" cy="40011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ИСТОРИЯ </a:t>
            </a:r>
            <a:r>
              <a:rPr lang="de-DE" dirty="0"/>
              <a:t>FLOTTWEG</a:t>
            </a:r>
          </a:p>
        </p:txBody>
      </p:sp>
      <p:sp>
        <p:nvSpPr>
          <p:cNvPr id="26630" name="Text Box 8"/>
          <p:cNvSpPr txBox="1">
            <a:spLocks noChangeArrowheads="1"/>
          </p:cNvSpPr>
          <p:nvPr/>
        </p:nvSpPr>
        <p:spPr bwMode="auto">
          <a:xfrm>
            <a:off x="5913378" y="2808068"/>
            <a:ext cx="1723762" cy="6640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109033" tIns="54517" rIns="109033" bIns="54517">
            <a:spAutoFit/>
          </a:bodyPr>
          <a:lstStyle/>
          <a:p>
            <a:pPr algn="ctr" eaLnBrk="0" hangingPunct="0"/>
            <a:r>
              <a:rPr lang="ru-RU" b="1">
                <a:latin typeface="Arial Narrow" pitchFamily="34" charset="0"/>
              </a:rPr>
              <a:t>1-й декантер</a:t>
            </a:r>
            <a:r>
              <a:rPr lang="de-DE" b="1">
                <a:latin typeface="Arial Narrow" pitchFamily="34" charset="0"/>
              </a:rPr>
              <a:t> </a:t>
            </a:r>
            <a:endParaRPr lang="ru-RU" b="1">
              <a:latin typeface="Arial Narrow" pitchFamily="34" charset="0"/>
            </a:endParaRPr>
          </a:p>
          <a:p>
            <a:pPr algn="ctr" eaLnBrk="0" hangingPunct="0"/>
            <a:r>
              <a:rPr lang="de-DE" b="1">
                <a:latin typeface="Arial Narrow" pitchFamily="34" charset="0"/>
              </a:rPr>
              <a:t>Flottweg</a:t>
            </a:r>
          </a:p>
        </p:txBody>
      </p:sp>
      <p:sp>
        <p:nvSpPr>
          <p:cNvPr id="26631" name="Text Box 10"/>
          <p:cNvSpPr txBox="1">
            <a:spLocks noChangeArrowheads="1"/>
          </p:cNvSpPr>
          <p:nvPr/>
        </p:nvSpPr>
        <p:spPr bwMode="auto">
          <a:xfrm>
            <a:off x="8408911" y="2808068"/>
            <a:ext cx="2217781" cy="6640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109033" tIns="54517" rIns="109033" bIns="54517">
            <a:spAutoFit/>
          </a:bodyPr>
          <a:lstStyle/>
          <a:p>
            <a:pPr algn="ctr" eaLnBrk="0" hangingPunct="0"/>
            <a:r>
              <a:rPr lang="de-DE" b="1">
                <a:latin typeface="Arial Narrow" pitchFamily="34" charset="0"/>
              </a:rPr>
              <a:t> </a:t>
            </a:r>
            <a:r>
              <a:rPr lang="ru-RU" b="1">
                <a:latin typeface="Arial Narrow" pitchFamily="34" charset="0"/>
              </a:rPr>
              <a:t>10 000-й</a:t>
            </a:r>
            <a:r>
              <a:rPr lang="de-DE" b="1">
                <a:latin typeface="Arial Narrow" pitchFamily="34" charset="0"/>
              </a:rPr>
              <a:t> </a:t>
            </a:r>
            <a:r>
              <a:rPr lang="ru-RU" b="1">
                <a:latin typeface="Arial Narrow" pitchFamily="34" charset="0"/>
              </a:rPr>
              <a:t>декантер</a:t>
            </a:r>
          </a:p>
          <a:p>
            <a:pPr algn="ctr" eaLnBrk="0" hangingPunct="0"/>
            <a:r>
              <a:rPr lang="de-DE" b="1">
                <a:latin typeface="Arial Narrow" pitchFamily="34" charset="0"/>
              </a:rPr>
              <a:t>Flottweg</a:t>
            </a:r>
          </a:p>
        </p:txBody>
      </p:sp>
      <p:pic>
        <p:nvPicPr>
          <p:cNvPr id="26632" name="Picture 1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834" y="1280009"/>
            <a:ext cx="2493414" cy="121640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26633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05501" y="1073300"/>
            <a:ext cx="1335757" cy="141993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26634" name="Picture 16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2491" y="1073300"/>
            <a:ext cx="1812813" cy="143424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6635" name="Text Box 4"/>
          <p:cNvSpPr txBox="1">
            <a:spLocks noChangeArrowheads="1"/>
          </p:cNvSpPr>
          <p:nvPr/>
        </p:nvSpPr>
        <p:spPr bwMode="auto">
          <a:xfrm>
            <a:off x="527944" y="2808068"/>
            <a:ext cx="2429806" cy="6640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109033" tIns="54517" rIns="109033" bIns="54517">
            <a:spAutoFit/>
          </a:bodyPr>
          <a:lstStyle/>
          <a:p>
            <a:pPr algn="ctr"/>
            <a:r>
              <a:rPr lang="ru-RU" b="1">
                <a:latin typeface="Arial Narrow" pitchFamily="34" charset="0"/>
              </a:rPr>
              <a:t>Авиастроительный </a:t>
            </a:r>
          </a:p>
          <a:p>
            <a:pPr algn="ctr"/>
            <a:r>
              <a:rPr lang="ru-RU" b="1">
                <a:latin typeface="Arial Narrow" pitchFamily="34" charset="0"/>
              </a:rPr>
              <a:t>завод Густава Отто</a:t>
            </a:r>
            <a:endParaRPr lang="de-DE" b="1">
              <a:latin typeface="Arial Narrow" pitchFamily="34" charset="0"/>
            </a:endParaRPr>
          </a:p>
        </p:txBody>
      </p:sp>
      <p:sp>
        <p:nvSpPr>
          <p:cNvPr id="26636" name="Text Box 7"/>
          <p:cNvSpPr txBox="1">
            <a:spLocks noChangeArrowheads="1"/>
          </p:cNvSpPr>
          <p:nvPr/>
        </p:nvSpPr>
        <p:spPr bwMode="auto">
          <a:xfrm>
            <a:off x="3220661" y="2808068"/>
            <a:ext cx="2641831" cy="6640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109033" tIns="54517" rIns="109033" bIns="54517">
            <a:spAutoFit/>
          </a:bodyPr>
          <a:lstStyle/>
          <a:p>
            <a:pPr algn="ctr" eaLnBrk="0" hangingPunct="0"/>
            <a:r>
              <a:rPr lang="ru-RU" b="1">
                <a:latin typeface="Arial Narrow" pitchFamily="34" charset="0"/>
              </a:rPr>
              <a:t>Моторостроительный </a:t>
            </a:r>
          </a:p>
          <a:p>
            <a:pPr algn="ctr" eaLnBrk="0" hangingPunct="0"/>
            <a:r>
              <a:rPr lang="ru-RU" b="1">
                <a:latin typeface="Arial Narrow" pitchFamily="34" charset="0"/>
              </a:rPr>
              <a:t>завод </a:t>
            </a:r>
            <a:r>
              <a:rPr lang="de-DE" b="1">
                <a:latin typeface="Arial Narrow" pitchFamily="34" charset="0"/>
              </a:rPr>
              <a:t>Flottweg</a:t>
            </a:r>
          </a:p>
        </p:txBody>
      </p:sp>
      <p:pic>
        <p:nvPicPr>
          <p:cNvPr id="26637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9715" y="3579254"/>
            <a:ext cx="5285782" cy="236125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6638" name="Text Box 20"/>
          <p:cNvSpPr txBox="1">
            <a:spLocks noChangeArrowheads="1"/>
          </p:cNvSpPr>
          <p:nvPr/>
        </p:nvSpPr>
        <p:spPr bwMode="auto">
          <a:xfrm>
            <a:off x="587311" y="5439639"/>
            <a:ext cx="2783887" cy="21782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109033" tIns="54517" rIns="109033" bIns="54517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700">
                <a:solidFill>
                  <a:schemeClr val="bg1"/>
                </a:solidFill>
                <a:latin typeface="Arial Narrow" pitchFamily="34" charset="0"/>
              </a:rPr>
              <a:t>Flottweg  </a:t>
            </a:r>
            <a:r>
              <a:rPr lang="ru-RU" sz="700">
                <a:solidFill>
                  <a:schemeClr val="bg1"/>
                </a:solidFill>
                <a:latin typeface="Arial Narrow" pitchFamily="34" charset="0"/>
              </a:rPr>
              <a:t>по всему миру</a:t>
            </a:r>
            <a:endParaRPr lang="de-DE" sz="700">
              <a:latin typeface="Arial Narrow" pitchFamily="34" charset="0"/>
            </a:endParaRPr>
          </a:p>
        </p:txBody>
      </p:sp>
      <p:sp>
        <p:nvSpPr>
          <p:cNvPr id="26639" name="Text Box 21"/>
          <p:cNvSpPr txBox="1">
            <a:spLocks noChangeArrowheads="1"/>
          </p:cNvSpPr>
          <p:nvPr/>
        </p:nvSpPr>
        <p:spPr bwMode="auto">
          <a:xfrm>
            <a:off x="527944" y="5582745"/>
            <a:ext cx="2741482" cy="43326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150242" tIns="54517" rIns="109033" bIns="54517">
            <a:spAutoFit/>
          </a:bodyPr>
          <a:lstStyle/>
          <a:p>
            <a:pPr>
              <a:buClr>
                <a:srgbClr val="C60429"/>
              </a:buClr>
              <a:buFont typeface="Monotype Sorts"/>
              <a:buChar char="s"/>
            </a:pPr>
            <a:r>
              <a:rPr lang="de-DE" sz="600">
                <a:latin typeface="Arial Narrow" pitchFamily="34" charset="0"/>
              </a:rPr>
              <a:t> </a:t>
            </a:r>
            <a:r>
              <a:rPr lang="ru-RU" sz="700">
                <a:latin typeface="Arial Narrow" pitchFamily="34" charset="0"/>
              </a:rPr>
              <a:t>Завод и головной офис</a:t>
            </a:r>
            <a:endParaRPr lang="de-DE" sz="700">
              <a:latin typeface="Arial Narrow" pitchFamily="34" charset="0"/>
            </a:endParaRPr>
          </a:p>
          <a:p>
            <a:pPr>
              <a:buClr>
                <a:srgbClr val="C60429"/>
              </a:buClr>
              <a:buFontTx/>
              <a:buChar char="•"/>
            </a:pPr>
            <a:r>
              <a:rPr lang="de-DE" sz="700">
                <a:latin typeface="Arial Narrow" pitchFamily="34" charset="0"/>
              </a:rPr>
              <a:t> </a:t>
            </a:r>
            <a:r>
              <a:rPr lang="ru-RU" sz="700">
                <a:latin typeface="Arial Narrow" pitchFamily="34" charset="0"/>
              </a:rPr>
              <a:t>Представительства</a:t>
            </a:r>
            <a:endParaRPr lang="de-DE" sz="700">
              <a:latin typeface="Arial Narrow" pitchFamily="34" charset="0"/>
            </a:endParaRPr>
          </a:p>
          <a:p>
            <a:pPr>
              <a:buClr>
                <a:srgbClr val="C60429"/>
              </a:buClr>
              <a:buFont typeface="Wingdings" pitchFamily="2" charset="2"/>
              <a:buChar char="¤"/>
            </a:pPr>
            <a:r>
              <a:rPr lang="de-DE" sz="700">
                <a:latin typeface="Arial Narrow" pitchFamily="34" charset="0"/>
              </a:rPr>
              <a:t> </a:t>
            </a:r>
            <a:r>
              <a:rPr lang="ru-RU" sz="700">
                <a:latin typeface="Arial Narrow" pitchFamily="34" charset="0"/>
              </a:rPr>
              <a:t>Филиалы</a:t>
            </a:r>
            <a:endParaRPr lang="de-DE" sz="700">
              <a:latin typeface="Arial Narrow" pitchFamily="34" charset="0"/>
            </a:endParaRPr>
          </a:p>
        </p:txBody>
      </p:sp>
      <p:sp>
        <p:nvSpPr>
          <p:cNvPr id="26640" name="Прямоугольник 18"/>
          <p:cNvSpPr>
            <a:spLocks noChangeArrowheads="1"/>
          </p:cNvSpPr>
          <p:nvPr/>
        </p:nvSpPr>
        <p:spPr bwMode="auto">
          <a:xfrm>
            <a:off x="534303" y="5959592"/>
            <a:ext cx="5438441" cy="756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033" tIns="54517" rIns="109033" bIns="54517">
            <a:spAutoFit/>
          </a:bodyPr>
          <a:lstStyle/>
          <a:p>
            <a:r>
              <a:rPr lang="ru-RU" sz="1400" dirty="0">
                <a:latin typeface="Arial Narrow" pitchFamily="34" charset="0"/>
              </a:rPr>
              <a:t>Филиалы во Франции, Италии, США, Канаде, России, Китае, Польше, Австралии, Бразилии, Мексике, Перу. </a:t>
            </a:r>
          </a:p>
          <a:p>
            <a:r>
              <a:rPr lang="ru-RU" sz="1400" dirty="0">
                <a:latin typeface="Arial Narrow" pitchFamily="34" charset="0"/>
              </a:rPr>
              <a:t>Представительства практически </a:t>
            </a:r>
            <a:r>
              <a:rPr lang="ru-RU" sz="1400" dirty="0">
                <a:latin typeface="Arial Narrow" pitchFamily="34" charset="0"/>
              </a:rPr>
              <a:t>в </a:t>
            </a:r>
            <a:r>
              <a:rPr lang="ru-RU" sz="1400" dirty="0">
                <a:latin typeface="Arial Narrow" pitchFamily="34" charset="0"/>
              </a:rPr>
              <a:t>каждой стране по всему миру.</a:t>
            </a:r>
            <a:endParaRPr lang="de-DE" sz="1400" dirty="0">
              <a:latin typeface="Arial Narrow" pitchFamily="34" charset="0"/>
            </a:endParaRPr>
          </a:p>
        </p:txBody>
      </p:sp>
      <p:pic>
        <p:nvPicPr>
          <p:cNvPr id="26641" name="Picture 1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46255" y="3865467"/>
            <a:ext cx="5438441" cy="261407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26642" name="Picture 3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99353" y="1396084"/>
            <a:ext cx="2815692" cy="11416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6643" name="TextBox 1"/>
          <p:cNvSpPr txBox="1">
            <a:spLocks noChangeArrowheads="1"/>
          </p:cNvSpPr>
          <p:nvPr/>
        </p:nvSpPr>
        <p:spPr bwMode="auto">
          <a:xfrm>
            <a:off x="1297593" y="2537756"/>
            <a:ext cx="1017720" cy="40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033" tIns="54517" rIns="109033" bIns="54517">
            <a:spAutoFit/>
          </a:bodyPr>
          <a:lstStyle/>
          <a:p>
            <a:pPr algn="ctr"/>
            <a:r>
              <a:rPr lang="ru-RU" sz="1900" b="1"/>
              <a:t>1911</a:t>
            </a:r>
          </a:p>
        </p:txBody>
      </p:sp>
      <p:sp>
        <p:nvSpPr>
          <p:cNvPr id="26644" name="TextBox 24"/>
          <p:cNvSpPr txBox="1">
            <a:spLocks noChangeArrowheads="1"/>
          </p:cNvSpPr>
          <p:nvPr/>
        </p:nvSpPr>
        <p:spPr bwMode="auto">
          <a:xfrm>
            <a:off x="3990311" y="2537756"/>
            <a:ext cx="1047403" cy="40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033" tIns="54517" rIns="109033" bIns="54517">
            <a:spAutoFit/>
          </a:bodyPr>
          <a:lstStyle/>
          <a:p>
            <a:pPr algn="ctr"/>
            <a:r>
              <a:rPr lang="ru-RU" sz="1900" b="1"/>
              <a:t>1932</a:t>
            </a:r>
          </a:p>
        </p:txBody>
      </p:sp>
      <p:sp>
        <p:nvSpPr>
          <p:cNvPr id="26645" name="TextBox 25"/>
          <p:cNvSpPr txBox="1">
            <a:spLocks noChangeArrowheads="1"/>
          </p:cNvSpPr>
          <p:nvPr/>
        </p:nvSpPr>
        <p:spPr bwMode="auto">
          <a:xfrm>
            <a:off x="6288660" y="2537756"/>
            <a:ext cx="1045284" cy="40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033" tIns="54517" rIns="109033" bIns="54517">
            <a:spAutoFit/>
          </a:bodyPr>
          <a:lstStyle/>
          <a:p>
            <a:pPr algn="ctr"/>
            <a:r>
              <a:rPr lang="ru-RU" sz="1900" b="1"/>
              <a:t>1956</a:t>
            </a:r>
          </a:p>
        </p:txBody>
      </p:sp>
      <p:sp>
        <p:nvSpPr>
          <p:cNvPr id="26646" name="TextBox 26"/>
          <p:cNvSpPr txBox="1">
            <a:spLocks noChangeArrowheads="1"/>
          </p:cNvSpPr>
          <p:nvPr/>
        </p:nvSpPr>
        <p:spPr bwMode="auto">
          <a:xfrm>
            <a:off x="9002581" y="2537756"/>
            <a:ext cx="1047403" cy="40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033" tIns="54517" rIns="109033" bIns="54517">
            <a:spAutoFit/>
          </a:bodyPr>
          <a:lstStyle/>
          <a:p>
            <a:pPr algn="ctr"/>
            <a:r>
              <a:rPr lang="ru-RU" sz="1900" b="1"/>
              <a:t>2015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944" y="283033"/>
            <a:ext cx="8559447" cy="40011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cap="all" dirty="0"/>
              <a:t>Переработка </a:t>
            </a:r>
            <a:r>
              <a:rPr lang="ru-RU" cap="all" dirty="0" err="1"/>
              <a:t>нефтешламов</a:t>
            </a:r>
            <a:endParaRPr lang="ru-RU" dirty="0"/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2274" y="1497848"/>
            <a:ext cx="3911861" cy="488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1"/>
          <p:cNvPicPr>
            <a:picLocks noChangeAspect="1" noChangeArrowheads="1"/>
          </p:cNvPicPr>
          <p:nvPr/>
        </p:nvPicPr>
        <p:blipFill>
          <a:blip r:embed="rId3" cstate="print"/>
          <a:srcRect l="21329" t="92194"/>
          <a:stretch>
            <a:fillRect/>
          </a:stretch>
        </p:blipFill>
        <p:spPr bwMode="auto">
          <a:xfrm>
            <a:off x="3243962" y="6060158"/>
            <a:ext cx="3148593" cy="308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TextBox 10"/>
          <p:cNvSpPr txBox="1">
            <a:spLocks noChangeArrowheads="1"/>
          </p:cNvSpPr>
          <p:nvPr/>
        </p:nvSpPr>
        <p:spPr bwMode="auto">
          <a:xfrm>
            <a:off x="6950179" y="2009852"/>
            <a:ext cx="1507498" cy="63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033" tIns="54517" rIns="109033" bIns="54517">
            <a:spAutoFit/>
          </a:bodyPr>
          <a:lstStyle/>
          <a:p>
            <a:r>
              <a:rPr lang="ru-RU" sz="1700" b="1">
                <a:latin typeface="Arial Narrow" pitchFamily="34" charset="0"/>
              </a:rPr>
              <a:t>Нефть</a:t>
            </a:r>
            <a:r>
              <a:rPr lang="ru-RU" sz="1700">
                <a:latin typeface="Arial Narrow" pitchFamily="34" charset="0"/>
              </a:rPr>
              <a:t> после разделения</a:t>
            </a:r>
          </a:p>
        </p:txBody>
      </p:sp>
      <p:sp>
        <p:nvSpPr>
          <p:cNvPr id="36871" name="TextBox 11"/>
          <p:cNvSpPr txBox="1">
            <a:spLocks noChangeArrowheads="1"/>
          </p:cNvSpPr>
          <p:nvPr/>
        </p:nvSpPr>
        <p:spPr bwMode="auto">
          <a:xfrm>
            <a:off x="6950179" y="3855927"/>
            <a:ext cx="1507498" cy="63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033" tIns="54517" rIns="109033" bIns="54517">
            <a:spAutoFit/>
          </a:bodyPr>
          <a:lstStyle/>
          <a:p>
            <a:r>
              <a:rPr lang="ru-RU" sz="1700" b="1">
                <a:latin typeface="Arial Narrow" pitchFamily="34" charset="0"/>
              </a:rPr>
              <a:t>Вода</a:t>
            </a:r>
            <a:r>
              <a:rPr lang="ru-RU" sz="1700">
                <a:latin typeface="Arial Narrow" pitchFamily="34" charset="0"/>
              </a:rPr>
              <a:t> после разделения</a:t>
            </a:r>
          </a:p>
        </p:txBody>
      </p:sp>
      <p:sp>
        <p:nvSpPr>
          <p:cNvPr id="36872" name="TextBox 12"/>
          <p:cNvSpPr txBox="1">
            <a:spLocks noChangeArrowheads="1"/>
          </p:cNvSpPr>
          <p:nvPr/>
        </p:nvSpPr>
        <p:spPr bwMode="auto">
          <a:xfrm>
            <a:off x="6943818" y="5290172"/>
            <a:ext cx="1397244" cy="89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033" tIns="54517" rIns="109033" bIns="54517">
            <a:spAutoFit/>
          </a:bodyPr>
          <a:lstStyle/>
          <a:p>
            <a:r>
              <a:rPr lang="ru-RU" sz="1700" b="1">
                <a:latin typeface="Arial Narrow" pitchFamily="34" charset="0"/>
              </a:rPr>
              <a:t>Твердая фаза </a:t>
            </a:r>
            <a:r>
              <a:rPr lang="ru-RU" sz="1700">
                <a:latin typeface="Arial Narrow" pitchFamily="34" charset="0"/>
              </a:rPr>
              <a:t>после разделения</a:t>
            </a:r>
          </a:p>
        </p:txBody>
      </p:sp>
      <p:sp>
        <p:nvSpPr>
          <p:cNvPr id="36873" name="TextBox 13"/>
          <p:cNvSpPr txBox="1">
            <a:spLocks noChangeArrowheads="1"/>
          </p:cNvSpPr>
          <p:nvPr/>
        </p:nvSpPr>
        <p:spPr bwMode="auto">
          <a:xfrm>
            <a:off x="1513859" y="3921119"/>
            <a:ext cx="1488415" cy="89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033" tIns="54517" rIns="109033" bIns="54517">
            <a:spAutoFit/>
          </a:bodyPr>
          <a:lstStyle/>
          <a:p>
            <a:pPr algn="r"/>
            <a:r>
              <a:rPr lang="ru-RU" sz="1700" b="1">
                <a:latin typeface="Arial Narrow" pitchFamily="34" charset="0"/>
              </a:rPr>
              <a:t>Продукт </a:t>
            </a:r>
            <a:r>
              <a:rPr lang="ru-RU" sz="1700">
                <a:latin typeface="Arial Narrow" pitchFamily="34" charset="0"/>
              </a:rPr>
              <a:t>на входе перед разделением</a:t>
            </a:r>
          </a:p>
        </p:txBody>
      </p:sp>
      <p:sp>
        <p:nvSpPr>
          <p:cNvPr id="36874" name="TextBox 14"/>
          <p:cNvSpPr txBox="1">
            <a:spLocks noChangeArrowheads="1"/>
          </p:cNvSpPr>
          <p:nvPr/>
        </p:nvSpPr>
        <p:spPr bwMode="auto">
          <a:xfrm>
            <a:off x="419810" y="2005082"/>
            <a:ext cx="2378920" cy="195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033" tIns="54517" rIns="109033" bIns="54517">
            <a:spAutoFit/>
          </a:bodyPr>
          <a:lstStyle/>
          <a:p>
            <a:r>
              <a:rPr lang="ru-RU" b="1" u="sng">
                <a:latin typeface="Arial Narrow" pitchFamily="34" charset="0"/>
              </a:rPr>
              <a:t>Нефтешлам</a:t>
            </a:r>
            <a:endParaRPr lang="ru-RU" sz="1700" b="1" u="sng">
              <a:latin typeface="Arial Narrow" pitchFamily="34" charset="0"/>
            </a:endParaRPr>
          </a:p>
          <a:p>
            <a:r>
              <a:rPr lang="ru-RU" sz="1700">
                <a:latin typeface="Arial Narrow" pitchFamily="34" charset="0"/>
              </a:rPr>
              <a:t>из прудов-накопителей</a:t>
            </a:r>
          </a:p>
          <a:p>
            <a:endParaRPr lang="ru-RU" sz="1700">
              <a:latin typeface="Arial Narrow" pitchFamily="34" charset="0"/>
            </a:endParaRPr>
          </a:p>
          <a:p>
            <a:r>
              <a:rPr lang="ru-RU" sz="1700" b="1">
                <a:latin typeface="Arial Narrow" pitchFamily="34" charset="0"/>
              </a:rPr>
              <a:t>Примерный состав:</a:t>
            </a:r>
          </a:p>
          <a:p>
            <a:r>
              <a:rPr lang="ru-RU" sz="1700">
                <a:latin typeface="Arial Narrow" pitchFamily="34" charset="0"/>
              </a:rPr>
              <a:t>35 % нефть</a:t>
            </a:r>
          </a:p>
          <a:p>
            <a:r>
              <a:rPr lang="ru-RU" sz="1700">
                <a:latin typeface="Arial Narrow" pitchFamily="34" charset="0"/>
              </a:rPr>
              <a:t>53 % вода</a:t>
            </a:r>
          </a:p>
          <a:p>
            <a:r>
              <a:rPr lang="ru-RU" sz="1700">
                <a:latin typeface="Arial Narrow" pitchFamily="34" charset="0"/>
              </a:rPr>
              <a:t>12 % мех.примесь</a:t>
            </a:r>
          </a:p>
        </p:txBody>
      </p:sp>
      <p:sp>
        <p:nvSpPr>
          <p:cNvPr id="36875" name="TextBox 15"/>
          <p:cNvSpPr txBox="1">
            <a:spLocks noChangeArrowheads="1"/>
          </p:cNvSpPr>
          <p:nvPr/>
        </p:nvSpPr>
        <p:spPr bwMode="auto">
          <a:xfrm>
            <a:off x="8633657" y="1572583"/>
            <a:ext cx="3051040" cy="126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033" tIns="54517" rIns="109033" bIns="54517">
            <a:spAutoFit/>
          </a:bodyPr>
          <a:lstStyle/>
          <a:p>
            <a:r>
              <a:rPr lang="ru-RU" b="1" u="sng">
                <a:latin typeface="Arial Narrow" pitchFamily="34" charset="0"/>
              </a:rPr>
              <a:t>Нефтяная фаза</a:t>
            </a:r>
          </a:p>
          <a:p>
            <a:r>
              <a:rPr lang="ru-RU" sz="1900">
                <a:latin typeface="Arial Narrow" pitchFamily="34" charset="0"/>
              </a:rPr>
              <a:t>Готова для дальнейшего использования    (товарная нефть или печное топливо)</a:t>
            </a:r>
          </a:p>
        </p:txBody>
      </p:sp>
      <p:sp>
        <p:nvSpPr>
          <p:cNvPr id="36876" name="TextBox 16"/>
          <p:cNvSpPr txBox="1">
            <a:spLocks noChangeArrowheads="1"/>
          </p:cNvSpPr>
          <p:nvPr/>
        </p:nvSpPr>
        <p:spPr bwMode="auto">
          <a:xfrm>
            <a:off x="8633657" y="3436147"/>
            <a:ext cx="2885660" cy="97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033" tIns="54517" rIns="109033" bIns="54517">
            <a:spAutoFit/>
          </a:bodyPr>
          <a:lstStyle/>
          <a:p>
            <a:r>
              <a:rPr lang="ru-RU" b="1" u="sng">
                <a:latin typeface="Arial Narrow" pitchFamily="34" charset="0"/>
              </a:rPr>
              <a:t>Водная фаза</a:t>
            </a:r>
          </a:p>
          <a:p>
            <a:r>
              <a:rPr lang="ru-RU" sz="1900">
                <a:latin typeface="Arial Narrow" pitchFamily="34" charset="0"/>
              </a:rPr>
              <a:t>Поступает на очистные или сбрасывается</a:t>
            </a:r>
          </a:p>
        </p:txBody>
      </p:sp>
      <p:sp>
        <p:nvSpPr>
          <p:cNvPr id="36877" name="TextBox 17"/>
          <p:cNvSpPr txBox="1">
            <a:spLocks noChangeArrowheads="1"/>
          </p:cNvSpPr>
          <p:nvPr/>
        </p:nvSpPr>
        <p:spPr bwMode="auto">
          <a:xfrm>
            <a:off x="8629417" y="4924455"/>
            <a:ext cx="2889901" cy="126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033" tIns="54517" rIns="109033" bIns="54517">
            <a:spAutoFit/>
          </a:bodyPr>
          <a:lstStyle/>
          <a:p>
            <a:r>
              <a:rPr lang="ru-RU" b="1" u="sng">
                <a:latin typeface="Arial Narrow" pitchFamily="34" charset="0"/>
              </a:rPr>
              <a:t>Твердая фаза</a:t>
            </a:r>
          </a:p>
          <a:p>
            <a:r>
              <a:rPr lang="ru-RU" sz="1900">
                <a:latin typeface="Arial Narrow" pitchFamily="34" charset="0"/>
              </a:rPr>
              <a:t>Сжигание, захоронение, биоремедиация, термодесорбция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944" y="283033"/>
            <a:ext cx="8559447" cy="40011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КОМПЛЕКСНЫЕ УСТАНОВКИ В КОНТЕЙНЕРАХ</a:t>
            </a:r>
          </a:p>
        </p:txBody>
      </p:sp>
      <p:pic>
        <p:nvPicPr>
          <p:cNvPr id="32772" name="Picture 3" descr="IMG_061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F"/>
              </a:clrFrom>
              <a:clrTo>
                <a:srgbClr val="FD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393" y="1741129"/>
            <a:ext cx="5834927" cy="4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4" descr="IMG_063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9F7FA"/>
              </a:clrFrom>
              <a:clrTo>
                <a:srgbClr val="F9F7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74202" y="1475587"/>
            <a:ext cx="5080114" cy="4964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944" y="283033"/>
            <a:ext cx="8559447" cy="800219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cap="all" dirty="0"/>
              <a:t>Комплексные ПОЛУМОБИЛЬНЫЕ установки </a:t>
            </a:r>
            <a:br>
              <a:rPr lang="ru-RU" cap="all" dirty="0"/>
            </a:br>
            <a:r>
              <a:rPr lang="ru-RU" cap="all" dirty="0"/>
              <a:t>ПО ПЕРЕРАБОТКЕ НЕФТЕШЛАМА</a:t>
            </a:r>
            <a:endParaRPr lang="ru-RU" dirty="0"/>
          </a:p>
        </p:txBody>
      </p:sp>
      <p:pic>
        <p:nvPicPr>
          <p:cNvPr id="33796" name="Picture 2" descr="Systems"/>
          <p:cNvPicPr>
            <a:picLocks noChangeAspect="1" noChangeArrowheads="1"/>
          </p:cNvPicPr>
          <p:nvPr/>
        </p:nvPicPr>
        <p:blipFill>
          <a:blip r:embed="rId2" cstate="print"/>
          <a:srcRect l="11993" t="29729" r="5290" b="41121"/>
          <a:stretch>
            <a:fillRect/>
          </a:stretch>
        </p:blipFill>
        <p:spPr bwMode="auto">
          <a:xfrm>
            <a:off x="2194432" y="1415165"/>
            <a:ext cx="9490264" cy="5048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944" y="283033"/>
            <a:ext cx="8559447" cy="800219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КОМПЛЕКСНЫЕ ПОЛНОСТЬЮ МОБИЛЬНЫЕ УСТАНОВКИ ПО ПЕРЕРАБОТКЕ НЕФТЕШЛАМА</a:t>
            </a:r>
          </a:p>
        </p:txBody>
      </p:sp>
      <p:pic>
        <p:nvPicPr>
          <p:cNvPr id="34820" name="Picture 2" descr="H:\IMO_thl\Info Anlagen\Ölschlamm\Ölanlagen Photos\EPCO I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4431" y="1431051"/>
            <a:ext cx="9541190" cy="5032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944" y="283033"/>
            <a:ext cx="8559447" cy="800219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cap="all" dirty="0"/>
              <a:t>СЛАВНЕФТЬ ЯНОС </a:t>
            </a:r>
            <a:br>
              <a:rPr lang="ru-RU" cap="all" dirty="0"/>
            </a:br>
            <a:r>
              <a:rPr lang="ru-RU" cap="all" dirty="0" err="1"/>
              <a:t>БЛОк</a:t>
            </a:r>
            <a:r>
              <a:rPr lang="ru-RU" cap="all" dirty="0"/>
              <a:t> переработки </a:t>
            </a:r>
            <a:r>
              <a:rPr lang="ru-RU" cap="all" dirty="0" err="1"/>
              <a:t>нефтешлама</a:t>
            </a:r>
            <a:endParaRPr lang="ru-RU" dirty="0"/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4431" y="1431052"/>
            <a:ext cx="9541190" cy="500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Рисунок 5"/>
          <p:cNvPicPr>
            <a:picLocks noChangeAspect="1"/>
          </p:cNvPicPr>
          <p:nvPr/>
        </p:nvPicPr>
        <p:blipFill>
          <a:blip r:embed="rId3" cstate="print"/>
          <a:srcRect l="2554" t="28487" r="3702" b="32071"/>
          <a:stretch>
            <a:fillRect/>
          </a:stretch>
        </p:blipFill>
        <p:spPr bwMode="auto">
          <a:xfrm>
            <a:off x="8222329" y="1559862"/>
            <a:ext cx="3269425" cy="71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944" y="283033"/>
            <a:ext cx="8559447" cy="800219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cap="all" dirty="0"/>
              <a:t>МЕТАНОЛ-СОДЕРЖАЩИЕ </a:t>
            </a:r>
            <a:br>
              <a:rPr lang="ru-RU" cap="all" dirty="0"/>
            </a:br>
            <a:r>
              <a:rPr lang="ru-RU" cap="all" dirty="0"/>
              <a:t>И ПРОМЫШЛЕННЫЕ СТОЧНЫЕ ВОДЫ</a:t>
            </a:r>
            <a:endParaRPr lang="ru-RU" dirty="0"/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4431" y="1431051"/>
            <a:ext cx="9541190" cy="500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385290" y="1491485"/>
            <a:ext cx="4961384" cy="1513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683" tIns="54896" rIns="111683" bIns="54896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cap="all" dirty="0">
                <a:solidFill>
                  <a:schemeClr val="bg1"/>
                </a:solidFill>
                <a:latin typeface="+mn-lt"/>
                <a:cs typeface="+mn-cs"/>
              </a:rPr>
              <a:t>Температура зимой до </a:t>
            </a:r>
            <a:r>
              <a:rPr lang="ru-RU" dirty="0">
                <a:solidFill>
                  <a:schemeClr val="bg1"/>
                </a:solidFill>
                <a:latin typeface="+mn-lt"/>
                <a:cs typeface="+mn-cs"/>
              </a:rPr>
              <a:t>-55</a:t>
            </a:r>
            <a:r>
              <a:rPr lang="ru-RU" baseline="30000" dirty="0">
                <a:solidFill>
                  <a:schemeClr val="bg1"/>
                </a:solidFill>
                <a:latin typeface="+mn-lt"/>
                <a:cs typeface="+mn-cs"/>
              </a:rPr>
              <a:t>о</a:t>
            </a:r>
            <a:r>
              <a:rPr lang="ru-RU" dirty="0">
                <a:solidFill>
                  <a:schemeClr val="bg1"/>
                </a:solidFill>
                <a:latin typeface="+mn-lt"/>
                <a:cs typeface="+mn-cs"/>
              </a:rPr>
              <a:t>С</a:t>
            </a:r>
            <a:endParaRPr lang="ru-RU" kern="0" cap="all" dirty="0">
              <a:solidFill>
                <a:schemeClr val="bg1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Герметизация Всей установки </a:t>
            </a:r>
            <a:br>
              <a:rPr lang="ru-RU" b="1" kern="0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ru-RU" b="1" kern="0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 </a:t>
            </a:r>
            <a:r>
              <a:rPr lang="ru-RU" b="1" kern="0" cap="all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поддувом</a:t>
            </a:r>
            <a:r>
              <a:rPr lang="ru-RU" b="1" kern="0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ru-RU" b="1" kern="0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ru-RU" b="1" kern="0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инертного газа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(азота)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944" y="283033"/>
            <a:ext cx="8559447" cy="800219"/>
          </a:xfrm>
        </p:spPr>
        <p:txBody>
          <a:bodyPr rtlCol="0"/>
          <a:lstStyle/>
          <a:p>
            <a:pPr>
              <a:defRPr/>
            </a:pPr>
            <a:r>
              <a:rPr lang="ru-RU" cap="all" dirty="0"/>
              <a:t>ПРИМЕР РЕАЛИЗАЦИИ ТЕХНОЛОГИИ: </a:t>
            </a:r>
            <a:br>
              <a:rPr lang="ru-RU" cap="all" dirty="0"/>
            </a:br>
            <a:r>
              <a:rPr lang="ru-RU" kern="0" cap="all" dirty="0">
                <a:solidFill>
                  <a:srgbClr val="003F77"/>
                </a:solidFill>
              </a:rPr>
              <a:t>Казахстан, </a:t>
            </a:r>
            <a:r>
              <a:rPr lang="ru-RU" sz="1900" kern="0" cap="all" dirty="0">
                <a:solidFill>
                  <a:srgbClr val="003F77"/>
                </a:solidFill>
              </a:rPr>
              <a:t>г</a:t>
            </a:r>
            <a:r>
              <a:rPr lang="ru-RU" kern="0" cap="all" dirty="0">
                <a:solidFill>
                  <a:srgbClr val="003F77"/>
                </a:solidFill>
              </a:rPr>
              <a:t>. Узень. нефтяной амбар </a:t>
            </a:r>
            <a:r>
              <a:rPr lang="ru-RU" kern="0" cap="all" dirty="0" smtClean="0">
                <a:solidFill>
                  <a:srgbClr val="003F77"/>
                </a:solidFill>
              </a:rPr>
              <a:t>2005</a:t>
            </a:r>
            <a:r>
              <a:rPr lang="ru-RU" sz="1900" kern="0" cap="all" dirty="0">
                <a:solidFill>
                  <a:srgbClr val="003F77"/>
                </a:solidFill>
              </a:rPr>
              <a:t>г</a:t>
            </a:r>
            <a:r>
              <a:rPr lang="ru-RU" sz="2100" kern="0" cap="all" dirty="0">
                <a:solidFill>
                  <a:srgbClr val="003F77"/>
                </a:solidFill>
              </a:rPr>
              <a:t>.</a:t>
            </a:r>
            <a:endParaRPr lang="ru-RU" sz="2100" kern="0" cap="all" dirty="0">
              <a:solidFill>
                <a:srgbClr val="003F77"/>
              </a:solidFill>
            </a:endParaRPr>
          </a:p>
        </p:txBody>
      </p:sp>
      <p:pic>
        <p:nvPicPr>
          <p:cNvPr id="46084" name="Рисунок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4431" y="1431052"/>
            <a:ext cx="9541190" cy="500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Master D 2010">
  <a:themeElements>
    <a:clrScheme name="Flottweg 01">
      <a:dk1>
        <a:sysClr val="windowText" lastClr="000000"/>
      </a:dk1>
      <a:lt1>
        <a:sysClr val="window" lastClr="FFFFFF"/>
      </a:lt1>
      <a:dk2>
        <a:srgbClr val="003F77"/>
      </a:dk2>
      <a:lt2>
        <a:srgbClr val="E5ECF1"/>
      </a:lt2>
      <a:accent1>
        <a:srgbClr val="808080"/>
      </a:accent1>
      <a:accent2>
        <a:srgbClr val="003F77"/>
      </a:accent2>
      <a:accent3>
        <a:srgbClr val="99B2C9"/>
      </a:accent3>
      <a:accent4>
        <a:srgbClr val="E5ECF1"/>
      </a:accent4>
      <a:accent5>
        <a:srgbClr val="C60429"/>
      </a:accent5>
      <a:accent6>
        <a:srgbClr val="B2B2B2"/>
      </a:accent6>
      <a:hlink>
        <a:srgbClr val="003F77"/>
      </a:hlink>
      <a:folHlink>
        <a:srgbClr val="99B2C9"/>
      </a:folHlink>
    </a:clrScheme>
    <a:fontScheme name="Flottweg 0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9525">
          <a:solidFill>
            <a:schemeClr val="tx2"/>
          </a:solidFill>
        </a:ln>
      </a:spPr>
      <a:bodyPr rtlCol="0" anchor="ctr"/>
      <a:lstStyle>
        <a:defPPr algn="ctr">
          <a:defRPr sz="16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D 2010</Template>
  <TotalTime>2392</TotalTime>
  <Words>267</Words>
  <Application>Microsoft Office PowerPoint</Application>
  <PresentationFormat>Произвольный</PresentationFormat>
  <Paragraphs>74</Paragraphs>
  <Slides>16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Master D 2010</vt:lpstr>
      <vt:lpstr>think-cell Folie</vt:lpstr>
      <vt:lpstr>       КОМПЛЕКСНЫЕ СИСТЕМЫ FLOTTWEG  ДЛЯ ПЕРЕРАБОТКИ НЕФТЕШЛАМОВ             </vt:lpstr>
      <vt:lpstr>ИСТОРИЯ FLOTTWEG</vt:lpstr>
      <vt:lpstr>Переработка нефтешламов</vt:lpstr>
      <vt:lpstr>КОМПЛЕКСНЫЕ УСТАНОВКИ В КОНТЕЙНЕРАХ</vt:lpstr>
      <vt:lpstr>Комплексные ПОЛУМОБИЛЬНЫЕ установки  ПО ПЕРЕРАБОТКЕ НЕФТЕШЛАМА</vt:lpstr>
      <vt:lpstr>КОМПЛЕКСНЫЕ ПОЛНОСТЬЮ МОБИЛЬНЫЕ УСТАНОВКИ ПО ПЕРЕРАБОТКЕ НЕФТЕШЛАМА</vt:lpstr>
      <vt:lpstr>СЛАВНЕФТЬ ЯНОС  БЛОк переработки нефтешлама</vt:lpstr>
      <vt:lpstr>МЕТАНОЛ-СОДЕРЖАЩИЕ  И ПРОМЫШЛЕННЫЕ СТОЧНЫЕ ВОДЫ</vt:lpstr>
      <vt:lpstr>ПРИМЕР РЕАЛИЗАЦИИ ТЕХНОЛОГИИ:  Казахстан, г. Узень. нефтяной амбар 2005г.</vt:lpstr>
      <vt:lpstr>Разделение нефтешлама в трикантерах (FLOTTWEG TRICANTER®)</vt:lpstr>
      <vt:lpstr>НЕФТЕШЛАМОВЫЙ АМБАР (КИРИШИ НПЗ): Результат ПЕРЕРАБОТКИ</vt:lpstr>
      <vt:lpstr>Кек ПОСЛЕ ТРИКАНТЕРА (TRICANTER®)</vt:lpstr>
      <vt:lpstr>Казахстан, г. Узень, СПУТНИКОВАЯ СЪЕМКА амбарА 2006г.</vt:lpstr>
      <vt:lpstr>Презентация PowerPoint</vt:lpstr>
      <vt:lpstr>30 ЛЕТ УСПЕШНОЙ РАБОТЫ В РОССИИ И СНГ 81 УСТАНОВКА ПО ПЕРЕРАБОТКЕ НЕФТЕШЛАМА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bed@flottweg.com</dc:creator>
  <cp:lastModifiedBy>User</cp:lastModifiedBy>
  <cp:revision>263</cp:revision>
  <cp:lastPrinted>2016-05-12T06:51:59Z</cp:lastPrinted>
  <dcterms:created xsi:type="dcterms:W3CDTF">2014-02-07T07:07:22Z</dcterms:created>
  <dcterms:modified xsi:type="dcterms:W3CDTF">2018-03-23T06:07:54Z</dcterms:modified>
</cp:coreProperties>
</file>