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Lst>
  <p:notesMasterIdLst>
    <p:notesMasterId r:id="rId18"/>
  </p:notesMasterIdLst>
  <p:handoutMasterIdLst>
    <p:handoutMasterId r:id="rId19"/>
  </p:handoutMasterIdLst>
  <p:sldIdLst>
    <p:sldId id="336" r:id="rId6"/>
    <p:sldId id="273" r:id="rId7"/>
    <p:sldId id="354" r:id="rId8"/>
    <p:sldId id="375" r:id="rId9"/>
    <p:sldId id="376" r:id="rId10"/>
    <p:sldId id="377" r:id="rId11"/>
    <p:sldId id="378" r:id="rId12"/>
    <p:sldId id="372" r:id="rId13"/>
    <p:sldId id="373" r:id="rId14"/>
    <p:sldId id="356" r:id="rId15"/>
    <p:sldId id="366" r:id="rId16"/>
    <p:sldId id="306" r:id="rId17"/>
  </p:sldIdLst>
  <p:sldSz cx="12212638" cy="6869113"/>
  <p:notesSz cx="6754813" cy="98425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545165"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090331"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35496"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180661"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725826" algn="l" defTabSz="1090331" rtl="0" eaLnBrk="1" latinLnBrk="0" hangingPunct="1">
      <a:defRPr sz="2400" kern="1200">
        <a:solidFill>
          <a:schemeClr val="tx1"/>
        </a:solidFill>
        <a:latin typeface="Times New Roman" pitchFamily="18" charset="0"/>
        <a:ea typeface="+mn-ea"/>
        <a:cs typeface="+mn-cs"/>
      </a:defRPr>
    </a:lvl6pPr>
    <a:lvl7pPr marL="3270992" algn="l" defTabSz="1090331" rtl="0" eaLnBrk="1" latinLnBrk="0" hangingPunct="1">
      <a:defRPr sz="2400" kern="1200">
        <a:solidFill>
          <a:schemeClr val="tx1"/>
        </a:solidFill>
        <a:latin typeface="Times New Roman" pitchFamily="18" charset="0"/>
        <a:ea typeface="+mn-ea"/>
        <a:cs typeface="+mn-cs"/>
      </a:defRPr>
    </a:lvl7pPr>
    <a:lvl8pPr marL="3816157" algn="l" defTabSz="1090331" rtl="0" eaLnBrk="1" latinLnBrk="0" hangingPunct="1">
      <a:defRPr sz="2400" kern="1200">
        <a:solidFill>
          <a:schemeClr val="tx1"/>
        </a:solidFill>
        <a:latin typeface="Times New Roman" pitchFamily="18" charset="0"/>
        <a:ea typeface="+mn-ea"/>
        <a:cs typeface="+mn-cs"/>
      </a:defRPr>
    </a:lvl8pPr>
    <a:lvl9pPr marL="4361322" algn="l" defTabSz="1090331"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DFDF008A-1A42-4F17-9FD6-7A3BBBC86CA5}">
          <p14:sldIdLst>
            <p14:sldId id="336"/>
            <p14:sldId id="273"/>
            <p14:sldId id="354"/>
            <p14:sldId id="375"/>
            <p14:sldId id="376"/>
            <p14:sldId id="377"/>
            <p14:sldId id="378"/>
            <p14:sldId id="372"/>
            <p14:sldId id="373"/>
            <p14:sldId id="356"/>
            <p14:sldId id="366"/>
          </p14:sldIdLst>
        </p14:section>
        <p14:section name="Untitled Section" id="{68C25413-D3D6-4DB5-92ED-EF79F7145972}">
          <p14:sldIdLst>
            <p14:sldId id="30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690"/>
    <a:srgbClr val="181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8" autoAdjust="0"/>
    <p:restoredTop sz="94660"/>
  </p:normalViewPr>
  <p:slideViewPr>
    <p:cSldViewPr>
      <p:cViewPr varScale="1">
        <p:scale>
          <a:sx n="70" d="100"/>
          <a:sy n="70" d="100"/>
        </p:scale>
        <p:origin x="-402" y="-96"/>
      </p:cViewPr>
      <p:guideLst>
        <p:guide orient="horz" pos="2164"/>
        <p:guide orient="horz" pos="2345"/>
        <p:guide pos="38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257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lvl1pPr>
          </a:lstStyle>
          <a:p>
            <a:endParaRPr lang="en-GB"/>
          </a:p>
        </p:txBody>
      </p:sp>
      <p:sp>
        <p:nvSpPr>
          <p:cNvPr id="4099" name="Rectangle 3"/>
          <p:cNvSpPr>
            <a:spLocks noGrp="1" noChangeArrowheads="1"/>
          </p:cNvSpPr>
          <p:nvPr>
            <p:ph type="dt" sz="quarter" idx="1"/>
          </p:nvPr>
        </p:nvSpPr>
        <p:spPr bwMode="auto">
          <a:xfrm>
            <a:off x="3829050" y="0"/>
            <a:ext cx="29257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BB342E0-EF57-422A-BE90-59F1A2D143A6}" type="datetime1">
              <a:rPr lang="sv-SE"/>
              <a:pPr/>
              <a:t>2018-03-23</a:t>
            </a:fld>
            <a:endParaRPr lang="sv-SE" noProof="1"/>
          </a:p>
        </p:txBody>
      </p:sp>
      <p:sp>
        <p:nvSpPr>
          <p:cNvPr id="4100" name="Rectangle 4"/>
          <p:cNvSpPr>
            <a:spLocks noGrp="1" noChangeArrowheads="1"/>
          </p:cNvSpPr>
          <p:nvPr>
            <p:ph type="ftr" sz="quarter" idx="2"/>
          </p:nvPr>
        </p:nvSpPr>
        <p:spPr bwMode="auto">
          <a:xfrm>
            <a:off x="0" y="9350375"/>
            <a:ext cx="29257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lvl1pPr>
          </a:lstStyle>
          <a:p>
            <a:r>
              <a:t>© Alfa Laval</a:t>
            </a:r>
            <a:endParaRPr lang="en-GB"/>
          </a:p>
        </p:txBody>
      </p:sp>
      <p:sp>
        <p:nvSpPr>
          <p:cNvPr id="4101" name="Rectangle 5"/>
          <p:cNvSpPr>
            <a:spLocks noGrp="1" noChangeArrowheads="1"/>
          </p:cNvSpPr>
          <p:nvPr>
            <p:ph type="sldNum" sz="quarter" idx="3"/>
          </p:nvPr>
        </p:nvSpPr>
        <p:spPr bwMode="auto">
          <a:xfrm>
            <a:off x="3829050" y="9350375"/>
            <a:ext cx="29257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lvl1pPr>
          </a:lstStyle>
          <a:p>
            <a:fld id="{6E5AF61C-9337-43E4-BB28-D9F4345025A8}" type="slidenum">
              <a:rPr/>
              <a:pPr/>
              <a:t>‹#›</a:t>
            </a:fld>
            <a:endParaRPr lang="en-GB"/>
          </a:p>
        </p:txBody>
      </p:sp>
    </p:spTree>
    <p:extLst>
      <p:ext uri="{BB962C8B-B14F-4D97-AF65-F5344CB8AC3E}">
        <p14:creationId xmlns:p14="http://schemas.microsoft.com/office/powerpoint/2010/main" val="3276348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257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lvl1pPr>
          </a:lstStyle>
          <a:p>
            <a:endParaRPr lang="en-GB"/>
          </a:p>
        </p:txBody>
      </p:sp>
      <p:sp>
        <p:nvSpPr>
          <p:cNvPr id="3075" name="Rectangle 3"/>
          <p:cNvSpPr>
            <a:spLocks noGrp="1" noChangeArrowheads="1"/>
          </p:cNvSpPr>
          <p:nvPr>
            <p:ph type="dt" idx="1"/>
          </p:nvPr>
        </p:nvSpPr>
        <p:spPr bwMode="auto">
          <a:xfrm>
            <a:off x="3829050" y="0"/>
            <a:ext cx="29257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508B8D7-67CA-4585-A75E-B7B2202D2B9B}" type="datetime1">
              <a:rPr lang="sv-SE"/>
              <a:pPr/>
              <a:t>2018-03-23</a:t>
            </a:fld>
            <a:endParaRPr lang="sv-SE" noProof="1"/>
          </a:p>
        </p:txBody>
      </p:sp>
      <p:sp>
        <p:nvSpPr>
          <p:cNvPr id="3076" name="Rectangle 4"/>
          <p:cNvSpPr>
            <a:spLocks noGrp="1" noRot="1" noChangeAspect="1" noChangeArrowheads="1" noTextEdit="1"/>
          </p:cNvSpPr>
          <p:nvPr>
            <p:ph type="sldImg" idx="2"/>
          </p:nvPr>
        </p:nvSpPr>
        <p:spPr bwMode="auto">
          <a:xfrm>
            <a:off x="96838" y="738188"/>
            <a:ext cx="6559550" cy="369093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1700" y="4675188"/>
            <a:ext cx="4951413" cy="4429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350375"/>
            <a:ext cx="29257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lvl1pPr>
          </a:lstStyle>
          <a:p>
            <a:r>
              <a:t>© Alfa Laval</a:t>
            </a:r>
            <a:endParaRPr lang="en-GB"/>
          </a:p>
        </p:txBody>
      </p:sp>
      <p:sp>
        <p:nvSpPr>
          <p:cNvPr id="3079" name="Rectangle 7"/>
          <p:cNvSpPr>
            <a:spLocks noGrp="1" noChangeArrowheads="1"/>
          </p:cNvSpPr>
          <p:nvPr>
            <p:ph type="sldNum" sz="quarter" idx="5"/>
          </p:nvPr>
        </p:nvSpPr>
        <p:spPr bwMode="auto">
          <a:xfrm>
            <a:off x="3829050" y="9350375"/>
            <a:ext cx="29257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lvl1pPr>
          </a:lstStyle>
          <a:p>
            <a:fld id="{59809550-E4FB-4E76-A176-318A64C4BD59}" type="slidenum">
              <a:rPr/>
              <a:pPr/>
              <a:t>‹#›</a:t>
            </a:fld>
            <a:endParaRPr lang="en-GB"/>
          </a:p>
        </p:txBody>
      </p:sp>
    </p:spTree>
    <p:extLst>
      <p:ext uri="{BB962C8B-B14F-4D97-AF65-F5344CB8AC3E}">
        <p14:creationId xmlns:p14="http://schemas.microsoft.com/office/powerpoint/2010/main" val="373551247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545165"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1090331"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635496"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2180661"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725826" algn="l" defTabSz="1090331" rtl="0" eaLnBrk="1" latinLnBrk="0" hangingPunct="1">
      <a:defRPr sz="1400" kern="1200">
        <a:solidFill>
          <a:schemeClr val="tx1"/>
        </a:solidFill>
        <a:latin typeface="+mn-lt"/>
        <a:ea typeface="+mn-ea"/>
        <a:cs typeface="+mn-cs"/>
      </a:defRPr>
    </a:lvl6pPr>
    <a:lvl7pPr marL="3270992" algn="l" defTabSz="1090331" rtl="0" eaLnBrk="1" latinLnBrk="0" hangingPunct="1">
      <a:defRPr sz="1400" kern="1200">
        <a:solidFill>
          <a:schemeClr val="tx1"/>
        </a:solidFill>
        <a:latin typeface="+mn-lt"/>
        <a:ea typeface="+mn-ea"/>
        <a:cs typeface="+mn-cs"/>
      </a:defRPr>
    </a:lvl7pPr>
    <a:lvl8pPr marL="3816157" algn="l" defTabSz="1090331" rtl="0" eaLnBrk="1" latinLnBrk="0" hangingPunct="1">
      <a:defRPr sz="1400" kern="1200">
        <a:solidFill>
          <a:schemeClr val="tx1"/>
        </a:solidFill>
        <a:latin typeface="+mn-lt"/>
        <a:ea typeface="+mn-ea"/>
        <a:cs typeface="+mn-cs"/>
      </a:defRPr>
    </a:lvl8pPr>
    <a:lvl9pPr marL="4361322" algn="l" defTabSz="109033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en-GB"/>
          </a:p>
        </p:txBody>
      </p:sp>
      <p:sp>
        <p:nvSpPr>
          <p:cNvPr id="5" name="Rectangle 7"/>
          <p:cNvSpPr>
            <a:spLocks noGrp="1" noChangeArrowheads="1"/>
          </p:cNvSpPr>
          <p:nvPr>
            <p:ph type="sldNum" sz="quarter" idx="5"/>
          </p:nvPr>
        </p:nvSpPr>
        <p:spPr>
          <a:ln/>
        </p:spPr>
        <p:txBody>
          <a:bodyPr/>
          <a:lstStyle/>
          <a:p>
            <a:fld id="{AD541905-0191-47E7-915B-081B6D8949B1}" type="slidenum">
              <a:rPr/>
              <a:pPr/>
              <a:t>2</a:t>
            </a:fld>
            <a:endParaRPr lang="en-GB"/>
          </a:p>
        </p:txBody>
      </p:sp>
      <p:sp>
        <p:nvSpPr>
          <p:cNvPr id="43010" name="Rectangle 2"/>
          <p:cNvSpPr>
            <a:spLocks noGrp="1" noRot="1" noChangeAspect="1" noChangeArrowheads="1" noTextEdit="1"/>
          </p:cNvSpPr>
          <p:nvPr>
            <p:ph type="sldImg"/>
          </p:nvPr>
        </p:nvSpPr>
        <p:spPr>
          <a:xfrm>
            <a:off x="96838" y="738188"/>
            <a:ext cx="6559550" cy="3690937"/>
          </a:xfrm>
          <a:ln/>
        </p:spPr>
      </p:sp>
      <p:sp>
        <p:nvSpPr>
          <p:cNvPr id="43011" name="Rectangle 3"/>
          <p:cNvSpPr>
            <a:spLocks noGrp="1" noChangeArrowheads="1"/>
          </p:cNvSpPr>
          <p:nvPr>
            <p:ph type="body" idx="1"/>
          </p:nvPr>
        </p:nvSpPr>
        <p:spPr/>
        <p:txBody>
          <a:bodyPr/>
          <a:lstStyle/>
          <a:p>
            <a:endParaRPr lang="en-GB"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en-GB"/>
          </a:p>
        </p:txBody>
      </p:sp>
      <p:sp>
        <p:nvSpPr>
          <p:cNvPr id="5" name="Rectangle 7"/>
          <p:cNvSpPr>
            <a:spLocks noGrp="1" noChangeArrowheads="1"/>
          </p:cNvSpPr>
          <p:nvPr>
            <p:ph type="sldNum" sz="quarter" idx="5"/>
          </p:nvPr>
        </p:nvSpPr>
        <p:spPr>
          <a:ln/>
        </p:spPr>
        <p:txBody>
          <a:bodyPr/>
          <a:lstStyle/>
          <a:p>
            <a:fld id="{AD541905-0191-47E7-915B-081B6D8949B1}" type="slidenum">
              <a:rPr/>
              <a:pPr/>
              <a:t>3</a:t>
            </a:fld>
            <a:endParaRPr lang="en-GB"/>
          </a:p>
        </p:txBody>
      </p:sp>
      <p:sp>
        <p:nvSpPr>
          <p:cNvPr id="43010" name="Rectangle 2"/>
          <p:cNvSpPr>
            <a:spLocks noGrp="1" noRot="1" noChangeAspect="1" noChangeArrowheads="1" noTextEdit="1"/>
          </p:cNvSpPr>
          <p:nvPr>
            <p:ph type="sldImg"/>
          </p:nvPr>
        </p:nvSpPr>
        <p:spPr>
          <a:xfrm>
            <a:off x="96838" y="738188"/>
            <a:ext cx="6559550" cy="3690937"/>
          </a:xfrm>
          <a:ln/>
        </p:spPr>
      </p:sp>
      <p:sp>
        <p:nvSpPr>
          <p:cNvPr id="43011" name="Rectangle 3"/>
          <p:cNvSpPr>
            <a:spLocks noGrp="1" noChangeArrowheads="1"/>
          </p:cNvSpPr>
          <p:nvPr>
            <p:ph type="body" idx="1"/>
          </p:nvPr>
        </p:nvSpPr>
        <p:spPr/>
        <p:txBody>
          <a:bodyPr/>
          <a:lstStyle/>
          <a:p>
            <a:endParaRPr lang="en-GB"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8" y="738188"/>
            <a:ext cx="6559550" cy="3690937"/>
          </a:xfrm>
        </p:spPr>
      </p:sp>
      <p:sp>
        <p:nvSpPr>
          <p:cNvPr id="3" name="Notes Placeholder 2"/>
          <p:cNvSpPr>
            <a:spLocks noGrp="1"/>
          </p:cNvSpPr>
          <p:nvPr>
            <p:ph type="body" idx="1"/>
          </p:nvPr>
        </p:nvSpPr>
        <p:spPr/>
        <p:txBody>
          <a:bodyPr/>
          <a:lstStyle/>
          <a:p>
            <a:r>
              <a:rPr lang="en-US" dirty="0"/>
              <a:t>Don’t forget about</a:t>
            </a:r>
            <a:r>
              <a:rPr lang="en-US" baseline="0" dirty="0"/>
              <a:t> advantages of pressure distribution – rounds and channels. As well that our new aerator has no chance to be blocked of spiral effect. Module is closed almost fully, so it is not easy to damage. PP plate, PP </a:t>
            </a:r>
            <a:r>
              <a:rPr lang="en-US" baseline="0" dirty="0" err="1"/>
              <a:t>underlayer</a:t>
            </a:r>
            <a:r>
              <a:rPr lang="en-US" baseline="0" dirty="0"/>
              <a:t>, PVDF membrane. Stainless steel frame and permeate pipes. </a:t>
            </a:r>
            <a:endParaRPr lang="ru-RU" dirty="0"/>
          </a:p>
        </p:txBody>
      </p:sp>
      <p:sp>
        <p:nvSpPr>
          <p:cNvPr id="4" name="Footer Placeholder 3"/>
          <p:cNvSpPr>
            <a:spLocks noGrp="1"/>
          </p:cNvSpPr>
          <p:nvPr>
            <p:ph type="ftr" sz="quarter" idx="10"/>
          </p:nvPr>
        </p:nvSpPr>
        <p:spPr/>
        <p:txBody>
          <a:bodyPr/>
          <a:lstStyle/>
          <a:p>
            <a:r>
              <a:rPr lang="en-US"/>
              <a:t>© Alfa Laval</a:t>
            </a:r>
          </a:p>
        </p:txBody>
      </p:sp>
      <p:sp>
        <p:nvSpPr>
          <p:cNvPr id="5" name="Slide Number Placeholder 4"/>
          <p:cNvSpPr>
            <a:spLocks noGrp="1"/>
          </p:cNvSpPr>
          <p:nvPr>
            <p:ph type="sldNum" sz="quarter" idx="11"/>
          </p:nvPr>
        </p:nvSpPr>
        <p:spPr/>
        <p:txBody>
          <a:bodyPr/>
          <a:lstStyle/>
          <a:p>
            <a:fld id="{59809550-E4FB-4E76-A176-318A64C4BD59}" type="slidenum">
              <a:rPr lang="ru-RU" smtClean="0"/>
              <a:pPr/>
              <a:t>4</a:t>
            </a:fld>
            <a:endParaRPr lang="ru-RU"/>
          </a:p>
        </p:txBody>
      </p:sp>
    </p:spTree>
    <p:extLst>
      <p:ext uri="{BB962C8B-B14F-4D97-AF65-F5344CB8AC3E}">
        <p14:creationId xmlns:p14="http://schemas.microsoft.com/office/powerpoint/2010/main" val="351082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en-GB"/>
          </a:p>
        </p:txBody>
      </p:sp>
      <p:sp>
        <p:nvSpPr>
          <p:cNvPr id="5" name="Rectangle 7"/>
          <p:cNvSpPr>
            <a:spLocks noGrp="1" noChangeArrowheads="1"/>
          </p:cNvSpPr>
          <p:nvPr>
            <p:ph type="sldNum" sz="quarter" idx="5"/>
          </p:nvPr>
        </p:nvSpPr>
        <p:spPr>
          <a:ln/>
        </p:spPr>
        <p:txBody>
          <a:bodyPr/>
          <a:lstStyle/>
          <a:p>
            <a:fld id="{AD541905-0191-47E7-915B-081B6D8949B1}" type="slidenum">
              <a:rPr/>
              <a:pPr/>
              <a:t>5</a:t>
            </a:fld>
            <a:endParaRPr lang="en-GB"/>
          </a:p>
        </p:txBody>
      </p:sp>
      <p:sp>
        <p:nvSpPr>
          <p:cNvPr id="43010" name="Rectangle 2"/>
          <p:cNvSpPr>
            <a:spLocks noGrp="1" noRot="1" noChangeAspect="1" noChangeArrowheads="1" noTextEdit="1"/>
          </p:cNvSpPr>
          <p:nvPr>
            <p:ph type="sldImg"/>
          </p:nvPr>
        </p:nvSpPr>
        <p:spPr>
          <a:xfrm>
            <a:off x="96838" y="738188"/>
            <a:ext cx="6559550" cy="3690937"/>
          </a:xfrm>
          <a:ln/>
        </p:spPr>
      </p:sp>
      <p:sp>
        <p:nvSpPr>
          <p:cNvPr id="43011" name="Rectangle 3"/>
          <p:cNvSpPr>
            <a:spLocks noGrp="1" noChangeArrowheads="1"/>
          </p:cNvSpPr>
          <p:nvPr>
            <p:ph type="body" idx="1"/>
          </p:nvPr>
        </p:nvSpPr>
        <p:spPr/>
        <p:txBody>
          <a:bodyPr/>
          <a:lstStyle/>
          <a:p>
            <a:r>
              <a:rPr lang="en-GB" noProof="1"/>
              <a:t>AL usually</a:t>
            </a:r>
            <a:r>
              <a:rPr lang="en-GB" baseline="0" noProof="1"/>
              <a:t> specify 3-4 circulation rate, pumped technologies – up to 6, that directly affect energy consumption of pump, but still it’s very preliminary parameter – finiliezed at start up</a:t>
            </a:r>
          </a:p>
          <a:p>
            <a:endParaRPr lang="en-GB" noProof="1"/>
          </a:p>
        </p:txBody>
      </p:sp>
    </p:spTree>
    <p:extLst>
      <p:ext uri="{BB962C8B-B14F-4D97-AF65-F5344CB8AC3E}">
        <p14:creationId xmlns:p14="http://schemas.microsoft.com/office/powerpoint/2010/main" val="221142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838" y="738188"/>
            <a:ext cx="6559550" cy="3690937"/>
          </a:xfrm>
        </p:spPr>
      </p:sp>
      <p:sp>
        <p:nvSpPr>
          <p:cNvPr id="3" name="Notes Placeholder 2"/>
          <p:cNvSpPr>
            <a:spLocks noGrp="1"/>
          </p:cNvSpPr>
          <p:nvPr>
            <p:ph type="body" idx="1"/>
          </p:nvPr>
        </p:nvSpPr>
        <p:spPr/>
        <p:txBody>
          <a:bodyPr/>
          <a:lstStyle/>
          <a:p>
            <a:r>
              <a:rPr lang="en-US" dirty="0"/>
              <a:t>On that slide we want to show</a:t>
            </a:r>
            <a:r>
              <a:rPr lang="en-US" baseline="0" dirty="0"/>
              <a:t> – our pore size is on the boarder of MF and UF – we are </a:t>
            </a:r>
            <a:r>
              <a:rPr lang="en-US" baseline="0" dirty="0" err="1"/>
              <a:t>remoing</a:t>
            </a:r>
            <a:r>
              <a:rPr lang="en-US" baseline="0" dirty="0"/>
              <a:t> all the bacteria, not touching viruses. UF, even being 5 times smaller then our pore size, is still very small after boarder of MF/UF – touching just very small part of viruses. Result of us is very close to each other, and practically always is the same.</a:t>
            </a:r>
            <a:endParaRPr lang="ru-RU" dirty="0"/>
          </a:p>
        </p:txBody>
      </p:sp>
      <p:sp>
        <p:nvSpPr>
          <p:cNvPr id="4" name="Footer Placeholder 3"/>
          <p:cNvSpPr>
            <a:spLocks noGrp="1"/>
          </p:cNvSpPr>
          <p:nvPr>
            <p:ph type="ftr" sz="quarter" idx="10"/>
          </p:nvPr>
        </p:nvSpPr>
        <p:spPr/>
        <p:txBody>
          <a:bodyPr/>
          <a:lstStyle/>
          <a:p>
            <a:r>
              <a:rPr lang="en-US"/>
              <a:t>© Alfa Laval</a:t>
            </a:r>
          </a:p>
        </p:txBody>
      </p:sp>
      <p:sp>
        <p:nvSpPr>
          <p:cNvPr id="5" name="Slide Number Placeholder 4"/>
          <p:cNvSpPr>
            <a:spLocks noGrp="1"/>
          </p:cNvSpPr>
          <p:nvPr>
            <p:ph type="sldNum" sz="quarter" idx="11"/>
          </p:nvPr>
        </p:nvSpPr>
        <p:spPr/>
        <p:txBody>
          <a:bodyPr/>
          <a:lstStyle/>
          <a:p>
            <a:fld id="{59809550-E4FB-4E76-A176-318A64C4BD59}" type="slidenum">
              <a:rPr lang="ru-RU" smtClean="0"/>
              <a:pPr/>
              <a:t>6</a:t>
            </a:fld>
            <a:endParaRPr lang="ru-RU"/>
          </a:p>
        </p:txBody>
      </p:sp>
    </p:spTree>
    <p:extLst>
      <p:ext uri="{BB962C8B-B14F-4D97-AF65-F5344CB8AC3E}">
        <p14:creationId xmlns:p14="http://schemas.microsoft.com/office/powerpoint/2010/main" val="319371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en-GB"/>
          </a:p>
        </p:txBody>
      </p:sp>
      <p:sp>
        <p:nvSpPr>
          <p:cNvPr id="5" name="Rectangle 7"/>
          <p:cNvSpPr>
            <a:spLocks noGrp="1" noChangeArrowheads="1"/>
          </p:cNvSpPr>
          <p:nvPr>
            <p:ph type="sldNum" sz="quarter" idx="5"/>
          </p:nvPr>
        </p:nvSpPr>
        <p:spPr>
          <a:ln/>
        </p:spPr>
        <p:txBody>
          <a:bodyPr/>
          <a:lstStyle/>
          <a:p>
            <a:fld id="{AD541905-0191-47E7-915B-081B6D8949B1}" type="slidenum">
              <a:rPr/>
              <a:pPr/>
              <a:t>7</a:t>
            </a:fld>
            <a:endParaRPr lang="en-GB"/>
          </a:p>
        </p:txBody>
      </p:sp>
      <p:sp>
        <p:nvSpPr>
          <p:cNvPr id="43010" name="Rectangle 2"/>
          <p:cNvSpPr>
            <a:spLocks noGrp="1" noRot="1" noChangeAspect="1" noChangeArrowheads="1" noTextEdit="1"/>
          </p:cNvSpPr>
          <p:nvPr>
            <p:ph type="sldImg"/>
          </p:nvPr>
        </p:nvSpPr>
        <p:spPr>
          <a:xfrm>
            <a:off x="96838" y="738188"/>
            <a:ext cx="6559550" cy="3690937"/>
          </a:xfrm>
          <a:ln/>
        </p:spPr>
      </p:sp>
      <p:sp>
        <p:nvSpPr>
          <p:cNvPr id="43011" name="Rectangle 3"/>
          <p:cNvSpPr>
            <a:spLocks noGrp="1" noChangeArrowheads="1"/>
          </p:cNvSpPr>
          <p:nvPr>
            <p:ph type="body" idx="1"/>
          </p:nvPr>
        </p:nvSpPr>
        <p:spPr/>
        <p:txBody>
          <a:bodyPr/>
          <a:lstStyle/>
          <a:p>
            <a:r>
              <a:rPr lang="en-GB" noProof="1"/>
              <a:t>By</a:t>
            </a:r>
            <a:r>
              <a:rPr lang="en-GB" baseline="0" noProof="1"/>
              <a:t> overall theory real filtration on MBR application is going in reality not through membrane, but through slidge layer (gel) on the membrane, normally it’s filtration rate is estimated as 0.01 mcm, of course it’s very preliminary and very theoretical, but that’s why the result of MF and UF is very similar and in our case completely the same.</a:t>
            </a:r>
            <a:endParaRPr lang="en-GB" noProof="1"/>
          </a:p>
        </p:txBody>
      </p:sp>
    </p:spTree>
    <p:extLst>
      <p:ext uri="{BB962C8B-B14F-4D97-AF65-F5344CB8AC3E}">
        <p14:creationId xmlns:p14="http://schemas.microsoft.com/office/powerpoint/2010/main" val="353225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t>© Alfa Laval</a:t>
            </a:r>
            <a:endParaRPr lang="en-GB"/>
          </a:p>
        </p:txBody>
      </p:sp>
      <p:sp>
        <p:nvSpPr>
          <p:cNvPr id="5" name="Rectangle 7"/>
          <p:cNvSpPr>
            <a:spLocks noGrp="1" noChangeArrowheads="1"/>
          </p:cNvSpPr>
          <p:nvPr>
            <p:ph type="sldNum" sz="quarter" idx="5"/>
          </p:nvPr>
        </p:nvSpPr>
        <p:spPr>
          <a:ln/>
        </p:spPr>
        <p:txBody>
          <a:bodyPr/>
          <a:lstStyle/>
          <a:p>
            <a:fld id="{9DA0116A-92C2-46DB-91E2-803DBB0970A0}" type="slidenum">
              <a:rPr/>
              <a:pPr/>
              <a:t>12</a:t>
            </a:fld>
            <a:endParaRPr lang="en-GB"/>
          </a:p>
        </p:txBody>
      </p:sp>
      <p:sp>
        <p:nvSpPr>
          <p:cNvPr id="44034" name="Rectangle 2"/>
          <p:cNvSpPr>
            <a:spLocks noGrp="1" noRot="1" noChangeAspect="1" noChangeArrowheads="1" noTextEdit="1"/>
          </p:cNvSpPr>
          <p:nvPr>
            <p:ph type="sldImg"/>
          </p:nvPr>
        </p:nvSpPr>
        <p:spPr>
          <a:xfrm>
            <a:off x="96838" y="738188"/>
            <a:ext cx="6559550" cy="3690937"/>
          </a:xfrm>
          <a:ln/>
        </p:spPr>
      </p:sp>
      <p:sp>
        <p:nvSpPr>
          <p:cNvPr id="44035" name="Rectangle 3"/>
          <p:cNvSpPr>
            <a:spLocks noGrp="1" noChangeArrowheads="1"/>
          </p:cNvSpPr>
          <p:nvPr>
            <p:ph type="body" idx="1"/>
          </p:nvPr>
        </p:nvSpPr>
        <p:spPr/>
        <p:txBody>
          <a:bodyPr/>
          <a:lstStyle/>
          <a:p>
            <a:endParaRPr lang="en-GB" noProof="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73922" y="2280164"/>
            <a:ext cx="6767837" cy="1154393"/>
          </a:xfrm>
        </p:spPr>
        <p:txBody>
          <a:bodyPr anchor="b"/>
          <a:lstStyle>
            <a:lvl1pPr>
              <a:defRPr noProof="1"/>
            </a:lvl1pPr>
          </a:lstStyle>
          <a:p>
            <a:r>
              <a:rPr lang="fr-FR" noProof="1"/>
              <a:t>Cliquez pour modifier le style du titre</a:t>
            </a:r>
            <a:endParaRPr lang="en-GB" noProof="1"/>
          </a:p>
        </p:txBody>
      </p:sp>
      <p:sp>
        <p:nvSpPr>
          <p:cNvPr id="5123" name="Rectangle 3"/>
          <p:cNvSpPr>
            <a:spLocks noGrp="1" noChangeArrowheads="1"/>
          </p:cNvSpPr>
          <p:nvPr>
            <p:ph type="subTitle" idx="1"/>
          </p:nvPr>
        </p:nvSpPr>
        <p:spPr>
          <a:xfrm>
            <a:off x="1373922" y="3766883"/>
            <a:ext cx="9823117" cy="1788831"/>
          </a:xfrm>
        </p:spPr>
        <p:txBody>
          <a:bodyPr/>
          <a:lstStyle>
            <a:lvl1pPr marL="0" indent="0">
              <a:buFontTx/>
              <a:buNone/>
              <a:defRPr noProof="1"/>
            </a:lvl1pPr>
          </a:lstStyle>
          <a:p>
            <a:r>
              <a:rPr lang="fr-FR" noProof="1"/>
              <a:t>Cliquez pour modifier le style des sous-titres du masque</a:t>
            </a:r>
            <a:endParaRPr lang="en-GB" noProof="1"/>
          </a:p>
        </p:txBody>
      </p:sp>
      <p:sp>
        <p:nvSpPr>
          <p:cNvPr id="5125" name="Rectangle 5"/>
          <p:cNvSpPr>
            <a:spLocks noGrp="1" noChangeArrowheads="1"/>
          </p:cNvSpPr>
          <p:nvPr>
            <p:ph type="ftr" sz="quarter" idx="3"/>
          </p:nvPr>
        </p:nvSpPr>
        <p:spPr>
          <a:xfrm>
            <a:off x="1373922" y="6487496"/>
            <a:ext cx="3273665" cy="228970"/>
          </a:xfrm>
        </p:spPr>
        <p:txBody>
          <a:bodyPr lIns="109033" tIns="54517" rIns="109033" bIns="54517"/>
          <a:lstStyle>
            <a:lvl1pPr>
              <a:defRPr sz="1000"/>
            </a:lvl1pPr>
          </a:lstStyle>
          <a:p>
            <a:r>
              <a:t>© Alfa Laval</a:t>
            </a:r>
            <a:endParaRPr lang="en-GB"/>
          </a:p>
        </p:txBody>
      </p:sp>
      <p:sp>
        <p:nvSpPr>
          <p:cNvPr id="5126" name="Rectangle 6"/>
          <p:cNvSpPr>
            <a:spLocks noGrp="1" noChangeArrowheads="1"/>
          </p:cNvSpPr>
          <p:nvPr>
            <p:ph type="sldNum" sz="quarter" idx="4"/>
          </p:nvPr>
        </p:nvSpPr>
        <p:spPr>
          <a:xfrm>
            <a:off x="6106320" y="6487496"/>
            <a:ext cx="1819174" cy="228970"/>
          </a:xfrm>
        </p:spPr>
        <p:txBody>
          <a:bodyPr lIns="109033" tIns="54517" rIns="109033" bIns="54517"/>
          <a:lstStyle>
            <a:lvl1pPr>
              <a:defRPr sz="1000"/>
            </a:lvl1pPr>
          </a:lstStyle>
          <a:p>
            <a:r>
              <a:rPr lang="en-GB"/>
              <a:t>Slide </a:t>
            </a:r>
            <a:fld id="{0D8F1088-A222-4016-B6EB-C5A79F176AC0}" type="slidenum">
              <a:rPr/>
              <a:pPr/>
              <a:t>‹#›</a:t>
            </a:fld>
            <a:endParaRPr lang="en-GB"/>
          </a:p>
        </p:txBody>
      </p:sp>
      <p:pic>
        <p:nvPicPr>
          <p:cNvPr id="5165" name="Picture 45" descr="oht_2a"/>
          <p:cNvPicPr>
            <a:picLocks noChangeAspect="1" noChangeArrowheads="1"/>
          </p:cNvPicPr>
          <p:nvPr/>
        </p:nvPicPr>
        <p:blipFill>
          <a:blip r:embed="rId2" cstate="print"/>
          <a:srcRect/>
          <a:stretch>
            <a:fillRect/>
          </a:stretch>
        </p:blipFill>
        <p:spPr bwMode="auto">
          <a:xfrm>
            <a:off x="-2121" y="0"/>
            <a:ext cx="12216880" cy="354586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pied de page 3"/>
          <p:cNvSpPr>
            <a:spLocks noGrp="1"/>
          </p:cNvSpPr>
          <p:nvPr>
            <p:ph type="ftr" sz="quarter" idx="10"/>
          </p:nvPr>
        </p:nvSpPr>
        <p:spPr/>
        <p:txBody>
          <a:bodyPr/>
          <a:lstStyle>
            <a:lvl1pPr>
              <a:defRPr/>
            </a:lvl1pPr>
          </a:lstStyle>
          <a:p>
            <a:r>
              <a:rPr lang="en-GB"/>
              <a:t>© Alfa Laval</a:t>
            </a:r>
          </a:p>
        </p:txBody>
      </p:sp>
      <p:sp>
        <p:nvSpPr>
          <p:cNvPr id="5" name="Espace réservé du numéro de diapositive 4"/>
          <p:cNvSpPr>
            <a:spLocks noGrp="1"/>
          </p:cNvSpPr>
          <p:nvPr>
            <p:ph type="sldNum" sz="quarter" idx="11"/>
          </p:nvPr>
        </p:nvSpPr>
        <p:spPr/>
        <p:txBody>
          <a:bodyPr/>
          <a:lstStyle>
            <a:lvl1pPr>
              <a:defRPr/>
            </a:lvl1pPr>
          </a:lstStyle>
          <a:p>
            <a:r>
              <a:rPr lang="en-GB"/>
              <a:t>Slide </a:t>
            </a:r>
            <a:fld id="{427A52DE-8601-4683-A965-E461F081D9F6}" type="slidenum">
              <a:rPr lang="en-GB"/>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41791" y="381618"/>
            <a:ext cx="2455249" cy="5495290"/>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1373923" y="381618"/>
            <a:ext cx="7164324" cy="54952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pied de page 3"/>
          <p:cNvSpPr>
            <a:spLocks noGrp="1"/>
          </p:cNvSpPr>
          <p:nvPr>
            <p:ph type="ftr" sz="quarter" idx="10"/>
          </p:nvPr>
        </p:nvSpPr>
        <p:spPr/>
        <p:txBody>
          <a:bodyPr/>
          <a:lstStyle>
            <a:lvl1pPr>
              <a:defRPr/>
            </a:lvl1pPr>
          </a:lstStyle>
          <a:p>
            <a:r>
              <a:rPr lang="en-GB"/>
              <a:t>© Alfa Laval</a:t>
            </a:r>
          </a:p>
        </p:txBody>
      </p:sp>
      <p:sp>
        <p:nvSpPr>
          <p:cNvPr id="5" name="Espace réservé du numéro de diapositive 4"/>
          <p:cNvSpPr>
            <a:spLocks noGrp="1"/>
          </p:cNvSpPr>
          <p:nvPr>
            <p:ph type="sldNum" sz="quarter" idx="11"/>
          </p:nvPr>
        </p:nvSpPr>
        <p:spPr/>
        <p:txBody>
          <a:bodyPr/>
          <a:lstStyle>
            <a:lvl1pPr>
              <a:defRPr/>
            </a:lvl1pPr>
          </a:lstStyle>
          <a:p>
            <a:r>
              <a:rPr lang="en-GB"/>
              <a:t>Slide </a:t>
            </a:r>
            <a:fld id="{53239599-9780-47B0-9B79-09EF11EFE416}" type="slidenum">
              <a:rPr lang="en-GB"/>
              <a:pPr/>
              <a:t>‹#›</a:t>
            </a:fld>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373922" y="381617"/>
            <a:ext cx="9823117" cy="841149"/>
          </a:xfrm>
        </p:spPr>
        <p:txBody>
          <a:bodyPr/>
          <a:lstStyle/>
          <a:p>
            <a:r>
              <a:rPr lang="fr-FR"/>
              <a:t>Cliquez pour modifier le style du titre</a:t>
            </a:r>
            <a:endParaRPr lang="en-US"/>
          </a:p>
        </p:txBody>
      </p:sp>
      <p:sp>
        <p:nvSpPr>
          <p:cNvPr id="3" name="Espace réservé du graphique 2"/>
          <p:cNvSpPr>
            <a:spLocks noGrp="1"/>
          </p:cNvSpPr>
          <p:nvPr>
            <p:ph type="chart" idx="1"/>
          </p:nvPr>
        </p:nvSpPr>
        <p:spPr>
          <a:xfrm>
            <a:off x="1373922" y="1749080"/>
            <a:ext cx="9823117" cy="4127828"/>
          </a:xfrm>
        </p:spPr>
        <p:txBody>
          <a:bodyPr/>
          <a:lstStyle/>
          <a:p>
            <a:r>
              <a:rPr lang="fr-FR"/>
              <a:t>Cliquez sur l'icône pour ajouter un graphique</a:t>
            </a:r>
            <a:endParaRPr lang="en-US"/>
          </a:p>
        </p:txBody>
      </p:sp>
      <p:sp>
        <p:nvSpPr>
          <p:cNvPr id="4" name="Espace réservé du pied de page 3"/>
          <p:cNvSpPr>
            <a:spLocks noGrp="1"/>
          </p:cNvSpPr>
          <p:nvPr>
            <p:ph type="ftr" sz="quarter" idx="10"/>
          </p:nvPr>
        </p:nvSpPr>
        <p:spPr>
          <a:xfrm>
            <a:off x="1214904" y="6258525"/>
            <a:ext cx="3867335" cy="228970"/>
          </a:xfrm>
        </p:spPr>
        <p:txBody>
          <a:bodyPr/>
          <a:lstStyle>
            <a:lvl1pPr>
              <a:defRPr/>
            </a:lvl1pPr>
          </a:lstStyle>
          <a:p>
            <a:r>
              <a:rPr lang="en-GB"/>
              <a:t>© Alfa Laval</a:t>
            </a:r>
          </a:p>
        </p:txBody>
      </p:sp>
      <p:sp>
        <p:nvSpPr>
          <p:cNvPr id="5" name="Espace réservé du numéro de diapositive 4"/>
          <p:cNvSpPr>
            <a:spLocks noGrp="1"/>
          </p:cNvSpPr>
          <p:nvPr>
            <p:ph type="sldNum" sz="quarter" idx="11"/>
          </p:nvPr>
        </p:nvSpPr>
        <p:spPr>
          <a:xfrm>
            <a:off x="6106320" y="6258526"/>
            <a:ext cx="1530820" cy="214660"/>
          </a:xfrm>
        </p:spPr>
        <p:txBody>
          <a:bodyPr/>
          <a:lstStyle>
            <a:lvl1pPr>
              <a:defRPr/>
            </a:lvl1pPr>
          </a:lstStyle>
          <a:p>
            <a:r>
              <a:rPr lang="en-GB"/>
              <a:t>Slide </a:t>
            </a:r>
            <a:fld id="{22E847FD-37AC-4F11-BBF2-28A342967B84}" type="slidenum">
              <a:rPr lang="en-GB"/>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pied de page 3"/>
          <p:cNvSpPr>
            <a:spLocks noGrp="1"/>
          </p:cNvSpPr>
          <p:nvPr>
            <p:ph type="ftr" sz="quarter" idx="10"/>
          </p:nvPr>
        </p:nvSpPr>
        <p:spPr/>
        <p:txBody>
          <a:bodyPr/>
          <a:lstStyle>
            <a:lvl1pPr>
              <a:defRPr/>
            </a:lvl1pPr>
          </a:lstStyle>
          <a:p>
            <a:r>
              <a:rPr lang="en-GB"/>
              <a:t>© Alfa Laval</a:t>
            </a:r>
          </a:p>
        </p:txBody>
      </p:sp>
      <p:sp>
        <p:nvSpPr>
          <p:cNvPr id="5" name="Espace réservé du numéro de diapositive 4"/>
          <p:cNvSpPr>
            <a:spLocks noGrp="1"/>
          </p:cNvSpPr>
          <p:nvPr>
            <p:ph type="sldNum" sz="quarter" idx="11"/>
          </p:nvPr>
        </p:nvSpPr>
        <p:spPr/>
        <p:txBody>
          <a:bodyPr/>
          <a:lstStyle>
            <a:lvl1pPr>
              <a:defRPr/>
            </a:lvl1pPr>
          </a:lstStyle>
          <a:p>
            <a:r>
              <a:rPr lang="en-GB"/>
              <a:t>Slide </a:t>
            </a:r>
            <a:fld id="{ECEE9EE7-F506-4927-8438-0220F964E0BC}" type="slidenum">
              <a:rPr lang="en-GB"/>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4714" y="4414042"/>
            <a:ext cx="10380742" cy="1364282"/>
          </a:xfrm>
        </p:spPr>
        <p:txBody>
          <a:bodyPr/>
          <a:lstStyle>
            <a:lvl1pPr algn="l">
              <a:defRPr sz="4800" b="1" cap="all"/>
            </a:lvl1pPr>
          </a:lstStyle>
          <a:p>
            <a:r>
              <a:rPr lang="fr-FR"/>
              <a:t>Cliquez pour modifier le style du titre</a:t>
            </a:r>
            <a:endParaRPr lang="en-US"/>
          </a:p>
        </p:txBody>
      </p:sp>
      <p:sp>
        <p:nvSpPr>
          <p:cNvPr id="3" name="Espace réservé du texte 2"/>
          <p:cNvSpPr>
            <a:spLocks noGrp="1"/>
          </p:cNvSpPr>
          <p:nvPr>
            <p:ph type="body" idx="1"/>
          </p:nvPr>
        </p:nvSpPr>
        <p:spPr>
          <a:xfrm>
            <a:off x="964714" y="2911424"/>
            <a:ext cx="10380742" cy="1502618"/>
          </a:xfrm>
        </p:spPr>
        <p:txBody>
          <a:bodyPr anchor="b"/>
          <a:lstStyle>
            <a:lvl1pPr marL="0" indent="0">
              <a:buNone/>
              <a:defRPr sz="2400"/>
            </a:lvl1pPr>
            <a:lvl2pPr marL="545165" indent="0">
              <a:buNone/>
              <a:defRPr sz="2100"/>
            </a:lvl2pPr>
            <a:lvl3pPr marL="1090331" indent="0">
              <a:buNone/>
              <a:defRPr sz="1900"/>
            </a:lvl3pPr>
            <a:lvl4pPr marL="1635496" indent="0">
              <a:buNone/>
              <a:defRPr sz="1700"/>
            </a:lvl4pPr>
            <a:lvl5pPr marL="2180661" indent="0">
              <a:buNone/>
              <a:defRPr sz="1700"/>
            </a:lvl5pPr>
            <a:lvl6pPr marL="2725826" indent="0">
              <a:buNone/>
              <a:defRPr sz="1700"/>
            </a:lvl6pPr>
            <a:lvl7pPr marL="3270992" indent="0">
              <a:buNone/>
              <a:defRPr sz="1700"/>
            </a:lvl7pPr>
            <a:lvl8pPr marL="3816157" indent="0">
              <a:buNone/>
              <a:defRPr sz="1700"/>
            </a:lvl8pPr>
            <a:lvl9pPr marL="4361322" indent="0">
              <a:buNone/>
              <a:defRPr sz="1700"/>
            </a:lvl9pPr>
          </a:lstStyle>
          <a:p>
            <a:pPr lvl="0"/>
            <a:r>
              <a:rPr lang="fr-FR"/>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en-GB"/>
              <a:t>© Alfa Laval</a:t>
            </a:r>
          </a:p>
        </p:txBody>
      </p:sp>
      <p:sp>
        <p:nvSpPr>
          <p:cNvPr id="5" name="Espace réservé du numéro de diapositive 4"/>
          <p:cNvSpPr>
            <a:spLocks noGrp="1"/>
          </p:cNvSpPr>
          <p:nvPr>
            <p:ph type="sldNum" sz="quarter" idx="11"/>
          </p:nvPr>
        </p:nvSpPr>
        <p:spPr/>
        <p:txBody>
          <a:bodyPr/>
          <a:lstStyle>
            <a:lvl1pPr>
              <a:defRPr/>
            </a:lvl1pPr>
          </a:lstStyle>
          <a:p>
            <a:r>
              <a:rPr lang="en-GB"/>
              <a:t>Slide </a:t>
            </a:r>
            <a:fld id="{702278AB-4626-4289-B1C5-E970BF1B15F4}" type="slidenum">
              <a:rPr lang="en-GB"/>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1373922" y="1749080"/>
            <a:ext cx="4808726" cy="412782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386192" y="1749080"/>
            <a:ext cx="4810847" cy="412782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4"/>
          <p:cNvSpPr>
            <a:spLocks noGrp="1"/>
          </p:cNvSpPr>
          <p:nvPr>
            <p:ph type="ftr" sz="quarter" idx="10"/>
          </p:nvPr>
        </p:nvSpPr>
        <p:spPr/>
        <p:txBody>
          <a:bodyPr/>
          <a:lstStyle>
            <a:lvl1pPr>
              <a:defRPr/>
            </a:lvl1pPr>
          </a:lstStyle>
          <a:p>
            <a:r>
              <a:rPr lang="en-GB"/>
              <a:t>© Alfa Laval</a:t>
            </a:r>
          </a:p>
        </p:txBody>
      </p:sp>
      <p:sp>
        <p:nvSpPr>
          <p:cNvPr id="6" name="Espace réservé du numéro de diapositive 5"/>
          <p:cNvSpPr>
            <a:spLocks noGrp="1"/>
          </p:cNvSpPr>
          <p:nvPr>
            <p:ph type="sldNum" sz="quarter" idx="11"/>
          </p:nvPr>
        </p:nvSpPr>
        <p:spPr/>
        <p:txBody>
          <a:bodyPr/>
          <a:lstStyle>
            <a:lvl1pPr>
              <a:defRPr/>
            </a:lvl1pPr>
          </a:lstStyle>
          <a:p>
            <a:r>
              <a:rPr lang="en-GB"/>
              <a:t>Slide </a:t>
            </a:r>
            <a:fld id="{B53DD0A2-B224-48B8-AD45-D9F27993E777}" type="slidenum">
              <a:rPr lang="en-GB"/>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632" y="275083"/>
            <a:ext cx="10991374" cy="1144852"/>
          </a:xfrm>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610632" y="1537600"/>
            <a:ext cx="5396036" cy="640799"/>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fr-FR"/>
              <a:t>Cliquez pour modifier les styles du texte du masque</a:t>
            </a:r>
          </a:p>
        </p:txBody>
      </p:sp>
      <p:sp>
        <p:nvSpPr>
          <p:cNvPr id="4" name="Espace réservé du contenu 3"/>
          <p:cNvSpPr>
            <a:spLocks noGrp="1"/>
          </p:cNvSpPr>
          <p:nvPr>
            <p:ph sz="half" idx="2"/>
          </p:nvPr>
        </p:nvSpPr>
        <p:spPr>
          <a:xfrm>
            <a:off x="610632" y="2178399"/>
            <a:ext cx="5396036"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203851" y="1537600"/>
            <a:ext cx="5398156" cy="640799"/>
          </a:xfrm>
        </p:spPr>
        <p:txBody>
          <a:bodyPr anchor="b"/>
          <a:lstStyle>
            <a:lvl1pPr marL="0" indent="0">
              <a:buNone/>
              <a:defRPr sz="2900" b="1"/>
            </a:lvl1pPr>
            <a:lvl2pPr marL="545165" indent="0">
              <a:buNone/>
              <a:defRPr sz="2400" b="1"/>
            </a:lvl2pPr>
            <a:lvl3pPr marL="1090331" indent="0">
              <a:buNone/>
              <a:defRPr sz="2100" b="1"/>
            </a:lvl3pPr>
            <a:lvl4pPr marL="1635496" indent="0">
              <a:buNone/>
              <a:defRPr sz="1900" b="1"/>
            </a:lvl4pPr>
            <a:lvl5pPr marL="2180661" indent="0">
              <a:buNone/>
              <a:defRPr sz="1900" b="1"/>
            </a:lvl5pPr>
            <a:lvl6pPr marL="2725826" indent="0">
              <a:buNone/>
              <a:defRPr sz="1900" b="1"/>
            </a:lvl6pPr>
            <a:lvl7pPr marL="3270992" indent="0">
              <a:buNone/>
              <a:defRPr sz="1900" b="1"/>
            </a:lvl7pPr>
            <a:lvl8pPr marL="3816157" indent="0">
              <a:buNone/>
              <a:defRPr sz="1900" b="1"/>
            </a:lvl8pPr>
            <a:lvl9pPr marL="4361322" indent="0">
              <a:buNone/>
              <a:defRPr sz="1900" b="1"/>
            </a:lvl9pPr>
          </a:lstStyle>
          <a:p>
            <a:pPr lvl="0"/>
            <a:r>
              <a:rPr lang="fr-FR"/>
              <a:t>Cliquez pour modifier les styles du texte du masque</a:t>
            </a:r>
          </a:p>
        </p:txBody>
      </p:sp>
      <p:sp>
        <p:nvSpPr>
          <p:cNvPr id="6" name="Espace réservé du contenu 5"/>
          <p:cNvSpPr>
            <a:spLocks noGrp="1"/>
          </p:cNvSpPr>
          <p:nvPr>
            <p:ph sz="quarter" idx="4"/>
          </p:nvPr>
        </p:nvSpPr>
        <p:spPr>
          <a:xfrm>
            <a:off x="6203851" y="2178399"/>
            <a:ext cx="5398156"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u pied de page 6"/>
          <p:cNvSpPr>
            <a:spLocks noGrp="1"/>
          </p:cNvSpPr>
          <p:nvPr>
            <p:ph type="ftr" sz="quarter" idx="10"/>
          </p:nvPr>
        </p:nvSpPr>
        <p:spPr/>
        <p:txBody>
          <a:bodyPr/>
          <a:lstStyle>
            <a:lvl1pPr>
              <a:defRPr/>
            </a:lvl1pPr>
          </a:lstStyle>
          <a:p>
            <a:r>
              <a:rPr lang="en-GB"/>
              <a:t>© Alfa Laval</a:t>
            </a:r>
          </a:p>
        </p:txBody>
      </p:sp>
      <p:sp>
        <p:nvSpPr>
          <p:cNvPr id="8" name="Espace réservé du numéro de diapositive 7"/>
          <p:cNvSpPr>
            <a:spLocks noGrp="1"/>
          </p:cNvSpPr>
          <p:nvPr>
            <p:ph type="sldNum" sz="quarter" idx="11"/>
          </p:nvPr>
        </p:nvSpPr>
        <p:spPr/>
        <p:txBody>
          <a:bodyPr/>
          <a:lstStyle>
            <a:lvl1pPr>
              <a:defRPr/>
            </a:lvl1pPr>
          </a:lstStyle>
          <a:p>
            <a:r>
              <a:rPr lang="en-GB"/>
              <a:t>Slide </a:t>
            </a:r>
            <a:fld id="{4FF4F3D1-56DB-4F1C-8012-2FF1C2BCBBB0}" type="slidenum">
              <a:rPr lang="en-GB"/>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pied de page 2"/>
          <p:cNvSpPr>
            <a:spLocks noGrp="1"/>
          </p:cNvSpPr>
          <p:nvPr>
            <p:ph type="ftr" sz="quarter" idx="10"/>
          </p:nvPr>
        </p:nvSpPr>
        <p:spPr/>
        <p:txBody>
          <a:bodyPr/>
          <a:lstStyle>
            <a:lvl1pPr>
              <a:defRPr/>
            </a:lvl1pPr>
          </a:lstStyle>
          <a:p>
            <a:r>
              <a:rPr lang="en-GB"/>
              <a:t>© Alfa Laval</a:t>
            </a:r>
          </a:p>
        </p:txBody>
      </p:sp>
      <p:sp>
        <p:nvSpPr>
          <p:cNvPr id="4" name="Espace réservé du numéro de diapositive 3"/>
          <p:cNvSpPr>
            <a:spLocks noGrp="1"/>
          </p:cNvSpPr>
          <p:nvPr>
            <p:ph type="sldNum" sz="quarter" idx="11"/>
          </p:nvPr>
        </p:nvSpPr>
        <p:spPr/>
        <p:txBody>
          <a:bodyPr/>
          <a:lstStyle>
            <a:lvl1pPr>
              <a:defRPr/>
            </a:lvl1pPr>
          </a:lstStyle>
          <a:p>
            <a:r>
              <a:rPr lang="en-GB"/>
              <a:t>Slide </a:t>
            </a:r>
            <a:fld id="{B8D85A5C-7999-4807-BBB3-ED5936FC204A}" type="slidenum">
              <a:rPr lang="en-GB"/>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en-GB"/>
              <a:t>© Alfa Laval</a:t>
            </a:r>
          </a:p>
        </p:txBody>
      </p:sp>
      <p:sp>
        <p:nvSpPr>
          <p:cNvPr id="3" name="Espace réservé du numéro de diapositive 2"/>
          <p:cNvSpPr>
            <a:spLocks noGrp="1"/>
          </p:cNvSpPr>
          <p:nvPr>
            <p:ph type="sldNum" sz="quarter" idx="11"/>
          </p:nvPr>
        </p:nvSpPr>
        <p:spPr/>
        <p:txBody>
          <a:bodyPr/>
          <a:lstStyle>
            <a:lvl1pPr>
              <a:defRPr/>
            </a:lvl1pPr>
          </a:lstStyle>
          <a:p>
            <a:r>
              <a:rPr lang="en-GB"/>
              <a:t>Slide </a:t>
            </a:r>
            <a:fld id="{2F69AD66-B128-408B-947D-23C549EC320B}" type="slidenum">
              <a:rPr lang="en-GB"/>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632" y="273492"/>
            <a:ext cx="4017874" cy="1163933"/>
          </a:xfrm>
        </p:spPr>
        <p:txBody>
          <a:bodyPr anchor="b"/>
          <a:lstStyle>
            <a:lvl1pPr algn="l">
              <a:defRPr sz="2400" b="1"/>
            </a:lvl1pPr>
          </a:lstStyle>
          <a:p>
            <a:r>
              <a:rPr lang="fr-FR"/>
              <a:t>Cliquez pour modifier le style du titre</a:t>
            </a:r>
            <a:endParaRPr lang="en-US"/>
          </a:p>
        </p:txBody>
      </p:sp>
      <p:sp>
        <p:nvSpPr>
          <p:cNvPr id="3" name="Espace réservé du contenu 2"/>
          <p:cNvSpPr>
            <a:spLocks noGrp="1"/>
          </p:cNvSpPr>
          <p:nvPr>
            <p:ph idx="1"/>
          </p:nvPr>
        </p:nvSpPr>
        <p:spPr>
          <a:xfrm>
            <a:off x="4774802" y="273493"/>
            <a:ext cx="6827204" cy="586259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10632" y="1437426"/>
            <a:ext cx="4017874" cy="4698665"/>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en-GB"/>
              <a:t>© Alfa Laval</a:t>
            </a:r>
          </a:p>
        </p:txBody>
      </p:sp>
      <p:sp>
        <p:nvSpPr>
          <p:cNvPr id="6" name="Espace réservé du numéro de diapositive 5"/>
          <p:cNvSpPr>
            <a:spLocks noGrp="1"/>
          </p:cNvSpPr>
          <p:nvPr>
            <p:ph type="sldNum" sz="quarter" idx="11"/>
          </p:nvPr>
        </p:nvSpPr>
        <p:spPr/>
        <p:txBody>
          <a:bodyPr/>
          <a:lstStyle>
            <a:lvl1pPr>
              <a:defRPr/>
            </a:lvl1pPr>
          </a:lstStyle>
          <a:p>
            <a:r>
              <a:rPr lang="en-GB"/>
              <a:t>Slide </a:t>
            </a:r>
            <a:fld id="{6603A957-1BA7-4857-B913-9E86A84FACB0}" type="slidenum">
              <a:rPr lang="en-GB"/>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3762" y="4808379"/>
            <a:ext cx="7327583" cy="567656"/>
          </a:xfrm>
        </p:spPr>
        <p:txBody>
          <a:bodyPr anchor="b"/>
          <a:lstStyle>
            <a:lvl1pPr algn="l">
              <a:defRPr sz="2400" b="1"/>
            </a:lvl1pPr>
          </a:lstStyle>
          <a:p>
            <a:r>
              <a:rPr lang="fr-FR"/>
              <a:t>Cliquez pour modifier le style du titre</a:t>
            </a:r>
            <a:endParaRPr lang="en-US"/>
          </a:p>
        </p:txBody>
      </p:sp>
      <p:sp>
        <p:nvSpPr>
          <p:cNvPr id="3" name="Espace réservé pour une image  2"/>
          <p:cNvSpPr>
            <a:spLocks noGrp="1"/>
          </p:cNvSpPr>
          <p:nvPr>
            <p:ph type="pic" idx="1"/>
          </p:nvPr>
        </p:nvSpPr>
        <p:spPr>
          <a:xfrm>
            <a:off x="2393762" y="613768"/>
            <a:ext cx="7327583" cy="4121468"/>
          </a:xfrm>
        </p:spPr>
        <p:txBody>
          <a:bodyPr/>
          <a:lstStyle>
            <a:lvl1pPr marL="0" indent="0">
              <a:buNone/>
              <a:defRPr sz="3800"/>
            </a:lvl1pPr>
            <a:lvl2pPr marL="545165" indent="0">
              <a:buNone/>
              <a:defRPr sz="3300"/>
            </a:lvl2pPr>
            <a:lvl3pPr marL="1090331" indent="0">
              <a:buNone/>
              <a:defRPr sz="2900"/>
            </a:lvl3pPr>
            <a:lvl4pPr marL="1635496" indent="0">
              <a:buNone/>
              <a:defRPr sz="2400"/>
            </a:lvl4pPr>
            <a:lvl5pPr marL="2180661" indent="0">
              <a:buNone/>
              <a:defRPr sz="2400"/>
            </a:lvl5pPr>
            <a:lvl6pPr marL="2725826" indent="0">
              <a:buNone/>
              <a:defRPr sz="2400"/>
            </a:lvl6pPr>
            <a:lvl7pPr marL="3270992" indent="0">
              <a:buNone/>
              <a:defRPr sz="2400"/>
            </a:lvl7pPr>
            <a:lvl8pPr marL="3816157" indent="0">
              <a:buNone/>
              <a:defRPr sz="2400"/>
            </a:lvl8pPr>
            <a:lvl9pPr marL="4361322" indent="0">
              <a:buNone/>
              <a:defRPr sz="2400"/>
            </a:lvl9pPr>
          </a:lstStyle>
          <a:p>
            <a:r>
              <a:rPr lang="fr-FR"/>
              <a:t>Cliquez sur l'icône pour ajouter une image</a:t>
            </a:r>
            <a:endParaRPr lang="en-US"/>
          </a:p>
        </p:txBody>
      </p:sp>
      <p:sp>
        <p:nvSpPr>
          <p:cNvPr id="4" name="Espace réservé du texte 3"/>
          <p:cNvSpPr>
            <a:spLocks noGrp="1"/>
          </p:cNvSpPr>
          <p:nvPr>
            <p:ph type="body" sz="half" idx="2"/>
          </p:nvPr>
        </p:nvSpPr>
        <p:spPr>
          <a:xfrm>
            <a:off x="2393762" y="5376036"/>
            <a:ext cx="7327583" cy="806166"/>
          </a:xfrm>
        </p:spPr>
        <p:txBody>
          <a:bodyPr/>
          <a:lstStyle>
            <a:lvl1pPr marL="0" indent="0">
              <a:buNone/>
              <a:defRPr sz="1700"/>
            </a:lvl1pPr>
            <a:lvl2pPr marL="545165" indent="0">
              <a:buNone/>
              <a:defRPr sz="1400"/>
            </a:lvl2pPr>
            <a:lvl3pPr marL="1090331" indent="0">
              <a:buNone/>
              <a:defRPr sz="1200"/>
            </a:lvl3pPr>
            <a:lvl4pPr marL="1635496" indent="0">
              <a:buNone/>
              <a:defRPr sz="1100"/>
            </a:lvl4pPr>
            <a:lvl5pPr marL="2180661" indent="0">
              <a:buNone/>
              <a:defRPr sz="1100"/>
            </a:lvl5pPr>
            <a:lvl6pPr marL="2725826" indent="0">
              <a:buNone/>
              <a:defRPr sz="1100"/>
            </a:lvl6pPr>
            <a:lvl7pPr marL="3270992" indent="0">
              <a:buNone/>
              <a:defRPr sz="1100"/>
            </a:lvl7pPr>
            <a:lvl8pPr marL="3816157" indent="0">
              <a:buNone/>
              <a:defRPr sz="1100"/>
            </a:lvl8pPr>
            <a:lvl9pPr marL="4361322" indent="0">
              <a:buNone/>
              <a:defRPr sz="1100"/>
            </a:lvl9pPr>
          </a:lstStyle>
          <a:p>
            <a:pPr lvl="0"/>
            <a:r>
              <a:rPr lang="fr-FR"/>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en-GB"/>
              <a:t>© Alfa Laval</a:t>
            </a:r>
          </a:p>
        </p:txBody>
      </p:sp>
      <p:sp>
        <p:nvSpPr>
          <p:cNvPr id="6" name="Espace réservé du numéro de diapositive 5"/>
          <p:cNvSpPr>
            <a:spLocks noGrp="1"/>
          </p:cNvSpPr>
          <p:nvPr>
            <p:ph type="sldNum" sz="quarter" idx="11"/>
          </p:nvPr>
        </p:nvSpPr>
        <p:spPr/>
        <p:txBody>
          <a:bodyPr/>
          <a:lstStyle>
            <a:lvl1pPr>
              <a:defRPr/>
            </a:lvl1pPr>
          </a:lstStyle>
          <a:p>
            <a:r>
              <a:rPr lang="en-GB"/>
              <a:t>Slide </a:t>
            </a:r>
            <a:fld id="{CE02A072-4ED1-488F-8B92-8D3F1C9A0DF6}" type="slidenum">
              <a:rPr lang="en-GB"/>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3922" y="1749080"/>
            <a:ext cx="9823117" cy="41278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26" name="Rectangle 2"/>
          <p:cNvSpPr>
            <a:spLocks noGrp="1" noChangeArrowheads="1"/>
          </p:cNvSpPr>
          <p:nvPr>
            <p:ph type="title"/>
          </p:nvPr>
        </p:nvSpPr>
        <p:spPr bwMode="auto">
          <a:xfrm>
            <a:off x="1373922" y="381617"/>
            <a:ext cx="9823117" cy="84114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a:t>Cliquez pour modifier le style du titre</a:t>
            </a:r>
            <a:endParaRPr lang="en-US"/>
          </a:p>
        </p:txBody>
      </p:sp>
      <p:sp>
        <p:nvSpPr>
          <p:cNvPr id="1029" name="Rectangle 5"/>
          <p:cNvSpPr>
            <a:spLocks noGrp="1" noChangeArrowheads="1"/>
          </p:cNvSpPr>
          <p:nvPr>
            <p:ph type="ftr" sz="quarter" idx="3"/>
          </p:nvPr>
        </p:nvSpPr>
        <p:spPr bwMode="auto">
          <a:xfrm>
            <a:off x="1214904" y="6258525"/>
            <a:ext cx="3867335" cy="22897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noProof="1">
                <a:solidFill>
                  <a:schemeClr val="bg1"/>
                </a:solidFill>
                <a:latin typeface="+mn-lt"/>
              </a:defRPr>
            </a:lvl1pPr>
          </a:lstStyle>
          <a:p>
            <a:r>
              <a:t>© Alfa Laval</a:t>
            </a:r>
            <a:endParaRPr lang="en-GB"/>
          </a:p>
        </p:txBody>
      </p:sp>
      <p:sp>
        <p:nvSpPr>
          <p:cNvPr id="1030" name="Rectangle 6"/>
          <p:cNvSpPr>
            <a:spLocks noGrp="1" noChangeArrowheads="1"/>
          </p:cNvSpPr>
          <p:nvPr>
            <p:ph type="sldNum" sz="quarter" idx="4"/>
          </p:nvPr>
        </p:nvSpPr>
        <p:spPr bwMode="auto">
          <a:xfrm>
            <a:off x="6106320" y="6258526"/>
            <a:ext cx="1530820" cy="2146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200" noProof="1">
                <a:solidFill>
                  <a:schemeClr val="bg1"/>
                </a:solidFill>
                <a:latin typeface="+mn-lt"/>
              </a:defRPr>
            </a:lvl1pPr>
          </a:lstStyle>
          <a:p>
            <a:r>
              <a:rPr lang="en-GB"/>
              <a:t>Slide </a:t>
            </a:r>
            <a:fld id="{07B0792D-02FA-4E62-BB2A-2036BCE229B6}" type="slidenum">
              <a:rPr/>
              <a:pPr/>
              <a:t>‹#›</a:t>
            </a:fld>
            <a:endParaRPr lang="en-GB"/>
          </a:p>
        </p:txBody>
      </p:sp>
      <p:sp>
        <p:nvSpPr>
          <p:cNvPr id="1037" name="Line 13"/>
          <p:cNvSpPr>
            <a:spLocks noChangeShapeType="1"/>
          </p:cNvSpPr>
          <p:nvPr/>
        </p:nvSpPr>
        <p:spPr bwMode="auto">
          <a:xfrm flipV="1">
            <a:off x="1017720" y="6256936"/>
            <a:ext cx="0" cy="95404"/>
          </a:xfrm>
          <a:prstGeom prst="line">
            <a:avLst/>
          </a:prstGeom>
          <a:noFill/>
          <a:ln w="12700">
            <a:solidFill>
              <a:schemeClr val="tx2"/>
            </a:solidFill>
            <a:round/>
            <a:headEnd/>
            <a:tailEnd/>
          </a:ln>
          <a:effectLst/>
        </p:spPr>
        <p:txBody>
          <a:bodyPr wrap="none" lIns="109033" tIns="54517" rIns="109033" bIns="54517" anchor="ctr"/>
          <a:lstStyle/>
          <a:p>
            <a:endParaRPr lang="en-US"/>
          </a:p>
        </p:txBody>
      </p:sp>
      <p:sp>
        <p:nvSpPr>
          <p:cNvPr id="1034" name="Line 10"/>
          <p:cNvSpPr>
            <a:spLocks noChangeShapeType="1"/>
          </p:cNvSpPr>
          <p:nvPr/>
        </p:nvSpPr>
        <p:spPr bwMode="auto">
          <a:xfrm flipH="1">
            <a:off x="1212783" y="6487496"/>
            <a:ext cx="10999855" cy="0"/>
          </a:xfrm>
          <a:prstGeom prst="line">
            <a:avLst/>
          </a:prstGeom>
          <a:noFill/>
          <a:ln w="12700">
            <a:solidFill>
              <a:schemeClr val="tx2"/>
            </a:solidFill>
            <a:round/>
            <a:headEnd/>
            <a:tailEnd/>
          </a:ln>
          <a:effectLst/>
        </p:spPr>
        <p:txBody>
          <a:bodyPr wrap="none" lIns="109033" tIns="54517" rIns="109033" bIns="54517" anchor="ctr"/>
          <a:lstStyle/>
          <a:p>
            <a:endParaRPr lang="en-US"/>
          </a:p>
        </p:txBody>
      </p:sp>
      <p:sp>
        <p:nvSpPr>
          <p:cNvPr id="1035" name="Line 11"/>
          <p:cNvSpPr>
            <a:spLocks noChangeShapeType="1"/>
          </p:cNvSpPr>
          <p:nvPr/>
        </p:nvSpPr>
        <p:spPr bwMode="auto">
          <a:xfrm flipH="1">
            <a:off x="0" y="6255345"/>
            <a:ext cx="1017720" cy="0"/>
          </a:xfrm>
          <a:prstGeom prst="line">
            <a:avLst/>
          </a:prstGeom>
          <a:noFill/>
          <a:ln w="12700">
            <a:solidFill>
              <a:schemeClr val="tx2"/>
            </a:solidFill>
            <a:round/>
            <a:headEnd/>
            <a:tailEnd/>
          </a:ln>
          <a:effectLst/>
        </p:spPr>
        <p:txBody>
          <a:bodyPr wrap="none" lIns="109033" tIns="54517" rIns="109033" bIns="54517" anchor="ctr"/>
          <a:lstStyle/>
          <a:p>
            <a:endParaRPr lang="en-US"/>
          </a:p>
        </p:txBody>
      </p:sp>
      <p:sp>
        <p:nvSpPr>
          <p:cNvPr id="1038" name="Freeform 14"/>
          <p:cNvSpPr>
            <a:spLocks/>
          </p:cNvSpPr>
          <p:nvPr/>
        </p:nvSpPr>
        <p:spPr bwMode="auto">
          <a:xfrm flipH="1">
            <a:off x="1017721" y="6347569"/>
            <a:ext cx="192943" cy="139926"/>
          </a:xfrm>
          <a:custGeom>
            <a:avLst/>
            <a:gdLst/>
            <a:ahLst/>
            <a:cxnLst>
              <a:cxn ang="0">
                <a:pos x="0" y="76"/>
              </a:cxn>
              <a:cxn ang="0">
                <a:pos x="82" y="0"/>
              </a:cxn>
            </a:cxnLst>
            <a:rect l="0" t="0" r="r" b="b"/>
            <a:pathLst>
              <a:path w="82" h="76">
                <a:moveTo>
                  <a:pt x="0" y="76"/>
                </a:moveTo>
                <a:cubicBezTo>
                  <a:pt x="33" y="76"/>
                  <a:pt x="78" y="54"/>
                  <a:pt x="82" y="0"/>
                </a:cubicBezTo>
              </a:path>
            </a:pathLst>
          </a:custGeom>
          <a:noFill/>
          <a:ln w="12700" cmpd="sng">
            <a:solidFill>
              <a:schemeClr val="tx2"/>
            </a:solidFill>
            <a:round/>
            <a:headEnd/>
            <a:tailEnd/>
          </a:ln>
          <a:effectLst/>
        </p:spPr>
        <p:txBody>
          <a:bodyPr wrap="none" lIns="109033" tIns="54517" rIns="109033" bIns="54517" anchor="ctr"/>
          <a:lstStyle/>
          <a:p>
            <a:endParaRPr lang="en-US"/>
          </a:p>
        </p:txBody>
      </p:sp>
      <p:sp>
        <p:nvSpPr>
          <p:cNvPr id="1041" name="Text Box 17"/>
          <p:cNvSpPr txBox="1">
            <a:spLocks noChangeArrowheads="1"/>
          </p:cNvSpPr>
          <p:nvPr/>
        </p:nvSpPr>
        <p:spPr bwMode="auto">
          <a:xfrm>
            <a:off x="10096629" y="6182202"/>
            <a:ext cx="1694702" cy="325542"/>
          </a:xfrm>
          <a:prstGeom prst="rect">
            <a:avLst/>
          </a:prstGeom>
          <a:noFill/>
          <a:ln w="9525">
            <a:noFill/>
            <a:miter lim="800000"/>
            <a:headEnd/>
            <a:tailEnd/>
          </a:ln>
          <a:effectLst/>
        </p:spPr>
        <p:txBody>
          <a:bodyPr wrap="none" lIns="109033" tIns="54517" rIns="109033" bIns="54517">
            <a:spAutoFit/>
          </a:bodyPr>
          <a:lstStyle/>
          <a:p>
            <a:r>
              <a:rPr lang="en-GB" sz="1400" noProof="1">
                <a:solidFill>
                  <a:schemeClr val="tx2"/>
                </a:solidFill>
                <a:latin typeface="Arial" charset="0"/>
              </a:rPr>
              <a:t>www.alfalaval.com</a:t>
            </a:r>
            <a:endParaRPr lang="en-GB"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dt="0"/>
  <p:txStyles>
    <p:titleStyle>
      <a:lvl1pPr algn="l" rtl="0" eaLnBrk="1" fontAlgn="base" hangingPunct="1">
        <a:spcBef>
          <a:spcPct val="0"/>
        </a:spcBef>
        <a:spcAft>
          <a:spcPct val="0"/>
        </a:spcAft>
        <a:defRPr sz="4800">
          <a:solidFill>
            <a:schemeClr val="tx2"/>
          </a:solidFill>
          <a:latin typeface="+mj-lt"/>
          <a:ea typeface="+mj-ea"/>
          <a:cs typeface="+mj-cs"/>
        </a:defRPr>
      </a:lvl1pPr>
      <a:lvl2pPr algn="l" rtl="0" eaLnBrk="1" fontAlgn="base" hangingPunct="1">
        <a:spcBef>
          <a:spcPct val="0"/>
        </a:spcBef>
        <a:spcAft>
          <a:spcPct val="0"/>
        </a:spcAft>
        <a:defRPr sz="4800">
          <a:solidFill>
            <a:schemeClr val="tx2"/>
          </a:solidFill>
          <a:latin typeface="Arial" charset="0"/>
        </a:defRPr>
      </a:lvl2pPr>
      <a:lvl3pPr algn="l" rtl="0" eaLnBrk="1" fontAlgn="base" hangingPunct="1">
        <a:spcBef>
          <a:spcPct val="0"/>
        </a:spcBef>
        <a:spcAft>
          <a:spcPct val="0"/>
        </a:spcAft>
        <a:defRPr sz="4800">
          <a:solidFill>
            <a:schemeClr val="tx2"/>
          </a:solidFill>
          <a:latin typeface="Arial" charset="0"/>
        </a:defRPr>
      </a:lvl3pPr>
      <a:lvl4pPr algn="l" rtl="0" eaLnBrk="1" fontAlgn="base" hangingPunct="1">
        <a:spcBef>
          <a:spcPct val="0"/>
        </a:spcBef>
        <a:spcAft>
          <a:spcPct val="0"/>
        </a:spcAft>
        <a:defRPr sz="4800">
          <a:solidFill>
            <a:schemeClr val="tx2"/>
          </a:solidFill>
          <a:latin typeface="Arial" charset="0"/>
        </a:defRPr>
      </a:lvl4pPr>
      <a:lvl5pPr algn="l" rtl="0" eaLnBrk="1" fontAlgn="base" hangingPunct="1">
        <a:spcBef>
          <a:spcPct val="0"/>
        </a:spcBef>
        <a:spcAft>
          <a:spcPct val="0"/>
        </a:spcAft>
        <a:defRPr sz="4800">
          <a:solidFill>
            <a:schemeClr val="tx2"/>
          </a:solidFill>
          <a:latin typeface="Arial" charset="0"/>
        </a:defRPr>
      </a:lvl5pPr>
      <a:lvl6pPr marL="545165" algn="l" rtl="0" eaLnBrk="1" fontAlgn="base" hangingPunct="1">
        <a:spcBef>
          <a:spcPct val="0"/>
        </a:spcBef>
        <a:spcAft>
          <a:spcPct val="0"/>
        </a:spcAft>
        <a:defRPr sz="4800">
          <a:solidFill>
            <a:schemeClr val="tx2"/>
          </a:solidFill>
          <a:latin typeface="Arial" charset="0"/>
        </a:defRPr>
      </a:lvl6pPr>
      <a:lvl7pPr marL="1090331" algn="l" rtl="0" eaLnBrk="1" fontAlgn="base" hangingPunct="1">
        <a:spcBef>
          <a:spcPct val="0"/>
        </a:spcBef>
        <a:spcAft>
          <a:spcPct val="0"/>
        </a:spcAft>
        <a:defRPr sz="4800">
          <a:solidFill>
            <a:schemeClr val="tx2"/>
          </a:solidFill>
          <a:latin typeface="Arial" charset="0"/>
        </a:defRPr>
      </a:lvl7pPr>
      <a:lvl8pPr marL="1635496" algn="l" rtl="0" eaLnBrk="1" fontAlgn="base" hangingPunct="1">
        <a:spcBef>
          <a:spcPct val="0"/>
        </a:spcBef>
        <a:spcAft>
          <a:spcPct val="0"/>
        </a:spcAft>
        <a:defRPr sz="4800">
          <a:solidFill>
            <a:schemeClr val="tx2"/>
          </a:solidFill>
          <a:latin typeface="Arial" charset="0"/>
        </a:defRPr>
      </a:lvl8pPr>
      <a:lvl9pPr marL="2180661" algn="l" rtl="0" eaLnBrk="1" fontAlgn="base" hangingPunct="1">
        <a:spcBef>
          <a:spcPct val="0"/>
        </a:spcBef>
        <a:spcAft>
          <a:spcPct val="0"/>
        </a:spcAft>
        <a:defRPr sz="4800">
          <a:solidFill>
            <a:schemeClr val="tx2"/>
          </a:solidFill>
          <a:latin typeface="Arial" charset="0"/>
        </a:defRPr>
      </a:lvl9pPr>
    </p:titleStyle>
    <p:bodyStyle>
      <a:lvl1pPr marL="408874" indent="-408874" algn="l" rtl="0" eaLnBrk="1" fontAlgn="base" hangingPunct="1">
        <a:spcBef>
          <a:spcPct val="0"/>
        </a:spcBef>
        <a:spcAft>
          <a:spcPct val="50000"/>
        </a:spcAft>
        <a:buClr>
          <a:schemeClr val="tx2"/>
        </a:buClr>
        <a:buSzPct val="125000"/>
        <a:buChar char="•"/>
        <a:defRPr sz="2900">
          <a:solidFill>
            <a:schemeClr val="tx1"/>
          </a:solidFill>
          <a:latin typeface="+mn-lt"/>
          <a:ea typeface="+mn-ea"/>
          <a:cs typeface="+mn-cs"/>
        </a:defRPr>
      </a:lvl1pPr>
      <a:lvl2pPr marL="885894" indent="-340728" algn="l" rtl="0" eaLnBrk="1" fontAlgn="base" hangingPunct="1">
        <a:spcBef>
          <a:spcPct val="0"/>
        </a:spcBef>
        <a:spcAft>
          <a:spcPct val="50000"/>
        </a:spcAft>
        <a:buChar char="–"/>
        <a:defRPr sz="2900">
          <a:solidFill>
            <a:schemeClr val="tx1"/>
          </a:solidFill>
          <a:latin typeface="+mn-lt"/>
        </a:defRPr>
      </a:lvl2pPr>
      <a:lvl3pPr marL="1362913" indent="-272583" algn="l" rtl="0" eaLnBrk="1" fontAlgn="base" hangingPunct="1">
        <a:spcBef>
          <a:spcPct val="0"/>
        </a:spcBef>
        <a:spcAft>
          <a:spcPct val="50000"/>
        </a:spcAft>
        <a:buChar char="•"/>
        <a:defRPr sz="2400">
          <a:solidFill>
            <a:schemeClr val="tx1"/>
          </a:solidFill>
          <a:latin typeface="+mn-lt"/>
        </a:defRPr>
      </a:lvl3pPr>
      <a:lvl4pPr marL="1908078" indent="-272583" algn="l" rtl="0" eaLnBrk="1" fontAlgn="base" hangingPunct="1">
        <a:spcBef>
          <a:spcPct val="0"/>
        </a:spcBef>
        <a:spcAft>
          <a:spcPct val="50000"/>
        </a:spcAft>
        <a:buChar char="–"/>
        <a:defRPr>
          <a:solidFill>
            <a:schemeClr val="tx1"/>
          </a:solidFill>
          <a:latin typeface="+mn-lt"/>
        </a:defRPr>
      </a:lvl4pPr>
      <a:lvl5pPr marL="2453244" indent="-272583" algn="l" rtl="0" eaLnBrk="1" fontAlgn="base" hangingPunct="1">
        <a:spcBef>
          <a:spcPct val="0"/>
        </a:spcBef>
        <a:spcAft>
          <a:spcPct val="50000"/>
        </a:spcAft>
        <a:buChar char="»"/>
        <a:defRPr>
          <a:solidFill>
            <a:schemeClr val="tx1"/>
          </a:solidFill>
          <a:latin typeface="+mn-lt"/>
        </a:defRPr>
      </a:lvl5pPr>
      <a:lvl6pPr marL="2998409" indent="-272583" algn="l" rtl="0" eaLnBrk="1" fontAlgn="base" hangingPunct="1">
        <a:spcBef>
          <a:spcPct val="0"/>
        </a:spcBef>
        <a:spcAft>
          <a:spcPct val="50000"/>
        </a:spcAft>
        <a:buChar char="»"/>
        <a:defRPr>
          <a:solidFill>
            <a:schemeClr val="tx1"/>
          </a:solidFill>
          <a:latin typeface="+mn-lt"/>
        </a:defRPr>
      </a:lvl6pPr>
      <a:lvl7pPr marL="3543574" indent="-272583" algn="l" rtl="0" eaLnBrk="1" fontAlgn="base" hangingPunct="1">
        <a:spcBef>
          <a:spcPct val="0"/>
        </a:spcBef>
        <a:spcAft>
          <a:spcPct val="50000"/>
        </a:spcAft>
        <a:buChar char="»"/>
        <a:defRPr>
          <a:solidFill>
            <a:schemeClr val="tx1"/>
          </a:solidFill>
          <a:latin typeface="+mn-lt"/>
        </a:defRPr>
      </a:lvl7pPr>
      <a:lvl8pPr marL="4088740" indent="-272583" algn="l" rtl="0" eaLnBrk="1" fontAlgn="base" hangingPunct="1">
        <a:spcBef>
          <a:spcPct val="0"/>
        </a:spcBef>
        <a:spcAft>
          <a:spcPct val="50000"/>
        </a:spcAft>
        <a:buChar char="»"/>
        <a:defRPr>
          <a:solidFill>
            <a:schemeClr val="tx1"/>
          </a:solidFill>
          <a:latin typeface="+mn-lt"/>
        </a:defRPr>
      </a:lvl8pPr>
      <a:lvl9pPr marL="4633905" indent="-272583" algn="l" rtl="0" eaLnBrk="1" fontAlgn="base" hangingPunct="1">
        <a:spcBef>
          <a:spcPct val="0"/>
        </a:spcBef>
        <a:spcAft>
          <a:spcPct val="50000"/>
        </a:spcAft>
        <a:buChar char="»"/>
        <a:defRPr>
          <a:solidFill>
            <a:schemeClr val="tx1"/>
          </a:solidFill>
          <a:latin typeface="+mn-lt"/>
        </a:defRPr>
      </a:lvl9pPr>
    </p:bodyStyle>
    <p:otherStyle>
      <a:defPPr>
        <a:defRPr lang="en-US"/>
      </a:defPPr>
      <a:lvl1pPr marL="0" algn="l" defTabSz="1090331" rtl="0" eaLnBrk="1" latinLnBrk="0" hangingPunct="1">
        <a:defRPr sz="2100" kern="1200">
          <a:solidFill>
            <a:schemeClr val="tx1"/>
          </a:solidFill>
          <a:latin typeface="+mn-lt"/>
          <a:ea typeface="+mn-ea"/>
          <a:cs typeface="+mn-cs"/>
        </a:defRPr>
      </a:lvl1pPr>
      <a:lvl2pPr marL="545165" algn="l" defTabSz="1090331" rtl="0" eaLnBrk="1" latinLnBrk="0" hangingPunct="1">
        <a:defRPr sz="2100" kern="1200">
          <a:solidFill>
            <a:schemeClr val="tx1"/>
          </a:solidFill>
          <a:latin typeface="+mn-lt"/>
          <a:ea typeface="+mn-ea"/>
          <a:cs typeface="+mn-cs"/>
        </a:defRPr>
      </a:lvl2pPr>
      <a:lvl3pPr marL="1090331" algn="l" defTabSz="1090331" rtl="0" eaLnBrk="1" latinLnBrk="0" hangingPunct="1">
        <a:defRPr sz="2100" kern="1200">
          <a:solidFill>
            <a:schemeClr val="tx1"/>
          </a:solidFill>
          <a:latin typeface="+mn-lt"/>
          <a:ea typeface="+mn-ea"/>
          <a:cs typeface="+mn-cs"/>
        </a:defRPr>
      </a:lvl3pPr>
      <a:lvl4pPr marL="1635496" algn="l" defTabSz="1090331" rtl="0" eaLnBrk="1" latinLnBrk="0" hangingPunct="1">
        <a:defRPr sz="2100" kern="1200">
          <a:solidFill>
            <a:schemeClr val="tx1"/>
          </a:solidFill>
          <a:latin typeface="+mn-lt"/>
          <a:ea typeface="+mn-ea"/>
          <a:cs typeface="+mn-cs"/>
        </a:defRPr>
      </a:lvl4pPr>
      <a:lvl5pPr marL="2180661" algn="l" defTabSz="1090331" rtl="0" eaLnBrk="1" latinLnBrk="0" hangingPunct="1">
        <a:defRPr sz="2100" kern="1200">
          <a:solidFill>
            <a:schemeClr val="tx1"/>
          </a:solidFill>
          <a:latin typeface="+mn-lt"/>
          <a:ea typeface="+mn-ea"/>
          <a:cs typeface="+mn-cs"/>
        </a:defRPr>
      </a:lvl5pPr>
      <a:lvl6pPr marL="2725826" algn="l" defTabSz="1090331" rtl="0" eaLnBrk="1" latinLnBrk="0" hangingPunct="1">
        <a:defRPr sz="2100" kern="1200">
          <a:solidFill>
            <a:schemeClr val="tx1"/>
          </a:solidFill>
          <a:latin typeface="+mn-lt"/>
          <a:ea typeface="+mn-ea"/>
          <a:cs typeface="+mn-cs"/>
        </a:defRPr>
      </a:lvl6pPr>
      <a:lvl7pPr marL="3270992" algn="l" defTabSz="1090331" rtl="0" eaLnBrk="1" latinLnBrk="0" hangingPunct="1">
        <a:defRPr sz="2100" kern="1200">
          <a:solidFill>
            <a:schemeClr val="tx1"/>
          </a:solidFill>
          <a:latin typeface="+mn-lt"/>
          <a:ea typeface="+mn-ea"/>
          <a:cs typeface="+mn-cs"/>
        </a:defRPr>
      </a:lvl7pPr>
      <a:lvl8pPr marL="3816157" algn="l" defTabSz="1090331" rtl="0" eaLnBrk="1" latinLnBrk="0" hangingPunct="1">
        <a:defRPr sz="2100" kern="1200">
          <a:solidFill>
            <a:schemeClr val="tx1"/>
          </a:solidFill>
          <a:latin typeface="+mn-lt"/>
          <a:ea typeface="+mn-ea"/>
          <a:cs typeface="+mn-cs"/>
        </a:defRPr>
      </a:lvl8pPr>
      <a:lvl9pPr marL="4361322" algn="l" defTabSz="109033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6.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9.png"/><Relationship Id="rId5" Type="http://schemas.openxmlformats.org/officeDocument/2006/relationships/slide" Target="slide6.xml"/><Relationship Id="rId10"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 name="Rectangle 40"/>
          <p:cNvSpPr>
            <a:spLocks noGrp="1" noChangeArrowheads="1"/>
          </p:cNvSpPr>
          <p:nvPr>
            <p:ph type="ctrTitle"/>
          </p:nvPr>
        </p:nvSpPr>
        <p:spPr>
          <a:xfrm>
            <a:off x="720621" y="1198692"/>
            <a:ext cx="7212989" cy="577395"/>
          </a:xfrm>
        </p:spPr>
        <p:txBody>
          <a:bodyPr/>
          <a:lstStyle/>
          <a:p>
            <a:pPr algn="ctr"/>
            <a:r>
              <a:rPr lang="en-US" dirty="0"/>
              <a:t>Alfa Laval</a:t>
            </a:r>
            <a:endParaRPr lang="sv-SE" dirty="0"/>
          </a:p>
        </p:txBody>
      </p:sp>
      <p:sp>
        <p:nvSpPr>
          <p:cNvPr id="16425" name="Rectangle 41"/>
          <p:cNvSpPr>
            <a:spLocks noGrp="1" noChangeArrowheads="1"/>
          </p:cNvSpPr>
          <p:nvPr>
            <p:ph type="subTitle" idx="1"/>
          </p:nvPr>
        </p:nvSpPr>
        <p:spPr>
          <a:xfrm>
            <a:off x="912967" y="2208437"/>
            <a:ext cx="7116816" cy="793372"/>
          </a:xfrm>
        </p:spPr>
        <p:txBody>
          <a:bodyPr/>
          <a:lstStyle/>
          <a:p>
            <a:pPr algn="ctr">
              <a:spcAft>
                <a:spcPts val="0"/>
              </a:spcAft>
            </a:pPr>
            <a:r>
              <a:rPr lang="ru-RU" b="1" dirty="0"/>
              <a:t>Оборудование для очистки сточных вод и обработки осадков</a:t>
            </a:r>
          </a:p>
        </p:txBody>
      </p:sp>
      <p:pic>
        <p:nvPicPr>
          <p:cNvPr id="5" name="Picture 5"/>
          <p:cNvPicPr>
            <a:picLocks noChangeAspect="1" noChangeArrowheads="1"/>
          </p:cNvPicPr>
          <p:nvPr/>
        </p:nvPicPr>
        <p:blipFill>
          <a:blip r:embed="rId2" cstate="print"/>
          <a:srcRect/>
          <a:stretch>
            <a:fillRect/>
          </a:stretch>
        </p:blipFill>
        <p:spPr bwMode="auto">
          <a:xfrm rot="1225495">
            <a:off x="10716825" y="1029106"/>
            <a:ext cx="1226539" cy="1323032"/>
          </a:xfrm>
          <a:prstGeom prst="rect">
            <a:avLst/>
          </a:prstGeom>
          <a:noFill/>
          <a:ln w="9525">
            <a:noFill/>
            <a:miter lim="800000"/>
            <a:headEnd/>
            <a:tailEnd/>
          </a:ln>
        </p:spPr>
      </p:pic>
      <p:sp>
        <p:nvSpPr>
          <p:cNvPr id="6" name="TextBox 5"/>
          <p:cNvSpPr txBox="1"/>
          <p:nvPr/>
        </p:nvSpPr>
        <p:spPr>
          <a:xfrm>
            <a:off x="624447" y="4083679"/>
            <a:ext cx="8463241" cy="556375"/>
          </a:xfrm>
          <a:prstGeom prst="rect">
            <a:avLst/>
          </a:prstGeom>
          <a:noFill/>
        </p:spPr>
        <p:txBody>
          <a:bodyPr wrap="square" lIns="109033" tIns="54517" rIns="109033" bIns="54517" rtlCol="0">
            <a:spAutoFit/>
          </a:bodyPr>
          <a:lstStyle/>
          <a:p>
            <a:pPr algn="ctr"/>
            <a:r>
              <a:rPr lang="ru-RU" sz="2900" dirty="0">
                <a:latin typeface="+mj-lt"/>
              </a:rPr>
              <a:t>Простые и энергоэффективные решения</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a:blip r:embed="rId2" cstate="print"/>
          <a:srcRect/>
          <a:stretch>
            <a:fillRect/>
          </a:stretch>
        </p:blipFill>
        <p:spPr bwMode="auto">
          <a:xfrm rot="1225495">
            <a:off x="10716825" y="118914"/>
            <a:ext cx="1226539" cy="1323032"/>
          </a:xfrm>
          <a:prstGeom prst="rect">
            <a:avLst/>
          </a:prstGeom>
          <a:noFill/>
          <a:ln w="9525">
            <a:noFill/>
            <a:miter lim="800000"/>
            <a:headEnd/>
            <a:tailEnd/>
          </a:ln>
        </p:spPr>
      </p:pic>
      <p:sp>
        <p:nvSpPr>
          <p:cNvPr id="2" name="Titre 1"/>
          <p:cNvSpPr>
            <a:spLocks noGrp="1"/>
          </p:cNvSpPr>
          <p:nvPr>
            <p:ph type="title"/>
          </p:nvPr>
        </p:nvSpPr>
        <p:spPr>
          <a:xfrm>
            <a:off x="720621" y="405320"/>
            <a:ext cx="9823117" cy="841149"/>
          </a:xfrm>
        </p:spPr>
        <p:txBody>
          <a:bodyPr/>
          <a:lstStyle/>
          <a:p>
            <a:r>
              <a:rPr lang="ru-RU" dirty="0"/>
              <a:t>Влияние на другие процессы</a:t>
            </a:r>
            <a:endParaRPr lang="en-GB" dirty="0"/>
          </a:p>
        </p:txBody>
      </p:sp>
      <p:sp>
        <p:nvSpPr>
          <p:cNvPr id="34" name="Arrondir un rectangle avec un coin du même côté 33">
            <a:hlinkClick r:id="rId3" action="ppaction://hlinksldjump"/>
          </p:cNvPr>
          <p:cNvSpPr/>
          <p:nvPr/>
        </p:nvSpPr>
        <p:spPr bwMode="auto">
          <a:xfrm>
            <a:off x="653735" y="1054442"/>
            <a:ext cx="1902044"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Основные схемы ОС</a:t>
            </a:r>
            <a:endParaRPr lang="en-GB" sz="1300" dirty="0">
              <a:solidFill>
                <a:schemeClr val="bg1"/>
              </a:solidFill>
              <a:latin typeface="+mj-lt"/>
            </a:endParaRPr>
          </a:p>
        </p:txBody>
      </p:sp>
      <p:sp>
        <p:nvSpPr>
          <p:cNvPr id="39" name="Arrondir un rectangle avec un coin du même côté 38">
            <a:hlinkClick r:id="rId4" action="ppaction://hlinksldjump"/>
          </p:cNvPr>
          <p:cNvSpPr/>
          <p:nvPr/>
        </p:nvSpPr>
        <p:spPr bwMode="auto">
          <a:xfrm>
            <a:off x="2566925" y="1054442"/>
            <a:ext cx="1731117"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r>
              <a:rPr lang="ru-RU" sz="1300" dirty="0">
                <a:solidFill>
                  <a:schemeClr val="bg1"/>
                </a:solidFill>
                <a:latin typeface="+mj-lt"/>
              </a:rPr>
              <a:t>Отличия МБР</a:t>
            </a:r>
            <a:endParaRPr lang="en-GB" sz="1300" dirty="0">
              <a:solidFill>
                <a:schemeClr val="bg1"/>
              </a:solidFill>
              <a:latin typeface="+mj-lt"/>
            </a:endParaRPr>
          </a:p>
        </p:txBody>
      </p:sp>
      <p:sp>
        <p:nvSpPr>
          <p:cNvPr id="25" name="Arrondir un rectangle avec un coin du même côté 64">
            <a:hlinkClick r:id="rId5" action="ppaction://hlinksldjump"/>
          </p:cNvPr>
          <p:cNvSpPr/>
          <p:nvPr/>
        </p:nvSpPr>
        <p:spPr bwMode="auto">
          <a:xfrm>
            <a:off x="4292750" y="1054442"/>
            <a:ext cx="2435779"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endParaRPr lang="ru-RU" sz="1300" dirty="0">
              <a:solidFill>
                <a:schemeClr val="bg1"/>
              </a:solidFill>
              <a:latin typeface="+mn-lt"/>
            </a:endParaRPr>
          </a:p>
          <a:p>
            <a:pPr algn="ctr" defTabSz="1090331"/>
            <a:r>
              <a:rPr lang="ru-RU" sz="1300" dirty="0">
                <a:solidFill>
                  <a:schemeClr val="bg1"/>
                </a:solidFill>
                <a:latin typeface="+mn-lt"/>
              </a:rPr>
              <a:t>Рабочие параметры мембран АЛ</a:t>
            </a:r>
          </a:p>
          <a:p>
            <a:pPr algn="ctr" defTabSz="1090331"/>
            <a:endParaRPr lang="en-GB" sz="1300" dirty="0">
              <a:solidFill>
                <a:schemeClr val="bg1"/>
              </a:solidFill>
              <a:latin typeface="+mn-lt"/>
            </a:endParaRPr>
          </a:p>
        </p:txBody>
      </p:sp>
      <p:sp>
        <p:nvSpPr>
          <p:cNvPr id="26" name="Arrondir un rectangle avec un coin du même côté 65">
            <a:hlinkClick r:id="" action="ppaction://noaction"/>
          </p:cNvPr>
          <p:cNvSpPr/>
          <p:nvPr/>
        </p:nvSpPr>
        <p:spPr bwMode="auto">
          <a:xfrm>
            <a:off x="6728529" y="1054442"/>
            <a:ext cx="1677445"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Конструкция модулей </a:t>
            </a:r>
            <a:r>
              <a:rPr lang="en-US" sz="1300" dirty="0">
                <a:solidFill>
                  <a:schemeClr val="bg1"/>
                </a:solidFill>
                <a:latin typeface="+mn-lt"/>
              </a:rPr>
              <a:t>MFM</a:t>
            </a:r>
            <a:endParaRPr lang="en-GB" sz="1300" dirty="0">
              <a:solidFill>
                <a:schemeClr val="bg1"/>
              </a:solidFill>
              <a:latin typeface="+mn-lt"/>
            </a:endParaRPr>
          </a:p>
        </p:txBody>
      </p:sp>
      <p:sp>
        <p:nvSpPr>
          <p:cNvPr id="28" name="Arrondir un rectangle avec un coin du même côté 44">
            <a:hlinkClick r:id="" action="ppaction://noaction"/>
          </p:cNvPr>
          <p:cNvSpPr/>
          <p:nvPr/>
        </p:nvSpPr>
        <p:spPr bwMode="auto">
          <a:xfrm>
            <a:off x="8405974" y="1054442"/>
            <a:ext cx="2308157" cy="432748"/>
          </a:xfrm>
          <a:prstGeom prst="round2SameRect">
            <a:avLst/>
          </a:prstGeom>
          <a:solidFill>
            <a:srgbClr val="0D0690"/>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Влияние на другие процессы ОС</a:t>
            </a:r>
            <a:endParaRPr lang="en-GB" sz="1300" dirty="0">
              <a:solidFill>
                <a:schemeClr val="bg1"/>
              </a:solidFill>
              <a:latin typeface="+mn-lt"/>
            </a:endParaRPr>
          </a:p>
        </p:txBody>
      </p:sp>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335929" y="1560859"/>
            <a:ext cx="1538771" cy="2574393"/>
          </a:xfrm>
          <a:prstGeom prst="rect">
            <a:avLst/>
          </a:prstGeom>
          <a:noFill/>
          <a:ln>
            <a:noFill/>
          </a:ln>
        </p:spPr>
      </p:pic>
      <p:sp>
        <p:nvSpPr>
          <p:cNvPr id="23" name="TextBox 22"/>
          <p:cNvSpPr txBox="1"/>
          <p:nvPr/>
        </p:nvSpPr>
        <p:spPr>
          <a:xfrm>
            <a:off x="2259391" y="1775689"/>
            <a:ext cx="9617319" cy="694874"/>
          </a:xfrm>
          <a:prstGeom prst="rect">
            <a:avLst/>
          </a:prstGeom>
          <a:noFill/>
        </p:spPr>
        <p:txBody>
          <a:bodyPr wrap="square" lIns="109033" tIns="54517" rIns="109033" bIns="54517" rtlCol="0">
            <a:spAutoFit/>
          </a:bodyPr>
          <a:lstStyle/>
          <a:p>
            <a:r>
              <a:rPr lang="ru-RU" sz="1900" dirty="0">
                <a:solidFill>
                  <a:schemeClr val="tx2"/>
                </a:solidFill>
                <a:latin typeface="+mj-lt"/>
              </a:rPr>
              <a:t>До14 г</a:t>
            </a:r>
            <a:r>
              <a:rPr lang="en-US" sz="1900" dirty="0">
                <a:solidFill>
                  <a:schemeClr val="tx2"/>
                </a:solidFill>
                <a:latin typeface="+mj-lt"/>
              </a:rPr>
              <a:t>/</a:t>
            </a:r>
            <a:r>
              <a:rPr lang="ru-RU" sz="1900" dirty="0">
                <a:solidFill>
                  <a:schemeClr val="tx2"/>
                </a:solidFill>
                <a:latin typeface="+mj-lt"/>
              </a:rPr>
              <a:t>л концентрация иловой смеси в системе биологической очистки = более концентрированный избыточный активный ил</a:t>
            </a:r>
          </a:p>
        </p:txBody>
      </p:sp>
      <p:grpSp>
        <p:nvGrpSpPr>
          <p:cNvPr id="24" name="Group 23"/>
          <p:cNvGrpSpPr>
            <a:grpSpLocks noChangeAspect="1"/>
          </p:cNvGrpSpPr>
          <p:nvPr/>
        </p:nvGrpSpPr>
        <p:grpSpPr>
          <a:xfrm>
            <a:off x="2366552" y="2594118"/>
            <a:ext cx="3009842" cy="975028"/>
            <a:chOff x="3059832" y="5030536"/>
            <a:chExt cx="1626817" cy="702720"/>
          </a:xfrm>
        </p:grpSpPr>
        <p:pic>
          <p:nvPicPr>
            <p:cNvPr id="29" name="Image 7" descr="ALDEC G2 45.jpg"/>
            <p:cNvPicPr>
              <a:picLocks noChangeAspect="1"/>
            </p:cNvPicPr>
            <p:nvPr/>
          </p:nvPicPr>
          <p:blipFill>
            <a:blip r:embed="rId7" cstate="print"/>
            <a:stretch>
              <a:fillRect/>
            </a:stretch>
          </p:blipFill>
          <p:spPr>
            <a:xfrm>
              <a:off x="3059832" y="5030536"/>
              <a:ext cx="1626817" cy="702720"/>
            </a:xfrm>
            <a:prstGeom prst="rect">
              <a:avLst/>
            </a:prstGeom>
          </p:spPr>
        </p:pic>
        <p:sp>
          <p:nvSpPr>
            <p:cNvPr id="30" name="Rectangle 29"/>
            <p:cNvSpPr/>
            <p:nvPr/>
          </p:nvSpPr>
          <p:spPr bwMode="auto">
            <a:xfrm>
              <a:off x="3981600" y="5328000"/>
              <a:ext cx="72000" cy="144000"/>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90331"/>
              <a:endParaRPr lang="da-DK" dirty="0"/>
            </a:p>
          </p:txBody>
        </p:sp>
      </p:grpSp>
      <p:grpSp>
        <p:nvGrpSpPr>
          <p:cNvPr id="35" name="Group 34"/>
          <p:cNvGrpSpPr>
            <a:grpSpLocks noChangeAspect="1"/>
          </p:cNvGrpSpPr>
          <p:nvPr/>
        </p:nvGrpSpPr>
        <p:grpSpPr>
          <a:xfrm>
            <a:off x="5470001" y="2644355"/>
            <a:ext cx="3009842" cy="975028"/>
            <a:chOff x="3059832" y="5030536"/>
            <a:chExt cx="1626817" cy="702720"/>
          </a:xfrm>
        </p:grpSpPr>
        <p:pic>
          <p:nvPicPr>
            <p:cNvPr id="36" name="Image 7" descr="ALDEC G2 45.jpg"/>
            <p:cNvPicPr>
              <a:picLocks noChangeAspect="1"/>
            </p:cNvPicPr>
            <p:nvPr/>
          </p:nvPicPr>
          <p:blipFill>
            <a:blip r:embed="rId7" cstate="print"/>
            <a:stretch>
              <a:fillRect/>
            </a:stretch>
          </p:blipFill>
          <p:spPr>
            <a:xfrm>
              <a:off x="3059832" y="5030536"/>
              <a:ext cx="1626817" cy="702720"/>
            </a:xfrm>
            <a:prstGeom prst="rect">
              <a:avLst/>
            </a:prstGeom>
          </p:spPr>
        </p:pic>
        <p:sp>
          <p:nvSpPr>
            <p:cNvPr id="37" name="Rectangle 36"/>
            <p:cNvSpPr/>
            <p:nvPr/>
          </p:nvSpPr>
          <p:spPr bwMode="auto">
            <a:xfrm>
              <a:off x="3981600" y="5328000"/>
              <a:ext cx="72000" cy="144000"/>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90331"/>
              <a:endParaRPr lang="da-DK" dirty="0"/>
            </a:p>
          </p:txBody>
        </p:sp>
      </p:grpSp>
      <p:grpSp>
        <p:nvGrpSpPr>
          <p:cNvPr id="55" name="Group 54"/>
          <p:cNvGrpSpPr>
            <a:grpSpLocks noChangeAspect="1"/>
          </p:cNvGrpSpPr>
          <p:nvPr/>
        </p:nvGrpSpPr>
        <p:grpSpPr>
          <a:xfrm>
            <a:off x="8606823" y="2619236"/>
            <a:ext cx="3009842" cy="975028"/>
            <a:chOff x="3059832" y="5030536"/>
            <a:chExt cx="1626817" cy="702720"/>
          </a:xfrm>
        </p:grpSpPr>
        <p:pic>
          <p:nvPicPr>
            <p:cNvPr id="56" name="Image 7" descr="ALDEC G2 45.jpg"/>
            <p:cNvPicPr>
              <a:picLocks noChangeAspect="1"/>
            </p:cNvPicPr>
            <p:nvPr/>
          </p:nvPicPr>
          <p:blipFill>
            <a:blip r:embed="rId7" cstate="print"/>
            <a:stretch>
              <a:fillRect/>
            </a:stretch>
          </p:blipFill>
          <p:spPr>
            <a:xfrm>
              <a:off x="3059832" y="5030536"/>
              <a:ext cx="1626817" cy="702720"/>
            </a:xfrm>
            <a:prstGeom prst="rect">
              <a:avLst/>
            </a:prstGeom>
          </p:spPr>
        </p:pic>
        <p:sp>
          <p:nvSpPr>
            <p:cNvPr id="57" name="Rectangle 56"/>
            <p:cNvSpPr/>
            <p:nvPr/>
          </p:nvSpPr>
          <p:spPr bwMode="auto">
            <a:xfrm>
              <a:off x="3981600" y="5328000"/>
              <a:ext cx="72000" cy="144000"/>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90331"/>
              <a:endParaRPr lang="da-DK" dirty="0"/>
            </a:p>
          </p:txBody>
        </p:sp>
      </p:grpSp>
      <p:sp>
        <p:nvSpPr>
          <p:cNvPr id="3" name="Down Arrow 2"/>
          <p:cNvSpPr/>
          <p:nvPr/>
        </p:nvSpPr>
        <p:spPr bwMode="auto">
          <a:xfrm>
            <a:off x="4298042" y="3939430"/>
            <a:ext cx="3924087" cy="360623"/>
          </a:xfrm>
          <a:prstGeom prst="downArrow">
            <a:avLst/>
          </a:prstGeom>
          <a:solidFill>
            <a:srgbClr val="0D0690"/>
          </a:solidFill>
          <a:ln w="9525" cap="flat" cmpd="sng" algn="ctr">
            <a:solidFill>
              <a:schemeClr val="tx1"/>
            </a:solidFill>
            <a:prstDash val="solid"/>
            <a:round/>
            <a:headEnd type="none" w="med" len="med"/>
            <a:tailEnd type="none" w="med" len="med"/>
          </a:ln>
          <a:effectLst/>
        </p:spPr>
        <p:txBody>
          <a:bodyPr vert="horz" wrap="square" lIns="109033" tIns="54517" rIns="109033" bIns="54517" numCol="1" rtlCol="0" anchor="t" anchorCtr="0" compatLnSpc="1">
            <a:prstTxWarp prst="textNoShape">
              <a:avLst/>
            </a:prstTxWarp>
          </a:bodyPr>
          <a:lstStyle/>
          <a:p>
            <a:pPr defTabSz="1090331"/>
            <a:endParaRPr lang="en-US"/>
          </a:p>
        </p:txBody>
      </p:sp>
      <p:grpSp>
        <p:nvGrpSpPr>
          <p:cNvPr id="58" name="Group 57"/>
          <p:cNvGrpSpPr>
            <a:grpSpLocks noChangeAspect="1"/>
          </p:cNvGrpSpPr>
          <p:nvPr/>
        </p:nvGrpSpPr>
        <p:grpSpPr>
          <a:xfrm>
            <a:off x="4889918" y="4516427"/>
            <a:ext cx="3009842" cy="975028"/>
            <a:chOff x="3059832" y="5030536"/>
            <a:chExt cx="1626817" cy="702720"/>
          </a:xfrm>
        </p:grpSpPr>
        <p:pic>
          <p:nvPicPr>
            <p:cNvPr id="59" name="Image 7" descr="ALDEC G2 45.jpg"/>
            <p:cNvPicPr>
              <a:picLocks noChangeAspect="1"/>
            </p:cNvPicPr>
            <p:nvPr/>
          </p:nvPicPr>
          <p:blipFill>
            <a:blip r:embed="rId7" cstate="print"/>
            <a:stretch>
              <a:fillRect/>
            </a:stretch>
          </p:blipFill>
          <p:spPr>
            <a:xfrm>
              <a:off x="3059832" y="5030536"/>
              <a:ext cx="1626817" cy="702720"/>
            </a:xfrm>
            <a:prstGeom prst="rect">
              <a:avLst/>
            </a:prstGeom>
          </p:spPr>
        </p:pic>
        <p:sp>
          <p:nvSpPr>
            <p:cNvPr id="60" name="Rectangle 59"/>
            <p:cNvSpPr/>
            <p:nvPr/>
          </p:nvSpPr>
          <p:spPr bwMode="auto">
            <a:xfrm>
              <a:off x="3981600" y="5328000"/>
              <a:ext cx="72000" cy="144000"/>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90331"/>
              <a:endParaRPr lang="da-DK" dirty="0"/>
            </a:p>
          </p:txBody>
        </p:sp>
      </p:grpSp>
      <p:sp>
        <p:nvSpPr>
          <p:cNvPr id="62" name="TextBox 61"/>
          <p:cNvSpPr txBox="1"/>
          <p:nvPr/>
        </p:nvSpPr>
        <p:spPr>
          <a:xfrm>
            <a:off x="1297660" y="5491455"/>
            <a:ext cx="9897337" cy="694874"/>
          </a:xfrm>
          <a:prstGeom prst="rect">
            <a:avLst/>
          </a:prstGeom>
          <a:noFill/>
        </p:spPr>
        <p:txBody>
          <a:bodyPr wrap="square" lIns="109033" tIns="54517" rIns="109033" bIns="54517" rtlCol="0">
            <a:spAutoFit/>
          </a:bodyPr>
          <a:lstStyle/>
          <a:p>
            <a:r>
              <a:rPr lang="ru-RU" sz="1900" dirty="0">
                <a:solidFill>
                  <a:schemeClr val="tx2"/>
                </a:solidFill>
                <a:latin typeface="+mj-lt"/>
              </a:rPr>
              <a:t>Отвод более концентрированного избыточного ила позволяет уменьшить производительность оборудования по механическому обезвоживанию осадков</a:t>
            </a:r>
          </a:p>
        </p:txBody>
      </p:sp>
    </p:spTree>
    <p:extLst>
      <p:ext uri="{BB962C8B-B14F-4D97-AF65-F5344CB8AC3E}">
        <p14:creationId xmlns:p14="http://schemas.microsoft.com/office/powerpoint/2010/main" val="33290584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30" y="138238"/>
            <a:ext cx="10165030" cy="920054"/>
          </a:xfrm>
        </p:spPr>
        <p:txBody>
          <a:bodyPr/>
          <a:lstStyle/>
          <a:p>
            <a:pPr algn="ctr"/>
            <a:r>
              <a:rPr lang="ru-RU" sz="3200" b="1" dirty="0"/>
              <a:t>Обезвоживание и сгущение осадков сточных вод</a:t>
            </a:r>
          </a:p>
        </p:txBody>
      </p:sp>
      <p:sp>
        <p:nvSpPr>
          <p:cNvPr id="8" name="Text Placeholder 7"/>
          <p:cNvSpPr>
            <a:spLocks noGrp="1"/>
          </p:cNvSpPr>
          <p:nvPr>
            <p:ph type="body" idx="1"/>
          </p:nvPr>
        </p:nvSpPr>
        <p:spPr>
          <a:xfrm>
            <a:off x="523416" y="2130868"/>
            <a:ext cx="5250311" cy="3480594"/>
          </a:xfrm>
        </p:spPr>
        <p:txBody>
          <a:bodyPr/>
          <a:lstStyle/>
          <a:p>
            <a:r>
              <a:rPr lang="ru-RU" sz="2400" dirty="0"/>
              <a:t>Обезвоживание осадков:</a:t>
            </a:r>
          </a:p>
          <a:p>
            <a:r>
              <a:rPr lang="ru-RU" sz="2400" dirty="0"/>
              <a:t>-    </a:t>
            </a:r>
            <a:r>
              <a:rPr lang="ru-RU" sz="2400" dirty="0" err="1"/>
              <a:t>Декантерные</a:t>
            </a:r>
            <a:r>
              <a:rPr lang="ru-RU" sz="2400" dirty="0"/>
              <a:t> центрифуги</a:t>
            </a:r>
          </a:p>
          <a:p>
            <a:pPr marL="408874" indent="-408874">
              <a:buFontTx/>
              <a:buChar char="-"/>
            </a:pPr>
            <a:r>
              <a:rPr lang="ru-RU" sz="2400" dirty="0"/>
              <a:t>Камерные фильтр-прессы</a:t>
            </a:r>
          </a:p>
          <a:p>
            <a:pPr marL="408874" indent="-408874">
              <a:buFontTx/>
              <a:buChar char="-"/>
            </a:pPr>
            <a:r>
              <a:rPr lang="ru-RU" sz="2400" dirty="0"/>
              <a:t>Ленточные фильтр-прессы</a:t>
            </a:r>
          </a:p>
          <a:p>
            <a:pPr marL="408874" indent="-408874">
              <a:buFontTx/>
              <a:buChar char="-"/>
            </a:pPr>
            <a:r>
              <a:rPr lang="ru-RU" sz="2400" dirty="0"/>
              <a:t>Винтовые прессы</a:t>
            </a:r>
          </a:p>
          <a:p>
            <a:endParaRPr lang="ru-RU" sz="2400" dirty="0"/>
          </a:p>
          <a:p>
            <a:endParaRPr lang="ru-RU" sz="2400" dirty="0"/>
          </a:p>
        </p:txBody>
      </p:sp>
      <p:sp>
        <p:nvSpPr>
          <p:cNvPr id="9" name="Text Placeholder 8"/>
          <p:cNvSpPr>
            <a:spLocks noGrp="1"/>
          </p:cNvSpPr>
          <p:nvPr>
            <p:ph type="body" sz="quarter" idx="3"/>
          </p:nvPr>
        </p:nvSpPr>
        <p:spPr>
          <a:xfrm>
            <a:off x="6410235" y="2122169"/>
            <a:ext cx="5495687" cy="1244729"/>
          </a:xfrm>
        </p:spPr>
        <p:txBody>
          <a:bodyPr/>
          <a:lstStyle/>
          <a:p>
            <a:r>
              <a:rPr lang="ru-RU" sz="2400" dirty="0"/>
              <a:t>Сгущение осадков:</a:t>
            </a:r>
          </a:p>
          <a:p>
            <a:pPr marL="408874" indent="-408874">
              <a:buFontTx/>
              <a:buChar char="-"/>
            </a:pPr>
            <a:r>
              <a:rPr lang="ru-RU" sz="2400" dirty="0"/>
              <a:t>Барабанные сгустители</a:t>
            </a:r>
          </a:p>
          <a:p>
            <a:pPr marL="408874" indent="-408874">
              <a:buFontTx/>
              <a:buChar char="-"/>
            </a:pPr>
            <a:r>
              <a:rPr lang="ru-RU" sz="2400" dirty="0"/>
              <a:t>Ленточные столы сгущения</a:t>
            </a:r>
          </a:p>
        </p:txBody>
      </p:sp>
      <p:sp>
        <p:nvSpPr>
          <p:cNvPr id="4" name="Footer Placeholder 3"/>
          <p:cNvSpPr>
            <a:spLocks noGrp="1"/>
          </p:cNvSpPr>
          <p:nvPr>
            <p:ph type="ftr" sz="quarter" idx="10"/>
          </p:nvPr>
        </p:nvSpPr>
        <p:spPr/>
        <p:txBody>
          <a:bodyPr/>
          <a:lstStyle/>
          <a:p>
            <a:r>
              <a:rPr lang="en-GB"/>
              <a:t>© Alfa Laval</a:t>
            </a:r>
          </a:p>
        </p:txBody>
      </p:sp>
      <p:sp>
        <p:nvSpPr>
          <p:cNvPr id="5" name="Slide Number Placeholder 4"/>
          <p:cNvSpPr>
            <a:spLocks noGrp="1"/>
          </p:cNvSpPr>
          <p:nvPr>
            <p:ph type="sldNum" sz="quarter" idx="11"/>
          </p:nvPr>
        </p:nvSpPr>
        <p:spPr/>
        <p:txBody>
          <a:bodyPr/>
          <a:lstStyle/>
          <a:p>
            <a:r>
              <a:rPr lang="en-GB"/>
              <a:t>Slide </a:t>
            </a:r>
            <a:fld id="{ECEE9EE7-F506-4927-8438-0220F964E0BC}" type="slidenum">
              <a:rPr lang="en-GB" smtClean="0"/>
              <a:pPr/>
              <a:t>11</a:t>
            </a:fld>
            <a:endParaRPr lang="en-GB"/>
          </a:p>
        </p:txBody>
      </p:sp>
      <p:sp>
        <p:nvSpPr>
          <p:cNvPr id="14" name="TextBox 13"/>
          <p:cNvSpPr txBox="1"/>
          <p:nvPr/>
        </p:nvSpPr>
        <p:spPr>
          <a:xfrm>
            <a:off x="2855257" y="1204032"/>
            <a:ext cx="6302822" cy="617930"/>
          </a:xfrm>
          <a:prstGeom prst="rect">
            <a:avLst/>
          </a:prstGeom>
          <a:noFill/>
        </p:spPr>
        <p:txBody>
          <a:bodyPr wrap="square" lIns="109033" tIns="54517" rIns="109033" bIns="54517" rtlCol="0">
            <a:spAutoFit/>
          </a:bodyPr>
          <a:lstStyle/>
          <a:p>
            <a:r>
              <a:rPr lang="ru-RU" sz="3300" b="1" dirty="0">
                <a:latin typeface="Arial" panose="020B0604020202020204" pitchFamily="34" charset="0"/>
                <a:cs typeface="Arial" panose="020B0604020202020204" pitchFamily="34" charset="0"/>
              </a:rPr>
              <a:t>Решения Альфа Лаваль</a:t>
            </a:r>
          </a:p>
        </p:txBody>
      </p:sp>
      <p:pic>
        <p:nvPicPr>
          <p:cNvPr id="15" name="Platshållare för bild 10"/>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002" t="-3616" r="-453" b="6507"/>
          <a:stretch/>
        </p:blipFill>
        <p:spPr>
          <a:xfrm>
            <a:off x="460204" y="4777922"/>
            <a:ext cx="1972257" cy="969944"/>
          </a:xfrm>
          <a:prstGeom prst="rect">
            <a:avLst/>
          </a:prstGeom>
        </p:spPr>
      </p:pic>
      <p:pic>
        <p:nvPicPr>
          <p:cNvPr id="16" name="Platshållare för bild 8"/>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9374" t="8159" r="4806" b="3437"/>
          <a:stretch/>
        </p:blipFill>
        <p:spPr>
          <a:xfrm>
            <a:off x="2622563" y="4750469"/>
            <a:ext cx="1678291" cy="969944"/>
          </a:xfrm>
          <a:prstGeom prst="rect">
            <a:avLst/>
          </a:prstGeom>
        </p:spPr>
      </p:pic>
      <p:pic>
        <p:nvPicPr>
          <p:cNvPr id="18" name="Platshållare för bild 7"/>
          <p:cNvPicPr>
            <a:picLocks noChangeAspect="1"/>
          </p:cNvPicPr>
          <p:nvPr/>
        </p:nvPicPr>
        <p:blipFill rotWithShape="1">
          <a:blip r:embed="rId4" cstate="print">
            <a:extLst>
              <a:ext uri="{28A0092B-C50C-407E-A947-70E740481C1C}">
                <a14:useLocalDpi xmlns:a14="http://schemas.microsoft.com/office/drawing/2010/main" val="0"/>
              </a:ext>
            </a:extLst>
          </a:blip>
          <a:srcRect l="5587" t="16105" r="5043" b="17106"/>
          <a:stretch/>
        </p:blipFill>
        <p:spPr>
          <a:xfrm>
            <a:off x="7637140" y="5240492"/>
            <a:ext cx="2403089" cy="741938"/>
          </a:xfrm>
          <a:prstGeom prst="rect">
            <a:avLst/>
          </a:prstGeom>
        </p:spPr>
      </p:pic>
      <p:pic>
        <p:nvPicPr>
          <p:cNvPr id="19" name="Picture 18" descr="Z:\UKBusDev\Market Dev\Multimedia\Photos\ABCT\ABCT no logo.jpg"/>
          <p:cNvPicPr>
            <a:picLocks/>
          </p:cNvPicPr>
          <p:nvPr/>
        </p:nvPicPr>
        <p:blipFill rotWithShape="1">
          <a:blip r:embed="rId5" cstate="print"/>
          <a:srcRect l="-2692" t="-2948" r="-5616" b="47"/>
          <a:stretch/>
        </p:blipFill>
        <p:spPr bwMode="auto">
          <a:xfrm>
            <a:off x="6961203" y="4121060"/>
            <a:ext cx="1627168" cy="794137"/>
          </a:xfrm>
          <a:prstGeom prst="rect">
            <a:avLst/>
          </a:prstGeom>
          <a:noFill/>
          <a:ln w="9525">
            <a:noFill/>
            <a:miter lim="800000"/>
            <a:headEnd/>
            <a:tailEnd/>
          </a:ln>
        </p:spPr>
      </p:pic>
      <p:pic>
        <p:nvPicPr>
          <p:cNvPr id="20" name="Platshållare för bild 7"/>
          <p:cNvPicPr>
            <a:picLocks noChangeAspect="1"/>
          </p:cNvPicPr>
          <p:nvPr/>
        </p:nvPicPr>
        <p:blipFill rotWithShape="1">
          <a:blip r:embed="rId6" cstate="print">
            <a:extLst>
              <a:ext uri="{28A0092B-C50C-407E-A947-70E740481C1C}">
                <a14:useLocalDpi xmlns:a14="http://schemas.microsoft.com/office/drawing/2010/main" val="0"/>
              </a:ext>
            </a:extLst>
          </a:blip>
          <a:srcRect l="-2753" t="-2964" r="-6097" b="1990"/>
          <a:stretch/>
        </p:blipFill>
        <p:spPr>
          <a:xfrm>
            <a:off x="4580708" y="4823191"/>
            <a:ext cx="1632075" cy="935652"/>
          </a:xfrm>
          <a:prstGeom prst="rect">
            <a:avLst/>
          </a:prstGeom>
        </p:spPr>
      </p:pic>
      <p:pic>
        <p:nvPicPr>
          <p:cNvPr id="21" name="Platshållare för bild 8"/>
          <p:cNvPicPr>
            <a:picLocks noChangeAspect="1"/>
          </p:cNvPicPr>
          <p:nvPr/>
        </p:nvPicPr>
        <p:blipFill rotWithShape="1">
          <a:blip r:embed="rId7" cstate="print">
            <a:extLst>
              <a:ext uri="{28A0092B-C50C-407E-A947-70E740481C1C}">
                <a14:useLocalDpi xmlns:a14="http://schemas.microsoft.com/office/drawing/2010/main" val="0"/>
              </a:ext>
            </a:extLst>
          </a:blip>
          <a:srcRect l="4307" t="-687" r="5556" b="2097"/>
          <a:stretch/>
        </p:blipFill>
        <p:spPr>
          <a:xfrm>
            <a:off x="9158079" y="4053735"/>
            <a:ext cx="1810417" cy="761857"/>
          </a:xfrm>
          <a:prstGeom prst="rect">
            <a:avLst/>
          </a:prstGeom>
        </p:spPr>
      </p:pic>
      <p:pic>
        <p:nvPicPr>
          <p:cNvPr id="17" name="Picture 5"/>
          <p:cNvPicPr>
            <a:picLocks noChangeAspect="1" noChangeArrowheads="1"/>
          </p:cNvPicPr>
          <p:nvPr/>
        </p:nvPicPr>
        <p:blipFill>
          <a:blip r:embed="rId8" cstate="print"/>
          <a:srcRect/>
          <a:stretch>
            <a:fillRect/>
          </a:stretch>
        </p:blipFill>
        <p:spPr bwMode="auto">
          <a:xfrm rot="1225495">
            <a:off x="10737687" y="108805"/>
            <a:ext cx="1226539" cy="1323032"/>
          </a:xfrm>
          <a:prstGeom prst="rect">
            <a:avLst/>
          </a:prstGeom>
          <a:noFill/>
          <a:ln w="9525">
            <a:noFill/>
            <a:miter lim="800000"/>
            <a:headEnd/>
            <a:tailEnd/>
          </a:ln>
        </p:spPr>
      </p:pic>
    </p:spTree>
    <p:extLst>
      <p:ext uri="{BB962C8B-B14F-4D97-AF65-F5344CB8AC3E}">
        <p14:creationId xmlns:p14="http://schemas.microsoft.com/office/powerpoint/2010/main" val="6180988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6" name="Picture 22" descr="oht_1a"/>
          <p:cNvPicPr>
            <a:picLocks noChangeAspect="1" noChangeArrowheads="1"/>
          </p:cNvPicPr>
          <p:nvPr/>
        </p:nvPicPr>
        <p:blipFill>
          <a:blip r:embed="rId4" cstate="print"/>
          <a:srcRect/>
          <a:stretch>
            <a:fillRect/>
          </a:stretch>
        </p:blipFill>
        <p:spPr bwMode="auto">
          <a:xfrm>
            <a:off x="1682353" y="188945"/>
            <a:ext cx="8611062" cy="1943401"/>
          </a:xfrm>
          <a:prstGeom prst="rect">
            <a:avLst/>
          </a:prstGeom>
          <a:noFill/>
        </p:spPr>
      </p:pic>
      <p:sp>
        <p:nvSpPr>
          <p:cNvPr id="3" name="TextBox 2"/>
          <p:cNvSpPr txBox="1"/>
          <p:nvPr/>
        </p:nvSpPr>
        <p:spPr>
          <a:xfrm>
            <a:off x="1009140" y="2785435"/>
            <a:ext cx="5340628" cy="1648982"/>
          </a:xfrm>
          <a:prstGeom prst="rect">
            <a:avLst/>
          </a:prstGeom>
          <a:noFill/>
        </p:spPr>
        <p:txBody>
          <a:bodyPr wrap="square" lIns="109033" tIns="54517" rIns="109033" bIns="54517" rtlCol="0">
            <a:spAutoFit/>
          </a:bodyPr>
          <a:lstStyle/>
          <a:p>
            <a:pPr algn="ctr"/>
            <a:r>
              <a:rPr lang="en-US" sz="3800" dirty="0">
                <a:solidFill>
                  <a:schemeClr val="tx2"/>
                </a:solidFill>
                <a:latin typeface="+mj-lt"/>
              </a:rPr>
              <a:t>Zero questions discharge</a:t>
            </a:r>
            <a:r>
              <a:rPr lang="ru-RU" sz="3800" dirty="0">
                <a:solidFill>
                  <a:schemeClr val="tx2"/>
                </a:solidFill>
                <a:latin typeface="+mj-lt"/>
              </a:rPr>
              <a:t>!</a:t>
            </a:r>
            <a:endParaRPr lang="ru-RU" dirty="0">
              <a:solidFill>
                <a:schemeClr val="tx2"/>
              </a:solidFill>
              <a:latin typeface="+mj-lt"/>
            </a:endParaRPr>
          </a:p>
          <a:p>
            <a:endParaRPr lang="ru-RU" dirty="0"/>
          </a:p>
        </p:txBody>
      </p:sp>
      <p:pic>
        <p:nvPicPr>
          <p:cNvPr id="4" name="Platshållare för bild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683358" y="2280562"/>
            <a:ext cx="3990509" cy="4017812"/>
          </a:xfrm>
          <a:prstGeom prst="rect">
            <a:avLst/>
          </a:prstGeom>
        </p:spPr>
      </p:pic>
      <p:pic>
        <p:nvPicPr>
          <p:cNvPr id="4098" name="Picture 2" descr="C:\Users\Rumognv\Desktop\smi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431" y="4040056"/>
            <a:ext cx="2522436" cy="1849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5"/>
          <p:cNvPicPr>
            <a:picLocks noChangeAspect="1" noChangeArrowheads="1"/>
          </p:cNvPicPr>
          <p:nvPr/>
        </p:nvPicPr>
        <p:blipFill>
          <a:blip r:embed="rId3" cstate="print"/>
          <a:srcRect/>
          <a:stretch>
            <a:fillRect/>
          </a:stretch>
        </p:blipFill>
        <p:spPr bwMode="auto">
          <a:xfrm rot="1225495">
            <a:off x="10716825" y="118914"/>
            <a:ext cx="1226539" cy="1323032"/>
          </a:xfrm>
          <a:prstGeom prst="rect">
            <a:avLst/>
          </a:prstGeom>
          <a:noFill/>
          <a:ln w="9525">
            <a:noFill/>
            <a:miter lim="800000"/>
            <a:headEnd/>
            <a:tailEnd/>
          </a:ln>
        </p:spPr>
      </p:pic>
      <p:sp>
        <p:nvSpPr>
          <p:cNvPr id="4" name="Espace réservé du pied de page 3"/>
          <p:cNvSpPr>
            <a:spLocks noGrp="1"/>
          </p:cNvSpPr>
          <p:nvPr>
            <p:ph type="ftr" sz="quarter" idx="10"/>
          </p:nvPr>
        </p:nvSpPr>
        <p:spPr/>
        <p:txBody>
          <a:bodyPr/>
          <a:lstStyle/>
          <a:p>
            <a:r>
              <a:rPr lang="en-GB" dirty="0"/>
              <a:t>© Alfa Laval</a:t>
            </a:r>
          </a:p>
        </p:txBody>
      </p:sp>
      <p:sp>
        <p:nvSpPr>
          <p:cNvPr id="5" name="Espace réservé du numéro de diapositive 4"/>
          <p:cNvSpPr>
            <a:spLocks noGrp="1"/>
          </p:cNvSpPr>
          <p:nvPr>
            <p:ph type="sldNum" sz="quarter" idx="11"/>
          </p:nvPr>
        </p:nvSpPr>
        <p:spPr/>
        <p:txBody>
          <a:bodyPr/>
          <a:lstStyle/>
          <a:p>
            <a:r>
              <a:rPr lang="en-GB"/>
              <a:t>Slide </a:t>
            </a:r>
            <a:fld id="{F100460E-17AD-4050-BB89-F83B5CDCF88E}" type="slidenum">
              <a:rPr lang="en-GB"/>
              <a:pPr/>
              <a:t>2</a:t>
            </a:fld>
            <a:endParaRPr lang="en-GB"/>
          </a:p>
        </p:txBody>
      </p:sp>
      <p:sp>
        <p:nvSpPr>
          <p:cNvPr id="23554" name="Rectangle 2"/>
          <p:cNvSpPr>
            <a:spLocks noGrp="1" noChangeArrowheads="1"/>
          </p:cNvSpPr>
          <p:nvPr>
            <p:ph type="title"/>
          </p:nvPr>
        </p:nvSpPr>
        <p:spPr/>
        <p:txBody>
          <a:bodyPr/>
          <a:lstStyle/>
          <a:p>
            <a:r>
              <a:rPr lang="ru-RU" noProof="1"/>
              <a:t>Основные схемы ОС</a:t>
            </a:r>
            <a:endParaRPr lang="en-GB" noProof="1"/>
          </a:p>
        </p:txBody>
      </p:sp>
      <p:sp>
        <p:nvSpPr>
          <p:cNvPr id="81" name="TextBox 80"/>
          <p:cNvSpPr txBox="1"/>
          <p:nvPr/>
        </p:nvSpPr>
        <p:spPr>
          <a:xfrm>
            <a:off x="653735" y="5340979"/>
            <a:ext cx="11415321" cy="1018040"/>
          </a:xfrm>
          <a:prstGeom prst="rect">
            <a:avLst/>
          </a:prstGeom>
          <a:noFill/>
        </p:spPr>
        <p:txBody>
          <a:bodyPr wrap="square" lIns="109033" tIns="54517" rIns="109033" bIns="54517" rtlCol="0">
            <a:spAutoFit/>
          </a:bodyPr>
          <a:lstStyle/>
          <a:p>
            <a:pPr algn="just"/>
            <a:r>
              <a:rPr lang="ru-RU" sz="1900" dirty="0">
                <a:solidFill>
                  <a:schemeClr val="tx2"/>
                </a:solidFill>
                <a:latin typeface="+mj-lt"/>
              </a:rPr>
              <a:t>Альфа Лаваль предлагает своим Заказчикам решения, позволяющие повысить эффективность работы хозяйственно-бытовых очистных сооружений при сокращении энергопотребления и занимаемых площадей</a:t>
            </a:r>
          </a:p>
        </p:txBody>
      </p:sp>
      <p:sp>
        <p:nvSpPr>
          <p:cNvPr id="44" name="Arrondir un rectangle avec un coin du même côté 33">
            <a:hlinkClick r:id="rId4" action="ppaction://hlinksldjump"/>
          </p:cNvPr>
          <p:cNvSpPr/>
          <p:nvPr/>
        </p:nvSpPr>
        <p:spPr bwMode="auto">
          <a:xfrm>
            <a:off x="653735" y="1054442"/>
            <a:ext cx="1902044" cy="432748"/>
          </a:xfrm>
          <a:prstGeom prst="round2SameRect">
            <a:avLst/>
          </a:prstGeom>
          <a:solidFill>
            <a:srgbClr val="0D0690"/>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Основные схемы ОС</a:t>
            </a:r>
            <a:endParaRPr lang="en-GB" sz="1300" dirty="0">
              <a:solidFill>
                <a:schemeClr val="bg1"/>
              </a:solidFill>
              <a:latin typeface="+mj-lt"/>
            </a:endParaRPr>
          </a:p>
        </p:txBody>
      </p:sp>
      <p:sp>
        <p:nvSpPr>
          <p:cNvPr id="46" name="Arrondir un rectangle avec un coin du même côté 38">
            <a:hlinkClick r:id="rId5" action="ppaction://hlinksldjump"/>
          </p:cNvPr>
          <p:cNvSpPr/>
          <p:nvPr/>
        </p:nvSpPr>
        <p:spPr bwMode="auto">
          <a:xfrm>
            <a:off x="2566925" y="1054442"/>
            <a:ext cx="1731117"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r>
              <a:rPr lang="ru-RU" sz="1300" dirty="0">
                <a:solidFill>
                  <a:schemeClr val="bg1"/>
                </a:solidFill>
                <a:latin typeface="+mj-lt"/>
              </a:rPr>
              <a:t>Отличия МБР</a:t>
            </a:r>
            <a:endParaRPr lang="en-GB" sz="1300" dirty="0">
              <a:solidFill>
                <a:schemeClr val="bg1"/>
              </a:solidFill>
              <a:latin typeface="+mj-lt"/>
            </a:endParaRPr>
          </a:p>
        </p:txBody>
      </p:sp>
      <p:sp>
        <p:nvSpPr>
          <p:cNvPr id="47" name="Arrondir un rectangle avec un coin du même côté 64">
            <a:hlinkClick r:id="rId6" action="ppaction://hlinksldjump"/>
          </p:cNvPr>
          <p:cNvSpPr/>
          <p:nvPr/>
        </p:nvSpPr>
        <p:spPr bwMode="auto">
          <a:xfrm>
            <a:off x="4292750" y="1054442"/>
            <a:ext cx="2102088"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Рабочие параметры мембран АЛ</a:t>
            </a:r>
            <a:endParaRPr lang="en-GB" sz="1300" dirty="0">
              <a:solidFill>
                <a:schemeClr val="bg1"/>
              </a:solidFill>
              <a:latin typeface="+mn-lt"/>
            </a:endParaRPr>
          </a:p>
        </p:txBody>
      </p:sp>
      <p:sp>
        <p:nvSpPr>
          <p:cNvPr id="48" name="Arrondir un rectangle avec un coin du même côté 65">
            <a:hlinkClick r:id="" action="ppaction://noaction"/>
          </p:cNvPr>
          <p:cNvSpPr/>
          <p:nvPr/>
        </p:nvSpPr>
        <p:spPr bwMode="auto">
          <a:xfrm>
            <a:off x="6386338" y="1054442"/>
            <a:ext cx="201963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lvl="0" algn="ctr"/>
            <a:r>
              <a:rPr lang="ru-RU" sz="1300" dirty="0">
                <a:solidFill>
                  <a:srgbClr val="FFFFFF"/>
                </a:solidFill>
                <a:latin typeface="Arial"/>
              </a:rPr>
              <a:t>Конструкция модулей </a:t>
            </a:r>
            <a:r>
              <a:rPr lang="en-US" sz="1300" dirty="0">
                <a:solidFill>
                  <a:srgbClr val="FFFFFF"/>
                </a:solidFill>
                <a:latin typeface="Arial"/>
              </a:rPr>
              <a:t>MFM</a:t>
            </a:r>
            <a:endParaRPr lang="en-GB" sz="1300" dirty="0">
              <a:solidFill>
                <a:srgbClr val="FFFFFF"/>
              </a:solidFill>
              <a:latin typeface="Arial"/>
            </a:endParaRPr>
          </a:p>
        </p:txBody>
      </p:sp>
      <p:sp>
        <p:nvSpPr>
          <p:cNvPr id="50" name="Arrondir un rectangle avec un coin du même côté 44">
            <a:hlinkClick r:id="" action="ppaction://noaction"/>
          </p:cNvPr>
          <p:cNvSpPr/>
          <p:nvPr/>
        </p:nvSpPr>
        <p:spPr bwMode="auto">
          <a:xfrm>
            <a:off x="8405974" y="1054442"/>
            <a:ext cx="230815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Влияние на другие процессы ОС</a:t>
            </a:r>
            <a:endParaRPr lang="en-GB" sz="1300" dirty="0">
              <a:solidFill>
                <a:schemeClr val="bg1"/>
              </a:solidFill>
              <a:latin typeface="+mn-lt"/>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36" y="1487191"/>
            <a:ext cx="10934455" cy="3825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a:picLocks noChangeAspect="1" noChangeArrowheads="1"/>
          </p:cNvPicPr>
          <p:nvPr/>
        </p:nvPicPr>
        <p:blipFill>
          <a:blip r:embed="rId3" cstate="print"/>
          <a:srcRect/>
          <a:stretch>
            <a:fillRect/>
          </a:stretch>
        </p:blipFill>
        <p:spPr bwMode="auto">
          <a:xfrm rot="1225495">
            <a:off x="10716825" y="118914"/>
            <a:ext cx="1226539" cy="1323032"/>
          </a:xfrm>
          <a:prstGeom prst="rect">
            <a:avLst/>
          </a:prstGeom>
          <a:noFill/>
          <a:ln w="9525">
            <a:noFill/>
            <a:miter lim="800000"/>
            <a:headEnd/>
            <a:tailEnd/>
          </a:ln>
        </p:spPr>
      </p:pic>
      <p:sp>
        <p:nvSpPr>
          <p:cNvPr id="4" name="Espace réservé du pied de page 3"/>
          <p:cNvSpPr>
            <a:spLocks noGrp="1"/>
          </p:cNvSpPr>
          <p:nvPr>
            <p:ph type="ftr" sz="quarter" idx="10"/>
          </p:nvPr>
        </p:nvSpPr>
        <p:spPr/>
        <p:txBody>
          <a:bodyPr/>
          <a:lstStyle/>
          <a:p>
            <a:r>
              <a:rPr lang="en-GB" dirty="0"/>
              <a:t>© Alfa Laval</a:t>
            </a:r>
          </a:p>
        </p:txBody>
      </p:sp>
      <p:sp>
        <p:nvSpPr>
          <p:cNvPr id="5" name="Espace réservé du numéro de diapositive 4"/>
          <p:cNvSpPr>
            <a:spLocks noGrp="1"/>
          </p:cNvSpPr>
          <p:nvPr>
            <p:ph type="sldNum" sz="quarter" idx="11"/>
          </p:nvPr>
        </p:nvSpPr>
        <p:spPr/>
        <p:txBody>
          <a:bodyPr/>
          <a:lstStyle/>
          <a:p>
            <a:r>
              <a:rPr lang="en-GB" dirty="0"/>
              <a:t>Slide </a:t>
            </a:r>
            <a:fld id="{F100460E-17AD-4050-BB89-F83B5CDCF88E}" type="slidenum">
              <a:rPr lang="en-GB"/>
              <a:pPr/>
              <a:t>3</a:t>
            </a:fld>
            <a:endParaRPr lang="en-GB" dirty="0"/>
          </a:p>
        </p:txBody>
      </p:sp>
      <p:sp>
        <p:nvSpPr>
          <p:cNvPr id="23554" name="Rectangle 2"/>
          <p:cNvSpPr>
            <a:spLocks noGrp="1" noChangeArrowheads="1"/>
          </p:cNvSpPr>
          <p:nvPr>
            <p:ph type="title"/>
          </p:nvPr>
        </p:nvSpPr>
        <p:spPr>
          <a:xfrm>
            <a:off x="694777" y="34933"/>
            <a:ext cx="9823117" cy="854859"/>
          </a:xfrm>
        </p:spPr>
        <p:txBody>
          <a:bodyPr/>
          <a:lstStyle/>
          <a:p>
            <a:pPr algn="ctr"/>
            <a:r>
              <a:rPr lang="ru-RU" sz="3300" noProof="1"/>
              <a:t>Биологическая очистка сточных вод</a:t>
            </a:r>
            <a:br>
              <a:rPr lang="ru-RU" sz="3300" noProof="1"/>
            </a:br>
            <a:r>
              <a:rPr lang="ru-RU" sz="3300" noProof="1"/>
              <a:t>Современное решение – </a:t>
            </a:r>
            <a:r>
              <a:rPr lang="en-US" sz="3300" noProof="1"/>
              <a:t>MBR</a:t>
            </a:r>
            <a:r>
              <a:rPr lang="ru-RU" sz="3300" noProof="1"/>
              <a:t>-реакторы</a:t>
            </a:r>
            <a:endParaRPr lang="en-GB" sz="3800" noProof="1"/>
          </a:p>
        </p:txBody>
      </p:sp>
      <p:sp>
        <p:nvSpPr>
          <p:cNvPr id="44" name="Arrondir un rectangle avec un coin du même côté 33">
            <a:hlinkClick r:id="rId4" action="ppaction://hlinksldjump"/>
          </p:cNvPr>
          <p:cNvSpPr/>
          <p:nvPr/>
        </p:nvSpPr>
        <p:spPr bwMode="auto">
          <a:xfrm>
            <a:off x="653735" y="1054442"/>
            <a:ext cx="1913189"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Основные схемы ОС</a:t>
            </a:r>
            <a:endParaRPr lang="en-GB" sz="1300" dirty="0">
              <a:solidFill>
                <a:schemeClr val="bg1"/>
              </a:solidFill>
              <a:latin typeface="+mj-lt"/>
            </a:endParaRPr>
          </a:p>
        </p:txBody>
      </p:sp>
      <p:sp>
        <p:nvSpPr>
          <p:cNvPr id="46" name="Arrondir un rectangle avec un coin du même côté 38">
            <a:hlinkClick r:id="rId5" action="ppaction://hlinksldjump"/>
          </p:cNvPr>
          <p:cNvSpPr/>
          <p:nvPr/>
        </p:nvSpPr>
        <p:spPr bwMode="auto">
          <a:xfrm>
            <a:off x="2566925" y="1054442"/>
            <a:ext cx="1731117" cy="432748"/>
          </a:xfrm>
          <a:prstGeom prst="round2SameRect">
            <a:avLst/>
          </a:prstGeom>
          <a:solidFill>
            <a:srgbClr val="0D0690"/>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Отличия </a:t>
            </a:r>
            <a:r>
              <a:rPr lang="en-US" sz="1300" dirty="0">
                <a:solidFill>
                  <a:schemeClr val="bg1"/>
                </a:solidFill>
                <a:latin typeface="+mj-lt"/>
              </a:rPr>
              <a:t>MBR</a:t>
            </a:r>
            <a:endParaRPr lang="en-GB" sz="1300" dirty="0">
              <a:solidFill>
                <a:schemeClr val="bg1"/>
              </a:solidFill>
              <a:latin typeface="+mj-lt"/>
            </a:endParaRPr>
          </a:p>
        </p:txBody>
      </p:sp>
      <p:sp>
        <p:nvSpPr>
          <p:cNvPr id="47" name="Arrondir un rectangle avec un coin du même côté 64">
            <a:hlinkClick r:id="rId6" action="ppaction://hlinksldjump"/>
          </p:cNvPr>
          <p:cNvSpPr/>
          <p:nvPr/>
        </p:nvSpPr>
        <p:spPr bwMode="auto">
          <a:xfrm>
            <a:off x="4292750" y="1054442"/>
            <a:ext cx="2102088"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Рабочие параметры мембран АЛ</a:t>
            </a:r>
            <a:endParaRPr lang="en-GB" sz="1300" dirty="0">
              <a:solidFill>
                <a:srgbClr val="FFFFFF"/>
              </a:solidFill>
              <a:latin typeface="Arial"/>
            </a:endParaRPr>
          </a:p>
          <a:p>
            <a:pPr algn="ctr" defTabSz="1090331"/>
            <a:endParaRPr lang="en-GB" sz="1300" dirty="0">
              <a:solidFill>
                <a:schemeClr val="bg1"/>
              </a:solidFill>
              <a:latin typeface="+mn-lt"/>
            </a:endParaRPr>
          </a:p>
        </p:txBody>
      </p:sp>
      <p:sp>
        <p:nvSpPr>
          <p:cNvPr id="48" name="Arrondir un rectangle avec un coin du même côté 65">
            <a:hlinkClick r:id="" action="ppaction://noaction"/>
          </p:cNvPr>
          <p:cNvSpPr/>
          <p:nvPr/>
        </p:nvSpPr>
        <p:spPr bwMode="auto">
          <a:xfrm>
            <a:off x="6386338" y="1054442"/>
            <a:ext cx="201963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lvl="0" algn="ctr"/>
            <a:r>
              <a:rPr lang="ru-RU" sz="1300" dirty="0">
                <a:solidFill>
                  <a:srgbClr val="FFFFFF"/>
                </a:solidFill>
                <a:latin typeface="Arial"/>
              </a:rPr>
              <a:t>Дизайн модулей </a:t>
            </a:r>
            <a:r>
              <a:rPr lang="en-US" sz="1300" dirty="0">
                <a:solidFill>
                  <a:srgbClr val="FFFFFF"/>
                </a:solidFill>
                <a:latin typeface="Arial"/>
              </a:rPr>
              <a:t>MFM</a:t>
            </a:r>
            <a:endParaRPr lang="en-GB" sz="1300" dirty="0">
              <a:solidFill>
                <a:srgbClr val="FFFFFF"/>
              </a:solidFill>
              <a:latin typeface="Arial"/>
            </a:endParaRPr>
          </a:p>
        </p:txBody>
      </p:sp>
      <p:sp>
        <p:nvSpPr>
          <p:cNvPr id="50" name="Arrondir un rectangle avec un coin du même côté 44">
            <a:hlinkClick r:id="" action="ppaction://noaction"/>
          </p:cNvPr>
          <p:cNvSpPr/>
          <p:nvPr/>
        </p:nvSpPr>
        <p:spPr bwMode="auto">
          <a:xfrm>
            <a:off x="8405974" y="1054442"/>
            <a:ext cx="230815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n-lt"/>
              </a:rPr>
              <a:t>Влияние на другие процессы ОС</a:t>
            </a:r>
            <a:endParaRPr lang="en-US" sz="1300" dirty="0">
              <a:solidFill>
                <a:schemeClr val="bg1"/>
              </a:solidFill>
              <a:latin typeface="+mn-lt"/>
            </a:endParaRPr>
          </a:p>
        </p:txBody>
      </p:sp>
      <p:sp>
        <p:nvSpPr>
          <p:cNvPr id="14" name="TextBox 13"/>
          <p:cNvSpPr txBox="1"/>
          <p:nvPr/>
        </p:nvSpPr>
        <p:spPr>
          <a:xfrm>
            <a:off x="143583" y="4518937"/>
            <a:ext cx="11733128" cy="1741315"/>
          </a:xfrm>
          <a:prstGeom prst="rect">
            <a:avLst/>
          </a:prstGeom>
          <a:noFill/>
        </p:spPr>
        <p:txBody>
          <a:bodyPr wrap="square" lIns="109033" tIns="54517" rIns="109033" bIns="54517" rtlCol="0">
            <a:spAutoFit/>
          </a:bodyPr>
          <a:lstStyle/>
          <a:p>
            <a:r>
              <a:rPr lang="ru-RU" sz="1900" dirty="0">
                <a:solidFill>
                  <a:schemeClr val="tx2"/>
                </a:solidFill>
                <a:latin typeface="+mj-lt"/>
              </a:rPr>
              <a:t>	</a:t>
            </a:r>
            <a:r>
              <a:rPr lang="ru-RU" sz="1700" b="1" dirty="0">
                <a:solidFill>
                  <a:schemeClr val="tx2"/>
                </a:solidFill>
                <a:latin typeface="+mj-lt"/>
              </a:rPr>
              <a:t>Основные отличия технологии </a:t>
            </a:r>
            <a:r>
              <a:rPr lang="en-US" sz="1700" b="1" dirty="0">
                <a:solidFill>
                  <a:schemeClr val="tx2"/>
                </a:solidFill>
                <a:latin typeface="+mj-lt"/>
              </a:rPr>
              <a:t>MBR</a:t>
            </a:r>
            <a:r>
              <a:rPr lang="ru-RU" sz="1700" b="1" dirty="0">
                <a:solidFill>
                  <a:schemeClr val="tx2"/>
                </a:solidFill>
                <a:latin typeface="+mj-lt"/>
              </a:rPr>
              <a:t>-реактора от классической схемы очистки:</a:t>
            </a:r>
          </a:p>
          <a:p>
            <a:pPr marL="408874" indent="-408874">
              <a:buFont typeface="Wingdings" panose="05000000000000000000" pitchFamily="2" charset="2"/>
              <a:buChar char="ü"/>
            </a:pPr>
            <a:r>
              <a:rPr lang="ru-RU" sz="1700" dirty="0">
                <a:solidFill>
                  <a:schemeClr val="tx2"/>
                </a:solidFill>
                <a:latin typeface="+mj-lt"/>
              </a:rPr>
              <a:t>Не требуется первичного отстаивания</a:t>
            </a:r>
          </a:p>
          <a:p>
            <a:pPr marL="408874" indent="-408874">
              <a:buFont typeface="Wingdings" panose="05000000000000000000" pitchFamily="2" charset="2"/>
              <a:buChar char="ü"/>
            </a:pPr>
            <a:r>
              <a:rPr lang="ru-RU" sz="1700" dirty="0">
                <a:solidFill>
                  <a:schemeClr val="tx2"/>
                </a:solidFill>
                <a:latin typeface="+mj-lt"/>
              </a:rPr>
              <a:t>Концентрация иловой смеси </a:t>
            </a:r>
            <a:r>
              <a:rPr lang="en-US" sz="1700" dirty="0">
                <a:solidFill>
                  <a:schemeClr val="tx2"/>
                </a:solidFill>
                <a:latin typeface="+mj-lt"/>
              </a:rPr>
              <a:t>~</a:t>
            </a:r>
            <a:r>
              <a:rPr lang="ru-RU" sz="1700" dirty="0">
                <a:solidFill>
                  <a:schemeClr val="tx2"/>
                </a:solidFill>
                <a:latin typeface="+mj-lt"/>
              </a:rPr>
              <a:t> 8-12 (до 14) г</a:t>
            </a:r>
            <a:r>
              <a:rPr lang="en-US" sz="1700" dirty="0">
                <a:solidFill>
                  <a:schemeClr val="tx2"/>
                </a:solidFill>
                <a:latin typeface="+mj-lt"/>
              </a:rPr>
              <a:t>/</a:t>
            </a:r>
            <a:r>
              <a:rPr lang="ru-RU" sz="1700" dirty="0">
                <a:solidFill>
                  <a:schemeClr val="tx2"/>
                </a:solidFill>
                <a:latin typeface="+mj-lt"/>
              </a:rPr>
              <a:t>л, в сравнении 3-4</a:t>
            </a:r>
            <a:r>
              <a:rPr lang="en-US" sz="1700" dirty="0">
                <a:solidFill>
                  <a:schemeClr val="tx2"/>
                </a:solidFill>
                <a:latin typeface="+mj-lt"/>
              </a:rPr>
              <a:t> </a:t>
            </a:r>
            <a:r>
              <a:rPr lang="ru-RU" sz="1700" dirty="0">
                <a:solidFill>
                  <a:schemeClr val="tx2"/>
                </a:solidFill>
                <a:latin typeface="+mj-lt"/>
              </a:rPr>
              <a:t>г</a:t>
            </a:r>
            <a:r>
              <a:rPr lang="en-US" sz="1700" dirty="0">
                <a:solidFill>
                  <a:schemeClr val="tx2"/>
                </a:solidFill>
                <a:latin typeface="+mj-lt"/>
              </a:rPr>
              <a:t>/</a:t>
            </a:r>
            <a:r>
              <a:rPr lang="ru-RU" sz="1700" dirty="0">
                <a:solidFill>
                  <a:schemeClr val="tx2"/>
                </a:solidFill>
                <a:latin typeface="+mj-lt"/>
              </a:rPr>
              <a:t>л в классической схеме</a:t>
            </a:r>
          </a:p>
          <a:p>
            <a:pPr marL="408874" indent="-408874">
              <a:buFont typeface="Wingdings" panose="05000000000000000000" pitchFamily="2" charset="2"/>
              <a:buChar char="ü"/>
            </a:pPr>
            <a:r>
              <a:rPr lang="ru-RU" sz="1700" dirty="0">
                <a:solidFill>
                  <a:schemeClr val="tx2"/>
                </a:solidFill>
                <a:latin typeface="+mj-lt"/>
              </a:rPr>
              <a:t>Фильтрация вместо седиментации → невозможность проскока по взвешенным в-вам</a:t>
            </a:r>
          </a:p>
          <a:p>
            <a:pPr marL="408874" indent="-408874">
              <a:buFont typeface="Wingdings" panose="05000000000000000000" pitchFamily="2" charset="2"/>
              <a:buChar char="ü"/>
            </a:pPr>
            <a:r>
              <a:rPr lang="ru-RU" sz="1900" b="1" dirty="0">
                <a:solidFill>
                  <a:schemeClr val="tx2"/>
                </a:solidFill>
                <a:latin typeface="+mj-lt"/>
              </a:rPr>
              <a:t>Гравитационный режим работы</a:t>
            </a:r>
            <a:r>
              <a:rPr lang="en-US" sz="1900" b="1" dirty="0">
                <a:solidFill>
                  <a:schemeClr val="tx2"/>
                </a:solidFill>
                <a:latin typeface="+mj-lt"/>
              </a:rPr>
              <a:t> </a:t>
            </a:r>
            <a:r>
              <a:rPr lang="ru-RU" sz="1900" b="1" dirty="0">
                <a:solidFill>
                  <a:schemeClr val="tx2"/>
                </a:solidFill>
                <a:latin typeface="+mj-lt"/>
              </a:rPr>
              <a:t>– отсутствие части или всех насосных групп</a:t>
            </a:r>
            <a:endParaRPr lang="ru-RU" sz="1700" b="1" dirty="0">
              <a:solidFill>
                <a:schemeClr val="tx2"/>
              </a:solidFill>
              <a:latin typeface="+mj-lt"/>
            </a:endParaRPr>
          </a:p>
          <a:p>
            <a:pPr marL="408874" indent="-408874">
              <a:buFont typeface="Wingdings" panose="05000000000000000000" pitchFamily="2" charset="2"/>
              <a:buChar char="ü"/>
            </a:pPr>
            <a:r>
              <a:rPr lang="ru-RU" sz="1700" dirty="0">
                <a:solidFill>
                  <a:schemeClr val="tx2"/>
                </a:solidFill>
                <a:latin typeface="+mj-lt"/>
              </a:rPr>
              <a:t>Промывка без извлечения мембранных модулей из емкостей и без опорожнения емкостей</a:t>
            </a:r>
            <a:endParaRPr lang="en-US" sz="1700" dirty="0">
              <a:solidFill>
                <a:schemeClr val="tx2"/>
              </a:solidFill>
              <a:latin typeface="+mj-lt"/>
            </a:endParaRPr>
          </a:p>
        </p:txBody>
      </p:sp>
      <p:pic>
        <p:nvPicPr>
          <p:cNvPr id="2051" name="Picture 3" descr="C:\Users\Rumognv\Desktop\Untitled2.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22" y="1552376"/>
            <a:ext cx="11104480" cy="310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574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a:blip r:embed="rId3" cstate="print"/>
          <a:srcRect/>
          <a:stretch>
            <a:fillRect/>
          </a:stretch>
        </p:blipFill>
        <p:spPr bwMode="auto">
          <a:xfrm rot="1225495">
            <a:off x="10716825" y="118914"/>
            <a:ext cx="1226539" cy="1323032"/>
          </a:xfrm>
          <a:prstGeom prst="rect">
            <a:avLst/>
          </a:prstGeom>
          <a:noFill/>
          <a:ln w="9525">
            <a:noFill/>
            <a:miter lim="800000"/>
            <a:headEnd/>
            <a:tailEnd/>
          </a:ln>
        </p:spPr>
      </p:pic>
      <p:sp>
        <p:nvSpPr>
          <p:cNvPr id="2" name="Titre 1"/>
          <p:cNvSpPr>
            <a:spLocks noGrp="1"/>
          </p:cNvSpPr>
          <p:nvPr>
            <p:ph type="title"/>
          </p:nvPr>
        </p:nvSpPr>
        <p:spPr>
          <a:xfrm>
            <a:off x="794345" y="359855"/>
            <a:ext cx="9823117" cy="841149"/>
          </a:xfrm>
        </p:spPr>
        <p:txBody>
          <a:bodyPr/>
          <a:lstStyle/>
          <a:p>
            <a:r>
              <a:rPr lang="ru-RU" dirty="0"/>
              <a:t>Конструкция модулей </a:t>
            </a:r>
            <a:r>
              <a:rPr lang="en-US" dirty="0"/>
              <a:t>MFM</a:t>
            </a:r>
            <a:endParaRPr lang="en-GB" dirty="0"/>
          </a:p>
        </p:txBody>
      </p:sp>
      <p:sp>
        <p:nvSpPr>
          <p:cNvPr id="34" name="Arrondir un rectangle avec un coin du même côté 33">
            <a:hlinkClick r:id="rId4" action="ppaction://hlinksldjump"/>
          </p:cNvPr>
          <p:cNvSpPr/>
          <p:nvPr/>
        </p:nvSpPr>
        <p:spPr bwMode="auto">
          <a:xfrm>
            <a:off x="653735" y="1054442"/>
            <a:ext cx="1902044"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Основные схемы ОС</a:t>
            </a:r>
            <a:endParaRPr lang="en-GB" sz="1300" dirty="0">
              <a:solidFill>
                <a:schemeClr val="bg1"/>
              </a:solidFill>
              <a:latin typeface="+mj-lt"/>
            </a:endParaRPr>
          </a:p>
        </p:txBody>
      </p:sp>
      <p:sp>
        <p:nvSpPr>
          <p:cNvPr id="39" name="Arrondir un rectangle avec un coin du même côté 38">
            <a:hlinkClick r:id="rId5" action="ppaction://hlinksldjump"/>
          </p:cNvPr>
          <p:cNvSpPr/>
          <p:nvPr/>
        </p:nvSpPr>
        <p:spPr bwMode="auto">
          <a:xfrm>
            <a:off x="2566925" y="1054442"/>
            <a:ext cx="1731117"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r>
              <a:rPr lang="ru-RU" sz="1300" dirty="0">
                <a:solidFill>
                  <a:schemeClr val="bg1"/>
                </a:solidFill>
                <a:latin typeface="+mj-lt"/>
              </a:rPr>
              <a:t>Отличия МБР</a:t>
            </a:r>
            <a:endParaRPr lang="en-GB" sz="1300" dirty="0">
              <a:solidFill>
                <a:schemeClr val="bg1"/>
              </a:solidFill>
              <a:latin typeface="+mj-lt"/>
            </a:endParaRPr>
          </a:p>
        </p:txBody>
      </p:sp>
      <p:sp>
        <p:nvSpPr>
          <p:cNvPr id="25" name="Arrondir un rectangle avec un coin du même côté 64">
            <a:hlinkClick r:id="rId6" action="ppaction://hlinksldjump"/>
          </p:cNvPr>
          <p:cNvSpPr/>
          <p:nvPr/>
        </p:nvSpPr>
        <p:spPr bwMode="auto">
          <a:xfrm>
            <a:off x="4292749" y="1054442"/>
            <a:ext cx="2390607"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endParaRPr lang="ru-RU" sz="1300" dirty="0">
              <a:solidFill>
                <a:schemeClr val="bg1"/>
              </a:solidFill>
              <a:latin typeface="+mn-lt"/>
            </a:endParaRPr>
          </a:p>
          <a:p>
            <a:pPr algn="ctr" defTabSz="1090331"/>
            <a:r>
              <a:rPr lang="ru-RU" sz="1300" dirty="0">
                <a:solidFill>
                  <a:schemeClr val="bg1"/>
                </a:solidFill>
                <a:latin typeface="+mn-lt"/>
              </a:rPr>
              <a:t>Рабочие параметры мембран АЛ</a:t>
            </a:r>
          </a:p>
          <a:p>
            <a:pPr algn="ctr" defTabSz="1090331"/>
            <a:endParaRPr lang="en-GB" sz="1300" dirty="0">
              <a:solidFill>
                <a:schemeClr val="bg1"/>
              </a:solidFill>
              <a:latin typeface="+mn-lt"/>
            </a:endParaRPr>
          </a:p>
        </p:txBody>
      </p:sp>
      <p:sp>
        <p:nvSpPr>
          <p:cNvPr id="26" name="Arrondir un rectangle avec un coin du même côté 65">
            <a:hlinkClick r:id="" action="ppaction://noaction"/>
          </p:cNvPr>
          <p:cNvSpPr/>
          <p:nvPr/>
        </p:nvSpPr>
        <p:spPr bwMode="auto">
          <a:xfrm>
            <a:off x="6683358" y="1054442"/>
            <a:ext cx="1722616" cy="432748"/>
          </a:xfrm>
          <a:prstGeom prst="round2SameRect">
            <a:avLst/>
          </a:prstGeom>
          <a:solidFill>
            <a:srgbClr val="0D0690"/>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Конструкция модулей АЛ</a:t>
            </a:r>
            <a:endParaRPr lang="en-GB" sz="1300" dirty="0">
              <a:solidFill>
                <a:schemeClr val="bg1"/>
              </a:solidFill>
              <a:latin typeface="+mn-lt"/>
            </a:endParaRPr>
          </a:p>
        </p:txBody>
      </p:sp>
      <p:sp>
        <p:nvSpPr>
          <p:cNvPr id="28" name="Arrondir un rectangle avec un coin du même côté 44">
            <a:hlinkClick r:id="" action="ppaction://noaction"/>
          </p:cNvPr>
          <p:cNvSpPr/>
          <p:nvPr/>
        </p:nvSpPr>
        <p:spPr bwMode="auto">
          <a:xfrm>
            <a:off x="8405975" y="1054442"/>
            <a:ext cx="2308155"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Влияние на другие процессы</a:t>
            </a:r>
            <a:endParaRPr lang="en-GB" sz="1300" dirty="0">
              <a:solidFill>
                <a:schemeClr val="bg1"/>
              </a:solidFill>
              <a:latin typeface="+mn-lt"/>
            </a:endParaRPr>
          </a:p>
        </p:txBody>
      </p:sp>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335929" y="1560859"/>
            <a:ext cx="1538771" cy="2574393"/>
          </a:xfrm>
          <a:prstGeom prst="rect">
            <a:avLst/>
          </a:prstGeom>
          <a:noFill/>
          <a:ln>
            <a:noFill/>
          </a:ln>
        </p:spPr>
      </p:pic>
      <p:cxnSp>
        <p:nvCxnSpPr>
          <p:cNvPr id="10" name="Straight Arrow Connector 9"/>
          <p:cNvCxnSpPr/>
          <p:nvPr/>
        </p:nvCxnSpPr>
        <p:spPr bwMode="auto">
          <a:xfrm flipH="1">
            <a:off x="1874700" y="1808474"/>
            <a:ext cx="926499" cy="0"/>
          </a:xfrm>
          <a:prstGeom prst="straightConnector1">
            <a:avLst/>
          </a:prstGeom>
          <a:solidFill>
            <a:schemeClr val="accent1"/>
          </a:solidFill>
          <a:ln w="25400" cap="flat" cmpd="sng" algn="ctr">
            <a:solidFill>
              <a:srgbClr val="1D1B6F"/>
            </a:solidFill>
            <a:prstDash val="solid"/>
            <a:round/>
            <a:headEnd type="none" w="med" len="med"/>
            <a:tailEnd type="arrow"/>
          </a:ln>
          <a:effectLst/>
        </p:spPr>
      </p:cxnSp>
      <p:cxnSp>
        <p:nvCxnSpPr>
          <p:cNvPr id="11" name="Straight Arrow Connector 10"/>
          <p:cNvCxnSpPr>
            <a:stCxn id="13" idx="1"/>
          </p:cNvCxnSpPr>
          <p:nvPr/>
        </p:nvCxnSpPr>
        <p:spPr bwMode="auto">
          <a:xfrm flipH="1" flipV="1">
            <a:off x="1512224" y="2136417"/>
            <a:ext cx="1083288" cy="31667"/>
          </a:xfrm>
          <a:prstGeom prst="straightConnector1">
            <a:avLst/>
          </a:prstGeom>
          <a:solidFill>
            <a:schemeClr val="accent1"/>
          </a:solidFill>
          <a:ln w="25400" cap="flat" cmpd="sng" algn="ctr">
            <a:solidFill>
              <a:srgbClr val="1D1B6F"/>
            </a:solidFill>
            <a:prstDash val="solid"/>
            <a:round/>
            <a:headEnd type="none" w="med" len="med"/>
            <a:tailEnd type="arrow"/>
          </a:ln>
          <a:effectLst/>
        </p:spPr>
      </p:cxnSp>
      <p:sp>
        <p:nvSpPr>
          <p:cNvPr id="12" name="TextBox 11"/>
          <p:cNvSpPr txBox="1"/>
          <p:nvPr/>
        </p:nvSpPr>
        <p:spPr>
          <a:xfrm>
            <a:off x="2801198" y="1623509"/>
            <a:ext cx="4747718" cy="433264"/>
          </a:xfrm>
          <a:prstGeom prst="rect">
            <a:avLst/>
          </a:prstGeom>
          <a:noFill/>
        </p:spPr>
        <p:txBody>
          <a:bodyPr wrap="square" lIns="109033" tIns="54517" rIns="109033" bIns="54517" rtlCol="0">
            <a:spAutoFit/>
          </a:bodyPr>
          <a:lstStyle/>
          <a:p>
            <a:r>
              <a:rPr lang="ru-RU" sz="2100" dirty="0"/>
              <a:t>Коллектора </a:t>
            </a:r>
            <a:r>
              <a:rPr lang="ru-RU" sz="2100" dirty="0" err="1"/>
              <a:t>пермеата</a:t>
            </a:r>
            <a:endParaRPr lang="en-US" sz="2100" dirty="0"/>
          </a:p>
        </p:txBody>
      </p:sp>
      <p:sp>
        <p:nvSpPr>
          <p:cNvPr id="13" name="TextBox 12"/>
          <p:cNvSpPr txBox="1"/>
          <p:nvPr/>
        </p:nvSpPr>
        <p:spPr>
          <a:xfrm>
            <a:off x="2595512" y="1951452"/>
            <a:ext cx="4509054" cy="433264"/>
          </a:xfrm>
          <a:prstGeom prst="rect">
            <a:avLst/>
          </a:prstGeom>
          <a:noFill/>
        </p:spPr>
        <p:txBody>
          <a:bodyPr wrap="square" lIns="109033" tIns="54517" rIns="109033" bIns="54517" rtlCol="0">
            <a:spAutoFit/>
          </a:bodyPr>
          <a:lstStyle/>
          <a:p>
            <a:r>
              <a:rPr lang="ru-RU" sz="2100" dirty="0"/>
              <a:t>Пакеты пластин</a:t>
            </a:r>
          </a:p>
        </p:txBody>
      </p:sp>
      <p:sp>
        <p:nvSpPr>
          <p:cNvPr id="14" name="TextBox 13"/>
          <p:cNvSpPr txBox="1"/>
          <p:nvPr/>
        </p:nvSpPr>
        <p:spPr>
          <a:xfrm>
            <a:off x="2132253" y="3891503"/>
            <a:ext cx="5435572" cy="756430"/>
          </a:xfrm>
          <a:prstGeom prst="rect">
            <a:avLst/>
          </a:prstGeom>
          <a:noFill/>
        </p:spPr>
        <p:txBody>
          <a:bodyPr wrap="square" lIns="109033" tIns="54517" rIns="109033" bIns="54517" rtlCol="0">
            <a:spAutoFit/>
          </a:bodyPr>
          <a:lstStyle/>
          <a:p>
            <a:r>
              <a:rPr lang="ru-RU" sz="2100" dirty="0"/>
              <a:t>Аэратор (100% времени работы) </a:t>
            </a:r>
          </a:p>
          <a:p>
            <a:r>
              <a:rPr lang="ru-RU" sz="2100" dirty="0"/>
              <a:t> - крупнопузырчатая аэрация</a:t>
            </a:r>
            <a:endParaRPr lang="en-US" sz="2100" dirty="0"/>
          </a:p>
        </p:txBody>
      </p:sp>
      <p:pic>
        <p:nvPicPr>
          <p:cNvPr id="15" name="Picture 1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8247" y="2374309"/>
            <a:ext cx="1693128" cy="1184431"/>
          </a:xfrm>
          <a:prstGeom prst="rect">
            <a:avLst/>
          </a:prstGeom>
          <a:noFill/>
          <a:ln>
            <a:noFill/>
          </a:ln>
        </p:spPr>
      </p:pic>
      <p:pic>
        <p:nvPicPr>
          <p:cNvPr id="16" name="Picture 1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41083" y="3630866"/>
            <a:ext cx="1923464" cy="1534684"/>
          </a:xfrm>
          <a:prstGeom prst="rect">
            <a:avLst/>
          </a:prstGeom>
          <a:noFill/>
          <a:ln>
            <a:noFill/>
          </a:ln>
        </p:spPr>
      </p:pic>
      <p:sp>
        <p:nvSpPr>
          <p:cNvPr id="18" name="TextBox 17"/>
          <p:cNvSpPr txBox="1"/>
          <p:nvPr/>
        </p:nvSpPr>
        <p:spPr>
          <a:xfrm>
            <a:off x="653736" y="5319382"/>
            <a:ext cx="10481335" cy="756430"/>
          </a:xfrm>
          <a:prstGeom prst="rect">
            <a:avLst/>
          </a:prstGeom>
          <a:noFill/>
        </p:spPr>
        <p:txBody>
          <a:bodyPr wrap="square" lIns="109033" tIns="54517" rIns="109033" bIns="54517" rtlCol="0">
            <a:spAutoFit/>
          </a:bodyPr>
          <a:lstStyle/>
          <a:p>
            <a:r>
              <a:rPr lang="ru-RU" sz="2100" dirty="0"/>
              <a:t>Потребление воздуха на м2 мембраны снижается с увеличением высоты модулей </a:t>
            </a:r>
            <a:r>
              <a:rPr lang="en-US" sz="2100" dirty="0"/>
              <a:t>=&gt;</a:t>
            </a:r>
            <a:r>
              <a:rPr lang="ru-RU" sz="2100" dirty="0"/>
              <a:t> более эффективно применять самые высокие модули</a:t>
            </a:r>
            <a:endParaRPr lang="en-US" sz="2100" dirty="0"/>
          </a:p>
        </p:txBody>
      </p:sp>
      <p:pic>
        <p:nvPicPr>
          <p:cNvPr id="2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2793" y="1810413"/>
            <a:ext cx="2459845" cy="332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bwMode="auto">
          <a:xfrm flipH="1">
            <a:off x="1581539" y="3725121"/>
            <a:ext cx="1639585" cy="0"/>
          </a:xfrm>
          <a:prstGeom prst="straightConnector1">
            <a:avLst/>
          </a:prstGeom>
          <a:solidFill>
            <a:schemeClr val="accent1"/>
          </a:solidFill>
          <a:ln w="25400" cap="flat" cmpd="sng" algn="ctr">
            <a:solidFill>
              <a:srgbClr val="1D1B6F"/>
            </a:solidFill>
            <a:prstDash val="solid"/>
            <a:round/>
            <a:headEnd type="none" w="med" len="med"/>
            <a:tailEnd type="arrow"/>
          </a:ln>
          <a:effectLst/>
        </p:spPr>
      </p:cxnSp>
      <p:pic>
        <p:nvPicPr>
          <p:cNvPr id="3" name="Picture 2"/>
          <p:cNvPicPr>
            <a:picLocks noChangeAspect="1"/>
          </p:cNvPicPr>
          <p:nvPr/>
        </p:nvPicPr>
        <p:blipFill>
          <a:blip r:embed="rId11"/>
          <a:stretch>
            <a:fillRect/>
          </a:stretch>
        </p:blipFill>
        <p:spPr>
          <a:xfrm>
            <a:off x="5124896" y="2298361"/>
            <a:ext cx="2700482" cy="1215511"/>
          </a:xfrm>
          <a:prstGeom prst="rect">
            <a:avLst/>
          </a:prstGeom>
        </p:spPr>
      </p:pic>
      <p:cxnSp>
        <p:nvCxnSpPr>
          <p:cNvPr id="8" name="Straight Arrow Connector 7"/>
          <p:cNvCxnSpPr/>
          <p:nvPr/>
        </p:nvCxnSpPr>
        <p:spPr bwMode="auto">
          <a:xfrm>
            <a:off x="4663721" y="2929684"/>
            <a:ext cx="192346"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pic>
        <p:nvPicPr>
          <p:cNvPr id="19" name="Picture 18"/>
          <p:cNvPicPr>
            <a:picLocks noChangeAspect="1"/>
          </p:cNvPicPr>
          <p:nvPr/>
        </p:nvPicPr>
        <p:blipFill>
          <a:blip r:embed="rId12"/>
          <a:stretch>
            <a:fillRect/>
          </a:stretch>
        </p:blipFill>
        <p:spPr>
          <a:xfrm>
            <a:off x="8271561" y="1546210"/>
            <a:ext cx="1246242" cy="2030821"/>
          </a:xfrm>
          <a:prstGeom prst="rect">
            <a:avLst/>
          </a:prstGeom>
        </p:spPr>
      </p:pic>
      <p:cxnSp>
        <p:nvCxnSpPr>
          <p:cNvPr id="29" name="Straight Arrow Connector 28"/>
          <p:cNvCxnSpPr/>
          <p:nvPr/>
        </p:nvCxnSpPr>
        <p:spPr bwMode="auto">
          <a:xfrm>
            <a:off x="7933610" y="2966523"/>
            <a:ext cx="192346"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281700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a:picLocks noChangeAspect="1" noChangeArrowheads="1"/>
          </p:cNvPicPr>
          <p:nvPr/>
        </p:nvPicPr>
        <p:blipFill>
          <a:blip r:embed="rId3" cstate="print"/>
          <a:srcRect/>
          <a:stretch>
            <a:fillRect/>
          </a:stretch>
        </p:blipFill>
        <p:spPr bwMode="auto">
          <a:xfrm rot="1225495">
            <a:off x="10716825" y="118914"/>
            <a:ext cx="1226539" cy="1323032"/>
          </a:xfrm>
          <a:prstGeom prst="rect">
            <a:avLst/>
          </a:prstGeom>
          <a:noFill/>
          <a:ln w="9525">
            <a:noFill/>
            <a:miter lim="800000"/>
            <a:headEnd/>
            <a:tailEnd/>
          </a:ln>
        </p:spPr>
      </p:pic>
      <p:sp>
        <p:nvSpPr>
          <p:cNvPr id="4" name="Espace réservé du pied de page 3"/>
          <p:cNvSpPr>
            <a:spLocks noGrp="1"/>
          </p:cNvSpPr>
          <p:nvPr>
            <p:ph type="ftr" sz="quarter" idx="10"/>
          </p:nvPr>
        </p:nvSpPr>
        <p:spPr/>
        <p:txBody>
          <a:bodyPr/>
          <a:lstStyle/>
          <a:p>
            <a:r>
              <a:rPr lang="en-GB" dirty="0"/>
              <a:t>© Alfa Laval</a:t>
            </a:r>
          </a:p>
        </p:txBody>
      </p:sp>
      <p:sp>
        <p:nvSpPr>
          <p:cNvPr id="5" name="Espace réservé du numéro de diapositive 4"/>
          <p:cNvSpPr>
            <a:spLocks noGrp="1"/>
          </p:cNvSpPr>
          <p:nvPr>
            <p:ph type="sldNum" sz="quarter" idx="11"/>
          </p:nvPr>
        </p:nvSpPr>
        <p:spPr/>
        <p:txBody>
          <a:bodyPr/>
          <a:lstStyle/>
          <a:p>
            <a:r>
              <a:rPr lang="en-GB" dirty="0"/>
              <a:t>Slide </a:t>
            </a:r>
            <a:fld id="{F100460E-17AD-4050-BB89-F83B5CDCF88E}" type="slidenum">
              <a:rPr lang="en-GB"/>
              <a:pPr/>
              <a:t>5</a:t>
            </a:fld>
            <a:endParaRPr lang="en-GB" dirty="0"/>
          </a:p>
        </p:txBody>
      </p:sp>
      <p:sp>
        <p:nvSpPr>
          <p:cNvPr id="23554" name="Rectangle 2"/>
          <p:cNvSpPr>
            <a:spLocks noGrp="1" noChangeArrowheads="1"/>
          </p:cNvSpPr>
          <p:nvPr>
            <p:ph type="title"/>
          </p:nvPr>
        </p:nvSpPr>
        <p:spPr>
          <a:xfrm>
            <a:off x="335928" y="320421"/>
            <a:ext cx="10508723" cy="854859"/>
          </a:xfrm>
        </p:spPr>
        <p:txBody>
          <a:bodyPr/>
          <a:lstStyle/>
          <a:p>
            <a:r>
              <a:rPr lang="ru-RU" noProof="1"/>
              <a:t>Конструкция модулей АЛ</a:t>
            </a:r>
            <a:endParaRPr lang="en-GB" noProof="1"/>
          </a:p>
        </p:txBody>
      </p:sp>
      <p:sp>
        <p:nvSpPr>
          <p:cNvPr id="44" name="Arrondir un rectangle avec un coin du même côté 33">
            <a:hlinkClick r:id="rId4" action="ppaction://hlinksldjump"/>
          </p:cNvPr>
          <p:cNvSpPr/>
          <p:nvPr/>
        </p:nvSpPr>
        <p:spPr bwMode="auto">
          <a:xfrm>
            <a:off x="653735" y="1054442"/>
            <a:ext cx="1913189"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Стандартные схемы ОС</a:t>
            </a:r>
            <a:endParaRPr lang="en-GB" sz="1300" dirty="0">
              <a:solidFill>
                <a:schemeClr val="bg1"/>
              </a:solidFill>
              <a:latin typeface="+mj-lt"/>
            </a:endParaRPr>
          </a:p>
        </p:txBody>
      </p:sp>
      <p:sp>
        <p:nvSpPr>
          <p:cNvPr id="46" name="Arrondir un rectangle avec un coin du même côté 38">
            <a:hlinkClick r:id="rId5" action="ppaction://hlinksldjump"/>
          </p:cNvPr>
          <p:cNvSpPr/>
          <p:nvPr/>
        </p:nvSpPr>
        <p:spPr bwMode="auto">
          <a:xfrm>
            <a:off x="2566925" y="1054442"/>
            <a:ext cx="173111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Отличия МБР</a:t>
            </a:r>
            <a:endParaRPr lang="en-GB" sz="1300" dirty="0">
              <a:solidFill>
                <a:schemeClr val="bg1"/>
              </a:solidFill>
              <a:latin typeface="+mj-lt"/>
            </a:endParaRPr>
          </a:p>
        </p:txBody>
      </p:sp>
      <p:sp>
        <p:nvSpPr>
          <p:cNvPr id="47" name="Arrondir un rectangle avec un coin du même côté 64">
            <a:hlinkClick r:id="rId6" action="ppaction://hlinksldjump"/>
          </p:cNvPr>
          <p:cNvSpPr/>
          <p:nvPr/>
        </p:nvSpPr>
        <p:spPr bwMode="auto">
          <a:xfrm>
            <a:off x="4292750" y="1054442"/>
            <a:ext cx="2102088"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t" anchorCtr="0" compatLnSpc="1">
            <a:prstTxWarp prst="textNoShape">
              <a:avLst/>
            </a:prstTxWarp>
          </a:bodyPr>
          <a:lstStyle/>
          <a:p>
            <a:pPr algn="ctr" defTabSz="1090331"/>
            <a:r>
              <a:rPr lang="ru-RU" sz="1300" dirty="0">
                <a:solidFill>
                  <a:schemeClr val="bg1"/>
                </a:solidFill>
                <a:latin typeface="+mn-lt"/>
              </a:rPr>
              <a:t>Рабочие параметры модулей АЛ</a:t>
            </a:r>
            <a:endParaRPr lang="en-GB" sz="1300" dirty="0">
              <a:solidFill>
                <a:srgbClr val="FFFFFF"/>
              </a:solidFill>
              <a:latin typeface="Arial"/>
            </a:endParaRPr>
          </a:p>
          <a:p>
            <a:pPr algn="ctr" defTabSz="1090331"/>
            <a:endParaRPr lang="en-GB" sz="1300" dirty="0">
              <a:solidFill>
                <a:schemeClr val="bg1"/>
              </a:solidFill>
              <a:latin typeface="+mn-lt"/>
            </a:endParaRPr>
          </a:p>
        </p:txBody>
      </p:sp>
      <p:sp>
        <p:nvSpPr>
          <p:cNvPr id="48" name="Arrondir un rectangle avec un coin du même côté 65">
            <a:hlinkClick r:id="" action="ppaction://noaction"/>
          </p:cNvPr>
          <p:cNvSpPr/>
          <p:nvPr/>
        </p:nvSpPr>
        <p:spPr bwMode="auto">
          <a:xfrm>
            <a:off x="6386338" y="1054442"/>
            <a:ext cx="2019637" cy="432748"/>
          </a:xfrm>
          <a:prstGeom prst="round2SameRect">
            <a:avLst/>
          </a:prstGeom>
          <a:solidFill>
            <a:srgbClr val="0D0690"/>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lvl="0" algn="ctr"/>
            <a:r>
              <a:rPr lang="ru-RU" sz="1300" dirty="0">
                <a:solidFill>
                  <a:srgbClr val="FFFFFF"/>
                </a:solidFill>
                <a:latin typeface="Arial"/>
              </a:rPr>
              <a:t>Конструкция модулей АЛ</a:t>
            </a:r>
            <a:endParaRPr lang="en-GB" sz="1300" dirty="0">
              <a:solidFill>
                <a:srgbClr val="FFFFFF"/>
              </a:solidFill>
              <a:latin typeface="Arial"/>
            </a:endParaRPr>
          </a:p>
        </p:txBody>
      </p:sp>
      <p:sp>
        <p:nvSpPr>
          <p:cNvPr id="50" name="Arrondir un rectangle avec un coin du même côté 44">
            <a:hlinkClick r:id="" action="ppaction://noaction"/>
          </p:cNvPr>
          <p:cNvSpPr/>
          <p:nvPr/>
        </p:nvSpPr>
        <p:spPr bwMode="auto">
          <a:xfrm>
            <a:off x="8405974" y="1054442"/>
            <a:ext cx="230815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n-lt"/>
              </a:rPr>
              <a:t>Влияние на другие процессы</a:t>
            </a:r>
            <a:endParaRPr lang="en-US" sz="1300" dirty="0">
              <a:solidFill>
                <a:schemeClr val="bg1"/>
              </a:solidFill>
              <a:latin typeface="+mn-lt"/>
            </a:endParaRPr>
          </a:p>
        </p:txBody>
      </p:sp>
      <p:pic>
        <p:nvPicPr>
          <p:cNvPr id="2" name="Picture 1"/>
          <p:cNvPicPr>
            <a:picLocks noChangeAspect="1"/>
          </p:cNvPicPr>
          <p:nvPr/>
        </p:nvPicPr>
        <p:blipFill>
          <a:blip r:embed="rId7"/>
          <a:stretch>
            <a:fillRect/>
          </a:stretch>
        </p:blipFill>
        <p:spPr>
          <a:xfrm>
            <a:off x="592698" y="1847814"/>
            <a:ext cx="6279031" cy="3584234"/>
          </a:xfrm>
          <a:prstGeom prst="rect">
            <a:avLst/>
          </a:prstGeom>
        </p:spPr>
      </p:pic>
      <p:sp>
        <p:nvSpPr>
          <p:cNvPr id="15" name="TextBox 14"/>
          <p:cNvSpPr txBox="1"/>
          <p:nvPr/>
        </p:nvSpPr>
        <p:spPr>
          <a:xfrm>
            <a:off x="6871729" y="1847814"/>
            <a:ext cx="5101155" cy="4634414"/>
          </a:xfrm>
          <a:prstGeom prst="rect">
            <a:avLst/>
          </a:prstGeom>
          <a:noFill/>
        </p:spPr>
        <p:txBody>
          <a:bodyPr wrap="square" lIns="109033" tIns="54517" rIns="109033" bIns="54517" rtlCol="0">
            <a:spAutoFit/>
          </a:bodyPr>
          <a:lstStyle/>
          <a:p>
            <a:r>
              <a:rPr lang="ru-RU" sz="2100" dirty="0"/>
              <a:t>Коэффициент циркуляции в МБР в зависимости от мембран – 3-6</a:t>
            </a:r>
            <a:endParaRPr lang="en-US" sz="2100" dirty="0"/>
          </a:p>
          <a:p>
            <a:endParaRPr lang="en-US" sz="2100" dirty="0"/>
          </a:p>
          <a:p>
            <a:r>
              <a:rPr lang="ru-RU" sz="2100" dirty="0"/>
              <a:t>Насосная группа рециркуляции включает в себя как минимум два насосных агрегата. Конструкция модулей Альфа </a:t>
            </a:r>
            <a:r>
              <a:rPr lang="ru-RU" sz="2100" dirty="0" err="1"/>
              <a:t>Лаваль</a:t>
            </a:r>
            <a:r>
              <a:rPr lang="ru-RU" sz="2100" dirty="0"/>
              <a:t> позволяет работать без насосов </a:t>
            </a:r>
            <a:r>
              <a:rPr lang="ru-RU" sz="2100" dirty="0" err="1"/>
              <a:t>нитрификационного</a:t>
            </a:r>
            <a:r>
              <a:rPr lang="ru-RU" sz="2100" dirty="0"/>
              <a:t> рецикла.</a:t>
            </a:r>
            <a:endParaRPr lang="en-US" sz="2100" dirty="0"/>
          </a:p>
          <a:p>
            <a:endParaRPr lang="en-US" sz="2100" dirty="0"/>
          </a:p>
          <a:p>
            <a:r>
              <a:rPr lang="ru-RU" sz="2100" dirty="0"/>
              <a:t>Шиберный затвор в верхней и нижней части емкости позволяет создать необходимое направление потока иловой смеси</a:t>
            </a:r>
            <a:endParaRPr lang="en-US" sz="2100" dirty="0"/>
          </a:p>
          <a:p>
            <a:endParaRPr lang="en-US" sz="2100" dirty="0"/>
          </a:p>
        </p:txBody>
      </p:sp>
    </p:spTree>
    <p:extLst>
      <p:ext uri="{BB962C8B-B14F-4D97-AF65-F5344CB8AC3E}">
        <p14:creationId xmlns:p14="http://schemas.microsoft.com/office/powerpoint/2010/main" val="9438351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a:blip r:embed="rId3" cstate="print"/>
          <a:srcRect/>
          <a:stretch>
            <a:fillRect/>
          </a:stretch>
        </p:blipFill>
        <p:spPr bwMode="auto">
          <a:xfrm rot="1225495">
            <a:off x="10716825" y="118914"/>
            <a:ext cx="1226539" cy="1323032"/>
          </a:xfrm>
          <a:prstGeom prst="rect">
            <a:avLst/>
          </a:prstGeom>
          <a:noFill/>
          <a:ln w="9525">
            <a:noFill/>
            <a:miter lim="800000"/>
            <a:headEnd/>
            <a:tailEnd/>
          </a:ln>
        </p:spPr>
      </p:pic>
      <p:sp>
        <p:nvSpPr>
          <p:cNvPr id="2" name="Titre 1"/>
          <p:cNvSpPr>
            <a:spLocks noGrp="1"/>
          </p:cNvSpPr>
          <p:nvPr>
            <p:ph type="title"/>
          </p:nvPr>
        </p:nvSpPr>
        <p:spPr>
          <a:xfrm>
            <a:off x="720621" y="296136"/>
            <a:ext cx="9823117" cy="841149"/>
          </a:xfrm>
        </p:spPr>
        <p:txBody>
          <a:bodyPr/>
          <a:lstStyle/>
          <a:p>
            <a:r>
              <a:rPr lang="ru-RU" dirty="0"/>
              <a:t>Характеристика размера пор</a:t>
            </a:r>
            <a:endParaRPr lang="en-GB" dirty="0"/>
          </a:p>
        </p:txBody>
      </p:sp>
      <p:sp>
        <p:nvSpPr>
          <p:cNvPr id="34" name="Arrondir un rectangle avec un coin du même côté 33">
            <a:hlinkClick r:id="rId4" action="ppaction://hlinksldjump"/>
          </p:cNvPr>
          <p:cNvSpPr/>
          <p:nvPr/>
        </p:nvSpPr>
        <p:spPr bwMode="auto">
          <a:xfrm>
            <a:off x="653735" y="1054442"/>
            <a:ext cx="1902044"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Стандартные схемы ОС</a:t>
            </a:r>
            <a:endParaRPr lang="en-GB" sz="1300" dirty="0">
              <a:solidFill>
                <a:schemeClr val="bg1"/>
              </a:solidFill>
              <a:latin typeface="+mj-lt"/>
            </a:endParaRPr>
          </a:p>
        </p:txBody>
      </p:sp>
      <p:sp>
        <p:nvSpPr>
          <p:cNvPr id="39" name="Arrondir un rectangle avec un coin du même côté 38">
            <a:hlinkClick r:id="rId5" action="ppaction://hlinksldjump"/>
          </p:cNvPr>
          <p:cNvSpPr/>
          <p:nvPr/>
        </p:nvSpPr>
        <p:spPr bwMode="auto">
          <a:xfrm>
            <a:off x="2566925" y="1054442"/>
            <a:ext cx="1731117"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r>
              <a:rPr lang="ru-RU" sz="1300" dirty="0">
                <a:solidFill>
                  <a:schemeClr val="bg1"/>
                </a:solidFill>
                <a:latin typeface="+mj-lt"/>
              </a:rPr>
              <a:t>Отличия МБР </a:t>
            </a:r>
            <a:endParaRPr lang="en-GB" sz="1300" dirty="0">
              <a:solidFill>
                <a:schemeClr val="bg1"/>
              </a:solidFill>
              <a:latin typeface="+mj-lt"/>
            </a:endParaRPr>
          </a:p>
        </p:txBody>
      </p:sp>
      <p:sp>
        <p:nvSpPr>
          <p:cNvPr id="25" name="Arrondir un rectangle avec un coin du même côté 64">
            <a:hlinkClick r:id="rId6" action="ppaction://hlinksldjump"/>
          </p:cNvPr>
          <p:cNvSpPr/>
          <p:nvPr/>
        </p:nvSpPr>
        <p:spPr bwMode="auto">
          <a:xfrm>
            <a:off x="4292750" y="1054442"/>
            <a:ext cx="2435779"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endParaRPr lang="ru-RU" sz="1300" dirty="0">
              <a:solidFill>
                <a:schemeClr val="bg1"/>
              </a:solidFill>
              <a:latin typeface="+mn-lt"/>
            </a:endParaRPr>
          </a:p>
          <a:p>
            <a:pPr algn="ctr" defTabSz="1090331"/>
            <a:r>
              <a:rPr lang="ru-RU" sz="1300" dirty="0">
                <a:solidFill>
                  <a:schemeClr val="bg1"/>
                </a:solidFill>
                <a:latin typeface="+mn-lt"/>
              </a:rPr>
              <a:t>Рабочие параметры МБР АЛ</a:t>
            </a:r>
          </a:p>
          <a:p>
            <a:pPr algn="ctr" defTabSz="1090331"/>
            <a:endParaRPr lang="en-GB" sz="1300" dirty="0">
              <a:solidFill>
                <a:schemeClr val="bg1"/>
              </a:solidFill>
              <a:latin typeface="+mn-lt"/>
            </a:endParaRPr>
          </a:p>
        </p:txBody>
      </p:sp>
      <p:sp>
        <p:nvSpPr>
          <p:cNvPr id="26" name="Arrondir un rectangle avec un coin du même côté 65">
            <a:hlinkClick r:id="" action="ppaction://noaction"/>
          </p:cNvPr>
          <p:cNvSpPr/>
          <p:nvPr/>
        </p:nvSpPr>
        <p:spPr bwMode="auto">
          <a:xfrm>
            <a:off x="6728529" y="1054442"/>
            <a:ext cx="1677445"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Конструкция модулей АЛ</a:t>
            </a:r>
            <a:endParaRPr lang="en-GB" sz="1300" dirty="0">
              <a:solidFill>
                <a:schemeClr val="bg1"/>
              </a:solidFill>
              <a:latin typeface="+mn-lt"/>
            </a:endParaRPr>
          </a:p>
        </p:txBody>
      </p:sp>
      <p:sp>
        <p:nvSpPr>
          <p:cNvPr id="28" name="Arrondir un rectangle avec un coin du même côté 44">
            <a:hlinkClick r:id="" action="ppaction://noaction"/>
          </p:cNvPr>
          <p:cNvSpPr/>
          <p:nvPr/>
        </p:nvSpPr>
        <p:spPr bwMode="auto">
          <a:xfrm>
            <a:off x="8405974" y="1054442"/>
            <a:ext cx="2308157" cy="432748"/>
          </a:xfrm>
          <a:prstGeom prst="round2SameRect">
            <a:avLst/>
          </a:prstGeom>
          <a:solidFill>
            <a:srgbClr val="0D0690"/>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defTabSz="1090331"/>
            <a:r>
              <a:rPr lang="ru-RU" sz="1300" dirty="0">
                <a:solidFill>
                  <a:schemeClr val="bg1"/>
                </a:solidFill>
                <a:latin typeface="+mn-lt"/>
              </a:rPr>
              <a:t>Влияние на другие процессы</a:t>
            </a:r>
            <a:endParaRPr lang="en-GB" sz="1300" dirty="0">
              <a:solidFill>
                <a:schemeClr val="bg1"/>
              </a:solidFill>
              <a:latin typeface="+mn-lt"/>
            </a:endParaRPr>
          </a:p>
        </p:txBody>
      </p:sp>
      <p:pic>
        <p:nvPicPr>
          <p:cNvPr id="27" name="Picture 26"/>
          <p:cNvPicPr/>
          <p:nvPr/>
        </p:nvPicPr>
        <p:blipFill>
          <a:blip r:embed="rId7">
            <a:extLst>
              <a:ext uri="{28A0092B-C50C-407E-A947-70E740481C1C}">
                <a14:useLocalDpi xmlns:a14="http://schemas.microsoft.com/office/drawing/2010/main" val="0"/>
              </a:ext>
            </a:extLst>
          </a:blip>
          <a:srcRect/>
          <a:stretch>
            <a:fillRect/>
          </a:stretch>
        </p:blipFill>
        <p:spPr bwMode="auto">
          <a:xfrm>
            <a:off x="653737" y="1487191"/>
            <a:ext cx="10676359" cy="5007456"/>
          </a:xfrm>
          <a:prstGeom prst="rect">
            <a:avLst/>
          </a:prstGeom>
          <a:noFill/>
          <a:ln>
            <a:noFill/>
          </a:ln>
        </p:spPr>
      </p:pic>
      <p:sp>
        <p:nvSpPr>
          <p:cNvPr id="3" name="Oval 2"/>
          <p:cNvSpPr/>
          <p:nvPr/>
        </p:nvSpPr>
        <p:spPr bwMode="auto">
          <a:xfrm>
            <a:off x="6875705" y="1992063"/>
            <a:ext cx="192346" cy="144249"/>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109033" tIns="54517" rIns="109033" bIns="54517" numCol="1" rtlCol="0" anchor="t" anchorCtr="0" compatLnSpc="1">
            <a:prstTxWarp prst="textNoShape">
              <a:avLst/>
            </a:prstTxWarp>
          </a:bodyPr>
          <a:lstStyle/>
          <a:p>
            <a:pPr defTabSz="1090331"/>
            <a:endParaRPr lang="ru-RU"/>
          </a:p>
        </p:txBody>
      </p:sp>
    </p:spTree>
    <p:extLst>
      <p:ext uri="{BB962C8B-B14F-4D97-AF65-F5344CB8AC3E}">
        <p14:creationId xmlns:p14="http://schemas.microsoft.com/office/powerpoint/2010/main" val="38908200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a:picLocks noChangeAspect="1" noChangeArrowheads="1"/>
          </p:cNvPicPr>
          <p:nvPr/>
        </p:nvPicPr>
        <p:blipFill>
          <a:blip r:embed="rId3" cstate="print"/>
          <a:srcRect/>
          <a:stretch>
            <a:fillRect/>
          </a:stretch>
        </p:blipFill>
        <p:spPr bwMode="auto">
          <a:xfrm rot="1225495">
            <a:off x="10716825" y="118914"/>
            <a:ext cx="1226539" cy="1323032"/>
          </a:xfrm>
          <a:prstGeom prst="rect">
            <a:avLst/>
          </a:prstGeom>
          <a:noFill/>
          <a:ln w="9525">
            <a:noFill/>
            <a:miter lim="800000"/>
            <a:headEnd/>
            <a:tailEnd/>
          </a:ln>
        </p:spPr>
      </p:pic>
      <p:sp>
        <p:nvSpPr>
          <p:cNvPr id="4" name="Espace réservé du pied de page 3"/>
          <p:cNvSpPr>
            <a:spLocks noGrp="1"/>
          </p:cNvSpPr>
          <p:nvPr>
            <p:ph type="ftr" sz="quarter" idx="10"/>
          </p:nvPr>
        </p:nvSpPr>
        <p:spPr/>
        <p:txBody>
          <a:bodyPr/>
          <a:lstStyle/>
          <a:p>
            <a:r>
              <a:rPr lang="en-GB" dirty="0"/>
              <a:t>© Alfa Laval</a:t>
            </a:r>
          </a:p>
        </p:txBody>
      </p:sp>
      <p:sp>
        <p:nvSpPr>
          <p:cNvPr id="23554" name="Rectangle 2"/>
          <p:cNvSpPr>
            <a:spLocks noGrp="1" noChangeArrowheads="1"/>
          </p:cNvSpPr>
          <p:nvPr>
            <p:ph type="title"/>
          </p:nvPr>
        </p:nvSpPr>
        <p:spPr>
          <a:xfrm>
            <a:off x="335928" y="265829"/>
            <a:ext cx="10508723" cy="854859"/>
          </a:xfrm>
        </p:spPr>
        <p:txBody>
          <a:bodyPr/>
          <a:lstStyle/>
          <a:p>
            <a:r>
              <a:rPr lang="ru-RU" noProof="1"/>
              <a:t>Отличия МБр</a:t>
            </a:r>
            <a:endParaRPr lang="en-GB" noProof="1"/>
          </a:p>
        </p:txBody>
      </p:sp>
      <p:sp>
        <p:nvSpPr>
          <p:cNvPr id="44" name="Arrondir un rectangle avec un coin du même côté 33">
            <a:hlinkClick r:id="rId4" action="ppaction://hlinksldjump"/>
          </p:cNvPr>
          <p:cNvSpPr/>
          <p:nvPr/>
        </p:nvSpPr>
        <p:spPr bwMode="auto">
          <a:xfrm>
            <a:off x="653735" y="1054442"/>
            <a:ext cx="1913189" cy="432748"/>
          </a:xfrm>
          <a:prstGeom prst="round2SameRect">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Стандартные схемы АЛ</a:t>
            </a:r>
            <a:endParaRPr lang="en-GB" sz="1300" dirty="0">
              <a:solidFill>
                <a:schemeClr val="bg1"/>
              </a:solidFill>
              <a:latin typeface="+mj-lt"/>
            </a:endParaRPr>
          </a:p>
        </p:txBody>
      </p:sp>
      <p:sp>
        <p:nvSpPr>
          <p:cNvPr id="46" name="Arrondir un rectangle avec un coin du même côté 38">
            <a:hlinkClick r:id="rId5" action="ppaction://hlinksldjump"/>
          </p:cNvPr>
          <p:cNvSpPr/>
          <p:nvPr/>
        </p:nvSpPr>
        <p:spPr bwMode="auto">
          <a:xfrm>
            <a:off x="2566925" y="1054442"/>
            <a:ext cx="1731117" cy="432748"/>
          </a:xfrm>
          <a:prstGeom prst="round2SameRect">
            <a:avLst/>
          </a:prstGeom>
          <a:solidFill>
            <a:srgbClr val="0D0690"/>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j-lt"/>
              </a:rPr>
              <a:t>Отличия МБР</a:t>
            </a:r>
            <a:endParaRPr lang="en-GB" sz="1300" dirty="0">
              <a:solidFill>
                <a:schemeClr val="bg1"/>
              </a:solidFill>
              <a:latin typeface="+mj-lt"/>
            </a:endParaRPr>
          </a:p>
        </p:txBody>
      </p:sp>
      <p:sp>
        <p:nvSpPr>
          <p:cNvPr id="47" name="Arrondir un rectangle avec un coin du même côté 64">
            <a:hlinkClick r:id="rId6" action="ppaction://hlinksldjump"/>
          </p:cNvPr>
          <p:cNvSpPr/>
          <p:nvPr/>
        </p:nvSpPr>
        <p:spPr bwMode="auto">
          <a:xfrm>
            <a:off x="4292750" y="1054442"/>
            <a:ext cx="2102088"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t" anchorCtr="0" compatLnSpc="1">
            <a:prstTxWarp prst="textNoShape">
              <a:avLst/>
            </a:prstTxWarp>
          </a:bodyPr>
          <a:lstStyle/>
          <a:p>
            <a:pPr algn="ctr" defTabSz="1090331"/>
            <a:r>
              <a:rPr lang="ru-RU" sz="1300" dirty="0">
                <a:solidFill>
                  <a:schemeClr val="bg1"/>
                </a:solidFill>
                <a:latin typeface="+mn-lt"/>
              </a:rPr>
              <a:t>Рабочие параметры модулей АЛ</a:t>
            </a:r>
            <a:endParaRPr lang="en-GB" sz="1300" dirty="0">
              <a:solidFill>
                <a:srgbClr val="FFFFFF"/>
              </a:solidFill>
              <a:latin typeface="Arial"/>
            </a:endParaRPr>
          </a:p>
          <a:p>
            <a:pPr algn="ctr" defTabSz="1090331"/>
            <a:endParaRPr lang="en-GB" sz="1300" dirty="0">
              <a:solidFill>
                <a:schemeClr val="bg1"/>
              </a:solidFill>
              <a:latin typeface="+mn-lt"/>
            </a:endParaRPr>
          </a:p>
        </p:txBody>
      </p:sp>
      <p:sp>
        <p:nvSpPr>
          <p:cNvPr id="48" name="Arrondir un rectangle avec un coin du même côté 65">
            <a:hlinkClick r:id="" action="ppaction://noaction"/>
          </p:cNvPr>
          <p:cNvSpPr/>
          <p:nvPr/>
        </p:nvSpPr>
        <p:spPr bwMode="auto">
          <a:xfrm>
            <a:off x="6386338" y="1054442"/>
            <a:ext cx="201963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lvl="0" algn="ctr"/>
            <a:r>
              <a:rPr lang="ru-RU" sz="1300" dirty="0">
                <a:solidFill>
                  <a:srgbClr val="FFFFFF"/>
                </a:solidFill>
                <a:latin typeface="Arial"/>
              </a:rPr>
              <a:t>Дизайн модулей АЛ</a:t>
            </a:r>
            <a:endParaRPr lang="en-GB" sz="1300" dirty="0">
              <a:solidFill>
                <a:srgbClr val="FFFFFF"/>
              </a:solidFill>
              <a:latin typeface="Arial"/>
            </a:endParaRPr>
          </a:p>
        </p:txBody>
      </p:sp>
      <p:sp>
        <p:nvSpPr>
          <p:cNvPr id="50" name="Arrondir un rectangle avec un coin du même côté 44">
            <a:hlinkClick r:id="" action="ppaction://noaction"/>
          </p:cNvPr>
          <p:cNvSpPr/>
          <p:nvPr/>
        </p:nvSpPr>
        <p:spPr bwMode="auto">
          <a:xfrm>
            <a:off x="8414167" y="1047003"/>
            <a:ext cx="2308157" cy="432748"/>
          </a:xfrm>
          <a:prstGeom prst="round2SameRect">
            <a:avLst/>
          </a:prstGeom>
          <a:solidFill>
            <a:schemeClr val="accent2">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109033" tIns="54517" rIns="109033" bIns="54517" numCol="1" rtlCol="0" anchor="ctr" anchorCtr="0" compatLnSpc="1">
            <a:prstTxWarp prst="textNoShape">
              <a:avLst/>
            </a:prstTxWarp>
          </a:bodyPr>
          <a:lstStyle/>
          <a:p>
            <a:pPr algn="ctr"/>
            <a:r>
              <a:rPr lang="ru-RU" sz="1300" dirty="0">
                <a:solidFill>
                  <a:schemeClr val="bg1"/>
                </a:solidFill>
                <a:latin typeface="+mn-lt"/>
              </a:rPr>
              <a:t>Влияние на другие процессы</a:t>
            </a:r>
            <a:endParaRPr lang="en-US" sz="1300" dirty="0">
              <a:solidFill>
                <a:schemeClr val="bg1"/>
              </a:solidFill>
              <a:latin typeface="+mn-lt"/>
            </a:endParaRPr>
          </a:p>
        </p:txBody>
      </p:sp>
      <p:pic>
        <p:nvPicPr>
          <p:cNvPr id="3" name="Picture 2"/>
          <p:cNvPicPr>
            <a:picLocks noChangeAspect="1"/>
          </p:cNvPicPr>
          <p:nvPr/>
        </p:nvPicPr>
        <p:blipFill>
          <a:blip r:embed="rId7"/>
          <a:stretch>
            <a:fillRect/>
          </a:stretch>
        </p:blipFill>
        <p:spPr>
          <a:xfrm>
            <a:off x="0" y="1673395"/>
            <a:ext cx="8702995" cy="3716716"/>
          </a:xfrm>
          <a:prstGeom prst="rect">
            <a:avLst/>
          </a:prstGeom>
        </p:spPr>
      </p:pic>
      <p:sp>
        <p:nvSpPr>
          <p:cNvPr id="14" name="TextBox 13"/>
          <p:cNvSpPr txBox="1"/>
          <p:nvPr/>
        </p:nvSpPr>
        <p:spPr>
          <a:xfrm>
            <a:off x="8405974" y="1847813"/>
            <a:ext cx="3566909" cy="2372257"/>
          </a:xfrm>
          <a:prstGeom prst="rect">
            <a:avLst/>
          </a:prstGeom>
          <a:noFill/>
        </p:spPr>
        <p:txBody>
          <a:bodyPr wrap="square" lIns="109033" tIns="54517" rIns="109033" bIns="54517" rtlCol="0">
            <a:spAutoFit/>
          </a:bodyPr>
          <a:lstStyle/>
          <a:p>
            <a:r>
              <a:rPr lang="ru-RU" sz="2100" dirty="0"/>
              <a:t>Исследования за 2006-2014 год показывают, что фильтрация через мембрану вторична перед фильтрацией через слой ила, сформировавшийся на поверхности мембраны.</a:t>
            </a:r>
            <a:endParaRPr lang="en-US" sz="1900" dirty="0"/>
          </a:p>
        </p:txBody>
      </p:sp>
      <p:sp>
        <p:nvSpPr>
          <p:cNvPr id="16" name="TextBox 15"/>
          <p:cNvSpPr txBox="1"/>
          <p:nvPr/>
        </p:nvSpPr>
        <p:spPr>
          <a:xfrm>
            <a:off x="143582" y="5173737"/>
            <a:ext cx="11444609" cy="1079595"/>
          </a:xfrm>
          <a:prstGeom prst="rect">
            <a:avLst/>
          </a:prstGeom>
          <a:noFill/>
        </p:spPr>
        <p:txBody>
          <a:bodyPr wrap="square" lIns="109033" tIns="54517" rIns="109033" bIns="54517" rtlCol="0">
            <a:spAutoFit/>
          </a:bodyPr>
          <a:lstStyle/>
          <a:p>
            <a:r>
              <a:rPr lang="ru-RU" sz="2100" dirty="0"/>
              <a:t>Альфа </a:t>
            </a:r>
            <a:r>
              <a:rPr lang="ru-RU" sz="2100" dirty="0" err="1"/>
              <a:t>Лаваль</a:t>
            </a:r>
            <a:r>
              <a:rPr lang="ru-RU" sz="2100" dirty="0"/>
              <a:t> совместно с университетом </a:t>
            </a:r>
            <a:r>
              <a:rPr lang="en-US" sz="2100" dirty="0"/>
              <a:t>Aalborg </a:t>
            </a:r>
            <a:r>
              <a:rPr lang="ru-RU" sz="2100" dirty="0"/>
              <a:t>и </a:t>
            </a:r>
            <a:r>
              <a:rPr lang="en-US" sz="2100" dirty="0"/>
              <a:t>Danish Funded Project,  </a:t>
            </a:r>
            <a:r>
              <a:rPr lang="en-US" sz="2100" dirty="0" err="1"/>
              <a:t>EcoDesign</a:t>
            </a:r>
            <a:r>
              <a:rPr lang="ru-RU" sz="2100" dirty="0"/>
              <a:t> в 2014 году провела исследования моделирования механизма фильтрации в МБР</a:t>
            </a:r>
            <a:r>
              <a:rPr lang="en-US" sz="2100" dirty="0"/>
              <a:t>. </a:t>
            </a:r>
            <a:r>
              <a:rPr lang="ru-RU" sz="2100" dirty="0"/>
              <a:t>Смоделированный концепт представлен на данном изображении</a:t>
            </a:r>
            <a:r>
              <a:rPr lang="en-US" sz="2100" dirty="0"/>
              <a:t> </a:t>
            </a:r>
            <a:endParaRPr lang="ru-RU" sz="2100" dirty="0"/>
          </a:p>
        </p:txBody>
      </p:sp>
    </p:spTree>
    <p:extLst>
      <p:ext uri="{BB962C8B-B14F-4D97-AF65-F5344CB8AC3E}">
        <p14:creationId xmlns:p14="http://schemas.microsoft.com/office/powerpoint/2010/main" val="18029639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marL="545165" indent="-545165">
              <a:buFont typeface="Wingdings" panose="05000000000000000000" pitchFamily="2" charset="2"/>
              <a:buChar char="ü"/>
            </a:pPr>
            <a:r>
              <a:rPr lang="ru-RU" sz="3300" dirty="0"/>
              <a:t>Компактная и простая установка</a:t>
            </a:r>
            <a:r>
              <a:rPr lang="en-US" sz="3300" dirty="0"/>
              <a:t/>
            </a:r>
            <a:br>
              <a:rPr lang="en-US" sz="3300" dirty="0"/>
            </a:br>
            <a:r>
              <a:rPr lang="ru-RU" sz="3300" dirty="0"/>
              <a:t>Наименьшая занимаемая площадь</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38711" y="1690031"/>
            <a:ext cx="4128125" cy="412782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11693" y="2136312"/>
            <a:ext cx="5733067" cy="3224617"/>
          </a:xfrm>
        </p:spPr>
      </p:pic>
      <p:sp>
        <p:nvSpPr>
          <p:cNvPr id="5" name="Footer Placeholder 4"/>
          <p:cNvSpPr>
            <a:spLocks noGrp="1"/>
          </p:cNvSpPr>
          <p:nvPr>
            <p:ph type="ftr" sz="quarter" idx="10"/>
          </p:nvPr>
        </p:nvSpPr>
        <p:spPr/>
        <p:txBody>
          <a:bodyPr/>
          <a:lstStyle/>
          <a:p>
            <a:r>
              <a:rPr lang="en-GB" dirty="0"/>
              <a:t>© Alfa Laval</a:t>
            </a:r>
          </a:p>
        </p:txBody>
      </p:sp>
      <p:sp>
        <p:nvSpPr>
          <p:cNvPr id="6" name="Slide Number Placeholder 5"/>
          <p:cNvSpPr>
            <a:spLocks noGrp="1"/>
          </p:cNvSpPr>
          <p:nvPr>
            <p:ph type="sldNum" sz="quarter" idx="11"/>
          </p:nvPr>
        </p:nvSpPr>
        <p:spPr/>
        <p:txBody>
          <a:bodyPr/>
          <a:lstStyle/>
          <a:p>
            <a:r>
              <a:rPr lang="en-GB"/>
              <a:t>Slide </a:t>
            </a:r>
            <a:fld id="{B53DD0A2-B224-48B8-AD45-D9F27993E777}" type="slidenum">
              <a:rPr lang="en-GB" smtClean="0"/>
              <a:pPr/>
              <a:t>8</a:t>
            </a:fld>
            <a:endParaRPr lang="en-GB"/>
          </a:p>
        </p:txBody>
      </p:sp>
      <p:pic>
        <p:nvPicPr>
          <p:cNvPr id="9" name="Picture 5"/>
          <p:cNvPicPr>
            <a:picLocks noChangeAspect="1" noChangeArrowheads="1"/>
          </p:cNvPicPr>
          <p:nvPr/>
        </p:nvPicPr>
        <p:blipFill>
          <a:blip r:embed="rId4" cstate="print"/>
          <a:srcRect/>
          <a:stretch>
            <a:fillRect/>
          </a:stretch>
        </p:blipFill>
        <p:spPr bwMode="auto">
          <a:xfrm rot="1225495">
            <a:off x="10737687" y="108805"/>
            <a:ext cx="1226539" cy="1323032"/>
          </a:xfrm>
          <a:prstGeom prst="rect">
            <a:avLst/>
          </a:prstGeom>
          <a:noFill/>
          <a:ln w="9525">
            <a:noFill/>
            <a:miter lim="800000"/>
            <a:headEnd/>
            <a:tailEnd/>
          </a:ln>
        </p:spPr>
      </p:pic>
    </p:spTree>
    <p:extLst>
      <p:ext uri="{BB962C8B-B14F-4D97-AF65-F5344CB8AC3E}">
        <p14:creationId xmlns:p14="http://schemas.microsoft.com/office/powerpoint/2010/main" val="20183810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41" y="349746"/>
            <a:ext cx="9459272" cy="993195"/>
          </a:xfrm>
        </p:spPr>
        <p:txBody>
          <a:bodyPr/>
          <a:lstStyle/>
          <a:p>
            <a:pPr algn="ctr"/>
            <a:r>
              <a:rPr lang="ru-RU" sz="2400" dirty="0"/>
              <a:t>Современные очистные сооружения с применением технологии </a:t>
            </a:r>
            <a:r>
              <a:rPr lang="en-US" sz="2400" dirty="0"/>
              <a:t>MBR</a:t>
            </a:r>
            <a:r>
              <a:rPr lang="ru-RU" sz="2400" dirty="0"/>
              <a:t> на базе мембранных модулей Альфа Лаваль </a:t>
            </a:r>
            <a:r>
              <a:rPr lang="en-US" sz="2400" dirty="0"/>
              <a:t>MFM Hollow sheet</a:t>
            </a:r>
            <a:r>
              <a:rPr lang="ru-RU" sz="2400" dirty="0"/>
              <a:t>:</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4448" y="1847814"/>
            <a:ext cx="5259022" cy="2956009"/>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36958" y="1847814"/>
            <a:ext cx="5260082" cy="2956605"/>
          </a:xfrm>
        </p:spPr>
      </p:pic>
      <p:sp>
        <p:nvSpPr>
          <p:cNvPr id="5" name="Footer Placeholder 4"/>
          <p:cNvSpPr>
            <a:spLocks noGrp="1"/>
          </p:cNvSpPr>
          <p:nvPr>
            <p:ph type="ftr" sz="quarter" idx="10"/>
          </p:nvPr>
        </p:nvSpPr>
        <p:spPr/>
        <p:txBody>
          <a:bodyPr/>
          <a:lstStyle/>
          <a:p>
            <a:r>
              <a:rPr lang="en-GB"/>
              <a:t>© Alfa Laval</a:t>
            </a:r>
          </a:p>
        </p:txBody>
      </p:sp>
      <p:sp>
        <p:nvSpPr>
          <p:cNvPr id="6" name="Slide Number Placeholder 5"/>
          <p:cNvSpPr>
            <a:spLocks noGrp="1"/>
          </p:cNvSpPr>
          <p:nvPr>
            <p:ph type="sldNum" sz="quarter" idx="11"/>
          </p:nvPr>
        </p:nvSpPr>
        <p:spPr/>
        <p:txBody>
          <a:bodyPr/>
          <a:lstStyle/>
          <a:p>
            <a:r>
              <a:rPr lang="en-GB"/>
              <a:t>Slide </a:t>
            </a:r>
            <a:fld id="{B53DD0A2-B224-48B8-AD45-D9F27993E777}" type="slidenum">
              <a:rPr lang="en-GB" smtClean="0"/>
              <a:pPr/>
              <a:t>9</a:t>
            </a:fld>
            <a:endParaRPr lang="en-GB"/>
          </a:p>
        </p:txBody>
      </p:sp>
      <p:pic>
        <p:nvPicPr>
          <p:cNvPr id="9" name="Picture 5"/>
          <p:cNvPicPr>
            <a:picLocks noChangeAspect="1" noChangeArrowheads="1"/>
          </p:cNvPicPr>
          <p:nvPr/>
        </p:nvPicPr>
        <p:blipFill>
          <a:blip r:embed="rId4" cstate="print"/>
          <a:srcRect/>
          <a:stretch>
            <a:fillRect/>
          </a:stretch>
        </p:blipFill>
        <p:spPr bwMode="auto">
          <a:xfrm rot="1225495">
            <a:off x="10737687" y="108805"/>
            <a:ext cx="1226539" cy="1323032"/>
          </a:xfrm>
          <a:prstGeom prst="rect">
            <a:avLst/>
          </a:prstGeom>
          <a:noFill/>
          <a:ln w="9525">
            <a:noFill/>
            <a:miter lim="800000"/>
            <a:headEnd/>
            <a:tailEnd/>
          </a:ln>
        </p:spPr>
      </p:pic>
    </p:spTree>
    <p:extLst>
      <p:ext uri="{BB962C8B-B14F-4D97-AF65-F5344CB8AC3E}">
        <p14:creationId xmlns:p14="http://schemas.microsoft.com/office/powerpoint/2010/main" val="223309240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uter\AppData\Local\Temp\articulate\presenter\imgtemp\QRdnlYI5-filer\slide0001_image001.png"/>
</p:tagLst>
</file>

<file path=ppt/theme/theme1.xml><?xml version="1.0" encoding="utf-8"?>
<a:theme xmlns:a="http://schemas.openxmlformats.org/drawingml/2006/main" name="Template W">
  <a:themeElements>
    <a:clrScheme name="">
      <a:dk1>
        <a:srgbClr val="000000"/>
      </a:dk1>
      <a:lt1>
        <a:srgbClr val="FFFFFF"/>
      </a:lt1>
      <a:dk2>
        <a:srgbClr val="1E1C77"/>
      </a:dk2>
      <a:lt2>
        <a:srgbClr val="000000"/>
      </a:lt2>
      <a:accent1>
        <a:srgbClr val="FFCC33"/>
      </a:accent1>
      <a:accent2>
        <a:srgbClr val="8C7F70"/>
      </a:accent2>
      <a:accent3>
        <a:srgbClr val="FFFFFF"/>
      </a:accent3>
      <a:accent4>
        <a:srgbClr val="000000"/>
      </a:accent4>
      <a:accent5>
        <a:srgbClr val="FFE2AD"/>
      </a:accent5>
      <a:accent6>
        <a:srgbClr val="7E7265"/>
      </a:accent6>
      <a:hlink>
        <a:srgbClr val="33CCCC"/>
      </a:hlink>
      <a:folHlink>
        <a:srgbClr val="D81E05"/>
      </a:folHlink>
    </a:clrScheme>
    <a:fontScheme name="AL white_templ_2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25400" cap="flat" cmpd="sng" algn="ctr">
          <a:solidFill>
            <a:schemeClr val="tx1"/>
          </a:solidFill>
          <a:prstDash val="solid"/>
          <a:round/>
          <a:headEnd type="none" w="med" len="med"/>
          <a:tailEnd type="triangle" w="lg" len="med"/>
        </a:ln>
        <a:effectLst/>
      </a:spPr>
      <a:bodyPr/>
      <a:lstStyle/>
    </a:lnDef>
  </a:objectDefaults>
  <a:extraClrSchemeLst>
    <a:extraClrScheme>
      <a:clrScheme name="AL white_templ_200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 white_templ_200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 white_templ_200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 white_templ_200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 white_templ_20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 white_templ_20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 white_templ_20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e65f961-21dd-4eb8-a918-64fe56625263" ContentTypeId="0x010100EFF05CF85E0F4EED85C6E6A00C427494007BA381BE415D4427AA41283121BBD57E" PreviousValue="false"/>
</file>

<file path=customXml/item2.xml><?xml version="1.0" encoding="utf-8"?>
<ct:contentTypeSchema xmlns:ct="http://schemas.microsoft.com/office/2006/metadata/contentType" xmlns:ma="http://schemas.microsoft.com/office/2006/metadata/properties/metaAttributes" ct:_="" ma:_="" ma:contentTypeName="Publishing Word Document" ma:contentTypeID="0x010100EFF05CF85E0F4EED85C6E6A00C427494007BA381BE415D4427AA41283121BBD57E006291B56A50D0D84D8707FB898AABC2FB" ma:contentTypeVersion="1" ma:contentTypeDescription="Alfa Laval Word Template with Publishing Content Type" ma:contentTypeScope="" ma:versionID="38e774a37514e3b221050e174ad80543">
  <xsd:schema xmlns:xsd="http://www.w3.org/2001/XMLSchema" xmlns:xs="http://www.w3.org/2001/XMLSchema" xmlns:p="http://schemas.microsoft.com/office/2006/metadata/properties" xmlns:ns2="04334876-f390-40a3-8172-10e7c4906fd1" targetNamespace="http://schemas.microsoft.com/office/2006/metadata/properties" ma:root="true" ma:fieldsID="a54c44eb7a5c83e987d91921dc894919" ns2:_="">
    <xsd:import namespace="04334876-f390-40a3-8172-10e7c4906fd1"/>
    <xsd:element name="properties">
      <xsd:complexType>
        <xsd:sequence>
          <xsd:element name="documentManagement">
            <xsd:complexType>
              <xsd:all>
                <xsd:element ref="ns2:pubALOwner" minOccurs="0"/>
                <xsd:element ref="ns2:pubALPublishedTo" minOccurs="0"/>
                <xsd:element ref="ns2:pubALPublishedBy" minOccurs="0"/>
                <xsd:element ref="ns2:pubALPublished" minOccurs="0"/>
                <xsd:element ref="ns2:pubALLatestVersionPublished" minOccurs="0"/>
                <xsd:element ref="ns2:pubALListId" minOccurs="0"/>
                <xsd:element ref="ns2:pubALSiteId" minOccurs="0"/>
                <xsd:element ref="ns2:pubALWebId" minOccurs="0"/>
                <xsd:element ref="ns2:pubAL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334876-f390-40a3-8172-10e7c4906fd1" elementFormDefault="qualified">
    <xsd:import namespace="http://schemas.microsoft.com/office/2006/documentManagement/types"/>
    <xsd:import namespace="http://schemas.microsoft.com/office/infopath/2007/PartnerControls"/>
    <xsd:element name="pubALOwner" ma:index="8" nillable="true" ma:displayName="Owner" ma:description="" ma:internalName="pubALOwn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ALPublishedTo" ma:index="9" nillable="true" ma:displayName="PublishedTo" ma:description="" ma:internalName="pubALPublishedTo" ma:readOnly="true">
      <xsd:simpleType>
        <xsd:restriction base="dms:Note"/>
      </xsd:simpleType>
    </xsd:element>
    <xsd:element name="pubALPublishedBy" ma:index="10" nillable="true" ma:displayName="Published by" ma:description="" ma:internalName="pubALPublished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ALPublished" ma:index="11" nillable="true" ma:displayName="Published" ma:description="" ma:format="DateTime" ma:internalName="pubALPublished" ma:readOnly="true">
      <xsd:simpleType>
        <xsd:restriction base="dms:DateTime"/>
      </xsd:simpleType>
    </xsd:element>
    <xsd:element name="pubALLatestVersionPublished" ma:index="12" nillable="true" ma:displayName="Latest version published" ma:description="" ma:internalName="pubALLatestVersionPublished" ma:readOnly="true">
      <xsd:simpleType>
        <xsd:restriction base="dms:Boolean"/>
      </xsd:simpleType>
    </xsd:element>
    <xsd:element name="pubALListId" ma:index="13" nillable="true" ma:displayName="ListId" ma:description="" ma:hidden="true" ma:internalName="pubALListId">
      <xsd:simpleType>
        <xsd:restriction base="dms:Unknown"/>
      </xsd:simpleType>
    </xsd:element>
    <xsd:element name="pubALSiteId" ma:index="14" nillable="true" ma:displayName="SiteId" ma:description="" ma:hidden="true" ma:internalName="pubALSiteId">
      <xsd:simpleType>
        <xsd:restriction base="dms:Unknown"/>
      </xsd:simpleType>
    </xsd:element>
    <xsd:element name="pubALWebId" ma:index="15" nillable="true" ma:displayName="WebId" ma:description="" ma:hidden="true" ma:internalName="pubALWebId">
      <xsd:simpleType>
        <xsd:restriction base="dms:Unknown"/>
      </xsd:simpleType>
    </xsd:element>
    <xsd:element name="pubALDocId" ma:index="16" nillable="true" ma:displayName="DocId" ma:description="" ma:hidden="true" ma:internalName="pubALDoc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ALDocId xmlns="04334876-f390-40a3-8172-10e7c4906fd1" xsi:nil="true"/>
    <pubALWebId xmlns="04334876-f390-40a3-8172-10e7c4906fd1" xsi:nil="true"/>
    <pubALSiteId xmlns="04334876-f390-40a3-8172-10e7c4906fd1" xsi:nil="true"/>
    <pubALListId xmlns="04334876-f390-40a3-8172-10e7c4906fd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FDE3B-76B4-4AD9-9EE5-ED592B9D3F46}">
  <ds:schemaRefs>
    <ds:schemaRef ds:uri="Microsoft.SharePoint.Taxonomy.ContentTypeSync"/>
  </ds:schemaRefs>
</ds:datastoreItem>
</file>

<file path=customXml/itemProps2.xml><?xml version="1.0" encoding="utf-8"?>
<ds:datastoreItem xmlns:ds="http://schemas.openxmlformats.org/officeDocument/2006/customXml" ds:itemID="{D0331127-E3FD-404D-B15F-178A9610D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334876-f390-40a3-8172-10e7c4906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21244B-D750-4224-A1C5-BD33C7652B78}">
  <ds:schemaRefs>
    <ds:schemaRef ds:uri="http://www.w3.org/XML/1998/namespace"/>
    <ds:schemaRef ds:uri="http://purl.org/dc/elements/1.1/"/>
    <ds:schemaRef ds:uri="http://purl.org/dc/dcmitype/"/>
    <ds:schemaRef ds:uri="http://schemas.microsoft.com/office/2006/metadata/properties"/>
    <ds:schemaRef ds:uri="04334876-f390-40a3-8172-10e7c4906fd1"/>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4C9F2361-BC74-44B8-A21D-AEBCC2501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W</Template>
  <TotalTime>6800</TotalTime>
  <Words>663</Words>
  <Application>Microsoft Office PowerPoint</Application>
  <PresentationFormat>Произвольный</PresentationFormat>
  <Paragraphs>113</Paragraphs>
  <Slides>12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Template W</vt:lpstr>
      <vt:lpstr>Alfa Laval</vt:lpstr>
      <vt:lpstr>Основные схемы ОС</vt:lpstr>
      <vt:lpstr>Биологическая очистка сточных вод Современное решение – MBR-реакторы</vt:lpstr>
      <vt:lpstr>Конструкция модулей MFM</vt:lpstr>
      <vt:lpstr>Конструкция модулей АЛ</vt:lpstr>
      <vt:lpstr>Характеристика размера пор</vt:lpstr>
      <vt:lpstr>Отличия МБр</vt:lpstr>
      <vt:lpstr>Компактная и простая установка Наименьшая занимаемая площадь</vt:lpstr>
      <vt:lpstr>Современные очистные сооружения с применением технологии MBR на базе мембранных модулей Альфа Лаваль MFM Hollow sheet:</vt:lpstr>
      <vt:lpstr>Влияние на другие процессы</vt:lpstr>
      <vt:lpstr>Обезвоживание и сгущение осадков сточных вод</vt:lpstr>
      <vt:lpstr>Презентация PowerPoint</vt:lpstr>
    </vt:vector>
  </TitlesOfParts>
  <Company>Alfa Laval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FRSPBPE</dc:creator>
  <cp:lastModifiedBy>User</cp:lastModifiedBy>
  <cp:revision>183</cp:revision>
  <cp:lastPrinted>2001-01-15T10:17:43Z</cp:lastPrinted>
  <dcterms:created xsi:type="dcterms:W3CDTF">2012-06-14T08:35:33Z</dcterms:created>
  <dcterms:modified xsi:type="dcterms:W3CDTF">2018-03-23T06:04:56Z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3500</vt:r8>
  </property>
  <property fmtid="{D5CDD505-2E9C-101B-9397-08002B2CF9AE}" pid="3" name="xd_ProgID">
    <vt:lpwstr/>
  </property>
  <property fmtid="{D5CDD505-2E9C-101B-9397-08002B2CF9AE}" pid="4" name="_CopySource">
    <vt:lpwstr>http://work.alfalaval.org/temporary/industrialwasteapplications/Shared Documents/Brewery.pptx</vt:lpwstr>
  </property>
  <property fmtid="{D5CDD505-2E9C-101B-9397-08002B2CF9AE}" pid="5" name="ContentTypeId">
    <vt:lpwstr>0x010100EFF05CF85E0F4EED85C6E6A00C427494007BA381BE415D4427AA41283121BBD57E006291B56A50D0D84D8707FB898AABC2FB</vt:lpwstr>
  </property>
  <property fmtid="{D5CDD505-2E9C-101B-9397-08002B2CF9AE}" pid="6" name="TemplateUrl">
    <vt:lpwstr/>
  </property>
</Properties>
</file>