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0" r:id="rId18"/>
    <p:sldId id="271" r:id="rId19"/>
    <p:sldId id="272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9195"/>
    <a:srgbClr val="5EAA24"/>
    <a:srgbClr val="A4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21" autoAdjust="0"/>
    <p:restoredTop sz="94646" autoAdjust="0"/>
  </p:normalViewPr>
  <p:slideViewPr>
    <p:cSldViewPr snapToGrid="0">
      <p:cViewPr varScale="1">
        <p:scale>
          <a:sx n="152" d="100"/>
          <a:sy n="152" d="100"/>
        </p:scale>
        <p:origin x="93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HSWIGVA01-08\TIDATA\Compliance%20&amp;%20CSR\CSR\EHS\2.%20Planning\ASP\2018-2020\EHS\Environment%20Data%20for%20ASP%20October%2020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SHSWIGVA01-08\TIDATA\Compliance%20&amp;%20CSR\CSR\EHS\2.%20Planning\ASP\2018-2020\EHS\Environment%20Data%20for%20ASP%20October%202017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Потребление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воды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'Charts for ASP'!$C$22</c:f>
              <c:strCache>
                <c:ptCount val="1"/>
                <c:pt idx="0">
                  <c:v>Water Withdrawal (m3)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'Charts for ASP'!$D$21:$K$21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'Charts for ASP'!$D$22:$K$22</c:f>
              <c:numCache>
                <c:formatCode>#,##0</c:formatCode>
                <c:ptCount val="8"/>
                <c:pt idx="0">
                  <c:v>2328452.4748758306</c:v>
                </c:pt>
                <c:pt idx="1">
                  <c:v>2323128.7155518592</c:v>
                </c:pt>
                <c:pt idx="2">
                  <c:v>2358072.1884204852</c:v>
                </c:pt>
                <c:pt idx="3">
                  <c:v>2299059.2082455815</c:v>
                </c:pt>
                <c:pt idx="4">
                  <c:v>2302161.9089715546</c:v>
                </c:pt>
                <c:pt idx="5">
                  <c:v>2267046.5358088198</c:v>
                </c:pt>
                <c:pt idx="6">
                  <c:v>2239481.5086861667</c:v>
                </c:pt>
                <c:pt idx="7">
                  <c:v>2180249.800732241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C6-46F9-B50A-A0A37B4C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8843304"/>
        <c:axId val="448843696"/>
      </c:barChart>
      <c:catAx>
        <c:axId val="448843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8843696"/>
        <c:crosses val="autoZero"/>
        <c:auto val="1"/>
        <c:lblAlgn val="ctr"/>
        <c:lblOffset val="100"/>
        <c:noMultiLvlLbl val="0"/>
      </c:catAx>
      <c:valAx>
        <c:axId val="448843696"/>
        <c:scaling>
          <c:orientation val="minMax"/>
          <c:min val="1700000.000000000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non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cap="none" baseline="0" dirty="0" smtClean="0"/>
                  <a:t>м</a:t>
                </a:r>
                <a:r>
                  <a:rPr lang="en-US" cap="none" baseline="0" dirty="0" smtClean="0"/>
                  <a:t>3</a:t>
                </a:r>
                <a:endParaRPr lang="en-US" cap="none" baseline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none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crossAx val="448843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Потребление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энергии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(GJ)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'Charts for ASP'!$C$14</c:f>
              <c:strCache>
                <c:ptCount val="1"/>
                <c:pt idx="0">
                  <c:v>Energy Consumption (GJ)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'Charts for ASP'!$D$13:$K$13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'Charts for ASP'!$D$14:$K$14</c:f>
              <c:numCache>
                <c:formatCode>0</c:formatCode>
                <c:ptCount val="8"/>
                <c:pt idx="0">
                  <c:v>4815951.7255484713</c:v>
                </c:pt>
                <c:pt idx="1">
                  <c:v>4856386.9548387602</c:v>
                </c:pt>
                <c:pt idx="2">
                  <c:v>4919873.4357762402</c:v>
                </c:pt>
                <c:pt idx="3">
                  <c:v>4822411.8114802083</c:v>
                </c:pt>
                <c:pt idx="4">
                  <c:v>4743951.3821430663</c:v>
                </c:pt>
                <c:pt idx="5">
                  <c:v>4645001.3027853835</c:v>
                </c:pt>
                <c:pt idx="6">
                  <c:v>4489990.3521640524</c:v>
                </c:pt>
                <c:pt idx="7">
                  <c:v>4446513.5964389211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19-46B7-802A-3B9F32AE8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9892080"/>
        <c:axId val="449892472"/>
      </c:barChart>
      <c:catAx>
        <c:axId val="44989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9892472"/>
        <c:crosses val="autoZero"/>
        <c:auto val="1"/>
        <c:lblAlgn val="ctr"/>
        <c:lblOffset val="100"/>
        <c:noMultiLvlLbl val="0"/>
      </c:catAx>
      <c:valAx>
        <c:axId val="449892472"/>
        <c:scaling>
          <c:orientation val="minMax"/>
          <c:min val="4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non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cap="none" baseline="0" dirty="0" err="1" smtClean="0"/>
                  <a:t>ГигаДжоули</a:t>
                </a:r>
                <a:r>
                  <a:rPr lang="ru-RU" cap="none" baseline="0" dirty="0" smtClean="0"/>
                  <a:t> </a:t>
                </a:r>
                <a:r>
                  <a:rPr lang="en-US" cap="none" baseline="0" dirty="0" smtClean="0"/>
                  <a:t> </a:t>
                </a:r>
                <a:r>
                  <a:rPr lang="en-US" cap="none" baseline="0" dirty="0"/>
                  <a:t>(GJ)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none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crossAx val="44989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Общее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количество отходов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тонн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'Charts for ASP'!$C$29</c:f>
              <c:strCache>
                <c:ptCount val="1"/>
                <c:pt idx="0">
                  <c:v>Total Waste Generated (tons)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'Charts for ASP'!$D$28:$K$28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'Charts for ASP'!$D$29:$K$29</c:f>
              <c:numCache>
                <c:formatCode>0</c:formatCode>
                <c:ptCount val="8"/>
                <c:pt idx="0">
                  <c:v>60816.748970194974</c:v>
                </c:pt>
                <c:pt idx="1">
                  <c:v>56010.68847067454</c:v>
                </c:pt>
                <c:pt idx="2">
                  <c:v>56654.332581571296</c:v>
                </c:pt>
                <c:pt idx="3">
                  <c:v>50314.258494931659</c:v>
                </c:pt>
                <c:pt idx="4">
                  <c:v>47326.509381617703</c:v>
                </c:pt>
                <c:pt idx="5">
                  <c:v>49083.259500604036</c:v>
                </c:pt>
                <c:pt idx="6">
                  <c:v>45299.110616924278</c:v>
                </c:pt>
                <c:pt idx="7">
                  <c:v>45124.820864422494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E-4BA6-B00B-B234AC61C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9894432"/>
        <c:axId val="449894824"/>
      </c:barChart>
      <c:catAx>
        <c:axId val="44989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9894824"/>
        <c:crosses val="autoZero"/>
        <c:auto val="1"/>
        <c:lblAlgn val="ctr"/>
        <c:lblOffset val="100"/>
        <c:noMultiLvlLbl val="0"/>
      </c:catAx>
      <c:valAx>
        <c:axId val="449894824"/>
        <c:scaling>
          <c:orientation val="minMax"/>
          <c:min val="4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non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cap="none" baseline="0" dirty="0" smtClean="0"/>
                  <a:t>тонн</a:t>
                </a:r>
                <a:endParaRPr lang="en-US" cap="none" baseline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none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crossAx val="44989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Выбросы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парниковых газов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CO2)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'Charts for ASP'!$C$5</c:f>
              <c:strCache>
                <c:ptCount val="1"/>
                <c:pt idx="0">
                  <c:v>Greenhouse Gas Emissions (tCO2e)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'Charts for ASP'!$D$4:$K$4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'Charts for ASP'!$D$5:$K$5</c:f>
              <c:numCache>
                <c:formatCode>General</c:formatCode>
                <c:ptCount val="8"/>
                <c:pt idx="0">
                  <c:v>362105.83106761641</c:v>
                </c:pt>
                <c:pt idx="1">
                  <c:v>360019.78944749117</c:v>
                </c:pt>
                <c:pt idx="2">
                  <c:v>346529.83601298608</c:v>
                </c:pt>
                <c:pt idx="3">
                  <c:v>343582.85570728843</c:v>
                </c:pt>
                <c:pt idx="4">
                  <c:v>341035.08508252632</c:v>
                </c:pt>
                <c:pt idx="5">
                  <c:v>336356.9079854525</c:v>
                </c:pt>
                <c:pt idx="6">
                  <c:v>331146.9861363438</c:v>
                </c:pt>
                <c:pt idx="7">
                  <c:v>313191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F-4114-B82A-81196DE9B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67927256"/>
        <c:axId val="667927648"/>
      </c:barChart>
      <c:catAx>
        <c:axId val="667927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7927648"/>
        <c:crosses val="autoZero"/>
        <c:auto val="1"/>
        <c:lblAlgn val="ctr"/>
        <c:lblOffset val="100"/>
        <c:noMultiLvlLbl val="0"/>
      </c:catAx>
      <c:valAx>
        <c:axId val="667927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non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cap="none" baseline="0" dirty="0" smtClean="0"/>
                  <a:t>тонн</a:t>
                </a:r>
                <a:r>
                  <a:rPr lang="en-US" cap="none" baseline="0" dirty="0" smtClean="0"/>
                  <a:t> CO2</a:t>
                </a:r>
                <a:endParaRPr lang="en-US" cap="none" baseline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none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crossAx val="667927256"/>
        <c:crosses val="autoZero"/>
        <c:crossBetween val="between"/>
      </c:valAx>
      <c:spPr>
        <a:noFill/>
        <a:ln>
          <a:solidFill>
            <a:sysClr val="window" lastClr="FFFFFF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905E5-8773-4E46-839D-D160C44F86CE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3E867-311F-41D3-B2A4-1AD334BA3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6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7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6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9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7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56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9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9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4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5D2A-A15A-4A8D-9B62-B27DADC7283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11B9D-EB4F-4DCD-89CE-73516A567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5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4214" y="2246182"/>
            <a:ext cx="5891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Андреева Юлия Леонидовна</a:t>
            </a:r>
          </a:p>
          <a:p>
            <a:pPr algn="r"/>
            <a:endParaRPr lang="ru-RU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международных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НДТ в области</a:t>
            </a:r>
          </a:p>
          <a:p>
            <a:pPr algn="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охраны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окружающей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 на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промышленных предприятиях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JTI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164877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Очистные сооружения «</a:t>
            </a:r>
            <a:r>
              <a:rPr lang="ru-RU" sz="2400" dirty="0" err="1">
                <a:latin typeface="Georgia" panose="02040502050405020303" pitchFamily="18" charset="0"/>
              </a:rPr>
              <a:t>Дж.Т.И</a:t>
            </a:r>
            <a:r>
              <a:rPr lang="ru-RU" sz="2400" dirty="0">
                <a:latin typeface="Georgia" panose="02040502050405020303" pitchFamily="18" charset="0"/>
              </a:rPr>
              <a:t>. Елец»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76" y="1593822"/>
            <a:ext cx="5922368" cy="2787678"/>
          </a:xfrm>
          <a:prstGeom prst="rect">
            <a:avLst/>
          </a:prstGeom>
        </p:spPr>
      </p:pic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22846" y="1465017"/>
            <a:ext cx="2400299" cy="99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 построены в период строительства фабрики: 1978 – 1981 гг.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33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2010-2015 гг.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Модернизация очистных сооружений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39969" y="1897128"/>
            <a:ext cx="2574682" cy="278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itchFamily="34" charset="0"/>
              <a:defRPr sz="1108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123095" indent="-121997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 sz="1108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251687" indent="-111006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itchFamily="34" charset="0"/>
              <a:buChar char="•"/>
              <a:defRPr sz="969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392367" indent="-12859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761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539642" indent="-13518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761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1311186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6pPr>
            <a:lvl7pPr marL="1627717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7pPr>
            <a:lvl8pPr marL="1944248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8pPr>
            <a:lvl9pPr marL="2260779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Произведен ремонт распределительной чаши первичных отстойников</a:t>
            </a:r>
          </a:p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Построена станция механической очистки стока</a:t>
            </a:r>
          </a:p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Построена станция  обезвоживания сырого осадка</a:t>
            </a:r>
          </a:p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Проведён капитальный ремонт насосной станции перекачки сырого осадка на фильтр-пресса с заменой оборудования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64119" y="3726361"/>
            <a:ext cx="2270932" cy="4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9pPr>
          </a:lstStyle>
          <a:p>
            <a:pPr defTabSz="633062" eaLnBrk="1" hangingPunct="1"/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Инвестиции в проект: </a:t>
            </a:r>
          </a:p>
          <a:p>
            <a:pPr defTabSz="633062" eaLnBrk="1" hangingPunct="1"/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б</a:t>
            </a:r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олее </a:t>
            </a:r>
            <a:r>
              <a:rPr lang="en-US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$ </a:t>
            </a:r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2 </a:t>
            </a:r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млн </a:t>
            </a:r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за </a:t>
            </a:r>
            <a:r>
              <a:rPr lang="en-US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6</a:t>
            </a:r>
            <a:r>
              <a:rPr lang="ru-RU" sz="1100" kern="0" dirty="0">
                <a:solidFill>
                  <a:srgbClr val="122632"/>
                </a:solidFill>
                <a:latin typeface="Arial" pitchFamily="34" charset="0"/>
                <a:cs typeface="+mn-cs"/>
              </a:rPr>
              <a:t> лет 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64119" y="1897128"/>
            <a:ext cx="2574682" cy="160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itchFamily="34" charset="0"/>
              <a:defRPr sz="1108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123095" indent="-121997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 sz="1108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251687" indent="-111006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itchFamily="34" charset="0"/>
              <a:buChar char="•"/>
              <a:defRPr sz="969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392367" indent="-12859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761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539642" indent="-13518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761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1311186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6pPr>
            <a:lvl7pPr marL="1627717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7pPr>
            <a:lvl8pPr marL="1944248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8pPr>
            <a:lvl9pPr marL="2260779" indent="-12309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47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Модернизированы аэрационные установки</a:t>
            </a:r>
          </a:p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Проведен капитальный ремонт административно-бытового корпуса очистных сооружений</a:t>
            </a:r>
          </a:p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Установлено новое лабораторное оборудования для автоматического контроля состава сточных вод</a:t>
            </a:r>
          </a:p>
          <a:p>
            <a:pPr marL="0" marR="0" lvl="0" indent="0" algn="l" defTabSz="914400" rtl="0" eaLnBrk="0" fontAlgn="base" latinLnBrk="0" hangingPunct="0"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+mn-cs"/>
            </a:endParaRPr>
          </a:p>
        </p:txBody>
      </p:sp>
      <p:pic>
        <p:nvPicPr>
          <p:cNvPr id="9" name="Picture 2" descr="S:\Power Engineering\WWTP phase 2\Фото\Распределительная чаша\IMG_029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8269" y="1485239"/>
            <a:ext cx="1717303" cy="135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20" y="2434692"/>
            <a:ext cx="1717304" cy="1146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671" y="3402799"/>
            <a:ext cx="1781329" cy="10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Очистка сточных вод на фабрике «Петро»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316830" y="1897128"/>
            <a:ext cx="5882156" cy="25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Современные системы очистки производственных,</a:t>
            </a:r>
            <a:b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</a:b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ливневых и хозяйственно-бытовых стоков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Тип очистки: биологический, химический 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Производительность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:</a:t>
            </a:r>
            <a:r>
              <a:rPr lang="en-US" kern="0" dirty="0">
                <a:solidFill>
                  <a:srgbClr val="122632"/>
                </a:solidFill>
              </a:rPr>
              <a:t/>
            </a:r>
            <a:br>
              <a:rPr lang="en-US" kern="0" dirty="0">
                <a:solidFill>
                  <a:srgbClr val="122632"/>
                </a:solidFill>
              </a:rPr>
            </a:b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- производственные стоки 120 куб. м в сутки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/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</a:b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- хозяйственно-бытовые стоки склада</a:t>
            </a:r>
            <a:r>
              <a:rPr lang="en-US" kern="0" dirty="0">
                <a:solidFill>
                  <a:srgbClr val="122632"/>
                </a:solidFill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</a:rPr>
              <a:t>10 куб. м в сутки</a:t>
            </a:r>
          </a:p>
          <a:p>
            <a:pPr marL="214313" lvl="0" indent="-214313" defTabSz="914400"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122632"/>
                </a:solidFill>
              </a:rPr>
              <a:t>Л</a:t>
            </a:r>
            <a:r>
              <a:rPr lang="ru-RU" kern="0" dirty="0" smtClean="0">
                <a:solidFill>
                  <a:srgbClr val="122632"/>
                </a:solidFill>
              </a:rPr>
              <a:t>ивневые стоки:</a:t>
            </a:r>
            <a:r>
              <a:rPr lang="en-US" kern="0" dirty="0">
                <a:solidFill>
                  <a:srgbClr val="122632"/>
                </a:solidFill>
              </a:rPr>
              <a:t/>
            </a:r>
            <a:br>
              <a:rPr lang="en-US" kern="0" dirty="0">
                <a:solidFill>
                  <a:srgbClr val="122632"/>
                </a:solidFill>
              </a:rPr>
            </a:br>
            <a:r>
              <a:rPr lang="en-US" kern="0" dirty="0">
                <a:solidFill>
                  <a:srgbClr val="122632"/>
                </a:solidFill>
              </a:rPr>
              <a:t>- </a:t>
            </a:r>
            <a:r>
              <a:rPr lang="ru-RU" kern="0" dirty="0">
                <a:solidFill>
                  <a:srgbClr val="122632"/>
                </a:solidFill>
              </a:rPr>
              <a:t>производство – 10 куб. м в сутки</a:t>
            </a:r>
            <a:r>
              <a:rPr lang="en-US" kern="0" dirty="0">
                <a:solidFill>
                  <a:srgbClr val="122632"/>
                </a:solidFill>
              </a:rPr>
              <a:t/>
            </a:r>
            <a:br>
              <a:rPr lang="en-US" kern="0" dirty="0">
                <a:solidFill>
                  <a:srgbClr val="122632"/>
                </a:solidFill>
              </a:rPr>
            </a:br>
            <a:r>
              <a:rPr lang="en-US" kern="0" dirty="0">
                <a:solidFill>
                  <a:srgbClr val="122632"/>
                </a:solidFill>
              </a:rPr>
              <a:t>- </a:t>
            </a:r>
            <a:r>
              <a:rPr lang="ru-RU" kern="0" dirty="0">
                <a:solidFill>
                  <a:srgbClr val="122632"/>
                </a:solidFill>
              </a:rPr>
              <a:t>склад – 15 куб. м в сутки</a:t>
            </a:r>
          </a:p>
          <a:p>
            <a:pPr lvl="0" defTabSz="914400">
              <a:buFont typeface="Arial"/>
              <a:buChar char="•"/>
              <a:defRPr/>
            </a:pPr>
            <a:r>
              <a:rPr lang="ru-RU" kern="0" dirty="0"/>
              <a:t>Инвестиции в модернизацию</a:t>
            </a:r>
            <a:r>
              <a:rPr lang="en-US" kern="0" dirty="0"/>
              <a:t>: $</a:t>
            </a:r>
            <a:r>
              <a:rPr lang="ru-RU" kern="0" dirty="0"/>
              <a:t> </a:t>
            </a:r>
            <a:r>
              <a:rPr lang="en-GB" kern="0" dirty="0"/>
              <a:t>5</a:t>
            </a:r>
            <a:r>
              <a:rPr lang="ru-RU" kern="0" dirty="0"/>
              <a:t> млн</a:t>
            </a:r>
          </a:p>
          <a:p>
            <a:pPr marL="0" marR="0" lvl="0" indent="-257175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415" y="1904145"/>
            <a:ext cx="1032585" cy="1376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17" y="2265428"/>
            <a:ext cx="1038700" cy="1384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453" y="1896977"/>
            <a:ext cx="1845266" cy="13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Уменьшение интенсивности запаха на фабрике «Петро»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301663" y="1777698"/>
            <a:ext cx="5670512" cy="27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Установлена современная система биологических и химических фильтров для очистки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выбросов в атмосферу.</a:t>
            </a:r>
            <a:b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Производительность</a:t>
            </a:r>
            <a:r>
              <a: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: 56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000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куб. м в час</a:t>
            </a:r>
            <a:b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Три ступени очистки</a:t>
            </a:r>
            <a:b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Инвестиции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: $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,</a:t>
            </a:r>
            <a:r>
              <a:rPr kumimoji="0" lang="en-GB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5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млн.</a:t>
            </a:r>
            <a:endParaRPr kumimoji="0" lang="ru-RU" sz="9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Установлена инновационная технология </a:t>
            </a:r>
            <a:r>
              <a:rPr kumimoji="0" lang="en-US" sz="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Aerox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для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нетепловой плазменной очистки воздуха, поступающего в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 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атмосферу</a:t>
            </a:r>
            <a:r>
              <a:rPr kumimoji="0" lang="ru-RU" alt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(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два комплекса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)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.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Производительность:</a:t>
            </a:r>
            <a:b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- комплекс № </a:t>
            </a:r>
            <a:r>
              <a: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 – 23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000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куб. м в час;</a:t>
            </a:r>
            <a:b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- комплекс № 2 </a:t>
            </a:r>
            <a:r>
              <a: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– 120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000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куб. м в час.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Инвестиции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: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2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,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3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млн долларов США.</a:t>
            </a:r>
            <a:b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За эту технологию фабрика «Петро» признана </a:t>
            </a:r>
            <a:r>
              <a:rPr kumimoji="0" lang="ru-RU" sz="900" b="0" i="0" u="sng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одним из самых экологически ответственных предприятий города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в рамках конкурса, организованного в 2016 году Санкт-Петербургской международной бизнес-ассоциацией и Комитетом по природопользованию, охране окружающей среды и обеспечению экологической безопасности города.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0709" y="1567262"/>
            <a:ext cx="1694066" cy="133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A5002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118" y="2724874"/>
            <a:ext cx="1694066" cy="1154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260" y="3467914"/>
            <a:ext cx="1694066" cy="10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Управление отходами на фабрике «Петро»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18988" y="1897128"/>
            <a:ext cx="4291112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Сбор и утилизация табачной пыли - удобрения</a:t>
            </a:r>
            <a:endParaRPr kumimoji="0" lang="en-US" altLang="ru-RU" sz="1200" b="0" i="0" u="none" strike="noStrike" kern="0" cap="none" spc="0" normalizeH="0" baseline="0" noProof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Ацетатное волокно и брак фильтропалочек </a:t>
            </a:r>
            <a:r>
              <a:rPr kumimoji="0" lang="en-US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–</a:t>
            </a: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набивка для мебели, линолеум, теплоизоляция</a:t>
            </a:r>
            <a:endParaRPr kumimoji="0" lang="en-US" altLang="ru-RU" sz="1200" b="0" i="0" u="none" strike="noStrike" kern="0" cap="none" spc="0" normalizeH="0" baseline="0" noProof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Отходы полиэтилена, полипропилена – сырье для повторного производства пластика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Бумага – повторное производство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Древесина </a:t>
            </a:r>
            <a:r>
              <a:rPr kumimoji="0" lang="en-US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(</a:t>
            </a: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сломанные паллеты</a:t>
            </a:r>
            <a:r>
              <a:rPr kumimoji="0" lang="en-US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) </a:t>
            </a: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– ремонт и вторичное использование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Straight Connector 8"/>
          <p:cNvCxnSpPr/>
          <p:nvPr/>
        </p:nvCxnSpPr>
        <p:spPr bwMode="auto">
          <a:xfrm>
            <a:off x="5089773" y="1897128"/>
            <a:ext cx="0" cy="2017647"/>
          </a:xfrm>
          <a:prstGeom prst="line">
            <a:avLst/>
          </a:prstGeom>
          <a:noFill/>
          <a:ln w="12700" cap="flat" cmpd="sng" algn="ctr">
            <a:solidFill>
              <a:srgbClr val="1226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98247" y="1801974"/>
            <a:ext cx="2376264" cy="189021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650" i="1" dirty="0">
                <a:solidFill>
                  <a:srgbClr val="122632"/>
                </a:solidFill>
                <a:latin typeface="Georgia" pitchFamily="18" charset="0"/>
                <a:ea typeface="ＭＳ Ｐゴシック" charset="0"/>
                <a:cs typeface="Arial" panose="020B0604020202020204" pitchFamily="34" charset="0"/>
              </a:rPr>
              <a:t>30</a:t>
            </a:r>
            <a:r>
              <a:rPr lang="ru-RU" sz="1650" i="1" dirty="0">
                <a:solidFill>
                  <a:srgbClr val="122632"/>
                </a:solidFill>
                <a:latin typeface="Georgia" pitchFamily="18" charset="0"/>
                <a:ea typeface="ＭＳ Ｐゴシック" charset="0"/>
                <a:cs typeface="Arial" panose="020B0604020202020204" pitchFamily="34" charset="0"/>
              </a:rPr>
              <a:t>%</a:t>
            </a:r>
            <a:endParaRPr lang="en-US" sz="1650" i="1" dirty="0">
              <a:solidFill>
                <a:srgbClr val="122632"/>
              </a:solidFill>
              <a:latin typeface="Georgia" pitchFamily="18" charset="0"/>
              <a:ea typeface="ＭＳ Ｐゴシック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снизилось</a:t>
            </a:r>
            <a:r>
              <a:rPr lang="en-US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количество образуемых отходов за </a:t>
            </a:r>
            <a:r>
              <a:rPr lang="en-US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8</a:t>
            </a:r>
            <a:r>
              <a:rPr lang="ru-RU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лет</a:t>
            </a:r>
            <a:endParaRPr lang="ru-RU" dirty="0">
              <a:solidFill>
                <a:srgbClr val="7ECEAA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50" i="1" dirty="0">
                <a:solidFill>
                  <a:srgbClr val="122632"/>
                </a:solidFill>
                <a:latin typeface="Georgia" pitchFamily="18" charset="0"/>
                <a:ea typeface="ＭＳ Ｐゴシック" charset="0"/>
                <a:cs typeface="Arial" panose="020B0604020202020204" pitchFamily="34" charset="0"/>
              </a:rPr>
              <a:t>7</a:t>
            </a:r>
            <a:r>
              <a:rPr lang="en-US" sz="1650" i="1" dirty="0">
                <a:solidFill>
                  <a:srgbClr val="122632"/>
                </a:solidFill>
                <a:latin typeface="Georgia" pitchFamily="18" charset="0"/>
                <a:ea typeface="ＭＳ Ｐゴシック" charset="0"/>
                <a:cs typeface="Arial" panose="020B0604020202020204" pitchFamily="34" charset="0"/>
              </a:rPr>
              <a:t>0%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отходов перерабатывается</a:t>
            </a:r>
            <a:endParaRPr lang="en-GB" sz="1200" dirty="0">
              <a:solidFill>
                <a:srgbClr val="7ECEAA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dirty="0">
              <a:solidFill>
                <a:srgbClr val="7ECEAA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247" y="3090798"/>
            <a:ext cx="2469453" cy="16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Создание </a:t>
            </a:r>
            <a:r>
              <a:rPr lang="ru-RU" altLang="ru-RU" sz="1600" i="1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инфраструктуры раздельного </a:t>
            </a: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сбора отходов населения в </a:t>
            </a:r>
            <a:r>
              <a:rPr lang="ru-RU" altLang="ru-RU" sz="1600" i="1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г. Елец </a:t>
            </a: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(бумаги и пластика)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4176" y="930931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pic>
        <p:nvPicPr>
          <p:cNvPr id="9" name="Picture 11" descr="https://4.downloader.disk.yandex.ru/preview/322d320e1a25330bbd3a8f8fe561dd39fe2b3dbcf87c8f2bbd1a447fdda47645/inf/fKqInKw3d7bLFOeFnMGnhCd2_nIeuVwaY57JREWmuucgR2MmOQ0CAdzdkM-rzCZ4mHx8gu68eIBQYx7fad1P1CZrezOcHOyEVGczA9t6F_ar8npumZHI4midPdWhecNq?uid=0&amp;filename=IMG_6446.jpg&amp;disposition=inline&amp;hash=&amp;limit=0&amp;content_type=image%2Fjpeg&amp;tknv=v2&amp;size=1163x4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49" y="1807439"/>
            <a:ext cx="979914" cy="114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https://2.downloader.disk.yandex.ru/preview/4005649d946b15d37bd449bf97027821c1db5bcc73e4536c61119592d4322986/inf/fKqInKw3d7bLFOeFnMGnhLxwmBwRGET_ovxXcRVJmzIn6uKcEtWXo5GD6GHhQvVqqkkfsD8tBWAc4SzFZzEA58IN5YKUFp8UPosxBC6ienOr8npumZHI4midPdWhecNq?uid=0&amp;filename=IMG_2446.jpg&amp;disposition=inline&amp;hash=&amp;limit=0&amp;content_type=image%2Fjpeg&amp;tknv=v2&amp;size=1163x4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709" y="1833697"/>
            <a:ext cx="1060065" cy="114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53511" y="2332675"/>
            <a:ext cx="2910593" cy="685610"/>
            <a:chOff x="2568840" y="2064232"/>
            <a:chExt cx="2910593" cy="685610"/>
          </a:xfrm>
        </p:grpSpPr>
        <p:sp>
          <p:nvSpPr>
            <p:cNvPr id="14" name="Multiplication Sign 28"/>
            <p:cNvSpPr/>
            <p:nvPr/>
          </p:nvSpPr>
          <p:spPr>
            <a:xfrm>
              <a:off x="2568840" y="2064232"/>
              <a:ext cx="839839" cy="685610"/>
            </a:xfrm>
            <a:prstGeom prst="mathMultiply">
              <a:avLst>
                <a:gd name="adj1" fmla="val 17483"/>
              </a:avLst>
            </a:prstGeom>
            <a:solidFill>
              <a:srgbClr val="BDDDC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84408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7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Прямоугольник 1"/>
            <p:cNvSpPr/>
            <p:nvPr/>
          </p:nvSpPr>
          <p:spPr>
            <a:xfrm>
              <a:off x="2754886" y="2155548"/>
              <a:ext cx="2004988" cy="546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7428" lvl="3"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846" dirty="0">
                  <a:solidFill>
                    <a:srgbClr val="122632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ＭＳ Ｐゴシック" pitchFamily="80" charset="-128"/>
                  <a:cs typeface="Arial" panose="020B0604020202020204" pitchFamily="34" charset="0"/>
                </a:rPr>
                <a:t>1</a:t>
              </a:r>
              <a:r>
                <a:rPr lang="en-US" sz="1846" dirty="0">
                  <a:solidFill>
                    <a:srgbClr val="122632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ＭＳ Ｐゴシック" pitchFamily="80" charset="-128"/>
                  <a:cs typeface="Arial" panose="020B0604020202020204" pitchFamily="34" charset="0"/>
                </a:rPr>
                <a:t>5</a:t>
              </a:r>
              <a:r>
                <a:rPr lang="ru-RU" sz="1846" dirty="0">
                  <a:solidFill>
                    <a:srgbClr val="122632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ＭＳ Ｐゴシック" pitchFamily="80" charset="-128"/>
                  <a:cs typeface="Arial" panose="020B0604020202020204" pitchFamily="34" charset="0"/>
                </a:rPr>
                <a:t> </a:t>
              </a:r>
              <a:r>
                <a:rPr lang="ru-RU" sz="1846" dirty="0" smtClean="0">
                  <a:solidFill>
                    <a:srgbClr val="122632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ＭＳ Ｐゴシック" pitchFamily="80" charset="-128"/>
                  <a:cs typeface="Arial" panose="020B0604020202020204" pitchFamily="34" charset="0"/>
                </a:rPr>
                <a:t>точек</a:t>
              </a:r>
              <a:endParaRPr lang="ru-RU" sz="1846" dirty="0">
                <a:solidFill>
                  <a:srgbClr val="122632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endParaRPr>
            </a:p>
            <a:p>
              <a:pPr marL="437428" lvl="3" algn="ctr" defTabSz="8440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8" dirty="0" smtClean="0">
                  <a:solidFill>
                    <a:srgbClr val="122632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ＭＳ Ｐゴシック" pitchFamily="80" charset="-128"/>
                  <a:cs typeface="Arial" panose="020B0604020202020204" pitchFamily="34" charset="0"/>
                </a:rPr>
                <a:t>(50 контейнеров)</a:t>
              </a:r>
              <a:endParaRPr lang="ru-RU" sz="1108" dirty="0">
                <a:solidFill>
                  <a:srgbClr val="122632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endParaRPr>
            </a:p>
          </p:txBody>
        </p:sp>
        <p:sp>
          <p:nvSpPr>
            <p:cNvPr id="15" name="Equals 30"/>
            <p:cNvSpPr/>
            <p:nvPr/>
          </p:nvSpPr>
          <p:spPr>
            <a:xfrm>
              <a:off x="4596824" y="2155548"/>
              <a:ext cx="882609" cy="470465"/>
            </a:xfrm>
            <a:prstGeom prst="mathEqual">
              <a:avLst/>
            </a:prstGeom>
            <a:solidFill>
              <a:srgbClr val="BDDDC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84408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77" b="0" i="0" u="none" strike="noStrike" kern="0" cap="none" spc="0" normalizeH="0" baseline="0" noProof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171" y="1856958"/>
            <a:ext cx="1557769" cy="1037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366" y="2407037"/>
            <a:ext cx="1531228" cy="10198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490" y="3044570"/>
            <a:ext cx="1531228" cy="1019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743" y="3554481"/>
            <a:ext cx="1441868" cy="1081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449" y="2980377"/>
            <a:ext cx="3287277" cy="13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Устранение свалки отходов в </a:t>
            </a:r>
            <a:r>
              <a:rPr lang="ru-RU" altLang="ru-RU" sz="1600" i="1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г. Елец</a:t>
            </a:r>
            <a:endParaRPr lang="ru-RU" altLang="ru-RU" sz="1600" i="1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60576" y="1897128"/>
            <a:ext cx="5286399" cy="2658050"/>
            <a:chOff x="3236072" y="1837750"/>
            <a:chExt cx="5639503" cy="28355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6072" y="1837750"/>
              <a:ext cx="1912511" cy="144151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5650" y="1837750"/>
              <a:ext cx="1872984" cy="1441510"/>
            </a:xfrm>
            <a:prstGeom prst="rect">
              <a:avLst/>
            </a:prstGeom>
          </p:spPr>
        </p:pic>
        <p:pic>
          <p:nvPicPr>
            <p:cNvPr id="15" name="Рисунок 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072" y="3358604"/>
              <a:ext cx="2440828" cy="1314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Рисунок 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684" y="1837750"/>
              <a:ext cx="1677891" cy="2835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636"/>
            <a:stretch/>
          </p:blipFill>
          <p:spPr>
            <a:xfrm>
              <a:off x="5765950" y="3358605"/>
              <a:ext cx="1339700" cy="1314738"/>
            </a:xfrm>
            <a:prstGeom prst="rect">
              <a:avLst/>
            </a:prstGeom>
          </p:spPr>
        </p:pic>
      </p:grpSp>
      <p:sp>
        <p:nvSpPr>
          <p:cNvPr id="18" name="Rectangle 13"/>
          <p:cNvSpPr txBox="1">
            <a:spLocks noChangeArrowheads="1"/>
          </p:cNvSpPr>
          <p:nvPr/>
        </p:nvSpPr>
        <p:spPr bwMode="auto">
          <a:xfrm>
            <a:off x="338276" y="1706629"/>
            <a:ext cx="2684324" cy="253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80000"/>
              </a:spcBef>
              <a:spcAft>
                <a:spcPct val="0"/>
              </a:spcAft>
              <a:buFont typeface="Arial" pitchFamily="34" charset="0"/>
              <a:defRPr sz="1477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164127" indent="-162662" algn="l" rtl="0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 sz="1477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335582" indent="-148008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pitchFamily="34" charset="0"/>
              <a:buChar char="•"/>
              <a:defRPr sz="1292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523156" indent="-17145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108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719522" indent="-18024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108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1748248" indent="-16412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5">
                <a:solidFill>
                  <a:schemeClr val="accent1"/>
                </a:solidFill>
                <a:latin typeface="+mn-lt"/>
                <a:ea typeface="+mn-ea"/>
              </a:defRPr>
            </a:lvl6pPr>
            <a:lvl7pPr marL="2170289" indent="-16412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5">
                <a:solidFill>
                  <a:schemeClr val="accent1"/>
                </a:solidFill>
                <a:latin typeface="+mn-lt"/>
                <a:ea typeface="+mn-ea"/>
              </a:defRPr>
            </a:lvl7pPr>
            <a:lvl8pPr marL="2592331" indent="-16412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5">
                <a:solidFill>
                  <a:schemeClr val="accent1"/>
                </a:solidFill>
                <a:latin typeface="+mn-lt"/>
                <a:ea typeface="+mn-ea"/>
              </a:defRPr>
            </a:lvl8pPr>
            <a:lvl9pPr marL="3014372" indent="-16412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5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kern="0" dirty="0" smtClean="0">
                <a:cs typeface="Arial" pitchFamily="34" charset="0"/>
              </a:rPr>
              <a:t/>
            </a:r>
            <a:br>
              <a:rPr lang="en-US" kern="0" dirty="0" smtClean="0">
                <a:cs typeface="Arial" pitchFamily="34" charset="0"/>
              </a:rPr>
            </a:br>
            <a:r>
              <a:rPr lang="ru-RU" kern="0" dirty="0" smtClean="0">
                <a:cs typeface="Arial" pitchFamily="34" charset="0"/>
              </a:rPr>
              <a:t>Что сделано</a:t>
            </a:r>
            <a:r>
              <a:rPr lang="en-US" kern="0" dirty="0" smtClean="0">
                <a:cs typeface="Arial" pitchFamily="34" charset="0"/>
              </a:rPr>
              <a:t>:</a:t>
            </a:r>
            <a:endParaRPr lang="en-GB" kern="0" dirty="0" smtClean="0">
              <a:cs typeface="Arial" pitchFamily="34" charset="0"/>
            </a:endParaRPr>
          </a:p>
          <a:p>
            <a:pPr lvl="2" defTabSz="914400"/>
            <a:r>
              <a:rPr lang="ru-RU" kern="0" dirty="0" smtClean="0">
                <a:cs typeface="Arial" pitchFamily="34" charset="0"/>
              </a:rPr>
              <a:t>Уборка и вывоз мусора и покрытие 6 000 кв. м поверхности грунтом</a:t>
            </a:r>
            <a:r>
              <a:rPr lang="en-US" kern="0" dirty="0" smtClean="0">
                <a:cs typeface="Arial" pitchFamily="34" charset="0"/>
              </a:rPr>
              <a:t>; </a:t>
            </a:r>
          </a:p>
          <a:p>
            <a:pPr lvl="2" defTabSz="914400"/>
            <a:r>
              <a:rPr lang="ru-RU" kern="0" dirty="0" smtClean="0">
                <a:cs typeface="Arial" pitchFamily="34" charset="0"/>
              </a:rPr>
              <a:t>Установка защитных блоков, организация видеонаблюдения и предупреждающих знаков на территории бывшей свалки</a:t>
            </a:r>
            <a:r>
              <a:rPr lang="en-US" kern="0" dirty="0" smtClean="0">
                <a:cs typeface="Arial" pitchFamily="34" charset="0"/>
              </a:rPr>
              <a:t>.</a:t>
            </a:r>
            <a:endParaRPr lang="en-US" kern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0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Волонтерские акции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299938" y="1897128"/>
            <a:ext cx="3357662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Волонтерские акции по уборке мусора на пляжах и парках проводятся с 2011 года</a:t>
            </a:r>
          </a:p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50,5 тонн мусора собрали сотрудники всех фабрик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JTI </a:t>
            </a:r>
            <a:r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в России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Посадка деревьев: аллея из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48 </a:t>
            </a:r>
            <a:r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кленов в Санкт-Петербурге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Участники: сотрудники с родственниками и друзьями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91" y="1897128"/>
            <a:ext cx="2386069" cy="1590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791" y="2802608"/>
            <a:ext cx="2405626" cy="16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8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agrpak.com/wp-content/uploads/9494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8497" r="15814" b="16761"/>
          <a:stretch/>
        </p:blipFill>
        <p:spPr bwMode="auto">
          <a:xfrm>
            <a:off x="2964500" y="787401"/>
            <a:ext cx="6179500" cy="4148634"/>
          </a:xfrm>
          <a:custGeom>
            <a:avLst/>
            <a:gdLst>
              <a:gd name="connsiteX0" fmla="*/ 6179500 w 6179500"/>
              <a:gd name="connsiteY0" fmla="*/ 0 h 4148634"/>
              <a:gd name="connsiteX1" fmla="*/ 6171880 w 6179500"/>
              <a:gd name="connsiteY1" fmla="*/ 3822700 h 4148634"/>
              <a:gd name="connsiteX2" fmla="*/ 0 w 6179500"/>
              <a:gd name="connsiteY2" fmla="*/ 4036060 h 4148634"/>
              <a:gd name="connsiteX3" fmla="*/ 1760220 w 6179500"/>
              <a:gd name="connsiteY3" fmla="*/ 7620 h 4148634"/>
              <a:gd name="connsiteX4" fmla="*/ 6179500 w 6179500"/>
              <a:gd name="connsiteY4" fmla="*/ 0 h 414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9500" h="4148634">
                <a:moveTo>
                  <a:pt x="6179500" y="0"/>
                </a:moveTo>
                <a:lnTo>
                  <a:pt x="6171880" y="3822700"/>
                </a:lnTo>
                <a:cubicBezTo>
                  <a:pt x="3797087" y="4269740"/>
                  <a:pt x="2062373" y="4168140"/>
                  <a:pt x="0" y="4036060"/>
                </a:cubicBezTo>
                <a:cubicBezTo>
                  <a:pt x="1958340" y="2944707"/>
                  <a:pt x="1996440" y="1388533"/>
                  <a:pt x="1760220" y="7620"/>
                </a:cubicBezTo>
                <a:lnTo>
                  <a:pt x="617950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 noChangeArrowheads="1"/>
          </p:cNvSpPr>
          <p:nvPr/>
        </p:nvSpPr>
        <p:spPr>
          <a:xfrm>
            <a:off x="773788" y="1943616"/>
            <a:ext cx="4381423" cy="183620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0" cap="none" spc="0" normalizeH="0" baseline="0" noProof="0" dirty="0">
                <a:ln>
                  <a:noFill/>
                </a:ln>
                <a:solidFill>
                  <a:srgbClr val="5EAA24"/>
                </a:solidFill>
                <a:effectLst/>
                <a:uLnTx/>
                <a:uFillTx/>
                <a:ea typeface="ＭＳ Ｐゴシック" charset="0"/>
              </a:rPr>
              <a:t>Забота об экологии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0" cap="none" spc="0" normalizeH="0" baseline="0" noProof="0" dirty="0">
                <a:ln>
                  <a:noFill/>
                </a:ln>
                <a:solidFill>
                  <a:srgbClr val="5EAA24"/>
                </a:solidFill>
                <a:effectLst/>
                <a:uLnTx/>
                <a:uFillTx/>
                <a:ea typeface="ＭＳ Ｐゴシック" charset="0"/>
              </a:rPr>
              <a:t>наше общее дело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0" cap="none" spc="0" normalizeH="0" baseline="0" noProof="0" dirty="0">
                <a:ln>
                  <a:noFill/>
                </a:ln>
                <a:solidFill>
                  <a:srgbClr val="5EAA24"/>
                </a:solidFill>
                <a:effectLst/>
                <a:uLnTx/>
                <a:uFillTx/>
                <a:ea typeface="ＭＳ Ｐゴシック" charset="0"/>
              </a:rPr>
              <a:t>и </a:t>
            </a:r>
            <a:r>
              <a:rPr kumimoji="0" lang="ru-RU" b="0" i="1" u="none" strike="noStrike" kern="0" cap="none" spc="0" normalizeH="0" baseline="0" noProof="0" dirty="0" smtClean="0">
                <a:ln>
                  <a:noFill/>
                </a:ln>
                <a:solidFill>
                  <a:srgbClr val="5EAA24"/>
                </a:solidFill>
                <a:effectLst/>
                <a:uLnTx/>
                <a:uFillTx/>
                <a:ea typeface="ＭＳ Ｐゴシック" charset="0"/>
              </a:rPr>
              <a:t>ответственность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0" cap="none" spc="0" normalizeH="0" baseline="0" noProof="0" dirty="0" smtClean="0">
                <a:ln>
                  <a:noFill/>
                </a:ln>
                <a:solidFill>
                  <a:srgbClr val="5EAA24"/>
                </a:solidFill>
                <a:effectLst/>
                <a:uLnTx/>
                <a:uFillTx/>
                <a:ea typeface="ＭＳ Ｐゴシック" charset="0"/>
              </a:rPr>
              <a:t>каждого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5EAA24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17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91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1240973" y="1621749"/>
            <a:ext cx="7200900" cy="230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800" smtClean="0">
                <a:solidFill>
                  <a:schemeClr val="bg1"/>
                </a:solidFill>
                <a:latin typeface="Georgia" pitchFamily="18" charset="0"/>
                <a:ea typeface="ＭＳ Ｐゴシック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pitchFamily="34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Georgia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ru-RU" sz="5400" kern="0" dirty="0" smtClean="0">
                <a:ea typeface="ＭＳ Ｐゴシック" pitchFamily="34" charset="-128"/>
              </a:rPr>
              <a:t>Инициативность</a:t>
            </a:r>
            <a:br>
              <a:rPr lang="ru-RU" sz="5400" kern="0" dirty="0" smtClean="0">
                <a:ea typeface="ＭＳ Ｐゴシック" pitchFamily="34" charset="-128"/>
              </a:rPr>
            </a:br>
            <a:r>
              <a:rPr lang="ru-RU" sz="5400" kern="0" dirty="0" smtClean="0">
                <a:ea typeface="ＭＳ Ｐゴシック" pitchFamily="34" charset="-128"/>
              </a:rPr>
              <a:t>Открытость</a:t>
            </a:r>
            <a:br>
              <a:rPr lang="ru-RU" sz="5400" kern="0" dirty="0" smtClean="0">
                <a:ea typeface="ＭＳ Ｐゴシック" pitchFamily="34" charset="-128"/>
              </a:rPr>
            </a:br>
            <a:r>
              <a:rPr lang="ru-RU" sz="5400" kern="0" dirty="0" smtClean="0">
                <a:ea typeface="ＭＳ Ｐゴシック" pitchFamily="34" charset="-128"/>
              </a:rPr>
              <a:t>Совершенствование</a:t>
            </a:r>
            <a:endParaRPr lang="en-GB" sz="5400" kern="0" dirty="0">
              <a:ea typeface="ＭＳ Ｐゴシック" pitchFamily="34" charset="-128"/>
            </a:endParaRPr>
          </a:p>
        </p:txBody>
      </p:sp>
      <p:cxnSp>
        <p:nvCxnSpPr>
          <p:cNvPr id="5" name="Straight Connector 7"/>
          <p:cNvCxnSpPr>
            <a:cxnSpLocks noChangeShapeType="1"/>
          </p:cNvCxnSpPr>
          <p:nvPr/>
        </p:nvCxnSpPr>
        <p:spPr bwMode="auto">
          <a:xfrm>
            <a:off x="1118735" y="1721758"/>
            <a:ext cx="0" cy="3421742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54" y="1"/>
            <a:ext cx="867978" cy="11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3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6"/>
          <p:cNvSpPr txBox="1">
            <a:spLocks/>
          </p:cNvSpPr>
          <p:nvPr/>
        </p:nvSpPr>
        <p:spPr>
          <a:xfrm>
            <a:off x="210146" y="927035"/>
            <a:ext cx="5973365" cy="423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400" dirty="0" smtClean="0">
                <a:latin typeface="Georgia" panose="02040502050405020303" pitchFamily="18" charset="0"/>
              </a:rPr>
              <a:t>JTI</a:t>
            </a:r>
            <a:r>
              <a:rPr lang="ru-RU" sz="2400" dirty="0" smtClean="0">
                <a:latin typeface="Georgia" panose="02040502050405020303" pitchFamily="18" charset="0"/>
              </a:rPr>
              <a:t> сегодня</a:t>
            </a:r>
            <a:endParaRPr lang="en-US" sz="700" i="1" dirty="0">
              <a:latin typeface="Georgia" panose="02040502050405020303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16932" y="-1252537"/>
            <a:ext cx="2140744" cy="42862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marL="214313" lvl="1" indent="-214313" eaLnBrk="1" hangingPunct="1">
              <a:buFont typeface="Arial" pitchFamily="34" charset="0"/>
              <a:buChar char="•"/>
              <a:defRPr/>
            </a:pPr>
            <a:endParaRPr lang="en-US" sz="1200" dirty="0" err="1">
              <a:solidFill>
                <a:srgbClr val="122632"/>
              </a:solidFill>
              <a:ea typeface="ＭＳ Ｐゴシック" pitchFamily="80" charset="-128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274406" y="2493401"/>
            <a:ext cx="1434704" cy="7310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300" i="1" dirty="0" smtClean="0">
                <a:latin typeface="Georgia" pitchFamily="18" charset="0"/>
                <a:ea typeface="ＭＳ Ｐゴシック" charset="0"/>
              </a:rPr>
              <a:t>40</a:t>
            </a:r>
            <a:r>
              <a:rPr lang="ru-RU" sz="3300" i="1" dirty="0" smtClean="0">
                <a:latin typeface="Georgia" pitchFamily="18" charset="0"/>
                <a:ea typeface="ＭＳ Ｐゴシック" charset="0"/>
              </a:rPr>
              <a:t> </a:t>
            </a:r>
            <a:r>
              <a:rPr lang="en-US" sz="3300" i="1" dirty="0">
                <a:latin typeface="Georgia" pitchFamily="18" charset="0"/>
                <a:ea typeface="ＭＳ Ｐゴシック" charset="0"/>
              </a:rPr>
              <a:t>000</a:t>
            </a:r>
            <a:endParaRPr lang="en-US" sz="1500" i="1" baseline="90000" dirty="0">
              <a:latin typeface="Georgia" pitchFamily="18" charset="0"/>
              <a:ea typeface="ＭＳ Ｐゴシック" charset="0"/>
            </a:endParaRPr>
          </a:p>
          <a:p>
            <a:pPr marL="0" lvl="1">
              <a:spcBef>
                <a:spcPct val="20000"/>
              </a:spcBef>
              <a:defRPr/>
            </a:pPr>
            <a:r>
              <a:rPr lang="en-US" sz="1050" dirty="0">
                <a:ea typeface="ＭＳ Ｐゴシック" charset="0"/>
              </a:rPr>
              <a:t>c</a:t>
            </a:r>
            <a:r>
              <a:rPr lang="ru-RU" sz="1050" dirty="0" err="1">
                <a:ea typeface="ＭＳ Ｐゴシック" charset="0"/>
              </a:rPr>
              <a:t>отрудников</a:t>
            </a:r>
            <a:r>
              <a:rPr lang="en-US" sz="1050" dirty="0">
                <a:ea typeface="ＭＳ Ｐゴシック" charset="0"/>
              </a:rPr>
              <a:t> </a:t>
            </a:r>
            <a:r>
              <a:rPr lang="en-US" altLang="ru-RU" sz="1050" baseline="30000" dirty="0">
                <a:ea typeface="ＭＳ Ｐゴシック" panose="020B0600070205080204" pitchFamily="34" charset="-128"/>
              </a:rPr>
              <a:t>(2)</a:t>
            </a:r>
            <a:r>
              <a:rPr lang="ru-RU" altLang="ru-RU" sz="1050" baseline="30000" dirty="0">
                <a:ea typeface="ＭＳ Ｐゴシック" panose="020B0600070205080204" pitchFamily="34" charset="-128"/>
              </a:rPr>
              <a:t> </a:t>
            </a:r>
            <a:endParaRPr lang="ru-RU" altLang="ru-RU" sz="1050" dirty="0">
              <a:ea typeface="ＭＳ Ｐゴシック" panose="020B0600070205080204" pitchFamily="34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1050" dirty="0">
                <a:ea typeface="ＭＳ Ｐゴシック" charset="0"/>
              </a:rPr>
              <a:t> </a:t>
            </a:r>
            <a:endParaRPr lang="en-GB" sz="1050" dirty="0">
              <a:ea typeface="ＭＳ Ｐゴシック" charset="0"/>
            </a:endParaRPr>
          </a:p>
        </p:txBody>
      </p:sp>
      <p:sp>
        <p:nvSpPr>
          <p:cNvPr id="55" name="Rectangle 2"/>
          <p:cNvSpPr/>
          <p:nvPr/>
        </p:nvSpPr>
        <p:spPr bwMode="auto">
          <a:xfrm>
            <a:off x="7236979" y="1288074"/>
            <a:ext cx="411956" cy="625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en-US" i="1" dirty="0">
                <a:latin typeface="Georgia" pitchFamily="18" charset="0"/>
                <a:ea typeface="ＭＳ Ｐゴシック" charset="0"/>
              </a:rPr>
              <a:t>364 </a:t>
            </a:r>
            <a:r>
              <a:rPr lang="en-US" sz="1050" i="1" dirty="0">
                <a:latin typeface="Georgia" pitchFamily="18" charset="0"/>
                <a:ea typeface="ＭＳ Ｐゴシック" charset="0"/>
              </a:rPr>
              <a:t/>
            </a:r>
            <a:br>
              <a:rPr lang="en-US" sz="1050" i="1" dirty="0">
                <a:latin typeface="Georgia" pitchFamily="18" charset="0"/>
                <a:ea typeface="ＭＳ Ｐゴシック" charset="0"/>
              </a:rPr>
            </a:br>
            <a:r>
              <a:rPr lang="ru-RU" sz="1050" dirty="0">
                <a:ea typeface="ＭＳ Ｐゴシック" charset="0"/>
              </a:rPr>
              <a:t>офиса</a:t>
            </a:r>
            <a:endParaRPr lang="en-GB" sz="1050" dirty="0">
              <a:ea typeface="ＭＳ Ｐゴシック" charset="0"/>
            </a:endParaRPr>
          </a:p>
        </p:txBody>
      </p:sp>
      <p:sp>
        <p:nvSpPr>
          <p:cNvPr id="56" name="Rectangle 2"/>
          <p:cNvSpPr/>
          <p:nvPr/>
        </p:nvSpPr>
        <p:spPr bwMode="auto">
          <a:xfrm>
            <a:off x="7288412" y="2057401"/>
            <a:ext cx="1076325" cy="6262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i="1" dirty="0">
                <a:latin typeface="Georgia" pitchFamily="18" charset="0"/>
                <a:ea typeface="ＭＳ Ｐゴシック" charset="0"/>
              </a:rPr>
              <a:t>25</a:t>
            </a:r>
            <a:r>
              <a:rPr lang="en-US" sz="1050" i="1" dirty="0">
                <a:latin typeface="Georgia" pitchFamily="18" charset="0"/>
                <a:ea typeface="ＭＳ Ｐゴシック" charset="0"/>
              </a:rPr>
              <a:t/>
            </a:r>
            <a:br>
              <a:rPr lang="en-US" sz="1050" i="1" dirty="0">
                <a:latin typeface="Georgia" pitchFamily="18" charset="0"/>
                <a:ea typeface="ＭＳ Ｐゴシック" charset="0"/>
              </a:rPr>
            </a:br>
            <a:r>
              <a:rPr lang="ru-RU" sz="1050" dirty="0">
                <a:ea typeface="ＭＳ Ｐゴシック" charset="0"/>
              </a:rPr>
              <a:t>фабрик</a:t>
            </a:r>
            <a:r>
              <a:rPr lang="en-US" sz="1050" dirty="0">
                <a:ea typeface="ＭＳ Ｐゴシック" charset="0"/>
              </a:rPr>
              <a:t> </a:t>
            </a:r>
            <a:r>
              <a:rPr lang="ru-RU" sz="1050" dirty="0">
                <a:ea typeface="ＭＳ Ｐゴシック" charset="0"/>
              </a:rPr>
              <a:t>готовых изделий</a:t>
            </a:r>
            <a:endParaRPr lang="en-GB" sz="1050" dirty="0">
              <a:ea typeface="ＭＳ Ｐゴシック" charset="0"/>
            </a:endParaRPr>
          </a:p>
        </p:txBody>
      </p:sp>
      <p:sp>
        <p:nvSpPr>
          <p:cNvPr id="57" name="Rectangle 2"/>
          <p:cNvSpPr/>
          <p:nvPr/>
        </p:nvSpPr>
        <p:spPr bwMode="auto">
          <a:xfrm>
            <a:off x="7310796" y="3795529"/>
            <a:ext cx="1428750" cy="823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en-US" i="1" dirty="0">
                <a:latin typeface="Georgia" pitchFamily="18" charset="0"/>
                <a:ea typeface="ＭＳ Ｐゴシック" charset="0"/>
              </a:rPr>
              <a:t>8</a:t>
            </a:r>
            <a:r>
              <a:rPr lang="en-GB" sz="1050" dirty="0">
                <a:ea typeface="ＭＳ Ｐゴシック" charset="0"/>
              </a:rPr>
              <a:t/>
            </a:r>
            <a:br>
              <a:rPr lang="en-GB" sz="1050" dirty="0">
                <a:ea typeface="ＭＳ Ｐゴシック" charset="0"/>
              </a:rPr>
            </a:br>
            <a:r>
              <a:rPr lang="ru-RU" sz="1050" dirty="0">
                <a:ea typeface="ＭＳ Ｐゴシック" charset="0"/>
              </a:rPr>
              <a:t>центров исследований и разработок</a:t>
            </a:r>
            <a:endParaRPr lang="en-US" i="1" dirty="0">
              <a:latin typeface="Georgia" pitchFamily="18" charset="0"/>
              <a:ea typeface="ＭＳ Ｐゴシック" charset="0"/>
            </a:endParaRPr>
          </a:p>
        </p:txBody>
      </p:sp>
      <p:sp>
        <p:nvSpPr>
          <p:cNvPr id="58" name="Rectangle 2"/>
          <p:cNvSpPr/>
          <p:nvPr/>
        </p:nvSpPr>
        <p:spPr bwMode="auto">
          <a:xfrm>
            <a:off x="7288412" y="2996805"/>
            <a:ext cx="1448991" cy="717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marL="0" lvl="1" eaLnBrk="1" hangingPunct="1">
              <a:spcBef>
                <a:spcPts val="720"/>
              </a:spcBef>
              <a:defRPr/>
            </a:pPr>
            <a:r>
              <a:rPr lang="en-US" i="1" dirty="0">
                <a:latin typeface="Georgia" pitchFamily="18" charset="0"/>
                <a:ea typeface="ＭＳ Ｐゴシック" charset="0"/>
              </a:rPr>
              <a:t>5 </a:t>
            </a:r>
            <a:r>
              <a:rPr lang="en-US" sz="1050" i="1" dirty="0">
                <a:latin typeface="Georgia" pitchFamily="18" charset="0"/>
                <a:ea typeface="ＭＳ Ｐゴシック" charset="0"/>
              </a:rPr>
              <a:t/>
            </a:r>
            <a:br>
              <a:rPr lang="en-US" sz="1050" i="1" dirty="0">
                <a:latin typeface="Georgia" pitchFamily="18" charset="0"/>
                <a:ea typeface="ＭＳ Ｐゴシック" charset="0"/>
              </a:rPr>
            </a:br>
            <a:r>
              <a:rPr lang="ru-RU" sz="1050" dirty="0">
                <a:ea typeface="ＭＳ Ｐゴシック" charset="0"/>
              </a:rPr>
              <a:t>фабрик по обработке сырья</a:t>
            </a:r>
            <a:endParaRPr lang="en-GB" sz="1050" dirty="0">
              <a:ea typeface="ＭＳ Ｐゴシック" charset="0"/>
            </a:endParaRPr>
          </a:p>
          <a:p>
            <a:pPr marL="0" lvl="1" eaLnBrk="1" hangingPunct="1">
              <a:spcBef>
                <a:spcPts val="720"/>
              </a:spcBef>
              <a:defRPr/>
            </a:pPr>
            <a:endParaRPr lang="ru-RU" sz="1050" dirty="0">
              <a:latin typeface="Arial" charset="0"/>
              <a:cs typeface="Arial" charset="0"/>
            </a:endParaRPr>
          </a:p>
        </p:txBody>
      </p:sp>
      <p:sp>
        <p:nvSpPr>
          <p:cNvPr id="59" name="TextBox 10"/>
          <p:cNvSpPr txBox="1">
            <a:spLocks noChangeArrowheads="1"/>
          </p:cNvSpPr>
          <p:nvPr/>
        </p:nvSpPr>
        <p:spPr bwMode="auto">
          <a:xfrm>
            <a:off x="314919" y="1724621"/>
            <a:ext cx="4476156" cy="32623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ru-RU" sz="1600" dirty="0"/>
              <a:t>JTI </a:t>
            </a:r>
            <a:r>
              <a:rPr lang="en-US" altLang="ru-RU" sz="1600" dirty="0"/>
              <a:t>– </a:t>
            </a:r>
            <a:r>
              <a:rPr lang="ru-RU" altLang="ru-RU" sz="1600" dirty="0">
                <a:ea typeface="ＭＳ Ｐゴシック" panose="020B0600070205080204" pitchFamily="34" charset="-128"/>
              </a:rPr>
              <a:t>ведущая международная табачная </a:t>
            </a:r>
            <a:r>
              <a:rPr lang="ru-RU" altLang="ru-RU" sz="1600" dirty="0" smtClean="0">
                <a:ea typeface="ＭＳ Ｐゴシック" panose="020B0600070205080204" pitchFamily="34" charset="-128"/>
              </a:rPr>
              <a:t>компания</a:t>
            </a:r>
            <a:r>
              <a:rPr lang="en-US" altLang="ru-RU" sz="1600" dirty="0" smtClean="0">
                <a:ea typeface="ＭＳ Ｐゴシック" panose="020B0600070205080204" pitchFamily="34" charset="-128"/>
              </a:rPr>
              <a:t> </a:t>
            </a:r>
            <a:r>
              <a:rPr lang="ru-RU" altLang="ru-RU" sz="1600" dirty="0" smtClean="0">
                <a:ea typeface="ＭＳ Ｐゴシック" panose="020B0600070205080204" pitchFamily="34" charset="-128"/>
              </a:rPr>
              <a:t>со штаб-квартирой в Женеве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ru-RU" sz="1600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ea typeface="ＭＳ Ｐゴシック" panose="020B0600070205080204" pitchFamily="34" charset="-128"/>
              </a:rPr>
              <a:t>Материнская компания – </a:t>
            </a:r>
            <a:r>
              <a:rPr lang="en-US" altLang="ru-RU" sz="1600" dirty="0" smtClean="0">
                <a:ea typeface="ＭＳ Ｐゴシック" panose="020B0600070205080204" pitchFamily="34" charset="-128"/>
              </a:rPr>
              <a:t>JT Group</a:t>
            </a:r>
            <a:r>
              <a:rPr lang="ru-RU" altLang="ru-RU" sz="1600" dirty="0" smtClean="0">
                <a:ea typeface="ＭＳ Ｐゴシック" panose="020B0600070205080204" pitchFamily="34" charset="-128"/>
              </a:rPr>
              <a:t> расположена в Токио </a:t>
            </a:r>
            <a:endParaRPr lang="en-US" altLang="ru-RU" sz="1600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ru-RU" sz="1600" dirty="0" smtClean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ea typeface="ＭＳ Ｐゴシック" panose="020B0600070205080204" pitchFamily="34" charset="-128"/>
              </a:rPr>
              <a:t>Сотрудники </a:t>
            </a:r>
            <a:r>
              <a:rPr lang="en-US" altLang="ru-RU" sz="1600" dirty="0" smtClean="0">
                <a:ea typeface="ＭＳ Ｐゴシック" panose="020B0600070205080204" pitchFamily="34" charset="-128"/>
              </a:rPr>
              <a:t>JTI </a:t>
            </a:r>
            <a:r>
              <a:rPr lang="ru-RU" altLang="ru-RU" sz="1600" dirty="0" smtClean="0">
                <a:ea typeface="ＭＳ Ｐゴシック" panose="020B0600070205080204" pitchFamily="34" charset="-128"/>
              </a:rPr>
              <a:t>работают </a:t>
            </a:r>
            <a:r>
              <a:rPr lang="ru-RU" altLang="ru-RU" sz="1600" dirty="0">
                <a:ea typeface="ＭＳ Ｐゴシック" panose="020B0600070205080204" pitchFamily="34" charset="-128"/>
              </a:rPr>
              <a:t>в </a:t>
            </a:r>
            <a:r>
              <a:rPr lang="ru-RU" altLang="ru-RU" sz="1600" dirty="0" smtClean="0">
                <a:ea typeface="ＭＳ Ｐゴシック" panose="020B0600070205080204" pitchFamily="34" charset="-128"/>
              </a:rPr>
              <a:t>70 </a:t>
            </a:r>
            <a:r>
              <a:rPr lang="ru-RU" altLang="ru-RU" sz="1600" dirty="0">
                <a:ea typeface="ＭＳ Ｐゴシック" panose="020B0600070205080204" pitchFamily="34" charset="-128"/>
              </a:rPr>
              <a:t>странах мира</a:t>
            </a:r>
            <a:endParaRPr lang="en-US" altLang="ru-RU" sz="1600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ru-RU" sz="1600" dirty="0" smtClean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ru-RU" sz="1600" dirty="0">
                <a:ea typeface="ＭＳ Ｐゴシック" panose="020B0600070205080204" pitchFamily="34" charset="-128"/>
              </a:rPr>
              <a:t>JTI</a:t>
            </a:r>
            <a:r>
              <a:rPr lang="ru-RU" altLang="ru-RU" sz="1600" dirty="0">
                <a:ea typeface="ＭＳ Ｐゴシック" panose="020B0600070205080204" pitchFamily="34" charset="-128"/>
              </a:rPr>
              <a:t> </a:t>
            </a:r>
            <a:r>
              <a:rPr lang="en-US" altLang="ru-RU" sz="1600" dirty="0">
                <a:ea typeface="ＭＳ Ｐゴシック" panose="020B0600070205080204" pitchFamily="34" charset="-128"/>
              </a:rPr>
              <a:t>– </a:t>
            </a:r>
            <a:r>
              <a:rPr lang="ru-RU" altLang="ru-RU" sz="1600" dirty="0">
                <a:ea typeface="ＭＳ Ｐゴシック" panose="020B0600070205080204" pitchFamily="34" charset="-128"/>
              </a:rPr>
              <a:t>лидер продаж на российском рынке</a:t>
            </a:r>
            <a:r>
              <a:rPr lang="en-US" altLang="ru-RU" sz="1600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ru-RU" sz="1600" dirty="0">
                <a:ea typeface="ＭＳ Ｐゴシック" panose="020B0600070205080204" pitchFamily="34" charset="-128"/>
              </a:rPr>
              <a:t> </a:t>
            </a:r>
            <a:r>
              <a:rPr lang="en-US" altLang="ru-RU" sz="1600" baseline="30000" dirty="0">
                <a:ea typeface="ＭＳ Ｐゴシック" panose="020B0600070205080204" pitchFamily="34" charset="-128"/>
              </a:rPr>
              <a:t>(1)</a:t>
            </a:r>
            <a:r>
              <a:rPr lang="ru-RU" altLang="ru-RU" sz="1600" baseline="30000" dirty="0">
                <a:ea typeface="ＭＳ Ｐゴシック" panose="020B0600070205080204" pitchFamily="34" charset="-128"/>
              </a:rPr>
              <a:t> </a:t>
            </a:r>
            <a:endParaRPr lang="en-GB" altLang="ru-RU" sz="12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ru-RU" sz="1100" dirty="0">
              <a:ea typeface="ＭＳ Ｐゴシック" panose="020B0600070205080204" pitchFamily="34" charset="-128"/>
            </a:endParaRP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533233" y="4073460"/>
            <a:ext cx="1295567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/>
            <a:r>
              <a:rPr lang="en-US" altLang="ru-RU" sz="825" b="1" baseline="30000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(1) </a:t>
            </a:r>
            <a:r>
              <a:rPr lang="ru-RU" altLang="ru-RU" sz="825" b="1" baseline="30000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ru-RU" sz="825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Nielsen Russia</a:t>
            </a:r>
          </a:p>
          <a:p>
            <a:pPr marL="0" lvl="1" eaLnBrk="1" hangingPunct="1"/>
            <a:r>
              <a:rPr lang="en-US" altLang="ru-RU" sz="825" b="1" baseline="30000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(2) </a:t>
            </a:r>
            <a:r>
              <a:rPr lang="ru-RU" altLang="ru-RU" sz="825" b="1" baseline="30000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ru-RU" altLang="ru-RU" sz="825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Приблизительно</a:t>
            </a:r>
          </a:p>
          <a:p>
            <a:pPr marL="0" lvl="1" eaLnBrk="1" hangingPunct="1"/>
            <a:r>
              <a:rPr lang="ru-RU" altLang="ru-RU" sz="825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cxnSp>
        <p:nvCxnSpPr>
          <p:cNvPr id="62" name="Straight Connector 8"/>
          <p:cNvCxnSpPr/>
          <p:nvPr/>
        </p:nvCxnSpPr>
        <p:spPr bwMode="auto">
          <a:xfrm>
            <a:off x="6973044" y="1379206"/>
            <a:ext cx="0" cy="29594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042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Основные направления деятельности</a:t>
            </a:r>
            <a:endParaRPr lang="ru-RU" altLang="ru-RU" sz="1600" i="1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4262" y="3868921"/>
            <a:ext cx="1321723" cy="2860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33062" eaLnBrk="1" hangingPunct="1"/>
            <a:r>
              <a:rPr lang="ru-RU" sz="1200" dirty="0">
                <a:solidFill>
                  <a:srgbClr val="122632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Природные ресурсы</a:t>
            </a:r>
            <a:r>
              <a:rPr lang="en-US" sz="1200" dirty="0">
                <a:solidFill>
                  <a:srgbClr val="122632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8180" y="3846414"/>
            <a:ext cx="1404314" cy="2860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33062" eaLnBrk="1" hangingPunct="1"/>
            <a:r>
              <a:rPr lang="ru-RU" sz="1200" dirty="0">
                <a:solidFill>
                  <a:srgbClr val="122632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Энергия и выбросы парниковых газов</a:t>
            </a:r>
            <a:endParaRPr lang="en-US" sz="1200" dirty="0">
              <a:solidFill>
                <a:srgbClr val="122632"/>
              </a:solidFill>
              <a:latin typeface="Arial" panose="020B0604020202020204" pitchFamily="34" charset="0"/>
              <a:ea typeface="ＭＳ Ｐゴシック" pitchFamily="80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6272" y="3989442"/>
            <a:ext cx="1055021" cy="28605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 defTabSz="633062" eaLnBrk="1" hangingPunct="1"/>
            <a:r>
              <a:rPr lang="ru-RU" sz="1200" dirty="0">
                <a:solidFill>
                  <a:srgbClr val="122632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Отходы</a:t>
            </a:r>
            <a:endParaRPr lang="en-US" sz="1200" dirty="0">
              <a:solidFill>
                <a:srgbClr val="122632"/>
              </a:solidFill>
              <a:latin typeface="Arial" panose="020B0604020202020204" pitchFamily="34" charset="0"/>
              <a:ea typeface="ＭＳ Ｐゴシック" pitchFamily="80" charset="-128"/>
              <a:cs typeface="Arial" panose="020B0604020202020204" pitchFamily="34" charset="0"/>
            </a:endParaRPr>
          </a:p>
        </p:txBody>
      </p:sp>
      <p:pic>
        <p:nvPicPr>
          <p:cNvPr id="7" name="Picture 3" descr="C:\Users\varsjogrj\Documents\Factory presentation\Pictures\IMG_356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1" y="1949652"/>
            <a:ext cx="1966946" cy="1846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81" y="1949652"/>
            <a:ext cx="1950312" cy="1873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77" y="1949652"/>
            <a:ext cx="1863412" cy="1846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Georgia" panose="02040502050405020303" pitchFamily="18" charset="0"/>
              </a:rPr>
              <a:t>JTI </a:t>
            </a:r>
            <a:r>
              <a:rPr lang="ru-RU" sz="2400" dirty="0" smtClean="0">
                <a:latin typeface="Georgia" panose="02040502050405020303" pitchFamily="18" charset="0"/>
              </a:rPr>
              <a:t>долгосрочная экологическая программа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9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Энергоэффективность и снижение выбросов парниковых газов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в JTI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06444" y="2008021"/>
            <a:ext cx="4877361" cy="92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825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825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825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825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Контекст </a:t>
            </a: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Растущие цены на энергоресурсы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Изменение климата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+mn-cs"/>
              </a:rPr>
              <a:t>Внимание инвесторов к стабильности показателей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06443" y="3097272"/>
            <a:ext cx="4877361" cy="17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177800" indent="-176213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363538" indent="-160338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5667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779463" indent="-1952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189388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accent1"/>
                </a:solidFill>
                <a:latin typeface="+mn-lt"/>
                <a:ea typeface="+mn-ea"/>
              </a:defRPr>
            </a:lvl6pPr>
            <a:lvl7pPr marL="235108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80828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accent1"/>
                </a:solidFill>
                <a:latin typeface="+mn-lt"/>
                <a:ea typeface="+mn-ea"/>
              </a:defRPr>
            </a:lvl8pPr>
            <a:lvl9pPr marL="326548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Экологический план компании</a:t>
            </a: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Снижение выбросов СО2</a:t>
            </a: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Снижение водопотребления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и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водоотведения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Управление отходами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Биоразнообразие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ts val="7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98237" y="2030886"/>
            <a:ext cx="3068319" cy="2161770"/>
            <a:chOff x="2699792" y="4077072"/>
            <a:chExt cx="3168352" cy="2232248"/>
          </a:xfrm>
        </p:grpSpPr>
        <p:grpSp>
          <p:nvGrpSpPr>
            <p:cNvPr id="11" name="Group 10"/>
            <p:cNvGrpSpPr/>
            <p:nvPr/>
          </p:nvGrpSpPr>
          <p:grpSpPr>
            <a:xfrm>
              <a:off x="2699792" y="4404824"/>
              <a:ext cx="1584176" cy="1556394"/>
              <a:chOff x="2699792" y="4404824"/>
              <a:chExt cx="1584176" cy="1556394"/>
            </a:xfrm>
          </p:grpSpPr>
          <p:sp>
            <p:nvSpPr>
              <p:cNvPr id="19" name="Down Arrow 18"/>
              <p:cNvSpPr/>
              <p:nvPr/>
            </p:nvSpPr>
            <p:spPr bwMode="auto">
              <a:xfrm>
                <a:off x="2699792" y="4404824"/>
                <a:ext cx="1584176" cy="1556394"/>
              </a:xfrm>
              <a:prstGeom prst="downArrow">
                <a:avLst>
                  <a:gd name="adj1" fmla="val 50000"/>
                  <a:gd name="adj2" fmla="val 50571"/>
                </a:avLst>
              </a:prstGeom>
              <a:gradFill flip="none" rotWithShape="1">
                <a:gsLst>
                  <a:gs pos="0">
                    <a:srgbClr val="6FA478">
                      <a:tint val="66000"/>
                      <a:satMod val="160000"/>
                    </a:srgbClr>
                  </a:gs>
                  <a:gs pos="50000">
                    <a:srgbClr val="6FA478">
                      <a:tint val="44500"/>
                      <a:satMod val="160000"/>
                    </a:srgbClr>
                  </a:gs>
                  <a:gs pos="100000">
                    <a:srgbClr val="6FA478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22632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131840" y="4797152"/>
                <a:ext cx="720080" cy="948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Выбросы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в тоннах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- 20%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283968" y="4404824"/>
              <a:ext cx="1584176" cy="1556394"/>
              <a:chOff x="4283968" y="4404824"/>
              <a:chExt cx="1584176" cy="1556394"/>
            </a:xfrm>
          </p:grpSpPr>
          <p:sp>
            <p:nvSpPr>
              <p:cNvPr id="17" name="Down Arrow 16"/>
              <p:cNvSpPr/>
              <p:nvPr/>
            </p:nvSpPr>
            <p:spPr bwMode="auto">
              <a:xfrm>
                <a:off x="4283968" y="4404824"/>
                <a:ext cx="1584176" cy="1556394"/>
              </a:xfrm>
              <a:prstGeom prst="downArrow">
                <a:avLst>
                  <a:gd name="adj1" fmla="val 50000"/>
                  <a:gd name="adj2" fmla="val 50571"/>
                </a:avLst>
              </a:prstGeom>
              <a:gradFill flip="none" rotWithShape="1">
                <a:gsLst>
                  <a:gs pos="0">
                    <a:srgbClr val="6FA478">
                      <a:tint val="66000"/>
                      <a:satMod val="160000"/>
                    </a:srgbClr>
                  </a:gs>
                  <a:gs pos="50000">
                    <a:srgbClr val="6FA478">
                      <a:tint val="44500"/>
                      <a:satMod val="160000"/>
                    </a:srgbClr>
                  </a:gs>
                  <a:gs pos="100000">
                    <a:srgbClr val="6FA478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22632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713028" y="4797152"/>
                <a:ext cx="792088" cy="7200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Выбросы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на ед.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продукции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FA47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- 20%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203848" y="4077072"/>
              <a:ext cx="576064" cy="3277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75856" y="5981568"/>
              <a:ext cx="576064" cy="3277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8024" y="4077072"/>
              <a:ext cx="576064" cy="3277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0032" y="5981568"/>
              <a:ext cx="576064" cy="3277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A4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59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Georgia" panose="02040502050405020303" pitchFamily="18" charset="0"/>
              </a:rPr>
              <a:t>JTI: </a:t>
            </a:r>
            <a:r>
              <a:rPr lang="ru-RU" sz="2400" dirty="0">
                <a:latin typeface="Georgia" panose="02040502050405020303" pitchFamily="18" charset="0"/>
              </a:rPr>
              <a:t>экологические показатели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3977"/>
              </p:ext>
            </p:extLst>
          </p:nvPr>
        </p:nvGraphicFramePr>
        <p:xfrm>
          <a:off x="341287" y="2978268"/>
          <a:ext cx="4140201" cy="1569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019086"/>
              </p:ext>
            </p:extLst>
          </p:nvPr>
        </p:nvGraphicFramePr>
        <p:xfrm>
          <a:off x="4545198" y="1399085"/>
          <a:ext cx="4154301" cy="1530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352094"/>
              </p:ext>
            </p:extLst>
          </p:nvPr>
        </p:nvGraphicFramePr>
        <p:xfrm>
          <a:off x="4552558" y="2978268"/>
          <a:ext cx="4142948" cy="1569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531124"/>
              </p:ext>
            </p:extLst>
          </p:nvPr>
        </p:nvGraphicFramePr>
        <p:xfrm>
          <a:off x="341289" y="1399085"/>
          <a:ext cx="4142948" cy="1530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ounded Rectangle 15"/>
          <p:cNvSpPr/>
          <p:nvPr/>
        </p:nvSpPr>
        <p:spPr bwMode="auto">
          <a:xfrm>
            <a:off x="3569768" y="1850591"/>
            <a:ext cx="844062" cy="253218"/>
          </a:xfrm>
          <a:prstGeom prst="roundRect">
            <a:avLst/>
          </a:prstGeom>
          <a:solidFill>
            <a:srgbClr val="D7E890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defTabSz="844083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8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anose="020B0604020202020204" pitchFamily="34" charset="0"/>
              </a:rPr>
              <a:t>-14%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7752480" y="1723982"/>
            <a:ext cx="844062" cy="253218"/>
          </a:xfrm>
          <a:prstGeom prst="roundRect">
            <a:avLst/>
          </a:prstGeom>
          <a:solidFill>
            <a:srgbClr val="D7E890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defTabSz="844083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8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anose="020B0604020202020204" pitchFamily="34" charset="0"/>
              </a:rPr>
              <a:t>-8%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3606353" y="3327533"/>
            <a:ext cx="844062" cy="253218"/>
          </a:xfrm>
          <a:prstGeom prst="roundRect">
            <a:avLst/>
          </a:prstGeom>
          <a:solidFill>
            <a:srgbClr val="D7E890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defTabSz="844083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8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anose="020B0604020202020204" pitchFamily="34" charset="0"/>
              </a:rPr>
              <a:t>-6%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7752480" y="3327533"/>
            <a:ext cx="844062" cy="253218"/>
          </a:xfrm>
          <a:prstGeom prst="roundRect">
            <a:avLst/>
          </a:prstGeom>
          <a:solidFill>
            <a:srgbClr val="D7E890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defTabSz="844083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8" b="0" i="0" u="none" strike="noStrike" kern="0" cap="none" spc="0" normalizeH="0" baseline="0" noProof="0" dirty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anose="020B0604020202020204" pitchFamily="34" charset="0"/>
              </a:rPr>
              <a:t>-26%</a:t>
            </a:r>
          </a:p>
        </p:txBody>
      </p:sp>
    </p:spTree>
    <p:extLst>
      <p:ext uri="{BB962C8B-B14F-4D97-AF65-F5344CB8AC3E}">
        <p14:creationId xmlns:p14="http://schemas.microsoft.com/office/powerpoint/2010/main" val="270480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Основные направления деятельности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12260" y="2106679"/>
            <a:ext cx="4516915" cy="19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Повышение энергоэффективности</a:t>
            </a:r>
          </a:p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Снижение выбросов парниковых газов</a:t>
            </a:r>
          </a:p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Уменьшение интенсивности запаха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Очистка сточных вод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Переработка и повторное использование отходов</a:t>
            </a:r>
            <a:endParaRPr kumimoji="0" lang="en-US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Волонтерские акции по уборке мусора, посадке деревьев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0372" y="2072007"/>
            <a:ext cx="33269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около </a:t>
            </a:r>
            <a:r>
              <a:rPr lang="en-US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$ </a:t>
            </a:r>
            <a:r>
              <a:rPr lang="ru-RU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25 </a:t>
            </a:r>
            <a:r>
              <a:rPr lang="ru-RU" sz="2000" dirty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млн </a:t>
            </a:r>
            <a:endParaRPr lang="ru-RU" sz="2000" dirty="0">
              <a:solidFill>
                <a:srgbClr val="7ECEAA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JTI </a:t>
            </a:r>
            <a:r>
              <a:rPr lang="ru-RU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инвестировала</a:t>
            </a:r>
            <a:endParaRPr lang="en-US" sz="2000" dirty="0" smtClean="0">
              <a:solidFill>
                <a:srgbClr val="7ECEAA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в экологические проекты на фабриках в России 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7ECEA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за последние 6 лет</a:t>
            </a:r>
            <a:endParaRPr lang="ru-RU" sz="2000" dirty="0">
              <a:solidFill>
                <a:srgbClr val="7ECEAA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8"/>
          <p:cNvCxnSpPr/>
          <p:nvPr/>
        </p:nvCxnSpPr>
        <p:spPr bwMode="auto">
          <a:xfrm>
            <a:off x="5089773" y="2106678"/>
            <a:ext cx="0" cy="1808097"/>
          </a:xfrm>
          <a:prstGeom prst="line">
            <a:avLst/>
          </a:prstGeom>
          <a:noFill/>
          <a:ln w="12700" cap="flat" cmpd="sng" algn="ctr">
            <a:solidFill>
              <a:srgbClr val="1226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9133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Повышение энергоэффективности, снижение выбросов парниковых газов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13135" y="1872397"/>
            <a:ext cx="4373166" cy="327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Когенерационная установка на фабрике «Дж. Т. И. Елец»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Снижение затрат на производство электроэнергии</a:t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в 2-3 раза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Высокий КПД благодаря эффективному использованию  первичного топлива:</a:t>
            </a:r>
          </a:p>
          <a:p>
            <a:pPr marL="728663" marR="0" lvl="2" indent="-214313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КПД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когенерации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 – 88%  </a:t>
            </a:r>
          </a:p>
          <a:p>
            <a:pPr marL="728663" marR="0" lvl="2" indent="-214313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КПД раздельного производства тепла</a:t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и электричества – 53,5%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Надежность и бесперебойность энергоснабжения, круглосуточный контроль в режиме онлайн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56" y="2622123"/>
            <a:ext cx="2491096" cy="166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420" y="1872397"/>
            <a:ext cx="1950001" cy="13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4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Повышение энергоэффективности, снижение выбросов парниковых газов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11151" y="1872397"/>
            <a:ext cx="5213349" cy="327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Когенерационная установка на фабрике «Дж. Т. И. Елец»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В 2-3 раза меньше выбросов загрязняющих веществ,</a:t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чем в традиционной генерации:</a:t>
            </a:r>
          </a:p>
          <a:p>
            <a:pPr marL="964406" marR="0" lvl="3" indent="-19288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углекислого газа</a:t>
            </a:r>
          </a:p>
          <a:p>
            <a:pPr marL="964406" marR="0" lvl="3" indent="-19288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окиси азота </a:t>
            </a:r>
          </a:p>
          <a:p>
            <a:pPr marL="964406" marR="0" lvl="3" indent="-19288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двуокиси серы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Снижение выбросов СО2 - 166 тонн в год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Эффективное использование тепла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Инвестиции: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$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8,3 млн</a:t>
            </a:r>
            <a:endParaRPr kumimoji="0" lang="en-US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942" y="3011653"/>
            <a:ext cx="2427763" cy="148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741" y="1872397"/>
            <a:ext cx="2421159" cy="16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10146" y="1350631"/>
            <a:ext cx="796839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ru-RU" sz="16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Повышение энергоэффективности на фабрике «Петро»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0146" y="1061309"/>
            <a:ext cx="7964365" cy="28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Georgia" panose="02040502050405020303" pitchFamily="18" charset="0"/>
              </a:rPr>
              <a:t>Охрана окружающей среды на фабриках JTI в России 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09960" y="1872397"/>
            <a:ext cx="4884339" cy="327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8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133350" indent="-132160" algn="l" rtl="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272654" indent="-120254" algn="l" rtl="0" eaLnBrk="0" fontAlgn="base" hangingPunct="0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425054" indent="-1393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584597" indent="-1464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25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14204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6pPr>
            <a:lvl7pPr marL="17633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7pPr>
            <a:lvl8pPr marL="21062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8pPr>
            <a:lvl9pPr marL="2449116" indent="-1333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Общее потребление энергии снизилось на </a:t>
            </a:r>
            <a:r>
              <a:rPr kumimoji="0" lang="ru-RU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5</a:t>
            </a:r>
            <a:r>
              <a:rPr kumimoji="0" lang="ru-RU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% </a:t>
            </a:r>
            <a:r>
              <a:rPr kumimoji="0" lang="ru-RU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за 201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0</a:t>
            </a:r>
            <a:r>
              <a:rPr kumimoji="0" lang="ru-RU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-201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7</a:t>
            </a:r>
            <a:r>
              <a:rPr kumimoji="0" lang="ru-RU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гг.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Повторное использование тепла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03597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Установка работает</a:t>
            </a:r>
            <a:r>
              <a:rPr kumimoji="0" lang="en-US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в помощь тепловому контуру (ГВС, отопление) и позволяет сберечь до 4% от общего энергопотребления фабрики 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Светодиодное освещение</a:t>
            </a:r>
            <a:r>
              <a:rPr kumimoji="0" lang="en-US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kumimoji="0" lang="en-US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Экономия: до 3% от общего энергопотребления фабрики</a:t>
            </a:r>
            <a:endParaRPr kumimoji="0" lang="en-US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Модернизация котельной</a:t>
            </a:r>
            <a:r>
              <a:rPr kumimoji="0" lang="en-US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kumimoji="0" lang="en-US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22632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Экономия: до 1,5% от общего энергопотребления фабрики</a:t>
            </a:r>
            <a:endParaRPr kumimoji="0" lang="en-US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12263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5979" y="1872397"/>
            <a:ext cx="1819102" cy="127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3351" y="3317287"/>
            <a:ext cx="1755360" cy="113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5979" y="3317287"/>
            <a:ext cx="909891" cy="11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17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ppt35AB.tmp</Template>
  <TotalTime>110</TotalTime>
  <Words>676</Words>
  <Application>Microsoft Office PowerPoint</Application>
  <PresentationFormat>On-screen Show (16:9)</PresentationFormat>
  <Paragraphs>163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JT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Gaynetdinov, Dmitriy</dc:creator>
  <cp:lastModifiedBy>Andreeva, Julia</cp:lastModifiedBy>
  <cp:revision>55</cp:revision>
  <dcterms:created xsi:type="dcterms:W3CDTF">2018-03-21T11:36:45Z</dcterms:created>
  <dcterms:modified xsi:type="dcterms:W3CDTF">2018-03-21T14:17:50Z</dcterms:modified>
</cp:coreProperties>
</file>