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3" r:id="rId6"/>
    <p:sldId id="264" r:id="rId7"/>
    <p:sldId id="266" r:id="rId8"/>
    <p:sldId id="270" r:id="rId9"/>
    <p:sldId id="271" r:id="rId10"/>
    <p:sldId id="268" r:id="rId11"/>
    <p:sldId id="269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4FF4-E99D-4EA7-BB3A-9CC4FE3D971E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7E36B-01E2-45C5-B493-BEC504055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7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pla.net/www/facepla/www/facepla/the-news/2362-microsoft-ze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ru.knowledgr.com/00227937/&#1059;&#1075;&#1083;&#1077;&#1088;&#1086;&#1076;&#1085;&#1099;&#1081;&#1053;&#1077;&#1081;&#1090;&#1088;&#1072;&#1083;&#1080;&#1090;&#1077;&#1090;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8000"/>
                </a:solidFill>
              </a:rPr>
              <a:t>Ряд международных корпораций, таких как </a:t>
            </a:r>
            <a:r>
              <a:rPr lang="en-US" b="1" dirty="0" smtClean="0">
                <a:solidFill>
                  <a:srgbClr val="008000"/>
                </a:solidFill>
              </a:rPr>
              <a:t>Google</a:t>
            </a:r>
            <a:r>
              <a:rPr lang="ru-RU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  <a:hlinkClick r:id="rId3"/>
              </a:rPr>
              <a:t>Microsoft </a:t>
            </a:r>
            <a:r>
              <a:rPr lang="ru-RU" b="1" dirty="0" smtClean="0">
                <a:solidFill>
                  <a:srgbClr val="008000"/>
                </a:solidFill>
              </a:rPr>
              <a:t> заявляет </a:t>
            </a:r>
            <a:r>
              <a:rPr lang="ru-RU" b="1" dirty="0" smtClean="0">
                <a:solidFill>
                  <a:srgbClr val="008000"/>
                </a:solidFill>
                <a:hlinkClick r:id="rId4"/>
              </a:rPr>
              <a:t>о климатической нейтральности</a:t>
            </a:r>
            <a:r>
              <a:rPr lang="ru-RU" b="1" dirty="0" smtClean="0">
                <a:solidFill>
                  <a:srgbClr val="008000"/>
                </a:solidFill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7E36B-01E2-45C5-B493-BEC50405504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030A937-5C60-474D-AA4B-0089F5372625}" type="slidenum">
              <a:rPr lang="ru-RU" altLang="ru-RU" smtClean="0">
                <a:latin typeface="Arial" charset="0"/>
              </a:rPr>
              <a:pPr eaLnBrk="1" hangingPunct="1"/>
              <a:t>5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pPr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hyperlink" Target="http://ru.knowledgr.com/00227937/&#1059;&#1075;&#1083;&#1077;&#1088;&#1086;&#1076;&#1085;&#1099;&#1081;&#1053;&#1077;&#1081;&#1090;&#1088;&#1072;&#1083;&#1080;&#1090;&#1077;&#1090;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://www.facepla.net/www/facepla/www/facepla/the-news/2362-microsoft-z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echarts?s=KLD+Interactiv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635646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Стеценко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Андрей Владимирович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Парижское климатическое соглашение, возможности привлечь бизнес к сохранению и восстановлению лесов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         Новый вид использования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 лесов - углерод депонирующие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00151"/>
            <a:ext cx="8964488" cy="33944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>
                <a:solidFill>
                  <a:srgbClr val="008000"/>
                </a:solidFill>
              </a:rPr>
              <a:t>В 25 статье Лесного Кодекса РФ, описаны виды использования лесов. К ним относятся: 1) заготовка древесины; 2) заготовка и сбор … и т.д. - всего 16 видов.</a:t>
            </a:r>
            <a:br>
              <a:rPr lang="ru-RU" sz="2500" dirty="0" smtClean="0">
                <a:solidFill>
                  <a:srgbClr val="008000"/>
                </a:solidFill>
              </a:rPr>
            </a:br>
            <a:r>
              <a:rPr lang="ru-RU" sz="2500" b="1" dirty="0" smtClean="0">
                <a:solidFill>
                  <a:srgbClr val="008000"/>
                </a:solidFill>
              </a:rPr>
              <a:t>Углерод депонирующих насаждений пока нет</a:t>
            </a:r>
            <a:endParaRPr lang="ru-RU" sz="2500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2500" dirty="0" smtClean="0">
                <a:solidFill>
                  <a:srgbClr val="008000"/>
                </a:solidFill>
              </a:rPr>
              <a:t>Появляется Возможность привлечь средства бизнеса на сохранение и восстановление лесов – это затраты. </a:t>
            </a:r>
          </a:p>
          <a:p>
            <a:pPr>
              <a:buNone/>
            </a:pPr>
            <a:r>
              <a:rPr lang="ru-RU" sz="2500" dirty="0" smtClean="0">
                <a:solidFill>
                  <a:srgbClr val="008000"/>
                </a:solidFill>
              </a:rPr>
              <a:t> Необходимо создать такие условия, чтобы средства направленные на поглощение выбросов остались в России!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436939" y="844154"/>
            <a:ext cx="2268537" cy="1015663"/>
          </a:xfrm>
          <a:prstGeom prst="rect">
            <a:avLst/>
          </a:prstGeom>
          <a:noFill/>
          <a:ln w="38100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000">
                <a:solidFill>
                  <a:srgbClr val="FFFFBD"/>
                </a:solidFill>
              </a:rPr>
              <a:t>Создание лесов</a:t>
            </a:r>
          </a:p>
        </p:txBody>
      </p:sp>
      <p:pic>
        <p:nvPicPr>
          <p:cNvPr id="115715" name="Picture 3" descr="З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681037"/>
            <a:ext cx="51562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 descr="Zemlya_legki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4064" y="675085"/>
            <a:ext cx="5094287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5867400" y="843558"/>
            <a:ext cx="3276600" cy="1384995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Создание устойчивого сельского хозяйства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1" y="843558"/>
            <a:ext cx="3744913" cy="954107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Предотвращение эрозии почв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" y="1851670"/>
            <a:ext cx="3851275" cy="1384995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Сохранение биологического разнообразия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0" y="3327618"/>
            <a:ext cx="3347864" cy="1384995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Созданию </a:t>
            </a:r>
            <a:r>
              <a:rPr lang="ru-RU" sz="2800" dirty="0" smtClean="0">
                <a:solidFill>
                  <a:srgbClr val="008000"/>
                </a:solidFill>
              </a:rPr>
              <a:t/>
            </a:r>
            <a:br>
              <a:rPr lang="ru-RU" sz="2800" dirty="0" smtClean="0">
                <a:solidFill>
                  <a:srgbClr val="008000"/>
                </a:solidFill>
              </a:rPr>
            </a:br>
            <a:r>
              <a:rPr lang="ru-RU" sz="2800" dirty="0" smtClean="0">
                <a:solidFill>
                  <a:srgbClr val="008000"/>
                </a:solidFill>
              </a:rPr>
              <a:t>здоровой </a:t>
            </a:r>
            <a:r>
              <a:rPr lang="ru-RU" sz="2800" dirty="0">
                <a:solidFill>
                  <a:schemeClr val="bg1"/>
                </a:solidFill>
              </a:rPr>
              <a:t>ок</a:t>
            </a:r>
            <a:r>
              <a:rPr lang="ru-RU" sz="2800" dirty="0">
                <a:solidFill>
                  <a:srgbClr val="008000"/>
                </a:solidFill>
              </a:rPr>
              <a:t>ружающей среды</a:t>
            </a: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2771776" y="3781253"/>
            <a:ext cx="6372225" cy="1446550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Создание условий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для жизни </a:t>
            </a:r>
            <a:r>
              <a:rPr lang="ru-RU" sz="2800" dirty="0">
                <a:solidFill>
                  <a:srgbClr val="008000"/>
                </a:solidFill>
              </a:rPr>
              <a:t>здорового </a:t>
            </a:r>
            <a:r>
              <a:rPr lang="ru-RU" sz="2800" b="1" dirty="0">
                <a:solidFill>
                  <a:srgbClr val="008000"/>
                </a:solidFill>
              </a:rPr>
              <a:t>Человека</a:t>
            </a:r>
            <a:r>
              <a:rPr lang="ru-RU" sz="2800" dirty="0">
                <a:solidFill>
                  <a:srgbClr val="008000"/>
                </a:solidFill>
              </a:rPr>
              <a:t> в здоровой окружающей</a:t>
            </a:r>
            <a:r>
              <a:rPr lang="ru-RU" sz="3200" dirty="0">
                <a:solidFill>
                  <a:srgbClr val="008000"/>
                </a:solidFill>
              </a:rPr>
              <a:t> </a:t>
            </a:r>
            <a:r>
              <a:rPr lang="ru-RU" sz="2800" dirty="0">
                <a:solidFill>
                  <a:srgbClr val="008000"/>
                </a:solidFill>
              </a:rPr>
              <a:t>среде</a:t>
            </a:r>
          </a:p>
        </p:txBody>
      </p:sp>
      <p:sp>
        <p:nvSpPr>
          <p:cNvPr id="115722" name="Rectangle 10"/>
          <p:cNvSpPr>
            <a:spLocks noGrp="1" noChangeArrowheads="1"/>
          </p:cNvSpPr>
          <p:nvPr>
            <p:ph type="title"/>
          </p:nvPr>
        </p:nvSpPr>
        <p:spPr>
          <a:xfrm>
            <a:off x="2555776" y="-20241"/>
            <a:ext cx="6588224" cy="854870"/>
          </a:xfrm>
        </p:spPr>
        <p:txBody>
          <a:bodyPr/>
          <a:lstStyle/>
          <a:p>
            <a:pPr eaLnBrk="1" hangingPunct="1">
              <a:defRPr/>
            </a:pPr>
            <a:r>
              <a:rPr lang="ru-RU" sz="4300" dirty="0" smtClean="0">
                <a:solidFill>
                  <a:schemeClr val="bg1"/>
                </a:solidFill>
              </a:rPr>
              <a:t>Сопутствующие выгоды</a:t>
            </a:r>
            <a:endParaRPr lang="ru-RU" sz="4300" dirty="0" smtClean="0"/>
          </a:p>
        </p:txBody>
      </p:sp>
      <p:pic>
        <p:nvPicPr>
          <p:cNvPr id="115723" name="Picture 11" descr="лес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735806"/>
            <a:ext cx="2519363" cy="112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4" name="Picture 12" descr="Челоыек живот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1" y="682229"/>
            <a:ext cx="2473325" cy="35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5" name="Picture 13" descr="Челоыек животные желт 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9913" y="681038"/>
            <a:ext cx="2398712" cy="3456385"/>
          </a:xfrm>
          <a:prstGeom prst="rect">
            <a:avLst/>
          </a:prstGeom>
          <a:noFill/>
          <a:ln w="104775" algn="ctr">
            <a:noFill/>
            <a:miter lim="800000"/>
            <a:headEnd/>
            <a:tailEnd/>
          </a:ln>
        </p:spPr>
      </p:pic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5795964" y="2139702"/>
            <a:ext cx="3348037" cy="1815882"/>
          </a:xfrm>
          <a:prstGeom prst="rect">
            <a:avLst/>
          </a:prstGeom>
          <a:noFill/>
          <a:ln w="104775">
            <a:noFill/>
            <a:miter lim="800000"/>
            <a:headEnd type="none" w="lg" len="lg"/>
            <a:tailEnd type="none" w="lg" len="lg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dirty="0">
                <a:solidFill>
                  <a:srgbClr val="008000"/>
                </a:solidFill>
              </a:rPr>
              <a:t>Предотвращение глобального 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изменения </a:t>
            </a:r>
            <a:br>
              <a:rPr lang="ru-RU" sz="2800" dirty="0">
                <a:solidFill>
                  <a:srgbClr val="008000"/>
                </a:solidFill>
              </a:rPr>
            </a:br>
            <a:r>
              <a:rPr lang="ru-RU" sz="2800" dirty="0">
                <a:solidFill>
                  <a:srgbClr val="008000"/>
                </a:solidFill>
              </a:rPr>
              <a:t>климата</a:t>
            </a:r>
          </a:p>
        </p:txBody>
      </p:sp>
    </p:spTree>
    <p:custDataLst>
      <p:tags r:id="rId1"/>
    </p:custDataLst>
  </p:cSld>
  <p:clrMapOvr>
    <a:masterClrMapping/>
  </p:clrMapOvr>
  <p:transition advTm="259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7" grpId="0"/>
      <p:bldP spid="115718" grpId="0"/>
      <p:bldP spid="115719" grpId="0"/>
      <p:bldP spid="115720" grpId="0"/>
      <p:bldP spid="115721" grpId="0"/>
      <p:bldP spid="115722" grpId="0"/>
      <p:bldP spid="1157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60900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51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21600"/>
            <a:ext cx="5292080" cy="2142238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chemeClr val="bg1"/>
                </a:solidFill>
              </a:rPr>
              <a:t>Стеценко</a:t>
            </a:r>
            <a:r>
              <a:rPr lang="ru-RU" sz="2000" dirty="0" smtClean="0">
                <a:solidFill>
                  <a:schemeClr val="bg1"/>
                </a:solidFill>
              </a:rPr>
              <a:t> Андрей Владимирович, </a:t>
            </a:r>
            <a:r>
              <a:rPr lang="ru-RU" sz="2000" dirty="0" err="1" smtClean="0">
                <a:solidFill>
                  <a:schemeClr val="bg1"/>
                </a:solidFill>
              </a:rPr>
              <a:t>к.э.н</a:t>
            </a:r>
            <a:r>
              <a:rPr lang="ru-RU" sz="2000" dirty="0" smtClean="0">
                <a:solidFill>
                  <a:schemeClr val="bg1"/>
                </a:solidFill>
              </a:rPr>
              <a:t>., Президент  Центра экологических инноваций;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МГУ Ломоносова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 экономический </a:t>
            </a:r>
            <a:r>
              <a:rPr lang="ru-RU" sz="2000" dirty="0" err="1" smtClean="0">
                <a:solidFill>
                  <a:schemeClr val="bg1"/>
                </a:solidFill>
              </a:rPr>
              <a:t>ф-тет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Email: astetsenko@mail.ru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Tel: </a:t>
            </a:r>
            <a:r>
              <a:rPr lang="en-US" sz="2000" dirty="0">
                <a:solidFill>
                  <a:schemeClr val="bg1"/>
                </a:solidFill>
              </a:rPr>
              <a:t>+7 926 </a:t>
            </a:r>
            <a:r>
              <a:rPr lang="en-US" sz="2000" dirty="0" smtClean="0">
                <a:solidFill>
                  <a:schemeClr val="bg1"/>
                </a:solidFill>
              </a:rPr>
              <a:t>911 0514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   +7 985 955 5756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endParaRPr lang="ru-RU" sz="2000" dirty="0"/>
          </a:p>
        </p:txBody>
      </p:sp>
      <p:pic>
        <p:nvPicPr>
          <p:cNvPr id="1026" name="Picture 2" descr="C:\Users\Packard bell\Downloads\Стеценко ЛОГО Ц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35844"/>
            <a:ext cx="1507430" cy="135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348985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Благодарю за внимание!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"/>
    </mc:Choice>
    <mc:Fallback xmlns="">
      <p:transition spd="slow" advTm="60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Парижское климатическое</a:t>
            </a:r>
            <a:r>
              <a:rPr lang="ru-RU" dirty="0" smtClean="0">
                <a:solidFill>
                  <a:srgbClr val="008000"/>
                </a:solidFill>
              </a:rPr>
              <a:t> соглашение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91680" y="1707654"/>
            <a:ext cx="8568952" cy="993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194 из 197 стран подписали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175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страны уже ратифицировали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57566"/>
            <a:ext cx="8892480" cy="1707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400" b="1" dirty="0" smtClean="0">
                <a:solidFill>
                  <a:srgbClr val="008000"/>
                </a:solidFill>
              </a:rPr>
              <a:t>В РФ ратификация намечена на 2019 г. 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ПКС есть статья 5 посвященная лесам.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Российские предприятия могут компенсировать свои   		выбросы лесными поглощениями СО</a:t>
            </a:r>
            <a:r>
              <a:rPr lang="ru-RU" sz="2400" b="1" dirty="0" smtClean="0">
                <a:solidFill>
                  <a:srgbClr val="008000"/>
                </a:solidFill>
              </a:rPr>
              <a:t>2</a:t>
            </a:r>
            <a:endParaRPr lang="ru-RU" sz="2800" b="1" dirty="0" smtClean="0">
              <a:solidFill>
                <a:srgbClr val="008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6" name="Picture 2" descr="http://rusecounion.ru/sites/default/files/images/Logo_COP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7574"/>
            <a:ext cx="1889125" cy="14168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1131590"/>
            <a:ext cx="70922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solidFill>
                  <a:srgbClr val="008000"/>
                </a:solidFill>
              </a:rPr>
              <a:t>вступило в силу 4 ноября 2016 г.</a:t>
            </a:r>
            <a:endParaRPr lang="ru-RU" sz="33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tets Acer\Pictures\Картинки для Презентаций\Архангельский ЦБ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435846"/>
            <a:ext cx="3005628" cy="1157064"/>
          </a:xfrm>
          <a:prstGeom prst="rect">
            <a:avLst/>
          </a:prstGeom>
          <a:noFill/>
        </p:spPr>
      </p:pic>
      <p:pic>
        <p:nvPicPr>
          <p:cNvPr id="1029" name="Picture 5" descr="C:\Users\Stets Acer\Pictures\Картинки для Презентаций\Ике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347614"/>
            <a:ext cx="2171700" cy="1201737"/>
          </a:xfrm>
          <a:prstGeom prst="rect">
            <a:avLst/>
          </a:prstGeom>
          <a:noFill/>
        </p:spPr>
      </p:pic>
      <p:pic>
        <p:nvPicPr>
          <p:cNvPr id="1027" name="Picture 3" descr="C:\Users\Stets Acer\Pictures\Картинки для Презентаций\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131590"/>
            <a:ext cx="1410823" cy="1656183"/>
          </a:xfrm>
          <a:prstGeom prst="rect">
            <a:avLst/>
          </a:prstGeom>
          <a:noFill/>
        </p:spPr>
      </p:pic>
      <p:pic>
        <p:nvPicPr>
          <p:cNvPr id="4" name="Picture 2" descr="C:\Users\Stets Acer\Pictures\Картинки для Презентаций\Goog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987574"/>
            <a:ext cx="2619375" cy="1743075"/>
          </a:xfrm>
          <a:prstGeom prst="rect">
            <a:avLst/>
          </a:prstGeom>
          <a:noFill/>
        </p:spPr>
      </p:pic>
      <p:pic>
        <p:nvPicPr>
          <p:cNvPr id="1028" name="Picture 4" descr="C:\Users\Stets Acer\Pictures\Картинки для Презентаций\Microsof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71550"/>
            <a:ext cx="2390775" cy="1914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20538"/>
            <a:ext cx="7380312" cy="15736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Международный бизнес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климатическая ответственность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75848" y="4443958"/>
            <a:ext cx="1368152" cy="43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8000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ALLOW</a:t>
            </a:r>
            <a:endParaRPr lang="ru-RU" sz="2800" dirty="0" smtClean="0">
              <a:solidFill>
                <a:srgbClr val="008000"/>
              </a:solidFill>
            </a:endParaRPr>
          </a:p>
        </p:txBody>
      </p:sp>
      <p:pic>
        <p:nvPicPr>
          <p:cNvPr id="1026" name="Picture 2" descr="C:\Users\Stets Acer\Documents\Да\Презентации\Мои\2017\11 дек Соц Ответственность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795886"/>
            <a:ext cx="2282651" cy="9721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1478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Google</a:t>
            </a:r>
            <a:r>
              <a:rPr lang="ru-RU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>
                <a:solidFill>
                  <a:srgbClr val="008000"/>
                </a:solidFill>
                <a:hlinkClick r:id="rId9"/>
              </a:rPr>
              <a:t>Microsoft </a:t>
            </a:r>
            <a:r>
              <a:rPr lang="ru-RU" b="1" dirty="0" smtClean="0">
                <a:solidFill>
                  <a:srgbClr val="008000"/>
                </a:solidFill>
              </a:rPr>
              <a:t> и ряд других заявляют </a:t>
            </a:r>
            <a:r>
              <a:rPr lang="ru-RU" b="1" dirty="0" smtClean="0">
                <a:solidFill>
                  <a:srgbClr val="008000"/>
                </a:solidFill>
                <a:hlinkClick r:id="rId10"/>
              </a:rPr>
              <a:t>о полной климатической нейтральности</a:t>
            </a:r>
            <a:r>
              <a:rPr lang="ru-RU" b="1" dirty="0" smtClean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1032" name="Picture 8" descr="C:\Users\Stets Acer\Pictures\Картинки для Презентаций\komaisu 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355726"/>
            <a:ext cx="3800475" cy="733425"/>
          </a:xfrm>
          <a:prstGeom prst="rect">
            <a:avLst/>
          </a:prstGeom>
          <a:noFill/>
        </p:spPr>
      </p:pic>
      <p:pic>
        <p:nvPicPr>
          <p:cNvPr id="1034" name="Picture 10" descr="C:\Users\Stets Acer\Pictures\Картинки для Презентаций\Новатек лого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984" y="3795886"/>
            <a:ext cx="2088232" cy="994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10263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8000"/>
                </a:solidFill>
              </a:rPr>
              <a:t>Пример: рост индекса «</a:t>
            </a:r>
            <a:r>
              <a:rPr lang="ru-RU" sz="2000" b="1" dirty="0" err="1" smtClean="0">
                <a:solidFill>
                  <a:srgbClr val="008000"/>
                </a:solidFill>
              </a:rPr>
              <a:t>экологичных</a:t>
            </a:r>
            <a:r>
              <a:rPr lang="ru-RU" sz="2000" b="1" dirty="0" smtClean="0">
                <a:solidFill>
                  <a:srgbClr val="008000"/>
                </a:solidFill>
              </a:rPr>
              <a:t>» компаний на 47% опережает </a:t>
            </a:r>
            <a:r>
              <a:rPr lang="en-US" sz="2000" b="1" dirty="0" smtClean="0">
                <a:solidFill>
                  <a:srgbClr val="008000"/>
                </a:solidFill>
              </a:rPr>
              <a:t>Dow Jones</a:t>
            </a:r>
            <a:r>
              <a:rPr lang="en-US" sz="2000" b="1" dirty="0">
                <a:solidFill>
                  <a:srgbClr val="008000"/>
                </a:solidFill>
              </a:rPr>
              <a:t/>
            </a:r>
            <a:br>
              <a:rPr lang="en-US" sz="2000" b="1" dirty="0">
                <a:solidFill>
                  <a:srgbClr val="008000"/>
                </a:solidFill>
              </a:rPr>
            </a:br>
            <a:endParaRPr lang="ru-RU" sz="2000" b="1" dirty="0">
              <a:solidFill>
                <a:srgbClr val="008000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 l="8897" t="32318" r="34225" b="11931"/>
          <a:stretch>
            <a:fillRect/>
          </a:stretch>
        </p:blipFill>
        <p:spPr bwMode="auto">
          <a:xfrm>
            <a:off x="735014" y="1221600"/>
            <a:ext cx="795972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1018407" y="4515966"/>
            <a:ext cx="8125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Источник</a:t>
            </a:r>
            <a:r>
              <a:rPr lang="ru-RU" sz="1400" dirty="0"/>
              <a:t>: </a:t>
            </a:r>
            <a:r>
              <a:rPr lang="en-US" sz="1400" dirty="0">
                <a:hlinkClick r:id="rId3"/>
              </a:rPr>
              <a:t>https://finance.yahoo.com/echarts?s=KLD+Interactive#{"range":"2y","allowChartStacking":true}</a:t>
            </a:r>
            <a:r>
              <a:rPr lang="ru-RU" sz="1400" dirty="0"/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83968" y="1203598"/>
            <a:ext cx="3744416" cy="1224136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563888" y="0"/>
            <a:ext cx="5580112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Рост стоимости акций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6013" y="1815704"/>
            <a:ext cx="1727200" cy="485775"/>
            <a:chOff x="2472" y="1979"/>
            <a:chExt cx="1088" cy="408"/>
          </a:xfrm>
        </p:grpSpPr>
        <p:sp>
          <p:nvSpPr>
            <p:cNvPr id="14393" name="AutoShape 3"/>
            <p:cNvSpPr>
              <a:spLocks noChangeArrowheads="1"/>
            </p:cNvSpPr>
            <p:nvPr/>
          </p:nvSpPr>
          <p:spPr bwMode="auto">
            <a:xfrm rot="530509">
              <a:off x="3334" y="1979"/>
              <a:ext cx="226" cy="181"/>
            </a:xfrm>
            <a:prstGeom prst="flowChartManualInput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4" name="AutoShape 4"/>
            <p:cNvSpPr>
              <a:spLocks noChangeArrowheads="1"/>
            </p:cNvSpPr>
            <p:nvPr/>
          </p:nvSpPr>
          <p:spPr bwMode="auto">
            <a:xfrm>
              <a:off x="2472" y="2069"/>
              <a:ext cx="1075" cy="192"/>
            </a:xfrm>
            <a:prstGeom prst="flowChartTerminator">
              <a:avLst/>
            </a:prstGeom>
            <a:solidFill>
              <a:srgbClr val="00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lg" len="lg"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395" name="AutoShape 5"/>
            <p:cNvSpPr>
              <a:spLocks noChangeArrowheads="1"/>
            </p:cNvSpPr>
            <p:nvPr/>
          </p:nvSpPr>
          <p:spPr bwMode="auto">
            <a:xfrm>
              <a:off x="2880" y="2160"/>
              <a:ext cx="272" cy="91"/>
            </a:xfrm>
            <a:prstGeom prst="flowChartTerminator">
              <a:avLst/>
            </a:prstGeom>
            <a:solidFill>
              <a:srgbClr val="006666"/>
            </a:solidFill>
            <a:ln w="38100">
              <a:solidFill>
                <a:schemeClr val="tx1"/>
              </a:solidFill>
              <a:miter lim="800000"/>
              <a:headEnd type="none" w="lg" len="lg"/>
              <a:tailEnd type="none" w="lg" len="lg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4396" name="Line 6"/>
            <p:cNvSpPr>
              <a:spLocks noChangeShapeType="1"/>
            </p:cNvSpPr>
            <p:nvPr/>
          </p:nvSpPr>
          <p:spPr bwMode="auto">
            <a:xfrm>
              <a:off x="2880" y="2205"/>
              <a:ext cx="318" cy="182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Line 7"/>
            <p:cNvSpPr>
              <a:spLocks noChangeShapeType="1"/>
            </p:cNvSpPr>
            <p:nvPr/>
          </p:nvSpPr>
          <p:spPr bwMode="auto">
            <a:xfrm>
              <a:off x="3152" y="2205"/>
              <a:ext cx="136" cy="13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8"/>
            <p:cNvSpPr>
              <a:spLocks noChangeShapeType="1"/>
            </p:cNvSpPr>
            <p:nvPr/>
          </p:nvSpPr>
          <p:spPr bwMode="auto">
            <a:xfrm flipH="1">
              <a:off x="3198" y="2341"/>
              <a:ext cx="90" cy="46"/>
            </a:xfrm>
            <a:prstGeom prst="line">
              <a:avLst/>
            </a:prstGeom>
            <a:noFill/>
            <a:ln w="38100">
              <a:solidFill>
                <a:srgbClr val="006666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5001" name="AutoShape 9"/>
          <p:cNvSpPr>
            <a:spLocks noChangeArrowheads="1"/>
          </p:cNvSpPr>
          <p:nvPr/>
        </p:nvSpPr>
        <p:spPr bwMode="auto">
          <a:xfrm rot="2012357">
            <a:off x="1331914" y="1977629"/>
            <a:ext cx="1209675" cy="839390"/>
          </a:xfrm>
          <a:prstGeom prst="cloudCallout">
            <a:avLst>
              <a:gd name="adj1" fmla="val -57745"/>
              <a:gd name="adj2" fmla="val 109319"/>
            </a:avLst>
          </a:prstGeom>
          <a:solidFill>
            <a:srgbClr val="969696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2400" b="1" baseline="-25000">
              <a:solidFill>
                <a:srgbClr val="FF9900"/>
              </a:solidFill>
              <a:latin typeface="Arial Unicode MS" pitchFamily="34" charset="-128"/>
            </a:endParaRPr>
          </a:p>
        </p:txBody>
      </p:sp>
      <p:pic>
        <p:nvPicPr>
          <p:cNvPr id="14340" name="Picture 10" descr="MCj022681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68304"/>
            <a:ext cx="2679700" cy="109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11"/>
          <p:cNvSpPr>
            <a:spLocks noChangeArrowheads="1"/>
          </p:cNvSpPr>
          <p:nvPr/>
        </p:nvSpPr>
        <p:spPr bwMode="auto">
          <a:xfrm>
            <a:off x="528639" y="3012281"/>
            <a:ext cx="168275" cy="666750"/>
          </a:xfrm>
          <a:prstGeom prst="can">
            <a:avLst>
              <a:gd name="adj" fmla="val 55545"/>
            </a:avLst>
          </a:prstGeom>
          <a:gradFill rotWithShape="1">
            <a:gsLst>
              <a:gs pos="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AutoShape 12"/>
          <p:cNvSpPr>
            <a:spLocks noChangeArrowheads="1"/>
          </p:cNvSpPr>
          <p:nvPr/>
        </p:nvSpPr>
        <p:spPr bwMode="auto">
          <a:xfrm>
            <a:off x="792164" y="2976563"/>
            <a:ext cx="168275" cy="666750"/>
          </a:xfrm>
          <a:prstGeom prst="can">
            <a:avLst>
              <a:gd name="adj" fmla="val 55545"/>
            </a:avLst>
          </a:prstGeom>
          <a:gradFill rotWithShape="1">
            <a:gsLst>
              <a:gs pos="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3" name="AutoShape 13"/>
          <p:cNvSpPr>
            <a:spLocks noChangeArrowheads="1"/>
          </p:cNvSpPr>
          <p:nvPr/>
        </p:nvSpPr>
        <p:spPr bwMode="auto">
          <a:xfrm>
            <a:off x="1036639" y="2950369"/>
            <a:ext cx="168275" cy="666750"/>
          </a:xfrm>
          <a:prstGeom prst="can">
            <a:avLst>
              <a:gd name="adj" fmla="val 55545"/>
            </a:avLst>
          </a:prstGeom>
          <a:gradFill rotWithShape="1">
            <a:gsLst>
              <a:gs pos="0">
                <a:srgbClr val="CCFFCC"/>
              </a:gs>
              <a:gs pos="100000">
                <a:srgbClr val="5E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708401" y="1168003"/>
            <a:ext cx="5165725" cy="3203972"/>
            <a:chOff x="2381" y="891"/>
            <a:chExt cx="3254" cy="2691"/>
          </a:xfrm>
        </p:grpSpPr>
        <p:pic>
          <p:nvPicPr>
            <p:cNvPr id="14352" name="Picture 15" descr="der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" y="2750"/>
              <a:ext cx="170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381" y="891"/>
              <a:ext cx="3254" cy="2691"/>
              <a:chOff x="2381" y="891"/>
              <a:chExt cx="3254" cy="2691"/>
            </a:xfrm>
          </p:grpSpPr>
          <p:pic>
            <p:nvPicPr>
              <p:cNvPr id="14354" name="Picture 17" descr="Forw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891"/>
                <a:ext cx="1724" cy="1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5" name="Picture 18" descr="der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5" y="3158"/>
                <a:ext cx="17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19" descr="der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616"/>
                <a:ext cx="17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3243" y="1709"/>
                <a:ext cx="896" cy="901"/>
                <a:chOff x="3832" y="1218"/>
                <a:chExt cx="896" cy="901"/>
              </a:xfrm>
            </p:grpSpPr>
            <p:pic>
              <p:nvPicPr>
                <p:cNvPr id="14387" name="Picture 21" descr="der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" y="1218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8" name="Picture 22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135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9" name="Picture 23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144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90" name="Picture 24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52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91" name="Picture 25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161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92" name="Picture 26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169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Group 27"/>
              <p:cNvGrpSpPr>
                <a:grpSpLocks/>
              </p:cNvGrpSpPr>
              <p:nvPr/>
            </p:nvGrpSpPr>
            <p:grpSpPr bwMode="auto">
              <a:xfrm>
                <a:off x="4558" y="2659"/>
                <a:ext cx="896" cy="901"/>
                <a:chOff x="3832" y="1218"/>
                <a:chExt cx="896" cy="901"/>
              </a:xfrm>
            </p:grpSpPr>
            <p:pic>
              <p:nvPicPr>
                <p:cNvPr id="14381" name="Picture 28" descr="der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" y="1218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2" name="Picture 29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135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3" name="Picture 30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144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4" name="Picture 31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52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5" name="Picture 32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161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6" name="Picture 33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169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3878" y="2160"/>
                <a:ext cx="896" cy="901"/>
                <a:chOff x="3832" y="1218"/>
                <a:chExt cx="896" cy="901"/>
              </a:xfrm>
            </p:grpSpPr>
            <p:pic>
              <p:nvPicPr>
                <p:cNvPr id="14375" name="Picture 35" descr="der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" y="1218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6" name="Picture 36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135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7" name="Picture 37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144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8" name="Picture 38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52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9" name="Picture 39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161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80" name="Picture 40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169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Group 41"/>
              <p:cNvGrpSpPr>
                <a:grpSpLocks/>
              </p:cNvGrpSpPr>
              <p:nvPr/>
            </p:nvGrpSpPr>
            <p:grpSpPr bwMode="auto">
              <a:xfrm>
                <a:off x="3651" y="1709"/>
                <a:ext cx="896" cy="901"/>
                <a:chOff x="3832" y="1218"/>
                <a:chExt cx="896" cy="901"/>
              </a:xfrm>
            </p:grpSpPr>
            <p:pic>
              <p:nvPicPr>
                <p:cNvPr id="14369" name="Picture 42" descr="der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" y="1218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0" name="Picture 43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135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1" name="Picture 44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144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2" name="Picture 45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52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3" name="Picture 46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161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74" name="Picture 47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169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4286" y="2160"/>
                <a:ext cx="896" cy="901"/>
                <a:chOff x="3832" y="1218"/>
                <a:chExt cx="896" cy="901"/>
              </a:xfrm>
            </p:grpSpPr>
            <p:pic>
              <p:nvPicPr>
                <p:cNvPr id="14363" name="Picture 49" descr="der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2" y="1218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4" name="Picture 50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4" y="135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5" name="Picture 51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0" y="144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6" name="Picture 52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6" y="152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7" name="Picture 53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2" y="1610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368" name="Picture 54" descr="der 2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8" y="1695"/>
                  <a:ext cx="170" cy="4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4362" name="Picture 55" descr="der 2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9" y="2886"/>
                <a:ext cx="170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5048" name="AutoShape 56"/>
          <p:cNvSpPr>
            <a:spLocks noChangeArrowheads="1"/>
          </p:cNvSpPr>
          <p:nvPr/>
        </p:nvSpPr>
        <p:spPr bwMode="auto">
          <a:xfrm rot="3141979">
            <a:off x="3418285" y="1418035"/>
            <a:ext cx="1188244" cy="1119187"/>
          </a:xfrm>
          <a:prstGeom prst="cloudCallout">
            <a:avLst>
              <a:gd name="adj1" fmla="val -48778"/>
              <a:gd name="adj2" fmla="val 166310"/>
            </a:avLst>
          </a:prstGeom>
          <a:gradFill rotWithShape="1">
            <a:gsLst>
              <a:gs pos="0">
                <a:srgbClr val="CCFFFF">
                  <a:alpha val="10001"/>
                </a:srgbClr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/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3132138" y="3813573"/>
            <a:ext cx="3744912" cy="972740"/>
          </a:xfrm>
          <a:prstGeom prst="rightArrow">
            <a:avLst>
              <a:gd name="adj1" fmla="val 50000"/>
              <a:gd name="adj2" fmla="val 72185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25400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5050" name="Text Box 58"/>
          <p:cNvSpPr txBox="1">
            <a:spLocks noChangeArrowheads="1"/>
          </p:cNvSpPr>
          <p:nvPr/>
        </p:nvSpPr>
        <p:spPr bwMode="auto">
          <a:xfrm>
            <a:off x="1403351" y="2228850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477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 dirty="0" smtClean="0">
                <a:solidFill>
                  <a:schemeClr val="tx2"/>
                </a:solidFill>
              </a:rPr>
              <a:t>CO</a:t>
            </a:r>
            <a:r>
              <a:rPr lang="ru-RU" altLang="ru-RU" sz="2400" b="1" baseline="-25000" dirty="0" smtClean="0">
                <a:solidFill>
                  <a:schemeClr val="tx2"/>
                </a:solidFill>
              </a:rPr>
              <a:t>2</a:t>
            </a:r>
            <a:endParaRPr lang="ru-RU" altLang="ru-RU" sz="2400" b="1" baseline="-25000" dirty="0">
              <a:solidFill>
                <a:schemeClr val="tx2"/>
              </a:solidFill>
            </a:endParaRP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 flipH="1">
            <a:off x="2124075" y="2842023"/>
            <a:ext cx="3887788" cy="972740"/>
          </a:xfrm>
          <a:prstGeom prst="rightArrow">
            <a:avLst>
              <a:gd name="adj1" fmla="val 50000"/>
              <a:gd name="adj2" fmla="val 74939"/>
            </a:avLst>
          </a:prstGeom>
          <a:solidFill>
            <a:schemeClr val="tx2">
              <a:alpha val="69019"/>
            </a:schemeClr>
          </a:solidFill>
          <a:ln w="25400">
            <a:solidFill>
              <a:schemeClr val="tx2"/>
            </a:solidFill>
            <a:miter lim="800000"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5052" name="AutoShape 60" descr="Фон ценные бумаги"/>
          <p:cNvSpPr>
            <a:spLocks noChangeArrowheads="1"/>
          </p:cNvSpPr>
          <p:nvPr/>
        </p:nvSpPr>
        <p:spPr bwMode="auto">
          <a:xfrm>
            <a:off x="3187701" y="2608660"/>
            <a:ext cx="1584325" cy="1188244"/>
          </a:xfrm>
          <a:prstGeom prst="verticalScroll">
            <a:avLst>
              <a:gd name="adj" fmla="val 12500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25400">
            <a:solidFill>
              <a:schemeClr val="bg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 rot="1936606">
            <a:off x="5651500" y="1006079"/>
            <a:ext cx="1676400" cy="1082278"/>
          </a:xfrm>
          <a:prstGeom prst="cloudCallout">
            <a:avLst>
              <a:gd name="adj1" fmla="val -28431"/>
              <a:gd name="adj2" fmla="val 51458"/>
            </a:avLst>
          </a:prstGeom>
          <a:gradFill rotWithShape="1">
            <a:gsLst>
              <a:gs pos="0">
                <a:srgbClr val="FFFFFF">
                  <a:alpha val="21999"/>
                </a:srgbClr>
              </a:gs>
              <a:gs pos="100000">
                <a:srgbClr val="CCFFFF">
                  <a:alpha val="2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85054" name="Rectangle 62"/>
          <p:cNvSpPr>
            <a:spLocks noGrp="1" noChangeArrowheads="1"/>
          </p:cNvSpPr>
          <p:nvPr>
            <p:ph type="title"/>
          </p:nvPr>
        </p:nvSpPr>
        <p:spPr>
          <a:xfrm>
            <a:off x="3347864" y="0"/>
            <a:ext cx="5796136" cy="80129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2"/>
                </a:solidFill>
              </a:rPr>
              <a:t>Экономический механизм </a:t>
            </a:r>
            <a:endParaRPr lang="ru-RU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 animBg="1"/>
      <p:bldP spid="85048" grpId="0" animBg="1"/>
      <p:bldP spid="85049" grpId="0" animBg="1"/>
      <p:bldP spid="85050" grpId="0"/>
      <p:bldP spid="85051" grpId="0" animBg="1"/>
      <p:bldP spid="85052" grpId="0" animBg="1"/>
      <p:bldP spid="85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!YURA\НОВЫЕ\Фотки Алтай 2015\DSC_1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" y="0"/>
            <a:ext cx="914176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55526"/>
            <a:ext cx="8029736" cy="24482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Поглощение углерода путем лесоразведения в отдаленных районах сибирского региона Российской Федерации.</a:t>
            </a:r>
            <a:br>
              <a:rPr lang="ru-RU" sz="3600" dirty="0" smtClean="0"/>
            </a:br>
            <a:r>
              <a:rPr lang="ru-RU" sz="3600" dirty="0" smtClean="0"/>
              <a:t>Первый из двух лесной проект в рамках </a:t>
            </a:r>
            <a:br>
              <a:rPr lang="ru-RU" sz="3600" dirty="0" smtClean="0"/>
            </a:br>
            <a:r>
              <a:rPr lang="ru-RU" sz="3600" dirty="0" smtClean="0"/>
              <a:t>Киотского протокола осуществлен на Алтае.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" name="Picture 2" descr="C:\Users\Packard bell\Downloads\Стеценко ЛОГО ЦЭ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769" y="4191930"/>
            <a:ext cx="934695" cy="8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28288" y="4345665"/>
            <a:ext cx="2379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Центр экологических инноваций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"/>
    </mc:Choice>
    <mc:Fallback xmlns="">
      <p:transition spd="slow" advTm="60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984" y="0"/>
            <a:ext cx="8229600" cy="857250"/>
          </a:xfrm>
        </p:spPr>
        <p:txBody>
          <a:bodyPr/>
          <a:lstStyle/>
          <a:p>
            <a:r>
              <a:rPr lang="ru-RU" dirty="0" smtClean="0">
                <a:solidFill>
                  <a:srgbClr val="008000"/>
                </a:solidFill>
              </a:rPr>
              <a:t>Алтайский лесной проект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15566"/>
            <a:ext cx="4536504" cy="3816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</a:rPr>
              <a:t>Зарегистрирован на сайте </a:t>
            </a:r>
            <a:r>
              <a:rPr lang="en-US" sz="2400" dirty="0" smtClean="0">
                <a:solidFill>
                  <a:srgbClr val="008000"/>
                </a:solidFill>
              </a:rPr>
              <a:t>UNFCCC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</a:rPr>
              <a:t>Выполнен в рамках статьи </a:t>
            </a:r>
            <a:r>
              <a:rPr lang="en-US" sz="2400" dirty="0" smtClean="0">
                <a:solidFill>
                  <a:srgbClr val="008000"/>
                </a:solidFill>
              </a:rPr>
              <a:t>6 </a:t>
            </a:r>
            <a:r>
              <a:rPr lang="ru-RU" sz="2400" dirty="0" smtClean="0">
                <a:solidFill>
                  <a:srgbClr val="008000"/>
                </a:solidFill>
              </a:rPr>
              <a:t>Киотского протокола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</a:rPr>
              <a:t>Проект поглотил 1,7 млн. т СО2</a:t>
            </a:r>
            <a:endParaRPr lang="en-US" sz="2400" dirty="0" smtClean="0">
              <a:solidFill>
                <a:srgbClr val="008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</a:rPr>
              <a:t>Детерминирован </a:t>
            </a:r>
            <a:r>
              <a:rPr lang="en-US" sz="2400" dirty="0" smtClean="0">
                <a:solidFill>
                  <a:srgbClr val="008000"/>
                </a:solidFill>
              </a:rPr>
              <a:t>Bureau Veritas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8000"/>
                </a:solidFill>
              </a:rPr>
              <a:t>Верифицирован </a:t>
            </a:r>
            <a:r>
              <a:rPr lang="en-US" sz="2400" dirty="0" smtClean="0">
                <a:solidFill>
                  <a:srgbClr val="008000"/>
                </a:solidFill>
              </a:rPr>
              <a:t>TUV NORD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8467" r="53015" b="53156"/>
          <a:stretch/>
        </p:blipFill>
        <p:spPr bwMode="auto">
          <a:xfrm>
            <a:off x="4860032" y="843558"/>
            <a:ext cx="4088077" cy="156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ngo-cei.ru/forest_4_climate/Documents_files/dropped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71750"/>
            <a:ext cx="1858780" cy="22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ngo-cei.ru/forest_4_climate/Documents_files/droppedImage_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78"/>
          <a:stretch/>
        </p:blipFill>
        <p:spPr bwMode="auto">
          <a:xfrm>
            <a:off x="4788024" y="2643758"/>
            <a:ext cx="1976551" cy="22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Что нужно бизнесу,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8000"/>
                </a:solidFill>
              </a:rPr>
              <a:t>чтобы делать лесные проекты?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00150"/>
            <a:ext cx="8784976" cy="37478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Низкая ставка арендной платы за охраняемые леса – углерод депонирующие.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Возможность зафиксировать проект в Государственных органах.</a:t>
            </a:r>
          </a:p>
          <a:p>
            <a:r>
              <a:rPr lang="ru-RU" dirty="0" smtClean="0">
                <a:solidFill>
                  <a:srgbClr val="008000"/>
                </a:solidFill>
              </a:rPr>
              <a:t>Возможности стимулирования посадок леса.</a:t>
            </a:r>
          </a:p>
          <a:p>
            <a:pPr>
              <a:buNone/>
            </a:pPr>
            <a:r>
              <a:rPr lang="ru-RU" dirty="0" smtClean="0"/>
              <a:t>Создать благоприятные условия для реализации лесных проектов, чтобы себестоимость 1 т СО2        			была ниже, чем в Мире – 1</a:t>
            </a:r>
            <a:r>
              <a:rPr lang="en-US" dirty="0" smtClean="0"/>
              <a:t>$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05979"/>
            <a:ext cx="5868144" cy="857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стимулирования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      </a:t>
            </a:r>
            <a:r>
              <a:rPr lang="ru-RU" dirty="0" smtClean="0">
                <a:solidFill>
                  <a:srgbClr val="008000"/>
                </a:solidFill>
              </a:rPr>
              <a:t>лесопосадки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707653"/>
            <a:ext cx="3672408" cy="288696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solidFill>
                  <a:srgbClr val="008000"/>
                </a:solidFill>
              </a:rPr>
              <a:t>будущих поглощений СО</a:t>
            </a:r>
            <a:r>
              <a:rPr lang="ru-RU" sz="2000" dirty="0" smtClean="0">
                <a:solidFill>
                  <a:srgbClr val="008000"/>
                </a:solidFill>
              </a:rPr>
              <a:t>2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в более ранний период.</a:t>
            </a: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2050" name="Picture 2" descr="C:\Users\Stets Acer\Documents\Да\Статьи\Мои\2016\ПЭММЭ\рис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7654"/>
            <a:ext cx="5688632" cy="3120621"/>
          </a:xfrm>
          <a:prstGeom prst="rect">
            <a:avLst/>
          </a:prstGeom>
          <a:noFill/>
        </p:spPr>
      </p:pic>
      <p:sp>
        <p:nvSpPr>
          <p:cNvPr id="7" name="Выгнутая вверх стрелка 6"/>
          <p:cNvSpPr/>
          <p:nvPr/>
        </p:nvSpPr>
        <p:spPr>
          <a:xfrm rot="20580955" flipH="1">
            <a:off x="3791648" y="1898032"/>
            <a:ext cx="2429304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11560" y="1203598"/>
            <a:ext cx="8354888" cy="5711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Описать в методике возможность зачета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.7|2.2|1.6|1.3|3.6|1.6|2.1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291</Words>
  <Application>Microsoft Office PowerPoint</Application>
  <PresentationFormat>Экран (16:9)</PresentationFormat>
  <Paragraphs>53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Парижское климатическое соглашение</vt:lpstr>
      <vt:lpstr>          Международный бизнес климатическая ответственность</vt:lpstr>
      <vt:lpstr>Пример: рост индекса «экологичных» компаний на 47% опережает Dow Jones </vt:lpstr>
      <vt:lpstr>Экономический механизм </vt:lpstr>
      <vt:lpstr>Поглощение углерода путем лесоразведения в отдаленных районах сибирского региона Российской Федерации. Первый из двух лесной проект в рамках  Киотского протокола осуществлен на Алтае.  </vt:lpstr>
      <vt:lpstr>Алтайский лесной проект</vt:lpstr>
      <vt:lpstr>                       Что нужно бизнесу,  чтобы делать лесные проекты?</vt:lpstr>
      <vt:lpstr>Для стимулирования              лесопосадки</vt:lpstr>
      <vt:lpstr>           Новый вид использования  лесов - углерод депонирующие </vt:lpstr>
      <vt:lpstr>Сопутствующие выгоды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14</cp:revision>
  <dcterms:created xsi:type="dcterms:W3CDTF">2018-01-26T09:47:51Z</dcterms:created>
  <dcterms:modified xsi:type="dcterms:W3CDTF">2018-03-22T13:30:02Z</dcterms:modified>
</cp:coreProperties>
</file>