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  <p:sldMasterId id="2147483726" r:id="rId2"/>
    <p:sldMasterId id="2147483916" r:id="rId3"/>
  </p:sldMasterIdLst>
  <p:notesMasterIdLst>
    <p:notesMasterId r:id="rId18"/>
  </p:notesMasterIdLst>
  <p:sldIdLst>
    <p:sldId id="430" r:id="rId4"/>
    <p:sldId id="457" r:id="rId5"/>
    <p:sldId id="437" r:id="rId6"/>
    <p:sldId id="447" r:id="rId7"/>
    <p:sldId id="465" r:id="rId8"/>
    <p:sldId id="448" r:id="rId9"/>
    <p:sldId id="468" r:id="rId10"/>
    <p:sldId id="467" r:id="rId11"/>
    <p:sldId id="469" r:id="rId12"/>
    <p:sldId id="470" r:id="rId13"/>
    <p:sldId id="471" r:id="rId14"/>
    <p:sldId id="472" r:id="rId15"/>
    <p:sldId id="473" r:id="rId16"/>
    <p:sldId id="453" r:id="rId17"/>
  </p:sldIdLst>
  <p:sldSz cx="12212638" cy="6869113"/>
  <p:notesSz cx="6797675" cy="9926638"/>
  <p:defaultTextStyle>
    <a:defPPr>
      <a:defRPr lang="ru-RU"/>
    </a:defPPr>
    <a:lvl1pPr marL="0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5165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0331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5496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80661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5826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70992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6157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61322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00A"/>
    <a:srgbClr val="98B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2" autoAdjust="0"/>
    <p:restoredTop sz="86490" autoAdjust="0"/>
  </p:normalViewPr>
  <p:slideViewPr>
    <p:cSldViewPr>
      <p:cViewPr varScale="1">
        <p:scale>
          <a:sx n="70" d="100"/>
          <a:sy n="70" d="100"/>
        </p:scale>
        <p:origin x="-714" y="-96"/>
      </p:cViewPr>
      <p:guideLst>
        <p:guide orient="horz" pos="2164"/>
        <p:guide pos="3786"/>
      </p:guideLst>
    </p:cSldViewPr>
  </p:slideViewPr>
  <p:outlineViewPr>
    <p:cViewPr>
      <p:scale>
        <a:sx n="33" d="100"/>
        <a:sy n="33" d="100"/>
      </p:scale>
      <p:origin x="0" y="19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679680092344476E-2"/>
          <c:y val="3.3043832488821694E-2"/>
          <c:w val="0.92609056962396108"/>
          <c:h val="0.7256734185899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финансирование, млн. руб.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1689</c:v>
                </c:pt>
                <c:pt idx="1">
                  <c:v>1572</c:v>
                </c:pt>
                <c:pt idx="2">
                  <c:v>1458</c:v>
                </c:pt>
                <c:pt idx="3">
                  <c:v>897</c:v>
                </c:pt>
                <c:pt idx="4">
                  <c:v>667</c:v>
                </c:pt>
                <c:pt idx="5">
                  <c:v>240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6E-4956-B1DB-40CB47D4E7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рубки, га</c:v>
                </c:pt>
              </c:strCache>
            </c:strRef>
          </c:tx>
          <c:spPr>
            <a:solidFill>
              <a:srgbClr val="F8625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10478</c:v>
                </c:pt>
                <c:pt idx="1">
                  <c:v>11022</c:v>
                </c:pt>
                <c:pt idx="2">
                  <c:v>6969</c:v>
                </c:pt>
                <c:pt idx="3">
                  <c:v>7538</c:v>
                </c:pt>
                <c:pt idx="4">
                  <c:v>3100</c:v>
                </c:pt>
                <c:pt idx="5">
                  <c:v>3100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6E-4956-B1DB-40CB47D4E71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Лесовосстановление, га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5774</c:v>
                </c:pt>
                <c:pt idx="1">
                  <c:v>6964</c:v>
                </c:pt>
                <c:pt idx="2">
                  <c:v>8799</c:v>
                </c:pt>
                <c:pt idx="3">
                  <c:v>11239</c:v>
                </c:pt>
                <c:pt idx="4">
                  <c:v>6200</c:v>
                </c:pt>
                <c:pt idx="5">
                  <c:v>4500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6E-4956-B1DB-40CB47D4E7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2188800"/>
        <c:axId val="132206976"/>
      </c:barChart>
      <c:catAx>
        <c:axId val="13218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2206976"/>
        <c:crosses val="autoZero"/>
        <c:auto val="1"/>
        <c:lblAlgn val="ctr"/>
        <c:lblOffset val="100"/>
        <c:noMultiLvlLbl val="0"/>
      </c:catAx>
      <c:valAx>
        <c:axId val="13220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218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7.5406338096626807E-2"/>
          <c:y val="0.84403375649314483"/>
          <c:w val="0.86792526519745794"/>
          <c:h val="9.26229613778823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0.74373</cdr:x>
      <cdr:y>0.35185</cdr:y>
    </cdr:from>
    <cdr:to>
      <cdr:x>0.83748</cdr:x>
      <cdr:y>0.35929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569349" y="2162175"/>
          <a:ext cx="1080120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8799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0.6169</cdr:x>
      <cdr:y>0.14929</cdr:y>
    </cdr:from>
    <cdr:to>
      <cdr:x>0.67315</cdr:x>
      <cdr:y>0.18444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7107981" y="917401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0.4475</cdr:x>
      <cdr:y>0.86794</cdr:y>
    </cdr:from>
    <cdr:to>
      <cdr:x>0.4805</cdr:x>
      <cdr:y>0.93526</cdr:y>
    </cdr:to>
    <cdr:sp macro="" textlink="">
      <cdr:nvSpPr>
        <cdr:cNvPr id="21" name="Прямоугольник 20"/>
        <cdr:cNvSpPr/>
      </cdr:nvSpPr>
      <cdr:spPr>
        <a:xfrm xmlns:a="http://schemas.openxmlformats.org/drawingml/2006/main">
          <a:off x="3682752" y="3809763"/>
          <a:ext cx="271577" cy="295497"/>
        </a:xfrm>
        <a:prstGeom xmlns:a="http://schemas.openxmlformats.org/drawingml/2006/main" prst="rect">
          <a:avLst/>
        </a:prstGeom>
        <a:solidFill xmlns:a="http://schemas.openxmlformats.org/drawingml/2006/main">
          <a:srgbClr val="F86256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ln>
              <a:solidFill>
                <a:srgbClr val="0070C0"/>
              </a:solidFill>
            </a:ln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0.11501</cdr:x>
      <cdr:y>0.86794</cdr:y>
    </cdr:from>
    <cdr:to>
      <cdr:x>0.14625</cdr:x>
      <cdr:y>0.93526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946448" y="3809763"/>
          <a:ext cx="257093" cy="295497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ln>
              <a:solidFill>
                <a:srgbClr val="0070C0"/>
              </a:solidFill>
            </a:ln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0.61375</cdr:x>
      <cdr:y>0.86418</cdr:y>
    </cdr:from>
    <cdr:to>
      <cdr:x>0.64676</cdr:x>
      <cdr:y>0.9315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5050904" y="3793265"/>
          <a:ext cx="271659" cy="295497"/>
        </a:xfrm>
        <a:prstGeom xmlns:a="http://schemas.openxmlformats.org/drawingml/2006/main" prst="rect">
          <a:avLst/>
        </a:prstGeom>
        <a:solidFill xmlns:a="http://schemas.openxmlformats.org/drawingml/2006/main">
          <a:srgbClr val="E19825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ln>
              <a:solidFill>
                <a:srgbClr val="0070C0"/>
              </a:solidFill>
            </a:ln>
            <a:solidFill>
              <a:srgbClr val="0070C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0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2" y="0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8C27FEF4-C0B6-408C-8CD2-497CD030CFED}" type="datetimeFigureOut">
              <a:rPr lang="ru-RU" smtClean="0"/>
              <a:pPr/>
              <a:t>23.03.2018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7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9" y="9428585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2" y="9428585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9FDF0611-C1B0-4294-933C-EAAD50C312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12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5165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0331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5496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80661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5826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70992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6157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61322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F0611-C1B0-4294-933C-EAAD50C312A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527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F0611-C1B0-4294-933C-EAAD50C312A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73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F0611-C1B0-4294-933C-EAAD50C312A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6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F0611-C1B0-4294-933C-EAAD50C312A1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696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F0611-C1B0-4294-933C-EAAD50C312A1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536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F0611-C1B0-4294-933C-EAAD50C312A1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5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2404" y="1373823"/>
            <a:ext cx="10486585" cy="1831763"/>
          </a:xfrm>
          <a:ln>
            <a:noFill/>
          </a:ln>
        </p:spPr>
        <p:txBody>
          <a:bodyPr vert="horz" tIns="0" rIns="2180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2404" y="3233768"/>
            <a:ext cx="10490656" cy="1755440"/>
          </a:xfrm>
        </p:spPr>
        <p:txBody>
          <a:bodyPr lIns="0" rIns="21807"/>
          <a:lstStyle>
            <a:lvl1pPr marL="0" marR="54517" indent="0" algn="r">
              <a:buNone/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5165" indent="0" algn="ctr">
              <a:buNone/>
            </a:lvl2pPr>
            <a:lvl3pPr marL="1090331" indent="0" algn="ctr">
              <a:buNone/>
            </a:lvl3pPr>
            <a:lvl4pPr marL="1635496" indent="0" algn="ctr">
              <a:buNone/>
            </a:lvl4pPr>
            <a:lvl5pPr marL="2180661" indent="0" algn="ctr">
              <a:buNone/>
            </a:lvl5pPr>
            <a:lvl6pPr marL="2725826" indent="0" algn="ctr">
              <a:buNone/>
            </a:lvl6pPr>
            <a:lvl7pPr marL="3270992" indent="0" algn="ctr">
              <a:buNone/>
            </a:lvl7pPr>
            <a:lvl8pPr marL="3816157" indent="0" algn="ctr">
              <a:buNone/>
            </a:lvl8pPr>
            <a:lvl9pPr marL="436132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5AA0A0-BB5F-40F2-ABAA-ED901E6FFA00}" type="datetime1">
              <a:rPr lang="ru-RU" smtClean="0"/>
              <a:t>23.03.2018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503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A330-A148-4C57-AA9C-5D8A503CE0A0}" type="datetime1">
              <a:rPr lang="ru-RU" smtClean="0"/>
              <a:t>23.03.2018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609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54162" y="915883"/>
            <a:ext cx="2747844" cy="5220208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0632" y="915883"/>
            <a:ext cx="8039987" cy="522020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2F5D-754C-4573-BAB2-490A83A71977}" type="datetime1">
              <a:rPr lang="ru-RU" smtClean="0"/>
              <a:t>23.03.2018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357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2404" y="1373823"/>
            <a:ext cx="10486585" cy="1831763"/>
          </a:xfrm>
          <a:ln>
            <a:noFill/>
          </a:ln>
        </p:spPr>
        <p:txBody>
          <a:bodyPr vert="horz" tIns="0" rIns="2180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2404" y="3233768"/>
            <a:ext cx="10490656" cy="1755440"/>
          </a:xfrm>
        </p:spPr>
        <p:txBody>
          <a:bodyPr lIns="0" rIns="21807"/>
          <a:lstStyle>
            <a:lvl1pPr marL="0" marR="54517" indent="0" algn="r">
              <a:buNone/>
              <a:defRPr>
                <a:solidFill>
                  <a:schemeClr val="tx1"/>
                </a:solidFill>
              </a:defRPr>
            </a:lvl1pPr>
            <a:lvl2pPr marL="545165" indent="0" algn="ctr">
              <a:buNone/>
            </a:lvl2pPr>
            <a:lvl3pPr marL="1090331" indent="0" algn="ctr">
              <a:buNone/>
            </a:lvl3pPr>
            <a:lvl4pPr marL="1635496" indent="0" algn="ctr">
              <a:buNone/>
            </a:lvl4pPr>
            <a:lvl5pPr marL="2180661" indent="0" algn="ctr">
              <a:buNone/>
            </a:lvl5pPr>
            <a:lvl6pPr marL="2725826" indent="0" algn="ctr">
              <a:buNone/>
            </a:lvl6pPr>
            <a:lvl7pPr marL="3270992" indent="0" algn="ctr">
              <a:buNone/>
            </a:lvl7pPr>
            <a:lvl8pPr marL="3816157" indent="0" algn="ctr">
              <a:buNone/>
            </a:lvl8pPr>
            <a:lvl9pPr marL="436132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38EF-1607-47CE-8A09-AEDC7EB859E7}" type="datetime1">
              <a:rPr lang="ru-RU" smtClean="0">
                <a:solidFill>
                  <a:srgbClr val="3F762A">
                    <a:shade val="90000"/>
                  </a:srgbClr>
                </a:solidFill>
              </a:rPr>
              <a:pPr/>
              <a:t>23.03.2018</a:t>
            </a:fld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3F762A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71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7BCA-348C-45E0-9DBF-627BC1C69D17}" type="datetime1">
              <a:rPr lang="ru-RU" smtClean="0">
                <a:solidFill>
                  <a:srgbClr val="3F762A">
                    <a:shade val="90000"/>
                  </a:srgbClr>
                </a:solidFill>
              </a:rPr>
              <a:pPr/>
              <a:t>23.03.2018</a:t>
            </a:fld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b="1" i="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омер слайда 3"/>
          <p:cNvSpPr txBox="1">
            <a:spLocks/>
          </p:cNvSpPr>
          <p:nvPr userDrawn="1"/>
        </p:nvSpPr>
        <p:spPr>
          <a:xfrm>
            <a:off x="10827891" y="5865790"/>
            <a:ext cx="192346" cy="196449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mtClean="0">
                <a:solidFill>
                  <a:prstClr val="white"/>
                </a:solidFill>
              </a:rPr>
              <a:t>1</a:t>
            </a:r>
            <a:endParaRPr lang="ru-RU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4447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333" y="1318870"/>
            <a:ext cx="10380742" cy="1364664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8333" y="2709047"/>
            <a:ext cx="10380742" cy="1512158"/>
          </a:xfrm>
        </p:spPr>
        <p:txBody>
          <a:bodyPr lIns="54517" rIns="54517" anchor="t"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A8B8-23FB-494A-B9E1-D2CBD203A6DF}" type="datetime1">
              <a:rPr lang="ru-RU" smtClean="0">
                <a:solidFill>
                  <a:srgbClr val="3F762A">
                    <a:shade val="90000"/>
                  </a:srgbClr>
                </a:solidFill>
              </a:rPr>
              <a:pPr/>
              <a:t>23.03.2018</a:t>
            </a:fld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4286" y="6366650"/>
            <a:ext cx="1017720" cy="365717"/>
          </a:xfrm>
        </p:spPr>
        <p:txBody>
          <a:bodyPr/>
          <a:lstStyle>
            <a:lvl1pPr>
              <a:defRPr sz="1900" b="1" i="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7663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705229"/>
            <a:ext cx="10991374" cy="11448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0632" y="1923197"/>
            <a:ext cx="5393915" cy="4442026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8091" y="1923197"/>
            <a:ext cx="5393915" cy="4442026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9CFF-A738-48CA-AE42-9DAB277C8321}" type="datetime1">
              <a:rPr lang="ru-RU" smtClean="0">
                <a:solidFill>
                  <a:srgbClr val="3F762A">
                    <a:shade val="90000"/>
                  </a:srgbClr>
                </a:solidFill>
              </a:rPr>
              <a:pPr/>
              <a:t>23.03.2018</a:t>
            </a:fld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6302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705229"/>
            <a:ext cx="10991374" cy="1144852"/>
          </a:xfrm>
        </p:spPr>
        <p:txBody>
          <a:bodyPr tIns="54517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632" y="1858255"/>
            <a:ext cx="5396036" cy="660420"/>
          </a:xfrm>
        </p:spPr>
        <p:txBody>
          <a:bodyPr lIns="54517" tIns="0" rIns="54517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3851" y="1862771"/>
            <a:ext cx="5398156" cy="655904"/>
          </a:xfrm>
        </p:spPr>
        <p:txBody>
          <a:bodyPr lIns="54517" tIns="0" rIns="54517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10632" y="2518675"/>
            <a:ext cx="5396036" cy="3851952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3851" y="2518675"/>
            <a:ext cx="5398156" cy="3851952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06E7-C376-473B-9C42-E6E251743BD7}" type="datetime1">
              <a:rPr lang="ru-RU" smtClean="0">
                <a:solidFill>
                  <a:srgbClr val="3F762A">
                    <a:shade val="90000"/>
                  </a:srgbClr>
                </a:solidFill>
              </a:rPr>
              <a:pPr/>
              <a:t>23.03.2018</a:t>
            </a:fld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3F762A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7093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705229"/>
            <a:ext cx="11093146" cy="1144852"/>
          </a:xfrm>
        </p:spPr>
        <p:txBody>
          <a:bodyPr vert="horz" tIns="5451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5E52-4AFB-43E4-A8CD-13171EFB3B78}" type="datetime1">
              <a:rPr lang="ru-RU" smtClean="0">
                <a:solidFill>
                  <a:srgbClr val="3F762A">
                    <a:shade val="90000"/>
                  </a:srgbClr>
                </a:solidFill>
              </a:rPr>
              <a:pPr/>
              <a:t>23.03.2018</a:t>
            </a:fld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3F762A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81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F762A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F762A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3F762A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0927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948" y="515185"/>
            <a:ext cx="3663791" cy="1163933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5948" y="1679116"/>
            <a:ext cx="3663791" cy="4579409"/>
          </a:xfrm>
        </p:spPr>
        <p:txBody>
          <a:bodyPr lIns="21807" rIns="21807"/>
          <a:lstStyle>
            <a:lvl1pPr marL="0" indent="0" algn="l">
              <a:buNone/>
              <a:defRPr sz="1700"/>
            </a:lvl1pPr>
            <a:lvl2pPr indent="0" algn="l">
              <a:buNone/>
              <a:defRPr sz="1400"/>
            </a:lvl2pPr>
            <a:lvl3pPr indent="0" algn="l">
              <a:buNone/>
              <a:defRPr sz="12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74802" y="1679116"/>
            <a:ext cx="6827204" cy="4579409"/>
          </a:xfrm>
        </p:spPr>
        <p:txBody>
          <a:bodyPr tIns="0"/>
          <a:lstStyle>
            <a:lvl1pPr>
              <a:defRPr sz="33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4B5C-263D-4359-A31B-7EEDCC3359CF}" type="datetime1">
              <a:rPr lang="ru-RU" smtClean="0">
                <a:solidFill>
                  <a:srgbClr val="3F762A">
                    <a:shade val="90000"/>
                  </a:srgbClr>
                </a:solidFill>
              </a:rPr>
              <a:pPr/>
              <a:t>23.03.2018</a:t>
            </a:fld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3F762A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1134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CA118A04-6E38-407F-8658-CE124C42799F}" type="datetime1">
              <a:rPr lang="ru-RU" smtClean="0"/>
              <a:t>23.03.2018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633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8149" y="1109872"/>
            <a:ext cx="7022267" cy="412146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90244" y="5368454"/>
            <a:ext cx="207615" cy="15570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176" y="1178904"/>
            <a:ext cx="2955458" cy="1585186"/>
          </a:xfrm>
        </p:spPr>
        <p:txBody>
          <a:bodyPr vert="horz" lIns="54517" tIns="54517" rIns="54517" bIns="54517" anchor="b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4176" y="2833369"/>
            <a:ext cx="2951388" cy="2182851"/>
          </a:xfrm>
        </p:spPr>
        <p:txBody>
          <a:bodyPr lIns="76323" rIns="54517" bIns="54517" anchor="t"/>
          <a:lstStyle>
            <a:lvl1pPr marL="0" indent="0" algn="l">
              <a:spcBef>
                <a:spcPts val="298"/>
              </a:spcBef>
              <a:buFontTx/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79F9-70CD-4676-AFA4-38D8C566722A}" type="datetime1">
              <a:rPr lang="ru-RU" smtClean="0">
                <a:solidFill>
                  <a:srgbClr val="3F762A">
                    <a:shade val="90000"/>
                  </a:srgbClr>
                </a:solidFill>
              </a:rPr>
              <a:pPr/>
              <a:t>23.03.2018</a:t>
            </a:fld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87830" y="6366650"/>
            <a:ext cx="814176" cy="365717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3F762A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55592" y="1201461"/>
            <a:ext cx="6167382" cy="3938291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8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22" y="5826025"/>
            <a:ext cx="12238081" cy="1043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033" tIns="54517" rIns="109033" bIns="54517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51889" y="6229904"/>
            <a:ext cx="6360749" cy="63920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033" tIns="54517" rIns="109033" bIns="54517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1574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4802-6AB0-4645-92C6-AA94899149DD}" type="datetime1">
              <a:rPr lang="ru-RU" smtClean="0">
                <a:solidFill>
                  <a:srgbClr val="3F762A">
                    <a:shade val="90000"/>
                  </a:srgbClr>
                </a:solidFill>
              </a:rPr>
              <a:pPr/>
              <a:t>23.03.2018</a:t>
            </a:fld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3F762A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6940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54162" y="915883"/>
            <a:ext cx="2747844" cy="5220208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0632" y="915883"/>
            <a:ext cx="8039987" cy="522020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A882-E709-4A07-B942-623FDD14FEA7}" type="datetime1">
              <a:rPr lang="ru-RU" smtClean="0">
                <a:solidFill>
                  <a:srgbClr val="3F762A">
                    <a:shade val="90000"/>
                  </a:srgbClr>
                </a:solidFill>
              </a:rPr>
              <a:pPr/>
              <a:t>23.03.2018</a:t>
            </a:fld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3F762A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0009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2404" y="1373823"/>
            <a:ext cx="10486585" cy="1831763"/>
          </a:xfrm>
          <a:ln>
            <a:noFill/>
          </a:ln>
        </p:spPr>
        <p:txBody>
          <a:bodyPr vert="horz" tIns="0" rIns="2180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2404" y="3233768"/>
            <a:ext cx="10490656" cy="1755440"/>
          </a:xfrm>
        </p:spPr>
        <p:txBody>
          <a:bodyPr lIns="0" rIns="21807"/>
          <a:lstStyle>
            <a:lvl1pPr marL="0" marR="54518" indent="0" algn="r">
              <a:buNone/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5176" indent="0" algn="ctr">
              <a:buNone/>
            </a:lvl2pPr>
            <a:lvl3pPr marL="1090352" indent="0" algn="ctr">
              <a:buNone/>
            </a:lvl3pPr>
            <a:lvl4pPr marL="1635528" indent="0" algn="ctr">
              <a:buNone/>
            </a:lvl4pPr>
            <a:lvl5pPr marL="2180705" indent="0" algn="ctr">
              <a:buNone/>
            </a:lvl5pPr>
            <a:lvl6pPr marL="2725881" indent="0" algn="ctr">
              <a:buNone/>
            </a:lvl6pPr>
            <a:lvl7pPr marL="3271057" indent="0" algn="ctr">
              <a:buNone/>
            </a:lvl7pPr>
            <a:lvl8pPr marL="3816233" indent="0" algn="ctr">
              <a:buNone/>
            </a:lvl8pPr>
            <a:lvl9pPr marL="436140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A55618-A68B-4165-835E-AD2BA1CEFCFA}" type="datetime1">
              <a:rPr lang="ru-RU" smtClean="0">
                <a:solidFill>
                  <a:srgbClr val="3F762A">
                    <a:lumMod val="50000"/>
                  </a:srgbClr>
                </a:solidFill>
              </a:rPr>
              <a:pPr/>
              <a:t>23.03.2018</a:t>
            </a:fld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3F762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4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F856FC8-065F-4BB5-8851-AF6C533B2320}" type="datetime1">
              <a:rPr lang="ru-RU" smtClean="0">
                <a:solidFill>
                  <a:srgbClr val="3F762A">
                    <a:lumMod val="50000"/>
                  </a:srgbClr>
                </a:solidFill>
              </a:rPr>
              <a:pPr/>
              <a:t>23.03.2018</a:t>
            </a:fld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3F762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7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333" y="1318870"/>
            <a:ext cx="10380742" cy="1364664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8333" y="2709048"/>
            <a:ext cx="10380742" cy="1512158"/>
          </a:xfrm>
        </p:spPr>
        <p:txBody>
          <a:bodyPr lIns="54517" rIns="54517" anchor="t"/>
          <a:lstStyle>
            <a:lvl1pPr marL="0" indent="0">
              <a:buNone/>
              <a:defRPr sz="26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77F185-1EB5-4652-B03B-E50060EBDC0D}" type="datetime1">
              <a:rPr lang="ru-RU" smtClean="0">
                <a:solidFill>
                  <a:srgbClr val="3F762A">
                    <a:lumMod val="50000"/>
                  </a:srgbClr>
                </a:solidFill>
              </a:rPr>
              <a:pPr/>
              <a:t>23.03.2018</a:t>
            </a:fld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3F762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03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705229"/>
            <a:ext cx="10991374" cy="114485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0632" y="1923197"/>
            <a:ext cx="5393915" cy="4442026"/>
          </a:xfrm>
        </p:spPr>
        <p:txBody>
          <a:bodyPr/>
          <a:lstStyle>
            <a:lvl1pPr>
              <a:defRPr sz="31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9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21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21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8091" y="1923197"/>
            <a:ext cx="5393915" cy="4442026"/>
          </a:xfrm>
        </p:spPr>
        <p:txBody>
          <a:bodyPr/>
          <a:lstStyle>
            <a:lvl1pPr>
              <a:defRPr sz="31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9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21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21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0E2DD6A-C35A-47A6-BEAF-3AD92436A468}" type="datetime1">
              <a:rPr lang="ru-RU" smtClean="0">
                <a:solidFill>
                  <a:srgbClr val="3F762A">
                    <a:lumMod val="50000"/>
                  </a:srgbClr>
                </a:solidFill>
              </a:rPr>
              <a:pPr/>
              <a:t>23.03.2018</a:t>
            </a:fld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3F762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7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705229"/>
            <a:ext cx="10991374" cy="1144852"/>
          </a:xfrm>
        </p:spPr>
        <p:txBody>
          <a:bodyPr tIns="54517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632" y="1858255"/>
            <a:ext cx="5396036" cy="660420"/>
          </a:xfrm>
        </p:spPr>
        <p:txBody>
          <a:bodyPr lIns="54517" tIns="0" rIns="54517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3852" y="1862772"/>
            <a:ext cx="5398156" cy="655904"/>
          </a:xfrm>
        </p:spPr>
        <p:txBody>
          <a:bodyPr lIns="54517" tIns="0" rIns="54517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10632" y="2518675"/>
            <a:ext cx="5396036" cy="3851952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3852" y="2518675"/>
            <a:ext cx="5398156" cy="3851952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E1F0-5FAD-4F87-B28B-8710B42A477F}" type="datetime1">
              <a:rPr lang="ru-RU" smtClean="0">
                <a:solidFill>
                  <a:srgbClr val="3F762A">
                    <a:lumMod val="50000"/>
                  </a:srgbClr>
                </a:solidFill>
              </a:rPr>
              <a:pPr/>
              <a:t>23.03.2018</a:t>
            </a:fld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3F762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22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705229"/>
            <a:ext cx="11093146" cy="1144852"/>
          </a:xfrm>
        </p:spPr>
        <p:txBody>
          <a:bodyPr vert="horz" tIns="5451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F55FEB-423E-487B-8A6C-ECE148E20E04}" type="datetime1">
              <a:rPr lang="ru-RU" smtClean="0">
                <a:solidFill>
                  <a:srgbClr val="3F762A">
                    <a:lumMod val="50000"/>
                  </a:srgbClr>
                </a:solidFill>
              </a:rPr>
              <a:pPr/>
              <a:t>23.03.2018</a:t>
            </a:fld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3F762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8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5A41320F-F8BA-4D2D-AD8E-504429955B65}" type="datetime1">
              <a:rPr lang="ru-RU" smtClean="0">
                <a:solidFill>
                  <a:srgbClr val="3F762A">
                    <a:lumMod val="50000"/>
                  </a:srgbClr>
                </a:solidFill>
              </a:rPr>
              <a:pPr/>
              <a:t>23.03.2018</a:t>
            </a:fld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3F762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333" y="1318870"/>
            <a:ext cx="10380742" cy="1364664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8333" y="2709047"/>
            <a:ext cx="10380742" cy="1512158"/>
          </a:xfrm>
        </p:spPr>
        <p:txBody>
          <a:bodyPr lIns="54517" rIns="54517" anchor="t"/>
          <a:lstStyle>
            <a:lvl1pPr marL="0" indent="0">
              <a:buNone/>
              <a:defRPr sz="26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99BF35-7ED6-4B48-A493-6DC376B08895}" type="datetime1">
              <a:rPr lang="ru-RU" smtClean="0"/>
              <a:t>23.03.2018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57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948" y="515185"/>
            <a:ext cx="3663791" cy="1163933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5948" y="1679116"/>
            <a:ext cx="3663791" cy="4579409"/>
          </a:xfrm>
        </p:spPr>
        <p:txBody>
          <a:bodyPr lIns="21807" rIns="21807"/>
          <a:lstStyle>
            <a:lvl1pPr marL="0" indent="0" algn="l">
              <a:buNone/>
              <a:defRPr sz="17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algn="l">
              <a:buNone/>
              <a:defRPr sz="1400"/>
            </a:lvl2pPr>
            <a:lvl3pPr indent="0" algn="l">
              <a:buNone/>
              <a:defRPr sz="12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74802" y="1679116"/>
            <a:ext cx="6827204" cy="4579409"/>
          </a:xfrm>
        </p:spPr>
        <p:txBody>
          <a:bodyPr tIns="0"/>
          <a:lstStyle>
            <a:lvl1pPr>
              <a:defRPr sz="33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1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9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9BFDD8-0519-4BF0-B04E-20FAD7DF6953}" type="datetime1">
              <a:rPr lang="ru-RU" smtClean="0">
                <a:solidFill>
                  <a:srgbClr val="3F762A">
                    <a:lumMod val="50000"/>
                  </a:srgbClr>
                </a:solidFill>
              </a:rPr>
              <a:pPr/>
              <a:t>23.03.2018</a:t>
            </a:fld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3F762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64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8149" y="1109872"/>
            <a:ext cx="7022267" cy="412146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 defTabSz="1090352"/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90245" y="5368455"/>
            <a:ext cx="207615" cy="15570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 defTabSz="1090352"/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176" y="1178905"/>
            <a:ext cx="2955458" cy="1585186"/>
          </a:xfrm>
        </p:spPr>
        <p:txBody>
          <a:bodyPr vert="horz" lIns="54517" tIns="54517" rIns="54517" bIns="54517" anchor="b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4176" y="2833369"/>
            <a:ext cx="2951388" cy="2182851"/>
          </a:xfrm>
        </p:spPr>
        <p:txBody>
          <a:bodyPr lIns="76323" rIns="54517" bIns="54517" anchor="t"/>
          <a:lstStyle>
            <a:lvl1pPr marL="0" indent="0" algn="l">
              <a:spcBef>
                <a:spcPts val="298"/>
              </a:spcBef>
              <a:buFontTx/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17EB1-2989-4D4C-A7E8-FC4EA8ABFAB1}" type="datetime1">
              <a:rPr lang="ru-RU" smtClean="0">
                <a:solidFill>
                  <a:srgbClr val="3F762A">
                    <a:lumMod val="50000"/>
                  </a:srgbClr>
                </a:solidFill>
              </a:rPr>
              <a:pPr/>
              <a:t>23.03.2018</a:t>
            </a:fld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87830" y="6366651"/>
            <a:ext cx="814176" cy="365717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3F762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55592" y="1201461"/>
            <a:ext cx="6167382" cy="3938291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8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22" y="5826025"/>
            <a:ext cx="12238081" cy="1043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033" tIns="54517" rIns="109033" bIns="54517" anchor="t" compatLnSpc="1"/>
          <a:lstStyle/>
          <a:p>
            <a:pPr defTabSz="1090352"/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51889" y="6229905"/>
            <a:ext cx="6360749" cy="63920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033" tIns="54517" rIns="109033" bIns="54517" anchor="t" compatLnSpc="1"/>
          <a:lstStyle/>
          <a:p>
            <a:pPr defTabSz="1090352"/>
            <a:endParaRPr lang="en-US" sz="2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4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909C-856D-499C-B530-2E4D5F3A7DBB}" type="datetime1">
              <a:rPr lang="ru-RU" smtClean="0">
                <a:solidFill>
                  <a:srgbClr val="3F762A">
                    <a:lumMod val="50000"/>
                  </a:srgbClr>
                </a:solidFill>
              </a:rPr>
              <a:pPr/>
              <a:t>23.03.2018</a:t>
            </a:fld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3F762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1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54162" y="915883"/>
            <a:ext cx="2747844" cy="5220208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0632" y="915883"/>
            <a:ext cx="8039987" cy="522020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603D-20D0-4A8E-94B0-3CB8A1FF4F3D}" type="datetime1">
              <a:rPr lang="ru-RU" smtClean="0">
                <a:solidFill>
                  <a:srgbClr val="3F762A">
                    <a:lumMod val="50000"/>
                  </a:srgbClr>
                </a:solidFill>
              </a:rPr>
              <a:pPr/>
              <a:t>23.03.2018</a:t>
            </a:fld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3F762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93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96C9-E574-46F0-8947-066577C44240}" type="slidenum">
              <a:rPr lang="ru-RU" smtClean="0">
                <a:solidFill>
                  <a:srgbClr val="3F762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2212638" cy="105444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 defTabSz="1090352"/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3074" name="Picture 2" descr="C:\Users\marina.gurianova\Documents\Документы КЛХМО\Доклады,презентации\клипарт\эмблема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3" y="58883"/>
            <a:ext cx="989821" cy="93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705229"/>
            <a:ext cx="10991374" cy="114485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0632" y="1923197"/>
            <a:ext cx="5393915" cy="4442026"/>
          </a:xfrm>
        </p:spPr>
        <p:txBody>
          <a:bodyPr/>
          <a:lstStyle>
            <a:lvl1pPr>
              <a:defRPr sz="31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9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21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21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8091" y="1923197"/>
            <a:ext cx="5393915" cy="4442026"/>
          </a:xfrm>
        </p:spPr>
        <p:txBody>
          <a:bodyPr/>
          <a:lstStyle>
            <a:lvl1pPr>
              <a:defRPr sz="31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9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21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21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05DDB0C-BF95-41D2-9C2A-5D1F9AF96EAC}" type="datetime1">
              <a:rPr lang="ru-RU" smtClean="0"/>
              <a:t>23.03.2018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96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705229"/>
            <a:ext cx="10991374" cy="1144852"/>
          </a:xfrm>
        </p:spPr>
        <p:txBody>
          <a:bodyPr tIns="54517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632" y="1858255"/>
            <a:ext cx="5396036" cy="660420"/>
          </a:xfrm>
        </p:spPr>
        <p:txBody>
          <a:bodyPr lIns="54517" tIns="0" rIns="54517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3851" y="1862771"/>
            <a:ext cx="5398156" cy="655904"/>
          </a:xfrm>
        </p:spPr>
        <p:txBody>
          <a:bodyPr lIns="54517" tIns="0" rIns="54517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10632" y="2518675"/>
            <a:ext cx="5396036" cy="3851952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3851" y="2518675"/>
            <a:ext cx="5398156" cy="3851952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CCC3-3012-4486-B037-15244AD29E8C}" type="datetime1">
              <a:rPr lang="ru-RU" smtClean="0"/>
              <a:t>23.03.2018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39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705229"/>
            <a:ext cx="11093146" cy="1144852"/>
          </a:xfrm>
        </p:spPr>
        <p:txBody>
          <a:bodyPr vert="horz" tIns="5451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DC4BE9-03AB-4B39-8676-E83A39CA82C3}" type="datetime1">
              <a:rPr lang="ru-RU" smtClean="0"/>
              <a:t>23.03.2018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65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FC413ABC-49ED-483F-B49C-FF03A6E93CB5}" type="datetime1">
              <a:rPr lang="ru-RU" smtClean="0"/>
              <a:t>23.03.2018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26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948" y="515185"/>
            <a:ext cx="3663791" cy="1163933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5948" y="1679116"/>
            <a:ext cx="3663791" cy="4579409"/>
          </a:xfrm>
        </p:spPr>
        <p:txBody>
          <a:bodyPr lIns="21807" rIns="21807"/>
          <a:lstStyle>
            <a:lvl1pPr marL="0" indent="0" algn="l">
              <a:buNone/>
              <a:defRPr sz="17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algn="l">
              <a:buNone/>
              <a:defRPr sz="1400"/>
            </a:lvl2pPr>
            <a:lvl3pPr indent="0" algn="l">
              <a:buNone/>
              <a:defRPr sz="12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74802" y="1679116"/>
            <a:ext cx="6827204" cy="4579409"/>
          </a:xfrm>
        </p:spPr>
        <p:txBody>
          <a:bodyPr tIns="0"/>
          <a:lstStyle>
            <a:lvl1pPr>
              <a:defRPr sz="33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1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9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E61E81-F48C-4FF8-8E3B-EF7E3018312A}" type="datetime1">
              <a:rPr lang="ru-RU" smtClean="0"/>
              <a:t>23.03.2018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015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8149" y="1109872"/>
            <a:ext cx="7022267" cy="412146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90244" y="5368454"/>
            <a:ext cx="207615" cy="15570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176" y="1178904"/>
            <a:ext cx="2955458" cy="1585186"/>
          </a:xfrm>
        </p:spPr>
        <p:txBody>
          <a:bodyPr vert="horz" lIns="54517" tIns="54517" rIns="54517" bIns="54517" anchor="b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4176" y="2833369"/>
            <a:ext cx="2951388" cy="2182851"/>
          </a:xfrm>
        </p:spPr>
        <p:txBody>
          <a:bodyPr lIns="76323" rIns="54517" bIns="54517" anchor="t"/>
          <a:lstStyle>
            <a:lvl1pPr marL="0" indent="0" algn="l">
              <a:spcBef>
                <a:spcPts val="298"/>
              </a:spcBef>
              <a:buFontTx/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47B7-197E-41E8-95E5-47CCD98C6201}" type="datetime1">
              <a:rPr lang="ru-RU" smtClean="0"/>
              <a:t>23.03.2018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87830" y="6366650"/>
            <a:ext cx="814176" cy="365717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55592" y="1201461"/>
            <a:ext cx="6167382" cy="3938291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8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22" y="5826025"/>
            <a:ext cx="12238081" cy="1043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033" tIns="54517" rIns="109033" bIns="54517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51889" y="6229904"/>
            <a:ext cx="6360749" cy="63920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033" tIns="54517" rIns="109033" bIns="54517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74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22" y="-7156"/>
            <a:ext cx="12238081" cy="1043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033" tIns="54517" rIns="109033" bIns="54517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51889" y="-7155"/>
            <a:ext cx="6360749" cy="63920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033" tIns="54517" rIns="109033" bIns="54517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0632" y="705229"/>
            <a:ext cx="10991374" cy="1144852"/>
          </a:xfrm>
          <a:prstGeom prst="rect">
            <a:avLst/>
          </a:prstGeom>
        </p:spPr>
        <p:txBody>
          <a:bodyPr vert="horz" lIns="0" tIns="54517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10632" y="1938616"/>
            <a:ext cx="10991374" cy="4396232"/>
          </a:xfrm>
          <a:prstGeom prst="rect">
            <a:avLst/>
          </a:prstGeom>
        </p:spPr>
        <p:txBody>
          <a:bodyPr vert="horz" lIns="109033" tIns="54517" rIns="109033" bIns="5451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10632" y="6366650"/>
            <a:ext cx="2849616" cy="36571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45882-499A-49E8-932B-198238F4478C}" type="datetime1">
              <a:rPr lang="ru-RU" smtClean="0"/>
              <a:t>23.03.2018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62020" y="6366650"/>
            <a:ext cx="4477967" cy="36571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84286" y="6366650"/>
            <a:ext cx="1017720" cy="36571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25399" y="202736"/>
            <a:ext cx="12261451" cy="650276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37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6000" b="0" kern="1200">
          <a:ln>
            <a:noFill/>
          </a:ln>
          <a:solidFill>
            <a:schemeClr val="tx2">
              <a:lumMod val="50000"/>
            </a:schemeClr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27099" indent="-327099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1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63231" indent="-29438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9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90331" indent="-29438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5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17430" indent="-25077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4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44529" indent="-25077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4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71628" indent="-25077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89694" indent="-21806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6793" indent="-218066" algn="l" rtl="0" eaLnBrk="1" latinLnBrk="0" hangingPunct="1">
        <a:spcBef>
          <a:spcPct val="20000"/>
        </a:spcBef>
        <a:buClr>
          <a:schemeClr val="tx2"/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943893" indent="-21806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5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0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54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80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58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709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161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61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22" y="-7156"/>
            <a:ext cx="12238081" cy="1043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033" tIns="54517" rIns="109033" bIns="54517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51889" y="-7155"/>
            <a:ext cx="6360749" cy="63920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033" tIns="54517" rIns="109033" bIns="54517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0632" y="705229"/>
            <a:ext cx="10991374" cy="1144852"/>
          </a:xfrm>
          <a:prstGeom prst="rect">
            <a:avLst/>
          </a:prstGeom>
        </p:spPr>
        <p:txBody>
          <a:bodyPr vert="horz" lIns="0" tIns="54517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10632" y="1938616"/>
            <a:ext cx="10991374" cy="4396232"/>
          </a:xfrm>
          <a:prstGeom prst="rect">
            <a:avLst/>
          </a:prstGeom>
        </p:spPr>
        <p:txBody>
          <a:bodyPr vert="horz" lIns="109033" tIns="54517" rIns="109033" bIns="5451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10632" y="6366650"/>
            <a:ext cx="2849616" cy="36571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A8177B-2C6F-4A1E-BAD0-1D8EDB3F565A}" type="datetime1">
              <a:rPr lang="ru-RU" smtClean="0">
                <a:solidFill>
                  <a:srgbClr val="3F762A">
                    <a:shade val="90000"/>
                  </a:srgbClr>
                </a:solidFill>
              </a:rPr>
              <a:pPr/>
              <a:t>23.03.2018</a:t>
            </a:fld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62020" y="6366650"/>
            <a:ext cx="4477967" cy="36571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84286" y="6366650"/>
            <a:ext cx="1017720" cy="36571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3F762A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F762A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99" y="202736"/>
            <a:ext cx="12261451" cy="650276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67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6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27099" indent="-327099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63231" indent="-29438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331" indent="-29438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430" indent="-25077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44529" indent="-25077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628" indent="-25077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89694" indent="-21806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6793" indent="-218066" algn="l" rtl="0" eaLnBrk="1" latinLnBrk="0" hangingPunct="1">
        <a:spcBef>
          <a:spcPct val="20000"/>
        </a:spcBef>
        <a:buClr>
          <a:schemeClr val="tx2"/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943893" indent="-21806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5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0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54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80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58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709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161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61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22" y="-7156"/>
            <a:ext cx="12238081" cy="1043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033" tIns="54517" rIns="109033" bIns="54517" anchor="t" compatLnSpc="1"/>
          <a:lstStyle/>
          <a:p>
            <a:pPr defTabSz="1090352"/>
            <a:endParaRPr lang="en-US" sz="2100" dirty="0">
              <a:solidFill>
                <a:srgbClr val="3F762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51889" y="-7154"/>
            <a:ext cx="6360749" cy="63920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033" tIns="54517" rIns="109033" bIns="54517" anchor="t" compatLnSpc="1"/>
          <a:lstStyle/>
          <a:p>
            <a:pPr defTabSz="1090352"/>
            <a:endParaRPr lang="en-US" sz="2100" dirty="0">
              <a:solidFill>
                <a:srgbClr val="3F762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0632" y="705229"/>
            <a:ext cx="10991374" cy="1144852"/>
          </a:xfrm>
          <a:prstGeom prst="rect">
            <a:avLst/>
          </a:prstGeom>
        </p:spPr>
        <p:txBody>
          <a:bodyPr vert="horz" lIns="0" tIns="54517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10632" y="1938616"/>
            <a:ext cx="10991374" cy="4396232"/>
          </a:xfrm>
          <a:prstGeom prst="rect">
            <a:avLst/>
          </a:prstGeom>
        </p:spPr>
        <p:txBody>
          <a:bodyPr vert="horz" lIns="109033" tIns="54517" rIns="109033" bIns="5451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10632" y="6366651"/>
            <a:ext cx="2849616" cy="36571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090352"/>
            <a:fld id="{A18356D6-2EB3-49CD-B4B2-C3D89538193D}" type="datetime1">
              <a:rPr lang="ru-RU" smtClean="0">
                <a:solidFill>
                  <a:srgbClr val="3F762A">
                    <a:lumMod val="50000"/>
                  </a:srgbClr>
                </a:solidFill>
              </a:rPr>
              <a:pPr defTabSz="1090352"/>
              <a:t>23.03.2018</a:t>
            </a:fld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62020" y="6366651"/>
            <a:ext cx="4477967" cy="36571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090352"/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84286" y="6366651"/>
            <a:ext cx="1017720" cy="36571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090352"/>
            <a:fld id="{725C68B6-61C2-468F-89AB-4B9F7531AA68}" type="slidenum">
              <a:rPr lang="ru-RU" smtClean="0">
                <a:solidFill>
                  <a:srgbClr val="3F762A">
                    <a:lumMod val="50000"/>
                  </a:srgbClr>
                </a:solidFill>
              </a:rPr>
              <a:pPr defTabSz="1090352"/>
              <a:t>‹#›</a:t>
            </a:fld>
            <a:endParaRPr lang="ru-RU" dirty="0">
              <a:solidFill>
                <a:srgbClr val="3F762A">
                  <a:lumMod val="5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99" y="202736"/>
            <a:ext cx="12261451" cy="650276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90352"/>
              <a:endParaRPr lang="en-US" sz="2100" dirty="0">
                <a:solidFill>
                  <a:srgbClr val="3F762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90352"/>
              <a:endParaRPr lang="en-US" sz="2100" dirty="0">
                <a:solidFill>
                  <a:srgbClr val="3F762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666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6000" b="0" kern="1200">
          <a:ln>
            <a:noFill/>
          </a:ln>
          <a:solidFill>
            <a:schemeClr val="tx2">
              <a:lumMod val="50000"/>
            </a:schemeClr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27105" indent="-327105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1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63247" indent="-29439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9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90352" indent="-29439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5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17458" indent="-250781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4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44563" indent="-250781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4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71670" indent="-25078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89739" indent="-21807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6846" indent="-218071" algn="l" rtl="0" eaLnBrk="1" latinLnBrk="0" hangingPunct="1">
        <a:spcBef>
          <a:spcPct val="20000"/>
        </a:spcBef>
        <a:buClr>
          <a:schemeClr val="tx2"/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943951" indent="-21807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51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03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5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807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58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710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162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614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jpeg"/><Relationship Id="rId7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hyperlink" Target="http://forest.zephyrlab.ru/main.html" TargetMode="Externa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11.jpeg"/><Relationship Id="rId9" Type="http://schemas.microsoft.com/office/2007/relationships/hdphoto" Target="../media/hdphoto2.wdp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.png"/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12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microsoft.com/office/2007/relationships/hdphoto" Target="../media/hdphoto4.wdp"/><Relationship Id="rId9" Type="http://schemas.microsoft.com/office/2007/relationships/hdphoto" Target="../media/hdphoto6.wdp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4.pn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9754" y="2424811"/>
            <a:ext cx="11636956" cy="1125761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 algn="ctr"/>
            <a:r>
              <a:rPr lang="ru-RU" sz="3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деятельности Московской области по охране и восстановлению лесов</a:t>
            </a:r>
            <a:endParaRPr lang="ru-RU" sz="33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2101" y="5598298"/>
            <a:ext cx="5097179" cy="1156539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r>
              <a:rPr lang="ru-RU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Председатель</a:t>
            </a:r>
          </a:p>
          <a:p>
            <a:r>
              <a:rPr lang="ru-RU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Комитета лесного хозяйства</a:t>
            </a:r>
          </a:p>
          <a:p>
            <a:r>
              <a:rPr lang="ru-RU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Московской области</a:t>
            </a:r>
          </a:p>
          <a:p>
            <a:r>
              <a:rPr lang="ru-RU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И.В. Советников</a:t>
            </a:r>
            <a:endParaRPr lang="ru-RU" sz="17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 descr="http://lifeglobe.net/media/places/104/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3" y="0"/>
            <a:ext cx="935538" cy="93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32" y="23570"/>
            <a:ext cx="1165506" cy="109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1264" y="649522"/>
            <a:ext cx="10991374" cy="424381"/>
          </a:xfrm>
        </p:spPr>
        <p:txBody>
          <a:bodyPr vert="horz" wrap="square" lIns="0" rIns="0" bIns="0" anchor="b">
            <a:spAutoFit/>
          </a:bodyPr>
          <a:lstStyle/>
          <a:p>
            <a:pPr defTabSz="1090352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Объемы лесовосстановления 2013-2017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гг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4623" y="5425754"/>
            <a:ext cx="11403392" cy="989019"/>
          </a:xfrm>
          <a:prstGeom prst="roundRect">
            <a:avLst/>
          </a:prstGeom>
          <a:solidFill>
            <a:srgbClr val="CEEACE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2000" dirty="0"/>
              <a:t>При уменьшении финансирования и объемов сплошных рубок площадь лесовосстановления ежегодно возрастала. С 2013 года восстановлено </a:t>
            </a:r>
            <a:r>
              <a:rPr lang="ru-RU" sz="2000" b="1" dirty="0"/>
              <a:t>99,7</a:t>
            </a:r>
            <a:r>
              <a:rPr lang="ru-RU" sz="2000" dirty="0"/>
              <a:t>% вырубленных лесов.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75" y="22949"/>
            <a:ext cx="1165506" cy="109907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11299671" y="6366650"/>
            <a:ext cx="673212" cy="365717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ru-RU" sz="24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084823"/>
              </p:ext>
            </p:extLst>
          </p:nvPr>
        </p:nvGraphicFramePr>
        <p:xfrm>
          <a:off x="610632" y="1149764"/>
          <a:ext cx="10991374" cy="439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8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32" y="23570"/>
            <a:ext cx="1165506" cy="10990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86352" y="598176"/>
            <a:ext cx="9217602" cy="424381"/>
          </a:xfrm>
          <a:prstGeom prst="rect">
            <a:avLst/>
          </a:prstGeom>
        </p:spPr>
        <p:txBody>
          <a:bodyPr vert="horz" wrap="square" lIns="0" tIns="54517" rIns="0" bIns="0" anchor="b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Акция «Наш лес. Посади свое дерево»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619">
            <a:off x="747278" y="1307896"/>
            <a:ext cx="3051948" cy="2903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2032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4257559" y="1410478"/>
            <a:ext cx="8044605" cy="725652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С </a:t>
            </a:r>
            <a:r>
              <a:rPr lang="ru-RU" sz="2000" b="1" dirty="0">
                <a:solidFill>
                  <a:prstClr val="black"/>
                </a:solidFill>
              </a:rPr>
              <a:t>2013 года </a:t>
            </a:r>
            <a:r>
              <a:rPr lang="ru-RU" sz="2000" dirty="0">
                <a:solidFill>
                  <a:prstClr val="black"/>
                </a:solidFill>
              </a:rPr>
              <a:t>в Московской области, по инициативе Губернатора, проводятся массовые акции по посадке леса.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57559" y="3017745"/>
            <a:ext cx="8044604" cy="2572311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За период </a:t>
            </a:r>
            <a:r>
              <a:rPr lang="ru-RU" sz="2000" b="1" dirty="0">
                <a:solidFill>
                  <a:prstClr val="black"/>
                </a:solidFill>
              </a:rPr>
              <a:t>2013-2017 гг.</a:t>
            </a:r>
            <a:r>
              <a:rPr lang="ru-RU" sz="2000" dirty="0">
                <a:solidFill>
                  <a:prstClr val="black"/>
                </a:solidFill>
              </a:rPr>
              <a:t> в рамках проведения Акций высажено более  11 миллионов деревьев на площади </a:t>
            </a:r>
            <a:r>
              <a:rPr lang="ru-RU" sz="2000" b="1" dirty="0">
                <a:solidFill>
                  <a:prstClr val="black"/>
                </a:solidFill>
              </a:rPr>
              <a:t>5 021 </a:t>
            </a:r>
            <a:r>
              <a:rPr lang="ru-RU" sz="2000" dirty="0">
                <a:solidFill>
                  <a:prstClr val="black"/>
                </a:solidFill>
              </a:rPr>
              <a:t>га при участии более </a:t>
            </a:r>
            <a:r>
              <a:rPr lang="ru-RU" sz="2000" b="1" dirty="0">
                <a:solidFill>
                  <a:prstClr val="black"/>
                </a:solidFill>
              </a:rPr>
              <a:t>1 </a:t>
            </a:r>
            <a:r>
              <a:rPr lang="ru-RU" sz="2000" dirty="0">
                <a:solidFill>
                  <a:prstClr val="black"/>
                </a:solidFill>
              </a:rPr>
              <a:t>миллиона. человек.</a:t>
            </a:r>
          </a:p>
          <a:p>
            <a:endParaRPr lang="ru-RU" sz="2000" dirty="0">
              <a:solidFill>
                <a:prstClr val="black"/>
              </a:solidFill>
            </a:endParaRPr>
          </a:p>
          <a:p>
            <a:r>
              <a:rPr lang="ru-RU" sz="2000" dirty="0">
                <a:solidFill>
                  <a:prstClr val="black"/>
                </a:solidFill>
              </a:rPr>
              <a:t>Самая массовая акция в 2017 году. Высажено более </a:t>
            </a:r>
            <a:r>
              <a:rPr lang="ru-RU" sz="2000" b="1" dirty="0">
                <a:solidFill>
                  <a:prstClr val="black"/>
                </a:solidFill>
              </a:rPr>
              <a:t>3,3</a:t>
            </a:r>
            <a:r>
              <a:rPr lang="ru-RU" sz="2000" dirty="0">
                <a:solidFill>
                  <a:prstClr val="black"/>
                </a:solidFill>
              </a:rPr>
              <a:t> миллиона штук деревьев на площади </a:t>
            </a:r>
            <a:r>
              <a:rPr lang="ru-RU" sz="2000" b="1" dirty="0">
                <a:solidFill>
                  <a:prstClr val="black"/>
                </a:solidFill>
              </a:rPr>
              <a:t>1 555 </a:t>
            </a:r>
            <a:r>
              <a:rPr lang="ru-RU" sz="2000" dirty="0">
                <a:solidFill>
                  <a:prstClr val="black"/>
                </a:solidFill>
              </a:rPr>
              <a:t>га при участии </a:t>
            </a:r>
            <a:r>
              <a:rPr lang="ru-RU" sz="2000" b="1" dirty="0">
                <a:solidFill>
                  <a:prstClr val="black"/>
                </a:solidFill>
              </a:rPr>
              <a:t>462,7</a:t>
            </a:r>
            <a:r>
              <a:rPr lang="ru-RU" sz="2000" dirty="0">
                <a:solidFill>
                  <a:prstClr val="black"/>
                </a:solidFill>
              </a:rPr>
              <a:t> тыс. человек</a:t>
            </a:r>
          </a:p>
          <a:p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60432" y="2512729"/>
            <a:ext cx="8041732" cy="756430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dirty="0">
                <a:latin typeface="+mj-lt"/>
              </a:rPr>
              <a:t>Акции проводятся одновременно во всех  муниципальных образованиях Московской области.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992">
            <a:off x="909139" y="4335999"/>
            <a:ext cx="3080761" cy="2310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2032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11395844" y="6366650"/>
            <a:ext cx="577039" cy="365717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endParaRPr lang="ru-RU" sz="24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2072" y="5291368"/>
            <a:ext cx="7715325" cy="1279650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r>
              <a:rPr lang="ru-RU" sz="1900" kern="0" dirty="0">
                <a:solidFill>
                  <a:srgbClr val="2E823C"/>
                </a:solidFill>
              </a:rPr>
              <a:t>В ходе Всероссийской акции «Живи, лес!» </a:t>
            </a:r>
            <a:r>
              <a:rPr lang="en-US" sz="1900" kern="0" dirty="0">
                <a:solidFill>
                  <a:srgbClr val="2E823C"/>
                </a:solidFill>
              </a:rPr>
              <a:t>2017 </a:t>
            </a:r>
            <a:r>
              <a:rPr lang="ru-RU" sz="1900" kern="0" dirty="0">
                <a:solidFill>
                  <a:srgbClr val="2E823C"/>
                </a:solidFill>
              </a:rPr>
              <a:t>года на землях лесного фонда</a:t>
            </a:r>
            <a:r>
              <a:rPr lang="en-US" sz="1900" kern="0" dirty="0">
                <a:solidFill>
                  <a:srgbClr val="2E823C"/>
                </a:solidFill>
              </a:rPr>
              <a:t> </a:t>
            </a:r>
            <a:r>
              <a:rPr lang="ru-RU" sz="1900" kern="0" dirty="0">
                <a:solidFill>
                  <a:srgbClr val="2E823C"/>
                </a:solidFill>
              </a:rPr>
              <a:t>первое место по площади создания лесных насаждений заняла Московская область – 400 га (из 964 га среди субъектов по ЦФО)</a:t>
            </a:r>
          </a:p>
        </p:txBody>
      </p:sp>
    </p:spTree>
    <p:extLst>
      <p:ext uri="{BB962C8B-B14F-4D97-AF65-F5344CB8AC3E}">
        <p14:creationId xmlns:p14="http://schemas.microsoft.com/office/powerpoint/2010/main" val="88287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374" y="697645"/>
            <a:ext cx="9754786" cy="424381"/>
          </a:xfrm>
        </p:spPr>
        <p:txBody>
          <a:bodyPr vert="horz" wrap="square" lIns="0" rIns="0" bIns="0" anchor="b">
            <a:spAutoFit/>
          </a:bodyPr>
          <a:lstStyle/>
          <a:p>
            <a:pPr defTabSz="1090352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Освещение лесовосстановления в СМИ</a:t>
            </a:r>
          </a:p>
        </p:txBody>
      </p:sp>
      <p:pic>
        <p:nvPicPr>
          <p:cNvPr id="1026" name="Рисунок 1" descr="C:\Users\olga.zuravleva\AppData\Local\Microsoft\Windows\Temporary Internet Files\Content.Outlook\6JUGY991\shablon_1500x1500_vosstanovlenie_le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527" y="4924804"/>
            <a:ext cx="2304256" cy="18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18491" y="4262034"/>
            <a:ext cx="5019556" cy="694874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900" b="1" dirty="0">
                <a:solidFill>
                  <a:schemeClr val="tx2">
                    <a:lumMod val="50000"/>
                  </a:schemeClr>
                </a:solidFill>
              </a:rPr>
              <a:t>Информационные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</a:rPr>
              <a:t>щиты-аншлаги на каждом участке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986509" y="1203195"/>
            <a:ext cx="8540845" cy="417875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Реестры и карты посадок на сайте Комитета</a:t>
            </a:r>
          </a:p>
        </p:txBody>
      </p:sp>
      <p:pic>
        <p:nvPicPr>
          <p:cNvPr id="15" name="Picture 4" descr="E:\Лесовосстановление-карты2015\06-03-2015\FireShot Screen Capture #064 - 'Городской округ Балашиха I В Московской области началось проведение санитарно-оздоровительных мероприятий' - balashiha_ru_Ð²-Ð¼Ð¾ÑÐºÐ¾Ð²ÑÐºÐ¾Ð¹-Ð¾Ð±Ð»Ð°ÑÑÐ¸-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" t="8836" r="10140" b="46581"/>
          <a:stretch/>
        </p:blipFill>
        <p:spPr bwMode="auto">
          <a:xfrm>
            <a:off x="6518490" y="1996341"/>
            <a:ext cx="5019557" cy="237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418385" y="1316836"/>
            <a:ext cx="5794254" cy="694874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Информация на сайтах муниципальных образований области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6" y="4285748"/>
            <a:ext cx="6244993" cy="233877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61417" y="3922874"/>
            <a:ext cx="5440041" cy="417875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Сайт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  <a:hlinkClick r:id="rId5"/>
              </a:rPr>
              <a:t>посадисвоедерево.рф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Рисунок 19" descr="http://lifeglobe.net/media/places/104/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3" y="-9699"/>
            <a:ext cx="935538" cy="93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32" y="23570"/>
            <a:ext cx="1165506" cy="10990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75" y="22949"/>
            <a:ext cx="1165506" cy="1099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416" y="1630102"/>
            <a:ext cx="6244993" cy="232574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6" name="Номер слайда 3"/>
          <p:cNvSpPr txBox="1">
            <a:spLocks/>
          </p:cNvSpPr>
          <p:nvPr/>
        </p:nvSpPr>
        <p:spPr>
          <a:xfrm>
            <a:off x="11395844" y="6366650"/>
            <a:ext cx="577039" cy="365717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endParaRPr lang="ru-RU" sz="24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870" y="1084658"/>
            <a:ext cx="11320898" cy="470548"/>
          </a:xfrm>
        </p:spPr>
        <p:txBody>
          <a:bodyPr vert="horz" wrap="square" lIns="0" rIns="0" bIns="0" anchor="b">
            <a:spAutoFit/>
          </a:bodyPr>
          <a:lstStyle/>
          <a:p>
            <a:pPr defTabSz="1090352"/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Основные задачи по 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воспроизводству 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лесов на 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2018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900" dirty="0"/>
              <a:t>Обеспечить баланс вырубок и лесовосстановления</a:t>
            </a:r>
          </a:p>
          <a:p>
            <a:pPr marL="0" indent="0">
              <a:buNone/>
            </a:pPr>
            <a:endParaRPr lang="ru-RU" sz="2900" dirty="0"/>
          </a:p>
          <a:p>
            <a:r>
              <a:rPr lang="ru-RU" sz="2900" dirty="0"/>
              <a:t>Обеспечить проведение агротехнического ухода за лесными культурами на всей площади культур, созданных за последние 3 года.</a:t>
            </a:r>
          </a:p>
          <a:p>
            <a:pPr marL="0" indent="0">
              <a:buNone/>
            </a:pPr>
            <a:endParaRPr lang="ru-RU" sz="2900" dirty="0"/>
          </a:p>
          <a:p>
            <a:r>
              <a:rPr lang="ru-RU" sz="2900" dirty="0"/>
              <a:t>Обеспечить проведение массовых акций по посадке леса: весной - «Лес Победы» и осенью – «Наш лес. Посади свое дерево»</a:t>
            </a:r>
            <a:endParaRPr lang="ru-RU" sz="29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32" y="23570"/>
            <a:ext cx="1165506" cy="1099077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11395844" y="6366650"/>
            <a:ext cx="577039" cy="365717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endParaRPr lang="ru-RU" sz="24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193318" y="3434557"/>
            <a:ext cx="4924610" cy="727436"/>
          </a:xfrm>
          <a:prstGeom prst="rect">
            <a:avLst/>
          </a:prstGeom>
        </p:spPr>
        <p:txBody>
          <a:bodyPr vert="horz" lIns="0" tIns="54517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>
              <a:spcBef>
                <a:spcPct val="0"/>
              </a:spcBef>
              <a:buNone/>
              <a:defRPr kumimoji="0" sz="3200" b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2A4F1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dirty="0" smtClean="0">
                <a:solidFill>
                  <a:srgbClr val="2A4F1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dirty="0">
              <a:solidFill>
                <a:srgbClr val="2A4F1C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414" y="1126567"/>
            <a:ext cx="2203820" cy="207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37788" y="302995"/>
            <a:ext cx="9941819" cy="52015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Структура управления лесами</a:t>
            </a:r>
            <a:br>
              <a:rPr lang="ru-RU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Московской области на пожароопасный период</a:t>
            </a:r>
          </a:p>
        </p:txBody>
      </p:sp>
      <p:pic>
        <p:nvPicPr>
          <p:cNvPr id="17" name="Рисунок 16" descr="http://lifeglobe.net/media/places/104/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3" y="0"/>
            <a:ext cx="935538" cy="93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32" y="23570"/>
            <a:ext cx="1165506" cy="1099077"/>
          </a:xfrm>
          <a:prstGeom prst="rect">
            <a:avLst/>
          </a:prstGeom>
        </p:spPr>
      </p:pic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29885" y="6353059"/>
            <a:ext cx="398508" cy="365717"/>
          </a:xfrm>
        </p:spPr>
        <p:txBody>
          <a:bodyPr/>
          <a:lstStyle/>
          <a:p>
            <a:r>
              <a:rPr lang="ru-RU" sz="2400" b="1" dirty="0">
                <a:solidFill>
                  <a:srgbClr val="3F762A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63924" y="1620064"/>
            <a:ext cx="9565881" cy="42743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7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Комитет лесного хозяйства Московской области </a:t>
            </a:r>
            <a:endParaRPr lang="ru-RU" sz="17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12841" y="2199834"/>
            <a:ext cx="4520140" cy="31277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ГАУ МО «</a:t>
            </a:r>
            <a:r>
              <a:rPr lang="ru-RU" sz="19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Центрлесхоз</a:t>
            </a:r>
            <a:r>
              <a:rPr lang="ru-RU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1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52116" y="2197061"/>
            <a:ext cx="4520140" cy="3127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ГКУ МО «</a:t>
            </a:r>
            <a:r>
              <a:rPr lang="ru-RU" sz="19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Мособллес</a:t>
            </a:r>
            <a:r>
              <a:rPr lang="ru-RU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1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142247" y="3924885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065761" y="3245634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450453" y="3252720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835146" y="3246970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219839" y="3252720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604532" y="3245634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989224" y="3246313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0373917" y="3246970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594713" y="3592914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210020" y="3592914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979406" y="3592914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364099" y="3592914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748791" y="3592914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757554" y="3924885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218783" y="3933107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603476" y="3933107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988169" y="3933107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372862" y="3924885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0133484" y="3586192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5762" y="4241091"/>
            <a:ext cx="2605439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 лесничеств</a:t>
            </a:r>
            <a:endParaRPr lang="ru-RU" sz="1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055942" y="4688924"/>
            <a:ext cx="4616313" cy="3606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267 участковых лесничеств</a:t>
            </a:r>
            <a:endParaRPr lang="ru-RU" sz="17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55942" y="5145772"/>
            <a:ext cx="4616313" cy="371709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Штатная численность – 1342 чел.</a:t>
            </a:r>
            <a:endParaRPr lang="ru-RU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Двойные круглые скобки 50"/>
          <p:cNvSpPr/>
          <p:nvPr/>
        </p:nvSpPr>
        <p:spPr>
          <a:xfrm>
            <a:off x="6719336" y="2713309"/>
            <a:ext cx="5289525" cy="3317736"/>
          </a:xfrm>
          <a:prstGeom prst="bracket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031697" y="3570747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192723" y="2912995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808031" y="2912995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577416" y="2912995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962109" y="2912995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782178" y="3570747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406937" y="3570747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16793" y="3253188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201486" y="3253188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586179" y="3253188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970872" y="3244966"/>
            <a:ext cx="288520" cy="21637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68" y="2796670"/>
            <a:ext cx="1823638" cy="1025722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643435" y="3759332"/>
            <a:ext cx="3462235" cy="710263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Региональная диспетчерская служба лесного хозяйства Московской области</a:t>
            </a:r>
            <a:endParaRPr lang="ru-RU" sz="13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8274" y="3867305"/>
            <a:ext cx="2069505" cy="371709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филиалов</a:t>
            </a:r>
            <a:endParaRPr lang="ru-RU" sz="17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Двойные круглые скобки 66"/>
          <p:cNvSpPr/>
          <p:nvPr/>
        </p:nvSpPr>
        <p:spPr>
          <a:xfrm>
            <a:off x="266970" y="2664949"/>
            <a:ext cx="5770391" cy="3870969"/>
          </a:xfrm>
          <a:prstGeom prst="bracket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48" name="AutoShape 58"/>
          <p:cNvSpPr>
            <a:spLocks noChangeArrowheads="1"/>
          </p:cNvSpPr>
          <p:nvPr/>
        </p:nvSpPr>
        <p:spPr bwMode="auto">
          <a:xfrm>
            <a:off x="624447" y="4522466"/>
            <a:ext cx="1526580" cy="418756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109033" tIns="54517" rIns="109033" bIns="545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ПХС </a:t>
            </a:r>
            <a:r>
              <a:rPr lang="en-US" sz="1300" b="1" dirty="0">
                <a:solidFill>
                  <a:prstClr val="black"/>
                </a:solidFill>
                <a:latin typeface="Arial" charset="0"/>
              </a:rPr>
              <a:t>III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типа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6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 ед.</a:t>
            </a:r>
            <a:endParaRPr lang="ru-RU" sz="13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  <p:sp>
        <p:nvSpPr>
          <p:cNvPr id="63" name="AutoShape 58"/>
          <p:cNvSpPr>
            <a:spLocks noChangeArrowheads="1"/>
          </p:cNvSpPr>
          <p:nvPr/>
        </p:nvSpPr>
        <p:spPr bwMode="auto">
          <a:xfrm>
            <a:off x="624447" y="5094376"/>
            <a:ext cx="1526580" cy="43238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109033" tIns="54517" rIns="109033" bIns="545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ПХС </a:t>
            </a:r>
            <a:r>
              <a:rPr lang="en-US" sz="1300" b="1" dirty="0">
                <a:solidFill>
                  <a:prstClr val="black"/>
                </a:solidFill>
                <a:latin typeface="Arial" charset="0"/>
              </a:rPr>
              <a:t>II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типа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11 ед. </a:t>
            </a:r>
            <a:endParaRPr lang="ru-RU" sz="13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8" name="AutoShape 58"/>
          <p:cNvSpPr>
            <a:spLocks noChangeArrowheads="1"/>
          </p:cNvSpPr>
          <p:nvPr/>
        </p:nvSpPr>
        <p:spPr bwMode="auto">
          <a:xfrm>
            <a:off x="629757" y="5694252"/>
            <a:ext cx="1526580" cy="445733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109033" tIns="54517" rIns="109033" bIns="545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ПХС </a:t>
            </a:r>
            <a:r>
              <a:rPr lang="en-US" sz="1300" b="1" dirty="0">
                <a:solidFill>
                  <a:prstClr val="black"/>
                </a:solidFill>
                <a:latin typeface="Arial" charset="0"/>
              </a:rPr>
              <a:t>I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типа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10 ед.</a:t>
            </a:r>
            <a:endParaRPr lang="ru-RU" sz="1300" b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r="8001" b="13528"/>
          <a:stretch/>
        </p:blipFill>
        <p:spPr>
          <a:xfrm>
            <a:off x="2420396" y="4372178"/>
            <a:ext cx="1622271" cy="722198"/>
          </a:xfrm>
          <a:prstGeom prst="roundRect">
            <a:avLst>
              <a:gd name="adj" fmla="val 16667"/>
            </a:avLst>
          </a:prstGeom>
          <a:ln w="28575"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2" t="-911" b="-1"/>
          <a:stretch/>
        </p:blipFill>
        <p:spPr>
          <a:xfrm>
            <a:off x="4174436" y="4718551"/>
            <a:ext cx="1622220" cy="885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noFill/>
          </a:ln>
          <a:effectLst/>
        </p:spPr>
      </p:pic>
      <p:sp>
        <p:nvSpPr>
          <p:cNvPr id="72" name="Text Box 39"/>
          <p:cNvSpPr txBox="1">
            <a:spLocks noChangeArrowheads="1"/>
          </p:cNvSpPr>
          <p:nvPr/>
        </p:nvSpPr>
        <p:spPr bwMode="auto">
          <a:xfrm>
            <a:off x="727239" y="6247419"/>
            <a:ext cx="48020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Aft>
                <a:spcPct val="0"/>
              </a:spcAft>
              <a:buClr>
                <a:srgbClr val="FF0000"/>
              </a:buClr>
              <a:buSzPct val="80000"/>
              <a:buBlip>
                <a:blip r:embed="rId7"/>
              </a:buBlip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Aft>
                <a:spcPct val="0"/>
              </a:spcAft>
              <a:buClr>
                <a:srgbClr val="FF0000"/>
              </a:buClr>
              <a:buSzPct val="80000"/>
              <a:buBlip>
                <a:blip r:embed="rId7"/>
              </a:buBlip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Aft>
                <a:spcPct val="0"/>
              </a:spcAft>
              <a:buClr>
                <a:srgbClr val="FF0000"/>
              </a:buClr>
              <a:buSzPct val="80000"/>
              <a:buBlip>
                <a:blip r:embed="rId7"/>
              </a:buBlip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Aft>
                <a:spcPct val="0"/>
              </a:spcAft>
              <a:buClr>
                <a:srgbClr val="FF0000"/>
              </a:buClr>
              <a:buSzPct val="80000"/>
              <a:buBlip>
                <a:blip r:embed="rId7"/>
              </a:buBlip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Штатная численность</a:t>
            </a:r>
          </a:p>
          <a:p>
            <a:pPr algn="ctr" fontAlgn="base">
              <a:spcAft>
                <a:spcPct val="0"/>
              </a:spcAft>
            </a:pPr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ГАУ МО «</a:t>
            </a:r>
            <a:r>
              <a:rPr lang="ru-RU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Центрлесхоз</a:t>
            </a:r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 - 732 чел. </a:t>
            </a:r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396" y="5298000"/>
            <a:ext cx="1628153" cy="849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4" name="Скругленный прямоугольник 73"/>
          <p:cNvSpPr/>
          <p:nvPr/>
        </p:nvSpPr>
        <p:spPr>
          <a:xfrm>
            <a:off x="2965058" y="1054442"/>
            <a:ext cx="6363616" cy="4418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Правительство Московской области</a:t>
            </a:r>
            <a:endParaRPr lang="ru-RU" sz="17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5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17" descr="C:\Users\sergey.semaev\Desktop\8.2. Карта-схема зон наземного и авиацион мониторинг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3" t="8540" r="8659" b="416"/>
          <a:stretch/>
        </p:blipFill>
        <p:spPr bwMode="auto">
          <a:xfrm>
            <a:off x="1244615" y="1198691"/>
            <a:ext cx="8773983" cy="561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" y="5616213"/>
            <a:ext cx="2167717" cy="1247703"/>
          </a:xfrm>
          <a:prstGeom prst="rect">
            <a:avLst/>
          </a:prstGeom>
        </p:spPr>
      </p:pic>
      <p:pic>
        <p:nvPicPr>
          <p:cNvPr id="5" name="Рисунок 4" descr="http://lifeglobe.net/media/places/104/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3" y="0"/>
            <a:ext cx="935538" cy="93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32" y="23570"/>
            <a:ext cx="1165506" cy="109907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13739" y="477445"/>
            <a:ext cx="9833393" cy="6802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Четырехуровневая система </a:t>
            </a:r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мониторинга пожарной опасности в лесах</a:t>
            </a:r>
            <a:endParaRPr lang="ru-RU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8389713" y="1593621"/>
            <a:ext cx="3652248" cy="924911"/>
          </a:xfrm>
          <a:prstGeom prst="round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3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Авиационный мониторинг</a:t>
            </a:r>
          </a:p>
          <a:p>
            <a:pPr algn="ctr"/>
            <a:r>
              <a:rPr lang="ru-RU" sz="13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885,6 тыс. га, </a:t>
            </a:r>
          </a:p>
          <a:p>
            <a:pPr algn="ctr"/>
            <a:r>
              <a:rPr lang="ru-RU" sz="13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</a:t>
            </a:r>
            <a:r>
              <a:rPr lang="ru-RU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маршрута,</a:t>
            </a:r>
            <a:r>
              <a:rPr lang="en-US" sz="13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3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протяженность – </a:t>
            </a:r>
            <a:r>
              <a:rPr lang="ru-RU" sz="13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1,8 </a:t>
            </a:r>
            <a:r>
              <a:rPr lang="ru-RU" sz="13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</a:t>
            </a:r>
            <a:r>
              <a:rPr lang="ru-RU" sz="13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км.</a:t>
            </a:r>
          </a:p>
          <a:p>
            <a:pPr algn="ctr"/>
            <a:endParaRPr lang="ru-RU" sz="13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18492" y="1228393"/>
            <a:ext cx="3748682" cy="904905"/>
          </a:xfrm>
          <a:prstGeom prst="roundRect">
            <a:avLst/>
          </a:prstGeom>
          <a:noFill/>
          <a:ln w="2540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3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Наземный мониторинг </a:t>
            </a:r>
            <a:endParaRPr lang="ru-RU" sz="1300" b="1" u="sng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3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13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320,7 </a:t>
            </a:r>
            <a:r>
              <a:rPr lang="ru-RU" sz="13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</a:t>
            </a:r>
            <a:r>
              <a:rPr lang="ru-RU" sz="13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га,</a:t>
            </a:r>
          </a:p>
          <a:p>
            <a:pPr algn="ctr"/>
            <a:r>
              <a:rPr lang="ru-RU" sz="13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 </a:t>
            </a:r>
            <a:r>
              <a:rPr lang="ru-RU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маршрутов,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протяженность - </a:t>
            </a:r>
            <a:r>
              <a:rPr lang="ru-RU" sz="13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2,6 </a:t>
            </a:r>
            <a:r>
              <a:rPr lang="ru-RU" sz="13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</a:t>
            </a:r>
            <a:r>
              <a:rPr lang="ru-RU" sz="13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км</a:t>
            </a:r>
            <a:endParaRPr lang="ru-RU" sz="13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2" name="Picture 3" descr="D:\LES\ЕАИС\kamera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5373" y="3293207"/>
            <a:ext cx="432050" cy="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" descr="D:\LES\ЕАИС\kamera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4987" y="4041013"/>
            <a:ext cx="432050" cy="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" descr="D:\LES\ЕАИС\kamera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5086" y="3299737"/>
            <a:ext cx="432050" cy="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D:\LES\ЕАИС\kamera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2508" y="5317752"/>
            <a:ext cx="432050" cy="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" descr="D:\LES\ЕАИС\kamera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6636" y="4147059"/>
            <a:ext cx="432050" cy="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3" descr="D:\LES\ЕАИС\kamera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4865" y="3973039"/>
            <a:ext cx="432050" cy="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 descr="D:\LES\ЕАИС\kamera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50168" y="4192953"/>
            <a:ext cx="432050" cy="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3" descr="D:\LES\ЕАИС\kamera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97249" y="4984814"/>
            <a:ext cx="432050" cy="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 descr="D:\LES\ЕАИС\kamera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7865" y="4219110"/>
            <a:ext cx="432050" cy="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 descr="D:\LES\ЕАИС\kamera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1368" y="2585317"/>
            <a:ext cx="432050" cy="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3" descr="D:\LES\ЕАИС\kamera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7174" y="3525136"/>
            <a:ext cx="432050" cy="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4" descr="C:\Users\sergey.semaev\Desktop\0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2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5" t="14806" r="3673" b="10686"/>
          <a:stretch/>
        </p:blipFill>
        <p:spPr bwMode="auto">
          <a:xfrm>
            <a:off x="568667" y="2241065"/>
            <a:ext cx="1612056" cy="6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олилиния 84"/>
          <p:cNvSpPr/>
          <p:nvPr/>
        </p:nvSpPr>
        <p:spPr>
          <a:xfrm>
            <a:off x="3779069" y="1853614"/>
            <a:ext cx="5814968" cy="3993625"/>
          </a:xfrm>
          <a:custGeom>
            <a:avLst/>
            <a:gdLst>
              <a:gd name="connsiteX0" fmla="*/ 1729609 w 4353856"/>
              <a:gd name="connsiteY0" fmla="*/ 2222822 h 3987164"/>
              <a:gd name="connsiteX1" fmla="*/ 1639457 w 4353856"/>
              <a:gd name="connsiteY1" fmla="*/ 1900850 h 3987164"/>
              <a:gd name="connsiteX2" fmla="*/ 1291727 w 4353856"/>
              <a:gd name="connsiteY2" fmla="*/ 1643272 h 3987164"/>
              <a:gd name="connsiteX3" fmla="*/ 892482 w 4353856"/>
              <a:gd name="connsiteY3" fmla="*/ 1501605 h 3987164"/>
              <a:gd name="connsiteX4" fmla="*/ 287175 w 4353856"/>
              <a:gd name="connsiteY4" fmla="*/ 1334179 h 3987164"/>
              <a:gd name="connsiteX5" fmla="*/ 3840 w 4353856"/>
              <a:gd name="connsiteY5" fmla="*/ 922056 h 3987164"/>
              <a:gd name="connsiteX6" fmla="*/ 158387 w 4353856"/>
              <a:gd name="connsiteY6" fmla="*/ 638720 h 3987164"/>
              <a:gd name="connsiteX7" fmla="*/ 634905 w 4353856"/>
              <a:gd name="connsiteY7" fmla="*/ 638720 h 3987164"/>
              <a:gd name="connsiteX8" fmla="*/ 995513 w 4353856"/>
              <a:gd name="connsiteY8" fmla="*/ 509932 h 3987164"/>
              <a:gd name="connsiteX9" fmla="*/ 1137181 w 4353856"/>
              <a:gd name="connsiteY9" fmla="*/ 84929 h 3987164"/>
              <a:gd name="connsiteX10" fmla="*/ 1523547 w 4353856"/>
              <a:gd name="connsiteY10" fmla="*/ 20534 h 3987164"/>
              <a:gd name="connsiteX11" fmla="*/ 1819761 w 4353856"/>
              <a:gd name="connsiteY11" fmla="*/ 342506 h 3987164"/>
              <a:gd name="connsiteX12" fmla="*/ 1587942 w 4353856"/>
              <a:gd name="connsiteY12" fmla="*/ 870540 h 3987164"/>
              <a:gd name="connsiteX13" fmla="*/ 1806882 w 4353856"/>
              <a:gd name="connsiteY13" fmla="*/ 1450089 h 3987164"/>
              <a:gd name="connsiteX14" fmla="*/ 2682646 w 4353856"/>
              <a:gd name="connsiteY14" fmla="*/ 1887971 h 3987164"/>
              <a:gd name="connsiteX15" fmla="*/ 3210680 w 4353856"/>
              <a:gd name="connsiteY15" fmla="*/ 1965244 h 3987164"/>
              <a:gd name="connsiteX16" fmla="*/ 3957654 w 4353856"/>
              <a:gd name="connsiteY16" fmla="*/ 2235701 h 3987164"/>
              <a:gd name="connsiteX17" fmla="*/ 4240989 w 4353856"/>
              <a:gd name="connsiteY17" fmla="*/ 2544794 h 3987164"/>
              <a:gd name="connsiteX18" fmla="*/ 4318263 w 4353856"/>
              <a:gd name="connsiteY18" fmla="*/ 2892523 h 3987164"/>
              <a:gd name="connsiteX19" fmla="*/ 3687198 w 4353856"/>
              <a:gd name="connsiteY19" fmla="*/ 3446315 h 3987164"/>
              <a:gd name="connsiteX20" fmla="*/ 3004618 w 4353856"/>
              <a:gd name="connsiteY20" fmla="*/ 3845560 h 3987164"/>
              <a:gd name="connsiteX21" fmla="*/ 2322037 w 4353856"/>
              <a:gd name="connsiteY21" fmla="*/ 3961470 h 3987164"/>
              <a:gd name="connsiteX22" fmla="*/ 1098544 w 4353856"/>
              <a:gd name="connsiteY22" fmla="*/ 3394799 h 3987164"/>
              <a:gd name="connsiteX23" fmla="*/ 2270522 w 4353856"/>
              <a:gd name="connsiteY23" fmla="*/ 2931160 h 3987164"/>
              <a:gd name="connsiteX24" fmla="*/ 2747040 w 4353856"/>
              <a:gd name="connsiteY24" fmla="*/ 2519036 h 3987164"/>
              <a:gd name="connsiteX25" fmla="*/ 2322037 w 4353856"/>
              <a:gd name="connsiteY25" fmla="*/ 2403126 h 3987164"/>
              <a:gd name="connsiteX26" fmla="*/ 1832640 w 4353856"/>
              <a:gd name="connsiteY26" fmla="*/ 2506157 h 3987164"/>
              <a:gd name="connsiteX27" fmla="*/ 1626578 w 4353856"/>
              <a:gd name="connsiteY27" fmla="*/ 2416005 h 3987164"/>
              <a:gd name="connsiteX28" fmla="*/ 1729609 w 4353856"/>
              <a:gd name="connsiteY28" fmla="*/ 2222822 h 398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53856" h="3987164">
                <a:moveTo>
                  <a:pt x="1729609" y="2222822"/>
                </a:moveTo>
                <a:cubicBezTo>
                  <a:pt x="1731755" y="2136963"/>
                  <a:pt x="1712437" y="1997442"/>
                  <a:pt x="1639457" y="1900850"/>
                </a:cubicBezTo>
                <a:cubicBezTo>
                  <a:pt x="1566477" y="1804258"/>
                  <a:pt x="1416223" y="1709813"/>
                  <a:pt x="1291727" y="1643272"/>
                </a:cubicBezTo>
                <a:cubicBezTo>
                  <a:pt x="1167231" y="1576731"/>
                  <a:pt x="1059907" y="1553120"/>
                  <a:pt x="892482" y="1501605"/>
                </a:cubicBezTo>
                <a:cubicBezTo>
                  <a:pt x="725057" y="1450090"/>
                  <a:pt x="435282" y="1430770"/>
                  <a:pt x="287175" y="1334179"/>
                </a:cubicBezTo>
                <a:cubicBezTo>
                  <a:pt x="139068" y="1237588"/>
                  <a:pt x="25305" y="1037966"/>
                  <a:pt x="3840" y="922056"/>
                </a:cubicBezTo>
                <a:cubicBezTo>
                  <a:pt x="-17625" y="806146"/>
                  <a:pt x="53209" y="685943"/>
                  <a:pt x="158387" y="638720"/>
                </a:cubicBezTo>
                <a:cubicBezTo>
                  <a:pt x="263564" y="591497"/>
                  <a:pt x="495384" y="660185"/>
                  <a:pt x="634905" y="638720"/>
                </a:cubicBezTo>
                <a:cubicBezTo>
                  <a:pt x="774426" y="617255"/>
                  <a:pt x="911800" y="602230"/>
                  <a:pt x="995513" y="509932"/>
                </a:cubicBezTo>
                <a:cubicBezTo>
                  <a:pt x="1079226" y="417634"/>
                  <a:pt x="1049175" y="166495"/>
                  <a:pt x="1137181" y="84929"/>
                </a:cubicBezTo>
                <a:cubicBezTo>
                  <a:pt x="1225187" y="3363"/>
                  <a:pt x="1409784" y="-22395"/>
                  <a:pt x="1523547" y="20534"/>
                </a:cubicBezTo>
                <a:cubicBezTo>
                  <a:pt x="1637310" y="63463"/>
                  <a:pt x="1809029" y="200838"/>
                  <a:pt x="1819761" y="342506"/>
                </a:cubicBezTo>
                <a:cubicBezTo>
                  <a:pt x="1830493" y="484174"/>
                  <a:pt x="1590088" y="685943"/>
                  <a:pt x="1587942" y="870540"/>
                </a:cubicBezTo>
                <a:cubicBezTo>
                  <a:pt x="1585796" y="1055137"/>
                  <a:pt x="1624431" y="1280517"/>
                  <a:pt x="1806882" y="1450089"/>
                </a:cubicBezTo>
                <a:cubicBezTo>
                  <a:pt x="1989333" y="1619661"/>
                  <a:pt x="2448680" y="1802112"/>
                  <a:pt x="2682646" y="1887971"/>
                </a:cubicBezTo>
                <a:cubicBezTo>
                  <a:pt x="2916612" y="1973830"/>
                  <a:pt x="2998179" y="1907289"/>
                  <a:pt x="3210680" y="1965244"/>
                </a:cubicBezTo>
                <a:cubicBezTo>
                  <a:pt x="3423181" y="2023199"/>
                  <a:pt x="3785936" y="2139109"/>
                  <a:pt x="3957654" y="2235701"/>
                </a:cubicBezTo>
                <a:cubicBezTo>
                  <a:pt x="4129372" y="2332293"/>
                  <a:pt x="4180888" y="2435324"/>
                  <a:pt x="4240989" y="2544794"/>
                </a:cubicBezTo>
                <a:cubicBezTo>
                  <a:pt x="4301091" y="2654264"/>
                  <a:pt x="4410562" y="2742270"/>
                  <a:pt x="4318263" y="2892523"/>
                </a:cubicBezTo>
                <a:cubicBezTo>
                  <a:pt x="4225965" y="3042777"/>
                  <a:pt x="3906139" y="3287476"/>
                  <a:pt x="3687198" y="3446315"/>
                </a:cubicBezTo>
                <a:cubicBezTo>
                  <a:pt x="3468257" y="3605154"/>
                  <a:pt x="3232145" y="3759701"/>
                  <a:pt x="3004618" y="3845560"/>
                </a:cubicBezTo>
                <a:cubicBezTo>
                  <a:pt x="2777091" y="3931419"/>
                  <a:pt x="2639716" y="4036597"/>
                  <a:pt x="2322037" y="3961470"/>
                </a:cubicBezTo>
                <a:cubicBezTo>
                  <a:pt x="2004358" y="3886343"/>
                  <a:pt x="1107130" y="3566517"/>
                  <a:pt x="1098544" y="3394799"/>
                </a:cubicBezTo>
                <a:cubicBezTo>
                  <a:pt x="1089958" y="3223081"/>
                  <a:pt x="1995773" y="3077120"/>
                  <a:pt x="2270522" y="2931160"/>
                </a:cubicBezTo>
                <a:cubicBezTo>
                  <a:pt x="2545271" y="2785200"/>
                  <a:pt x="2738454" y="2607042"/>
                  <a:pt x="2747040" y="2519036"/>
                </a:cubicBezTo>
                <a:cubicBezTo>
                  <a:pt x="2755626" y="2431030"/>
                  <a:pt x="2474437" y="2405273"/>
                  <a:pt x="2322037" y="2403126"/>
                </a:cubicBezTo>
                <a:cubicBezTo>
                  <a:pt x="2169637" y="2400980"/>
                  <a:pt x="1948550" y="2504011"/>
                  <a:pt x="1832640" y="2506157"/>
                </a:cubicBezTo>
                <a:cubicBezTo>
                  <a:pt x="1716730" y="2508303"/>
                  <a:pt x="1645896" y="2463228"/>
                  <a:pt x="1626578" y="2416005"/>
                </a:cubicBezTo>
                <a:cubicBezTo>
                  <a:pt x="1607260" y="2368783"/>
                  <a:pt x="1727463" y="2308681"/>
                  <a:pt x="1729609" y="2222822"/>
                </a:cubicBezTo>
                <a:close/>
              </a:path>
            </a:pathLst>
          </a:custGeom>
          <a:noFill/>
          <a:ln w="15875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6" name="Picture 3" descr="D:\LES\ЕАИС\kamera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3500" y="3888342"/>
            <a:ext cx="432050" cy="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 descr="D:\LES\ЕАИС\kamera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69563" y="2792451"/>
            <a:ext cx="432050" cy="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D:\LES\ЕАИС\kamera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7029" y="2104919"/>
            <a:ext cx="432050" cy="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3" descr="D:\LES\ЕАИС\kamera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8791" y="2833406"/>
            <a:ext cx="432050" cy="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 descr="D:\LES\ЕАИС\kamera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9228" y="2444258"/>
            <a:ext cx="432050" cy="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" descr="D:\LES\ЕАИС\kamera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48405" y="1506622"/>
            <a:ext cx="432050" cy="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" descr="D:\LES\ЕАИС\kamera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12131" y="5286194"/>
            <a:ext cx="432050" cy="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3" descr="D:\LES\ЕАИС\kamera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27720" y="4415288"/>
            <a:ext cx="432050" cy="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4868">
            <a:off x="2668857" y="5058023"/>
            <a:ext cx="2285314" cy="2153430"/>
          </a:xfrm>
          <a:prstGeom prst="rect">
            <a:avLst/>
          </a:prstGeom>
        </p:spPr>
      </p:pic>
      <p:sp>
        <p:nvSpPr>
          <p:cNvPr id="96" name="Скругленный прямоугольник 95"/>
          <p:cNvSpPr/>
          <p:nvPr/>
        </p:nvSpPr>
        <p:spPr>
          <a:xfrm>
            <a:off x="8760173" y="5505509"/>
            <a:ext cx="3049752" cy="128951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3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видеомониторинга </a:t>
            </a:r>
          </a:p>
          <a:p>
            <a:pPr algn="ctr"/>
            <a:r>
              <a:rPr lang="ru-RU" sz="13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84 видеокамеры в 19 лесничествах </a:t>
            </a:r>
            <a:br>
              <a:rPr lang="ru-RU" sz="13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sz="13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охватом</a:t>
            </a:r>
            <a:r>
              <a:rPr lang="ru-RU" sz="13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ru-RU" sz="13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3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100 % площади </a:t>
            </a:r>
            <a:br>
              <a:rPr lang="ru-RU" sz="13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земель лесного фонда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7" name="Picture 3" descr="D:\LES\ЕАИС\kamera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5801" y="5559251"/>
            <a:ext cx="852334" cy="77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J:\LES\лесной надзор\inspekt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68" y="2565626"/>
            <a:ext cx="239056" cy="54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Скругленный прямоугольник 93"/>
          <p:cNvSpPr/>
          <p:nvPr/>
        </p:nvSpPr>
        <p:spPr>
          <a:xfrm>
            <a:off x="1044262" y="5701684"/>
            <a:ext cx="2591547" cy="1118279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3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Космический мониторинг</a:t>
            </a:r>
          </a:p>
          <a:p>
            <a:pPr algn="ctr"/>
            <a:r>
              <a:rPr lang="ru-RU" sz="13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использование системы </a:t>
            </a:r>
            <a:br>
              <a:rPr lang="ru-RU" sz="13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3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ИСДМ-Рослесхоз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0" name="Picture 3" descr="D:\LES\ЕАИС\kamera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7354" y="3685561"/>
            <a:ext cx="432050" cy="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Рисунок 10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t="24241" r="12331" b="12466"/>
          <a:stretch/>
        </p:blipFill>
        <p:spPr>
          <a:xfrm rot="619421">
            <a:off x="7452726" y="2562875"/>
            <a:ext cx="3566401" cy="111960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2000" y1="95541" x2="74727" y2="83121"/>
                        <a14:foregroundMark x1="98182" y1="49682" x2="92545" y2="28344"/>
                        <a14:foregroundMark x1="52364" y1="42357" x2="90727" y2="38854"/>
                        <a14:foregroundMark x1="49818" y1="28344" x2="48727" y2="11146"/>
                        <a14:foregroundMark x1="13455" y1="63694" x2="20364" y2="46815"/>
                        <a14:foregroundMark x1="20545" y1="86624" x2="42182" y2="80255"/>
                        <a14:foregroundMark x1="14545" y1="637" x2="47273" y2="4140"/>
                        <a14:foregroundMark x1="85091" y1="20382" x2="55636" y2="6369"/>
                        <a14:foregroundMark x1="42545" y1="39172" x2="26545" y2="40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34" y="5739237"/>
            <a:ext cx="2583607" cy="1106174"/>
          </a:xfrm>
          <a:prstGeom prst="rect">
            <a:avLst/>
          </a:prstGeom>
        </p:spPr>
      </p:pic>
      <p:sp>
        <p:nvSpPr>
          <p:cNvPr id="3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84364" y="6391669"/>
            <a:ext cx="398508" cy="365717"/>
          </a:xfrm>
        </p:spPr>
        <p:txBody>
          <a:bodyPr/>
          <a:lstStyle/>
          <a:p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1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63538" y="573107"/>
            <a:ext cx="9941819" cy="70812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Материально-техническое обеспечение</a:t>
            </a:r>
            <a:b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пожарно-химических станций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652078"/>
              </p:ext>
            </p:extLst>
          </p:nvPr>
        </p:nvGraphicFramePr>
        <p:xfrm>
          <a:off x="227458" y="1448868"/>
          <a:ext cx="11649251" cy="4652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09"/>
                <a:gridCol w="1802012"/>
                <a:gridCol w="6276301"/>
                <a:gridCol w="943632"/>
                <a:gridCol w="1836897"/>
              </a:tblGrid>
              <a:tr h="6474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п.п</a:t>
                      </a:r>
                      <a:r>
                        <a:rPr lang="ru-RU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лесопожарной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техники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изм.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Кол-во 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</a:tr>
              <a:tr h="5795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1.</a:t>
                      </a:r>
                      <a:endParaRPr lang="ru-RU" sz="1400" b="1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Пожарные машины</a:t>
                      </a:r>
                      <a:endParaRPr lang="ru-RU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шт.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110</a:t>
                      </a:r>
                      <a:endParaRPr lang="ru-RU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</a:tr>
              <a:tr h="5633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2.</a:t>
                      </a:r>
                      <a:endParaRPr lang="ru-RU" sz="1400" b="1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Лесопожарные</a:t>
                      </a:r>
                      <a:r>
                        <a:rPr lang="ru-RU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тракторы</a:t>
                      </a:r>
                      <a:endParaRPr lang="ru-RU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шт.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</a:t>
                      </a:r>
                      <a:endParaRPr lang="ru-RU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</a:tr>
              <a:tr h="54719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3.</a:t>
                      </a:r>
                      <a:endParaRPr lang="ru-RU" sz="1400" b="1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Бульдозеры</a:t>
                      </a:r>
                      <a:endParaRPr lang="ru-RU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шт.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ru-RU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</a:tr>
              <a:tr h="5785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4.</a:t>
                      </a:r>
                      <a:endParaRPr lang="ru-RU" sz="1400" b="1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Тралы</a:t>
                      </a:r>
                      <a:endParaRPr lang="ru-RU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шт.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ru-RU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</a:tr>
              <a:tr h="73229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5.</a:t>
                      </a:r>
                      <a:endParaRPr lang="ru-RU" sz="1400" b="1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Лесопатрульные</a:t>
                      </a:r>
                      <a:r>
                        <a:rPr lang="ru-RU" sz="14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комплексы</a:t>
                      </a:r>
                      <a:endParaRPr lang="ru-RU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шт.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</a:t>
                      </a:r>
                      <a:endParaRPr lang="ru-RU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</a:tr>
              <a:tr h="50223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6.</a:t>
                      </a:r>
                      <a:endParaRPr lang="ru-RU" sz="1400" b="1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Спецтехника</a:t>
                      </a:r>
                      <a:endParaRPr lang="ru-RU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шт.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ru-RU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</a:tr>
              <a:tr h="50223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7.</a:t>
                      </a:r>
                      <a:endParaRPr lang="ru-RU" sz="1400" b="1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Прицепы и прочая техника</a:t>
                      </a:r>
                      <a:endParaRPr lang="ru-RU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шт.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109</a:t>
                      </a:r>
                      <a:endParaRPr lang="ru-RU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35929" y="6134321"/>
            <a:ext cx="11540781" cy="43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926" tIns="54517" rIns="42926" bIns="54517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Aft>
                <a:spcPct val="0"/>
              </a:spcAft>
              <a:buClr>
                <a:srgbClr val="FF0000"/>
              </a:buClr>
              <a:buSzPct val="80000"/>
              <a:buBlip>
                <a:blip r:embed="rId2"/>
              </a:buBlip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Aft>
                <a:spcPct val="0"/>
              </a:spcAft>
              <a:buClr>
                <a:srgbClr val="FF0000"/>
              </a:buClr>
              <a:buSzPct val="80000"/>
              <a:buBlip>
                <a:blip r:embed="rId2"/>
              </a:buBlip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Aft>
                <a:spcPct val="0"/>
              </a:spcAft>
              <a:buClr>
                <a:srgbClr val="FF0000"/>
              </a:buClr>
              <a:buSzPct val="80000"/>
              <a:buBlip>
                <a:blip r:embed="rId2"/>
              </a:buBlip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Aft>
                <a:spcPct val="0"/>
              </a:spcAft>
              <a:buClr>
                <a:srgbClr val="FF0000"/>
              </a:buClr>
              <a:buSzPct val="80000"/>
              <a:buBlip>
                <a:blip r:embed="rId2"/>
              </a:buBlip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sz="2100" dirty="0">
                <a:solidFill>
                  <a:srgbClr val="0070C0"/>
                </a:solidFill>
              </a:rPr>
              <a:t>Всего специализированной лесопожарной техники </a:t>
            </a:r>
            <a:r>
              <a:rPr lang="ru-RU" sz="2100" dirty="0">
                <a:solidFill>
                  <a:srgbClr val="0070C0"/>
                </a:solidFill>
              </a:rPr>
              <a:t>– 418 ед</a:t>
            </a:r>
            <a:r>
              <a:rPr lang="ru-RU" sz="2100" dirty="0">
                <a:solidFill>
                  <a:srgbClr val="0070C0"/>
                </a:solidFill>
              </a:rPr>
              <a:t>.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endParaRPr lang="ru-RU" sz="2100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64" y="2749581"/>
            <a:ext cx="1012981" cy="43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60" y="3289947"/>
            <a:ext cx="797214" cy="46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 descr="G:\техника уменьшенная\Тягач Урал 63704 с полуприцепом ТСП94183 маленький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41" y="3831293"/>
            <a:ext cx="1398335" cy="4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6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52" y="4261730"/>
            <a:ext cx="1371172" cy="86549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96" y="2095244"/>
            <a:ext cx="1013642" cy="51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04" y="5179675"/>
            <a:ext cx="874172" cy="41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skat-trak.ru/media/item_images/pricep-kompleks-dlya-pozharotusheniya-pkp-4-vodolej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4" r="2162" b="19624"/>
          <a:stretch/>
        </p:blipFill>
        <p:spPr bwMode="auto">
          <a:xfrm>
            <a:off x="1030356" y="5688359"/>
            <a:ext cx="1280911" cy="41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http://lifeglobe.net/media/places/104/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3" y="0"/>
            <a:ext cx="935538" cy="93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32" y="23570"/>
            <a:ext cx="1165506" cy="1099077"/>
          </a:xfrm>
          <a:prstGeom prst="rect">
            <a:avLst/>
          </a:prstGeom>
        </p:spPr>
      </p:pic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29885" y="6353059"/>
            <a:ext cx="398508" cy="365717"/>
          </a:xfrm>
        </p:spPr>
        <p:txBody>
          <a:bodyPr/>
          <a:lstStyle/>
          <a:p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355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lifeglobe.net/media/places/104/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3" y="0"/>
            <a:ext cx="935538" cy="93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32" y="23571"/>
            <a:ext cx="1165506" cy="109907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37045" y="129953"/>
            <a:ext cx="9328799" cy="793372"/>
          </a:xfrm>
        </p:spPr>
        <p:txBody>
          <a:bodyPr vert="horz" lIns="0" rIns="0" bIns="0" anchor="b"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Выполнение профилактических противопожарных мероприятий на землях лесного фонда</a:t>
            </a:r>
            <a:b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Московской области в </a:t>
            </a:r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 </a:t>
            </a:r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519497" y="6371063"/>
            <a:ext cx="480942" cy="365717"/>
          </a:xfrm>
        </p:spPr>
        <p:txBody>
          <a:bodyPr/>
          <a:lstStyle/>
          <a:p>
            <a:fld id="{725C68B6-61C2-468F-89AB-4B9F7531AA68}" type="slidenum">
              <a:rPr lang="ru-RU" sz="2400" b="1">
                <a:solidFill>
                  <a:srgbClr val="3F762A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5</a:t>
            </a:fld>
            <a:endParaRPr lang="ru-RU" sz="2400" b="1" dirty="0">
              <a:solidFill>
                <a:srgbClr val="3F762A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" y="1530842"/>
            <a:ext cx="3857925" cy="2169927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43585" y="961711"/>
            <a:ext cx="3818288" cy="517614"/>
          </a:xfrm>
          <a:prstGeom prst="rect">
            <a:avLst/>
          </a:prstGeom>
        </p:spPr>
        <p:txBody>
          <a:bodyPr vert="horz" lIns="0" tIns="54517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ctr">
              <a:spcBef>
                <a:spcPts val="0"/>
              </a:spcBef>
            </a:pPr>
            <a:r>
              <a:rPr lang="ru-RU" sz="13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Эксплуатация лесных дорог, предназначенных для охраны лесов от пожаров – 290,7 км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61" y="1569093"/>
            <a:ext cx="3813806" cy="2145111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4114161" y="1013227"/>
            <a:ext cx="3984317" cy="387877"/>
          </a:xfrm>
          <a:prstGeom prst="rect">
            <a:avLst/>
          </a:prstGeom>
        </p:spPr>
        <p:txBody>
          <a:bodyPr vert="horz" lIns="0" tIns="54517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ctr">
              <a:spcBef>
                <a:spcPts val="0"/>
              </a:spcBef>
            </a:pPr>
            <a:r>
              <a:rPr lang="ru-RU" sz="13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Устройство и уход за противопожарными минерализованными полосами – 5826 км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r="10859"/>
          <a:stretch/>
        </p:blipFill>
        <p:spPr>
          <a:xfrm>
            <a:off x="8167174" y="1555658"/>
            <a:ext cx="3984318" cy="214511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1"/>
          <a:stretch/>
        </p:blipFill>
        <p:spPr>
          <a:xfrm>
            <a:off x="103947" y="4436604"/>
            <a:ext cx="3804129" cy="193445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546"/>
          <a:stretch/>
        </p:blipFill>
        <p:spPr>
          <a:xfrm>
            <a:off x="4114161" y="4436604"/>
            <a:ext cx="3812023" cy="19577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" r="8552"/>
          <a:stretch/>
        </p:blipFill>
        <p:spPr>
          <a:xfrm>
            <a:off x="8167174" y="4440668"/>
            <a:ext cx="3915622" cy="1958152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8860220" y="1172926"/>
            <a:ext cx="2940242" cy="228178"/>
          </a:xfrm>
          <a:prstGeom prst="rect">
            <a:avLst/>
          </a:prstGeom>
        </p:spPr>
        <p:txBody>
          <a:bodyPr vert="horz" lIns="0" tIns="54517" rIns="0" bIns="0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ctr">
              <a:spcBef>
                <a:spcPts val="0"/>
              </a:spcBef>
            </a:pPr>
            <a:r>
              <a:rPr lang="ru-RU" sz="13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Прочистка просек – 1942 км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76628" y="4003552"/>
            <a:ext cx="3831928" cy="306804"/>
          </a:xfrm>
          <a:prstGeom prst="rect">
            <a:avLst/>
          </a:prstGeom>
        </p:spPr>
        <p:txBody>
          <a:bodyPr vert="horz" lIns="0" tIns="54517" rIns="0" bIns="0" anchor="b">
            <a:noAutofit/>
          </a:bodyPr>
          <a:lstStyle>
            <a:defPPr>
              <a:defRPr lang="ru-RU"/>
            </a:defPPr>
            <a:lvl1pPr algn="ctr" fontAlgn="ctr">
              <a:spcBef>
                <a:spcPts val="0"/>
              </a:spcBef>
              <a:buNone/>
              <a:defRPr kumimoji="0" sz="1071" b="0">
                <a:ln>
                  <a:noFill/>
                </a:ln>
                <a:solidFill>
                  <a:prstClr val="black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Установка и содержание шлагбаумов</a:t>
            </a:r>
          </a:p>
          <a:p>
            <a:r>
              <a:rPr lang="ru-RU" dirty="0"/>
              <a:t>– 1000 км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4266552" y="4003552"/>
            <a:ext cx="3831928" cy="306804"/>
          </a:xfrm>
          <a:prstGeom prst="rect">
            <a:avLst/>
          </a:prstGeom>
        </p:spPr>
        <p:txBody>
          <a:bodyPr vert="horz" lIns="0" tIns="54517" rIns="0" bIns="0" anchor="b">
            <a:noAutofit/>
          </a:bodyPr>
          <a:lstStyle>
            <a:defPPr>
              <a:defRPr lang="ru-RU"/>
            </a:defPPr>
            <a:lvl1pPr algn="ctr" fontAlgn="ctr">
              <a:spcBef>
                <a:spcPts val="0"/>
              </a:spcBef>
              <a:buNone/>
              <a:defRPr kumimoji="0" sz="1071" b="0">
                <a:ln>
                  <a:noFill/>
                </a:ln>
                <a:solidFill>
                  <a:prstClr val="black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Установка панно, плакатов, аншлагов, запрещающих знаков – 3030 шт. 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168511" y="4003552"/>
            <a:ext cx="3831928" cy="306804"/>
          </a:xfrm>
          <a:prstGeom prst="rect">
            <a:avLst/>
          </a:prstGeom>
        </p:spPr>
        <p:txBody>
          <a:bodyPr vert="horz" lIns="0" tIns="54517" rIns="0" bIns="0" anchor="b">
            <a:noAutofit/>
          </a:bodyPr>
          <a:lstStyle>
            <a:defPPr>
              <a:defRPr lang="ru-RU"/>
            </a:defPPr>
            <a:lvl1pPr algn="ctr" fontAlgn="ctr">
              <a:spcBef>
                <a:spcPts val="0"/>
              </a:spcBef>
              <a:buNone/>
              <a:defRPr kumimoji="0" sz="1071" b="0">
                <a:ln>
                  <a:noFill/>
                </a:ln>
                <a:solidFill>
                  <a:prstClr val="black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Благоустройство зон отдыха граждан, пребывающих в лесах – 1351 шт.</a:t>
            </a:r>
          </a:p>
        </p:txBody>
      </p:sp>
    </p:spTree>
    <p:extLst>
      <p:ext uri="{BB962C8B-B14F-4D97-AF65-F5344CB8AC3E}">
        <p14:creationId xmlns:p14="http://schemas.microsoft.com/office/powerpoint/2010/main" val="17557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24409" y="457201"/>
            <a:ext cx="9922724" cy="62276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Межведомственное взаимодействие и  оперативный обмен информацией</a:t>
            </a:r>
          </a:p>
        </p:txBody>
      </p:sp>
      <p:pic>
        <p:nvPicPr>
          <p:cNvPr id="59" name="Рисунок 58" descr="http://lifeglobe.net/media/places/104/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3" y="0"/>
            <a:ext cx="935538" cy="93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32" y="23570"/>
            <a:ext cx="1165506" cy="1099077"/>
          </a:xfrm>
          <a:prstGeom prst="rect">
            <a:avLst/>
          </a:prstGeom>
        </p:spPr>
      </p:pic>
      <p:sp>
        <p:nvSpPr>
          <p:cNvPr id="5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74375" y="6366650"/>
            <a:ext cx="398508" cy="365717"/>
          </a:xfrm>
        </p:spPr>
        <p:txBody>
          <a:bodyPr/>
          <a:lstStyle/>
          <a:p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738167" y="2560080"/>
            <a:ext cx="3240360" cy="2093056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07532" y="2541004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Региональная диспетчерская служба Комитета лесного хозяйства Московской области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Прямая линия лесной охраны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8-800-100-94-00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112 Служба спасения МО</a:t>
            </a:r>
            <a:endParaRPr lang="ru-RU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174407" y="1209022"/>
            <a:ext cx="2367880" cy="101649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42223" y="1224334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Председатель </a:t>
            </a:r>
            <a:br>
              <a:rPr lang="ru-RU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КЧС и ОПБ Московской области</a:t>
            </a:r>
            <a:endParaRPr lang="ru-RU" sz="1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Выноска со стрелкой вверх 64"/>
          <p:cNvSpPr/>
          <p:nvPr/>
        </p:nvSpPr>
        <p:spPr>
          <a:xfrm>
            <a:off x="5098207" y="4653136"/>
            <a:ext cx="2592288" cy="1656184"/>
          </a:xfrm>
          <a:prstGeom prst="upArrowCallou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74407" y="5301208"/>
            <a:ext cx="2300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Информация о пожарной опасности в лесах и лесных пожарах</a:t>
            </a:r>
            <a:endParaRPr lang="ru-RU" sz="1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269" y="4859102"/>
            <a:ext cx="442106" cy="442106"/>
          </a:xfrm>
          <a:prstGeom prst="rect">
            <a:avLst/>
          </a:prstGeom>
        </p:spPr>
      </p:pic>
      <p:sp>
        <p:nvSpPr>
          <p:cNvPr id="68" name="Скругленный прямоугольник 67"/>
          <p:cNvSpPr/>
          <p:nvPr/>
        </p:nvSpPr>
        <p:spPr>
          <a:xfrm>
            <a:off x="2072561" y="1224334"/>
            <a:ext cx="2160240" cy="82025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06469" y="137473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ЦУКС ГУ МЧС России по Московской области</a:t>
            </a:r>
            <a:endParaRPr lang="ru-RU" sz="1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073871" y="3361058"/>
            <a:ext cx="2160240" cy="78802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73871" y="342900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Оперативный дежурный ЕДДС муниципальных районов Московской области</a:t>
            </a:r>
            <a:endParaRPr lang="ru-RU" sz="1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063216" y="440124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Дежурная служба лесничеств ГКУ МО «</a:t>
            </a:r>
            <a:r>
              <a:rPr lang="ru-RU" sz="12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Мособллес</a:t>
            </a:r>
            <a:r>
              <a:rPr lang="ru-RU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073871" y="4366845"/>
            <a:ext cx="2160240" cy="770022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73871" y="5549170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Дежурная служба ПХС ГАУ МО «Центрлесхоз»</a:t>
            </a:r>
            <a:endParaRPr lang="ru-RU" sz="11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073871" y="5445224"/>
            <a:ext cx="2160240" cy="648072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8410575" y="1193540"/>
            <a:ext cx="2160240" cy="72329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513059" y="1193540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Федеральная диспетчерская служба ФБУ «</a:t>
            </a:r>
            <a:r>
              <a:rPr lang="ru-RU" sz="1100" b="1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Авиалесоохрана</a:t>
            </a:r>
            <a:r>
              <a:rPr lang="ru-RU" sz="11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11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8410575" y="2132856"/>
            <a:ext cx="2160240" cy="648072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8410575" y="4437112"/>
            <a:ext cx="2160240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410575" y="4509120"/>
            <a:ext cx="21602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ФГБУ «Приокско-Террасный государственный природный биосферный заповедник» </a:t>
            </a:r>
            <a:endParaRPr lang="ru-RU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8410575" y="5157192"/>
            <a:ext cx="2160240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410575" y="5204361"/>
            <a:ext cx="21602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ФГБУ "Национальный парк «Лосиный остров»</a:t>
            </a:r>
            <a:endParaRPr lang="ru-RU" sz="11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8410575" y="2908595"/>
            <a:ext cx="2160240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482583" y="2996952"/>
            <a:ext cx="20469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Костеревское </a:t>
            </a:r>
            <a:br>
              <a:rPr lang="ru-RU" sz="11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военное лесничество</a:t>
            </a:r>
            <a:endParaRPr lang="ru-RU" sz="11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8410575" y="3645024"/>
            <a:ext cx="2160240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482583" y="3790201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Московское </a:t>
            </a:r>
            <a:br>
              <a:rPr lang="ru-RU" sz="11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военное лесничество</a:t>
            </a:r>
            <a:endParaRPr lang="ru-RU" sz="11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7" name="Picture 2" descr="http://zyryanovsk.hh.kz/employer-logo/43038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034" y="2937701"/>
            <a:ext cx="448423" cy="29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://zyryanovsk.hh.kz/employer-logo/43038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392" y="3714328"/>
            <a:ext cx="448423" cy="29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" name="Прямая со стрелкой 88"/>
          <p:cNvCxnSpPr>
            <a:endCxn id="63" idx="1"/>
          </p:cNvCxnSpPr>
          <p:nvPr/>
        </p:nvCxnSpPr>
        <p:spPr>
          <a:xfrm>
            <a:off x="4223456" y="1709300"/>
            <a:ext cx="950951" cy="797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4486138" y="1717270"/>
            <a:ext cx="1" cy="40879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8194551" y="5481228"/>
            <a:ext cx="216024" cy="46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8196395" y="1566723"/>
            <a:ext cx="0" cy="4623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endCxn id="79" idx="1"/>
          </p:cNvCxnSpPr>
          <p:nvPr/>
        </p:nvCxnSpPr>
        <p:spPr>
          <a:xfrm>
            <a:off x="8194551" y="4761148"/>
            <a:ext cx="21602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flipH="1">
            <a:off x="4234111" y="5805264"/>
            <a:ext cx="25202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2" descr="http://promportal.su/foto/message_fotos/4/49566/telefoniya_remont_i_postroenie_telefonnih_setey_foto_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0612">
            <a:off x="4972243" y="3829633"/>
            <a:ext cx="336005" cy="4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Скругленный прямоугольник 95"/>
          <p:cNvSpPr/>
          <p:nvPr/>
        </p:nvSpPr>
        <p:spPr>
          <a:xfrm>
            <a:off x="8410575" y="5877272"/>
            <a:ext cx="2160240" cy="576064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8410575" y="6078488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ГК Завидово</a:t>
            </a:r>
            <a:endParaRPr lang="ru-RU" sz="11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8" name="Прямая со стрелкой 97"/>
          <p:cNvCxnSpPr>
            <a:endCxn id="97" idx="1"/>
          </p:cNvCxnSpPr>
          <p:nvPr/>
        </p:nvCxnSpPr>
        <p:spPr>
          <a:xfrm>
            <a:off x="8194551" y="6193904"/>
            <a:ext cx="216024" cy="153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8477055" y="2259505"/>
            <a:ext cx="2016224" cy="449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Департамент лесного хозяйства по ЦФО</a:t>
            </a:r>
            <a:endParaRPr lang="ru-RU" sz="12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0" name="Прямая со стрелкой 99"/>
          <p:cNvCxnSpPr>
            <a:endCxn id="76" idx="1"/>
          </p:cNvCxnSpPr>
          <p:nvPr/>
        </p:nvCxnSpPr>
        <p:spPr>
          <a:xfrm>
            <a:off x="8196395" y="1555186"/>
            <a:ext cx="21418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endCxn id="78" idx="1"/>
          </p:cNvCxnSpPr>
          <p:nvPr/>
        </p:nvCxnSpPr>
        <p:spPr>
          <a:xfrm flipV="1">
            <a:off x="8194551" y="2456892"/>
            <a:ext cx="216024" cy="36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endCxn id="83" idx="1"/>
          </p:cNvCxnSpPr>
          <p:nvPr/>
        </p:nvCxnSpPr>
        <p:spPr>
          <a:xfrm>
            <a:off x="8194551" y="3228437"/>
            <a:ext cx="216024" cy="41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>
            <a:endCxn id="85" idx="1"/>
          </p:cNvCxnSpPr>
          <p:nvPr/>
        </p:nvCxnSpPr>
        <p:spPr>
          <a:xfrm flipV="1">
            <a:off x="8194551" y="3969060"/>
            <a:ext cx="216024" cy="98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flipH="1">
            <a:off x="7978527" y="3645024"/>
            <a:ext cx="21602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>
            <a:endCxn id="70" idx="3"/>
          </p:cNvCxnSpPr>
          <p:nvPr/>
        </p:nvCxnSpPr>
        <p:spPr>
          <a:xfrm flipH="1">
            <a:off x="4234111" y="3754118"/>
            <a:ext cx="252027" cy="9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endCxn id="73" idx="3"/>
          </p:cNvCxnSpPr>
          <p:nvPr/>
        </p:nvCxnSpPr>
        <p:spPr>
          <a:xfrm flipH="1">
            <a:off x="4234111" y="4750987"/>
            <a:ext cx="252028" cy="8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4486139" y="5805264"/>
            <a:ext cx="6120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Скругленный прямоугольник 107"/>
          <p:cNvSpPr/>
          <p:nvPr/>
        </p:nvSpPr>
        <p:spPr>
          <a:xfrm>
            <a:off x="2072561" y="2309101"/>
            <a:ext cx="2160240" cy="83186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Дежурная служба Администрации Губернатора Московской области </a:t>
            </a:r>
            <a:endParaRPr lang="ru-RU" sz="11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9" name="Прямая со стрелкой 108"/>
          <p:cNvCxnSpPr/>
          <p:nvPr/>
        </p:nvCxnSpPr>
        <p:spPr>
          <a:xfrm flipH="1">
            <a:off x="4234111" y="2780928"/>
            <a:ext cx="25202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V="1">
            <a:off x="7690495" y="5769260"/>
            <a:ext cx="504056" cy="90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4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21931" y="1479487"/>
            <a:ext cx="10108355" cy="440451"/>
          </a:xfrm>
        </p:spPr>
        <p:txBody>
          <a:bodyPr>
            <a:normAutofit/>
          </a:bodyPr>
          <a:lstStyle/>
          <a:p>
            <a:pPr marL="539487" indent="-539487" defTabSz="645491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Утверждены </a:t>
            </a:r>
            <a:r>
              <a:rPr lang="ru-RU" sz="19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планы тушения лесных пожаров по 19 лесничествам</a:t>
            </a:r>
          </a:p>
          <a:p>
            <a:pPr marL="539487" indent="-539487" defTabSz="645491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endParaRPr lang="ru-RU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ru-RU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ru-RU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6733" y="537553"/>
            <a:ext cx="9749473" cy="4622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Подготовка к пожароопасному сезону 2018 года</a:t>
            </a:r>
            <a:endParaRPr lang="ru-RU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6180" y="6608043"/>
            <a:ext cx="220260" cy="433264"/>
          </a:xfrm>
          <a:prstGeom prst="rect">
            <a:avLst/>
          </a:prstGeom>
          <a:noFill/>
        </p:spPr>
        <p:txBody>
          <a:bodyPr wrap="none" lIns="109033" tIns="54517" rIns="109033" bIns="54517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3513" y="1838161"/>
            <a:ext cx="11789125" cy="694874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 marL="539487" indent="-539487" defTabSz="645491" eaLnBrk="0" fontAlgn="base" hangingPunct="0">
              <a:spcAft>
                <a:spcPct val="0"/>
              </a:spcAft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sz="19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Сводный </a:t>
            </a:r>
            <a:r>
              <a:rPr lang="ru-RU" sz="19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 тушения лесных </a:t>
            </a:r>
            <a:r>
              <a:rPr lang="ru-RU" sz="19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пожаров на 2018 своевременно утвержден губернатором </a:t>
            </a:r>
            <a:r>
              <a:rPr lang="ru-RU" sz="19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Московской области А.Ю. </a:t>
            </a:r>
            <a:r>
              <a:rPr lang="ru-RU" sz="19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Воробьевым.</a:t>
            </a:r>
            <a:endParaRPr lang="ru-RU" sz="1900" b="1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1410" y="5764966"/>
            <a:ext cx="11343042" cy="98726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109033" tIns="54517" rIns="109033" bIns="54517">
            <a:spAutoFit/>
          </a:bodyPr>
          <a:lstStyle/>
          <a:p>
            <a:pPr marL="539487" indent="-539487" algn="just" defTabSz="64549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sz="1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Сформирован </a:t>
            </a:r>
            <a:r>
              <a:rPr lang="ru-RU" sz="19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 работ по противопожарному обустройству лесов </a:t>
            </a:r>
            <a:r>
              <a:rPr lang="ru-RU" sz="1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1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 </a:t>
            </a:r>
            <a:r>
              <a:rPr lang="ru-RU" sz="1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 и </a:t>
            </a:r>
            <a:r>
              <a:rPr lang="ru-RU" sz="19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 мероприятий </a:t>
            </a:r>
            <a:r>
              <a:rPr lang="ru-RU" sz="19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охране лесов от </a:t>
            </a:r>
            <a:r>
              <a:rPr lang="ru-RU" sz="19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пожаров </a:t>
            </a:r>
            <a:r>
              <a:rPr lang="ru-RU" sz="1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2018 год по каждому лесничеству</a:t>
            </a:r>
            <a:endParaRPr lang="ru-RU" sz="19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44318" y="2765744"/>
            <a:ext cx="2801275" cy="267523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9" name="Группа 4"/>
          <p:cNvGrpSpPr>
            <a:grpSpLocks/>
          </p:cNvGrpSpPr>
          <p:nvPr/>
        </p:nvGrpSpPr>
        <p:grpSpPr bwMode="auto">
          <a:xfrm>
            <a:off x="1817585" y="2929684"/>
            <a:ext cx="2559141" cy="2524364"/>
            <a:chOff x="3368824" y="1585927"/>
            <a:chExt cx="828509" cy="1016706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3368824" y="1585927"/>
              <a:ext cx="719950" cy="936289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Загнутый угол 10"/>
            <p:cNvSpPr/>
            <p:nvPr/>
          </p:nvSpPr>
          <p:spPr>
            <a:xfrm>
              <a:off x="3426086" y="1629008"/>
              <a:ext cx="720547" cy="935714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Загнутый угол 11"/>
            <p:cNvSpPr/>
            <p:nvPr/>
          </p:nvSpPr>
          <p:spPr>
            <a:xfrm>
              <a:off x="3477383" y="1666344"/>
              <a:ext cx="719950" cy="936289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399235" y="3958331"/>
            <a:ext cx="2746357" cy="131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prstClr val="white"/>
                </a:solidFill>
                <a:latin typeface="Verdana" pitchFamily="34" charset="0"/>
              </a:rPr>
              <a:t>СВОДНЫЙ ПЛАН ТУШЕНИЯ ЛЕСНЫХ ПОЖАРОВ НА ТЕРРИТОРИИ МОСКОВСКОЙ ОБЛАСТИ </a:t>
            </a:r>
            <a:r>
              <a:rPr lang="ru-RU" sz="1300" b="1" dirty="0">
                <a:solidFill>
                  <a:prstClr val="white"/>
                </a:solidFill>
                <a:latin typeface="Verdana" pitchFamily="34" charset="0"/>
              </a:rPr>
              <a:t/>
            </a:r>
            <a:br>
              <a:rPr lang="ru-RU" sz="1300" b="1" dirty="0">
                <a:solidFill>
                  <a:prstClr val="white"/>
                </a:solidFill>
                <a:latin typeface="Verdana" pitchFamily="34" charset="0"/>
              </a:rPr>
            </a:br>
            <a:r>
              <a:rPr lang="ru-RU" sz="1300" b="1" dirty="0">
                <a:solidFill>
                  <a:prstClr val="white"/>
                </a:solidFill>
                <a:latin typeface="Verdana" pitchFamily="34" charset="0"/>
              </a:rPr>
              <a:t>В 2018 </a:t>
            </a:r>
            <a:r>
              <a:rPr lang="ru-RU" sz="1300" b="1" dirty="0">
                <a:solidFill>
                  <a:prstClr val="white"/>
                </a:solidFill>
                <a:latin typeface="Verdana" pitchFamily="34" charset="0"/>
              </a:rPr>
              <a:t>ГОДУ</a:t>
            </a:r>
          </a:p>
        </p:txBody>
      </p:sp>
      <p:pic>
        <p:nvPicPr>
          <p:cNvPr id="14" name="Picture 2" descr="D:\LES\moscow2006_obl_largecoa_n28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475" y="3058640"/>
            <a:ext cx="704930" cy="6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1690962" y="2596192"/>
            <a:ext cx="2652433" cy="40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33" tIns="54517" rIns="109033" bIns="5451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C00000"/>
                </a:solidFill>
                <a:latin typeface="Verdana"/>
              </a:rPr>
              <a:t>19</a:t>
            </a:r>
            <a:r>
              <a:rPr lang="ru-RU" sz="1900" b="1" dirty="0">
                <a:solidFill>
                  <a:srgbClr val="FF0000"/>
                </a:solidFill>
                <a:latin typeface="Verdana"/>
              </a:rPr>
              <a:t> </a:t>
            </a:r>
            <a:r>
              <a:rPr lang="ru-RU" sz="1900" b="1" dirty="0">
                <a:solidFill>
                  <a:srgbClr val="C00000"/>
                </a:solidFill>
                <a:latin typeface="Verdana"/>
              </a:rPr>
              <a:t>лесничеств</a:t>
            </a: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4759894" y="2538551"/>
            <a:ext cx="2242098" cy="782266"/>
          </a:xfrm>
          <a:prstGeom prst="curvedDown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2135788" y="3867305"/>
            <a:ext cx="2240938" cy="112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prstClr val="black"/>
                </a:solidFill>
                <a:latin typeface="Verdana" pitchFamily="34" charset="0"/>
              </a:rPr>
              <a:t>ПЛАН ТУШЕНИЯ ЛЕСНЫХ ПОЖАРОВ НА ТЕРРИТОРИИ </a:t>
            </a:r>
            <a:r>
              <a:rPr lang="ru-RU" sz="1100" b="1" dirty="0">
                <a:solidFill>
                  <a:prstClr val="black"/>
                </a:solidFill>
                <a:latin typeface="Verdana" pitchFamily="34" charset="0"/>
              </a:rPr>
              <a:t>БОРОДИНСКОГО ЛЕСНИЧЕСТВА</a:t>
            </a:r>
            <a:br>
              <a:rPr lang="ru-RU" sz="1100" b="1" dirty="0">
                <a:solidFill>
                  <a:prstClr val="black"/>
                </a:solidFill>
                <a:latin typeface="Verdana" pitchFamily="34" charset="0"/>
              </a:rPr>
            </a:br>
            <a:r>
              <a:rPr lang="ru-RU" sz="1100" b="1" dirty="0">
                <a:solidFill>
                  <a:prstClr val="black"/>
                </a:solidFill>
                <a:latin typeface="Verdana" pitchFamily="34" charset="0"/>
              </a:rPr>
              <a:t>В 2018 </a:t>
            </a:r>
            <a:r>
              <a:rPr lang="ru-RU" sz="1100" b="1" dirty="0">
                <a:solidFill>
                  <a:prstClr val="black"/>
                </a:solidFill>
                <a:latin typeface="Verdana" pitchFamily="34" charset="0"/>
              </a:rPr>
              <a:t>ГОДУ</a:t>
            </a:r>
          </a:p>
        </p:txBody>
      </p:sp>
      <p:sp>
        <p:nvSpPr>
          <p:cNvPr id="18" name="Номер слайда 2"/>
          <p:cNvSpPr txBox="1">
            <a:spLocks/>
          </p:cNvSpPr>
          <p:nvPr/>
        </p:nvSpPr>
        <p:spPr>
          <a:xfrm>
            <a:off x="11684364" y="6419097"/>
            <a:ext cx="528274" cy="477444"/>
          </a:xfrm>
          <a:prstGeom prst="rect">
            <a:avLst/>
          </a:prstGeom>
        </p:spPr>
        <p:txBody>
          <a:bodyPr lIns="109033" tIns="54517" rIns="109033" bIns="54517"/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66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525DEDEE-328B-4E05-81E0-9ADE9E64E618}" type="slidenum">
              <a:rPr lang="ru-RU" smtClean="0">
                <a:solidFill>
                  <a:srgbClr val="2A4F1C"/>
                </a:solidFill>
                <a:latin typeface="Verdana"/>
              </a:rPr>
              <a:pPr/>
              <a:t>7</a:t>
            </a:fld>
            <a:endParaRPr lang="ru-RU" dirty="0">
              <a:solidFill>
                <a:srgbClr val="2A4F1C"/>
              </a:solidFill>
              <a:latin typeface="Verdana"/>
            </a:endParaRPr>
          </a:p>
        </p:txBody>
      </p:sp>
      <p:pic>
        <p:nvPicPr>
          <p:cNvPr id="19" name="Рисунок 18" descr="http://lifeglobe.net/media/places/104/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3" y="0"/>
            <a:ext cx="935538" cy="93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32" y="23570"/>
            <a:ext cx="1165506" cy="109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991460"/>
            <a:ext cx="10991374" cy="1144852"/>
          </a:xfrm>
        </p:spPr>
        <p:txBody>
          <a:bodyPr vert="horz" lIns="0" rIns="0" bIns="0" anchor="b"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задачи </a:t>
            </a:r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охране лесов на 2018 </a:t>
            </a:r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год:</a:t>
            </a:r>
            <a:b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255" y="2335507"/>
            <a:ext cx="10991374" cy="4020304"/>
          </a:xfrm>
        </p:spPr>
        <p:txBody>
          <a:bodyPr>
            <a:normAutofit/>
          </a:bodyPr>
          <a:lstStyle/>
          <a:p>
            <a:pPr lvl="0"/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</a:t>
            </a: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выполнение плановых мероприятий по противопожарному обустройству лесов.</a:t>
            </a:r>
          </a:p>
          <a:p>
            <a:pPr lvl="0"/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своевременного обнаружения и тушения лесных пожаров и недопущение возникновения чрезвычайной ситуации.</a:t>
            </a:r>
          </a:p>
          <a:p>
            <a:pPr lvl="0"/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Проведение крупномасштабной противопожарной пропаганды среди населения.</a:t>
            </a:r>
          </a:p>
          <a:p>
            <a:pPr lvl="0"/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системы </a:t>
            </a:r>
            <a:r>
              <a:rPr lang="ru-RU" sz="1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видеомониторинга</a:t>
            </a: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лесных пожаров.</a:t>
            </a:r>
          </a:p>
          <a:p>
            <a:pPr lvl="0"/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лесопожарной инфраструктуры – строительство и ремонт зданий пожарно-химических станций.</a:t>
            </a:r>
          </a:p>
          <a:p>
            <a:pPr lvl="0"/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Закупка новой лесопожарной техники</a:t>
            </a: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 descr="http://lifeglobe.net/media/places/104/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3" y="0"/>
            <a:ext cx="935538" cy="93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32" y="23570"/>
            <a:ext cx="1165506" cy="1099077"/>
          </a:xfrm>
          <a:prstGeom prst="rect">
            <a:avLst/>
          </a:prstGeom>
        </p:spPr>
      </p:pic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74375" y="6366650"/>
            <a:ext cx="398508" cy="365717"/>
          </a:xfrm>
        </p:spPr>
        <p:txBody>
          <a:bodyPr/>
          <a:lstStyle/>
          <a:p>
            <a:r>
              <a:rPr lang="ru-RU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lang="ru-RU" sz="24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655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907" y="953577"/>
            <a:ext cx="11158272" cy="424381"/>
          </a:xfrm>
        </p:spPr>
        <p:txBody>
          <a:bodyPr wrap="square">
            <a:spAutoFit/>
          </a:bodyPr>
          <a:lstStyle/>
          <a:p>
            <a:pPr defTabSz="1090352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направления работы по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лесовосстановлению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32" y="23570"/>
            <a:ext cx="1165506" cy="109907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46284" y="6366650"/>
            <a:ext cx="1017720" cy="365717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11574375" y="6366650"/>
            <a:ext cx="398508" cy="365717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endParaRPr lang="ru-RU" sz="24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083385" y="2623137"/>
            <a:ext cx="1903069" cy="1318951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square" lIns="51429" tIns="0" rIns="25714" bIns="0" anchor="t" anchorCtr="0">
            <a:spAutoFit/>
          </a:bodyPr>
          <a:lstStyle/>
          <a:p>
            <a:pPr>
              <a:spcBef>
                <a:spcPts val="429"/>
              </a:spcBef>
            </a:pPr>
            <a:r>
              <a:rPr lang="ru-RU" sz="2000" b="1" dirty="0"/>
              <a:t>Остановлена эпидемия (поражено </a:t>
            </a:r>
            <a:r>
              <a:rPr lang="ru-RU" sz="2571" b="1" dirty="0">
                <a:solidFill>
                  <a:srgbClr val="C00000"/>
                </a:solidFill>
              </a:rPr>
              <a:t>74</a:t>
            </a:r>
            <a:r>
              <a:rPr lang="ru-RU" sz="2000" b="1" dirty="0"/>
              <a:t> тыс. га)</a:t>
            </a:r>
          </a:p>
        </p:txBody>
      </p:sp>
      <p:sp>
        <p:nvSpPr>
          <p:cNvPr id="14" name="Треугольник 16"/>
          <p:cNvSpPr/>
          <p:nvPr/>
        </p:nvSpPr>
        <p:spPr bwMode="auto">
          <a:xfrm rot="5400000">
            <a:off x="2986949" y="3191468"/>
            <a:ext cx="2271154" cy="272145"/>
          </a:xfrm>
          <a:prstGeom prst="triangl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5709" tIns="33421" rIns="25709" bIns="33421" anchor="ctr"/>
          <a:lstStyle/>
          <a:p>
            <a:pPr marL="44360" defTabSz="477615"/>
            <a:endParaRPr lang="ru-RU" sz="1286" b="1">
              <a:solidFill>
                <a:srgbClr val="FFFFFF"/>
              </a:solidFill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4369158" y="2198761"/>
            <a:ext cx="3323534" cy="2269852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square" lIns="51429" tIns="0" rIns="25714" bIns="0" anchor="t" anchorCtr="0">
            <a:spAutoFit/>
          </a:bodyPr>
          <a:lstStyle/>
          <a:p>
            <a:pPr marL="129270" indent="-129270">
              <a:spcBef>
                <a:spcPts val="857"/>
              </a:spcBef>
              <a:buFont typeface="Arial"/>
              <a:buChar char="•"/>
            </a:pPr>
            <a:r>
              <a:rPr lang="ru-RU" sz="2000" b="1" dirty="0"/>
              <a:t>Проведено СОМ </a:t>
            </a:r>
            <a:r>
              <a:rPr lang="ru-RU" sz="2000" b="1" dirty="0">
                <a:solidFill>
                  <a:srgbClr val="FF0000"/>
                </a:solidFill>
              </a:rPr>
              <a:t>65 </a:t>
            </a:r>
            <a:r>
              <a:rPr lang="ru-RU" sz="2000" b="1" dirty="0"/>
              <a:t>тыс. га, (</a:t>
            </a:r>
            <a:r>
              <a:rPr lang="ru-RU" sz="2000" b="1" dirty="0">
                <a:solidFill>
                  <a:srgbClr val="C00000"/>
                </a:solidFill>
              </a:rPr>
              <a:t>92</a:t>
            </a:r>
            <a:r>
              <a:rPr lang="ru-RU" sz="2000" b="1" dirty="0"/>
              <a:t>% пострадавшей площади), в </a:t>
            </a:r>
            <a:r>
              <a:rPr lang="ru-RU" sz="2000" b="1" dirty="0" err="1"/>
              <a:t>т.ч</a:t>
            </a:r>
            <a:r>
              <a:rPr lang="ru-RU" sz="2000" b="1" dirty="0"/>
              <a:t>. ССР – </a:t>
            </a:r>
            <a:br>
              <a:rPr lang="ru-RU" sz="2000" b="1" dirty="0"/>
            </a:br>
            <a:r>
              <a:rPr lang="ru-RU" sz="2000" b="1" dirty="0"/>
              <a:t>50 тыс. га</a:t>
            </a:r>
          </a:p>
          <a:p>
            <a:pPr marL="129270" indent="-129270">
              <a:spcBef>
                <a:spcPts val="857"/>
              </a:spcBef>
              <a:buFont typeface="Arial"/>
              <a:buChar char="•"/>
            </a:pPr>
            <a:r>
              <a:rPr lang="ru-RU" sz="2000" b="1" dirty="0"/>
              <a:t>Лес был  посажен на </a:t>
            </a:r>
            <a:r>
              <a:rPr lang="ru-RU" sz="2000" b="1" dirty="0">
                <a:solidFill>
                  <a:srgbClr val="00B050"/>
                </a:solidFill>
              </a:rPr>
              <a:t>45</a:t>
            </a:r>
            <a:r>
              <a:rPr lang="ru-RU" sz="2000" b="1" dirty="0"/>
              <a:t> тыс. га, или </a:t>
            </a:r>
            <a:r>
              <a:rPr lang="ru-RU" sz="2000" b="1" dirty="0">
                <a:solidFill>
                  <a:schemeClr val="accent3"/>
                </a:solidFill>
              </a:rPr>
              <a:t>90</a:t>
            </a:r>
            <a:r>
              <a:rPr lang="ru-RU" sz="2000" b="1" dirty="0">
                <a:solidFill>
                  <a:srgbClr val="00B050"/>
                </a:solidFill>
              </a:rPr>
              <a:t>%</a:t>
            </a:r>
            <a:r>
              <a:rPr lang="ru-RU" sz="2000" b="1" dirty="0"/>
              <a:t> от вырубленной площади</a:t>
            </a:r>
          </a:p>
        </p:txBody>
      </p:sp>
      <p:sp>
        <p:nvSpPr>
          <p:cNvPr id="16" name="Треугольник 16"/>
          <p:cNvSpPr/>
          <p:nvPr/>
        </p:nvSpPr>
        <p:spPr bwMode="auto">
          <a:xfrm rot="5400000">
            <a:off x="6852730" y="3191468"/>
            <a:ext cx="2271154" cy="272145"/>
          </a:xfrm>
          <a:prstGeom prst="triangl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5709" tIns="33421" rIns="25709" bIns="33421" anchor="ctr"/>
          <a:lstStyle/>
          <a:p>
            <a:pPr marL="44360" defTabSz="477615"/>
            <a:endParaRPr lang="ru-RU" sz="1286" b="1">
              <a:solidFill>
                <a:srgbClr val="FFFFFF"/>
              </a:solidFill>
            </a:endParaRP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8157854" y="2349251"/>
            <a:ext cx="2360811" cy="1962076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marL="129270" indent="-129270">
              <a:spcBef>
                <a:spcPts val="429"/>
              </a:spcBef>
              <a:buFont typeface="Arial"/>
              <a:buChar char="•"/>
            </a:pPr>
            <a:r>
              <a:rPr lang="ru-RU" sz="2000" b="1" dirty="0">
                <a:solidFill>
                  <a:prstClr val="black"/>
                </a:solidFill>
              </a:rPr>
              <a:t>Осуществить СОМ на </a:t>
            </a:r>
            <a:r>
              <a:rPr lang="ru-RU" sz="2000" b="1" dirty="0">
                <a:solidFill>
                  <a:srgbClr val="00B050"/>
                </a:solidFill>
              </a:rPr>
              <a:t>9</a:t>
            </a:r>
            <a:r>
              <a:rPr lang="ru-RU" sz="2000" b="1" dirty="0">
                <a:solidFill>
                  <a:prstClr val="black"/>
                </a:solidFill>
              </a:rPr>
              <a:t> тыс. га, из них ССР на </a:t>
            </a:r>
            <a:r>
              <a:rPr lang="ru-RU" sz="2000" b="1" dirty="0">
                <a:solidFill>
                  <a:srgbClr val="28882A"/>
                </a:solidFill>
              </a:rPr>
              <a:t>3 </a:t>
            </a:r>
            <a:r>
              <a:rPr lang="ru-RU" sz="2000" b="1" dirty="0">
                <a:solidFill>
                  <a:prstClr val="black"/>
                </a:solidFill>
              </a:rPr>
              <a:t>тыс. га</a:t>
            </a:r>
          </a:p>
          <a:p>
            <a:pPr marL="129270" indent="-129270">
              <a:spcBef>
                <a:spcPts val="857"/>
              </a:spcBef>
              <a:buFont typeface="Arial"/>
              <a:buChar char="•"/>
            </a:pPr>
            <a:r>
              <a:rPr lang="ru-RU" sz="2000" b="1" dirty="0"/>
              <a:t>Восстановить лес на </a:t>
            </a:r>
            <a:r>
              <a:rPr lang="ru-RU" sz="2000" b="1" dirty="0">
                <a:solidFill>
                  <a:schemeClr val="accent3"/>
                </a:solidFill>
              </a:rPr>
              <a:t>8 </a:t>
            </a:r>
            <a:r>
              <a:rPr lang="ru-RU" sz="2000" b="1" dirty="0"/>
              <a:t>тыс. га </a:t>
            </a: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2134820" y="4611989"/>
            <a:ext cx="8580011" cy="1926924"/>
          </a:xfrm>
          <a:prstGeom prst="roundRect">
            <a:avLst>
              <a:gd name="adj" fmla="val 12752"/>
            </a:avLst>
          </a:prstGeom>
          <a:solidFill>
            <a:srgbClr val="CEEACE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cs typeface="Times New Roman" panose="02020603050405020304" pitchFamily="18" charset="0"/>
              </a:rPr>
              <a:t>2017</a:t>
            </a:r>
            <a:r>
              <a:rPr lang="ru-RU" sz="2000" dirty="0">
                <a:cs typeface="Times New Roman" panose="02020603050405020304" pitchFamily="18" charset="0"/>
              </a:rPr>
              <a:t> году в результате снижения площади проведения сплошных санитарных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рубок  (3 100 га), снижаются объемы лесовосстановления. </a:t>
            </a:r>
          </a:p>
          <a:p>
            <a:pPr algn="ctr"/>
            <a:r>
              <a:rPr lang="ru-RU" sz="2000" dirty="0">
                <a:cs typeface="Times New Roman" panose="02020603050405020304" pitchFamily="18" charset="0"/>
              </a:rPr>
              <a:t>Объемы лесовосстановления в </a:t>
            </a:r>
            <a:r>
              <a:rPr lang="ru-RU" sz="2000" b="1" dirty="0">
                <a:cs typeface="Times New Roman" panose="02020603050405020304" pitchFamily="18" charset="0"/>
              </a:rPr>
              <a:t>2</a:t>
            </a:r>
            <a:r>
              <a:rPr lang="ru-RU" sz="2000" dirty="0">
                <a:cs typeface="Times New Roman" panose="02020603050405020304" pitchFamily="18" charset="0"/>
              </a:rPr>
              <a:t> раза превышают объемы рубок.</a:t>
            </a:r>
          </a:p>
        </p:txBody>
      </p:sp>
    </p:spTree>
    <p:extLst>
      <p:ext uri="{BB962C8B-B14F-4D97-AF65-F5344CB8AC3E}">
        <p14:creationId xmlns:p14="http://schemas.microsoft.com/office/powerpoint/2010/main" val="1931170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3">
  <a:themeElements>
    <a:clrScheme name="Другая 5">
      <a:dk1>
        <a:sysClr val="windowText" lastClr="000000"/>
      </a:dk1>
      <a:lt1>
        <a:sysClr val="window" lastClr="FFFFFF"/>
      </a:lt1>
      <a:dk2>
        <a:srgbClr val="3F762A"/>
      </a:dk2>
      <a:lt2>
        <a:srgbClr val="E3DED1"/>
      </a:lt2>
      <a:accent1>
        <a:srgbClr val="2A4F1C"/>
      </a:accent1>
      <a:accent2>
        <a:srgbClr val="3F762A"/>
      </a:accent2>
      <a:accent3>
        <a:srgbClr val="00B011"/>
      </a:accent3>
      <a:accent4>
        <a:srgbClr val="00B011"/>
      </a:accent4>
      <a:accent5>
        <a:srgbClr val="16FE32"/>
      </a:accent5>
      <a:accent6>
        <a:srgbClr val="14A65A"/>
      </a:accent6>
      <a:hlink>
        <a:srgbClr val="16FE32"/>
      </a:hlink>
      <a:folHlink>
        <a:srgbClr val="00B01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3" id="{DEE5E8B9-F53F-49B1-B1D6-944CFE54892A}" vid="{7A87BB22-FAAB-46A2-A2FE-CA4EF9AB499B}"/>
    </a:ext>
  </a:extLst>
</a:theme>
</file>

<file path=ppt/theme/theme2.xml><?xml version="1.0" encoding="utf-8"?>
<a:theme xmlns:a="http://schemas.openxmlformats.org/drawingml/2006/main" name="Тема8">
  <a:themeElements>
    <a:clrScheme name="Другая 5">
      <a:dk1>
        <a:sysClr val="windowText" lastClr="000000"/>
      </a:dk1>
      <a:lt1>
        <a:sysClr val="window" lastClr="FFFFFF"/>
      </a:lt1>
      <a:dk2>
        <a:srgbClr val="3F762A"/>
      </a:dk2>
      <a:lt2>
        <a:srgbClr val="E3DED1"/>
      </a:lt2>
      <a:accent1>
        <a:srgbClr val="2A4F1C"/>
      </a:accent1>
      <a:accent2>
        <a:srgbClr val="3F762A"/>
      </a:accent2>
      <a:accent3>
        <a:srgbClr val="00B011"/>
      </a:accent3>
      <a:accent4>
        <a:srgbClr val="00B011"/>
      </a:accent4>
      <a:accent5>
        <a:srgbClr val="16FE32"/>
      </a:accent5>
      <a:accent6>
        <a:srgbClr val="14A65A"/>
      </a:accent6>
      <a:hlink>
        <a:srgbClr val="16FE32"/>
      </a:hlink>
      <a:folHlink>
        <a:srgbClr val="00B011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8" id="{F0C68A83-7E65-4250-9829-90DC03DC265D}" vid="{2ECFE9B7-FC88-4AC9-AE07-F4E796139F0B}"/>
    </a:ext>
  </a:extLst>
</a:theme>
</file>

<file path=ppt/theme/theme3.xml><?xml version="1.0" encoding="utf-8"?>
<a:theme xmlns:a="http://schemas.openxmlformats.org/drawingml/2006/main" name="8_Тема3">
  <a:themeElements>
    <a:clrScheme name="Другая 5">
      <a:dk1>
        <a:sysClr val="windowText" lastClr="000000"/>
      </a:dk1>
      <a:lt1>
        <a:sysClr val="window" lastClr="FFFFFF"/>
      </a:lt1>
      <a:dk2>
        <a:srgbClr val="3F762A"/>
      </a:dk2>
      <a:lt2>
        <a:srgbClr val="E3DED1"/>
      </a:lt2>
      <a:accent1>
        <a:srgbClr val="2A4F1C"/>
      </a:accent1>
      <a:accent2>
        <a:srgbClr val="3F762A"/>
      </a:accent2>
      <a:accent3>
        <a:srgbClr val="00B011"/>
      </a:accent3>
      <a:accent4>
        <a:srgbClr val="00B011"/>
      </a:accent4>
      <a:accent5>
        <a:srgbClr val="16FE32"/>
      </a:accent5>
      <a:accent6>
        <a:srgbClr val="14A65A"/>
      </a:accent6>
      <a:hlink>
        <a:srgbClr val="16FE32"/>
      </a:hlink>
      <a:folHlink>
        <a:srgbClr val="00B01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3" id="{DEE5E8B9-F53F-49B1-B1D6-944CFE54892A}" vid="{7A87BB22-FAAB-46A2-A2FE-CA4EF9AB499B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7924</TotalTime>
  <Words>852</Words>
  <Application>Microsoft Office PowerPoint</Application>
  <PresentationFormat>Произвольный</PresentationFormat>
  <Paragraphs>169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Тема3</vt:lpstr>
      <vt:lpstr>Тема8</vt:lpstr>
      <vt:lpstr>8_Тема3</vt:lpstr>
      <vt:lpstr>Презентация PowerPoint</vt:lpstr>
      <vt:lpstr>Структура управления лесами Московской области на пожароопасный период</vt:lpstr>
      <vt:lpstr>Четырехуровневая система мониторинга пожарной опасности в лесах</vt:lpstr>
      <vt:lpstr>Материально-техническое обеспечение пожарно-химических станций</vt:lpstr>
      <vt:lpstr>Выполнение профилактических противопожарных мероприятий на землях лесного фонда  Московской области в 2018 году</vt:lpstr>
      <vt:lpstr>Межведомственное взаимодействие и  оперативный обмен информацией</vt:lpstr>
      <vt:lpstr>Подготовка к пожароопасному сезону 2018 года</vt:lpstr>
      <vt:lpstr>Основные задачи по охране лесов на 2018 год: </vt:lpstr>
      <vt:lpstr>Основные направления работы по лесовосстановлению</vt:lpstr>
      <vt:lpstr>Объемы лесовосстановления 2013-2017 гг</vt:lpstr>
      <vt:lpstr>Презентация PowerPoint</vt:lpstr>
      <vt:lpstr>Освещение лесовосстановления в СМИ</vt:lpstr>
      <vt:lpstr>Основные задачи по воспроизводству лесов на 2018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калинка-малинка</dc:creator>
  <cp:lastModifiedBy>User</cp:lastModifiedBy>
  <cp:revision>571</cp:revision>
  <cp:lastPrinted>2018-02-12T09:57:32Z</cp:lastPrinted>
  <dcterms:created xsi:type="dcterms:W3CDTF">2014-05-27T04:20:19Z</dcterms:created>
  <dcterms:modified xsi:type="dcterms:W3CDTF">2018-03-23T06:52:12Z</dcterms:modified>
</cp:coreProperties>
</file>