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4" r:id="rId2"/>
    <p:sldId id="321" r:id="rId3"/>
    <p:sldId id="306" r:id="rId4"/>
    <p:sldId id="305" r:id="rId5"/>
    <p:sldId id="323" r:id="rId6"/>
    <p:sldId id="320" r:id="rId7"/>
    <p:sldId id="315" r:id="rId8"/>
    <p:sldId id="312" r:id="rId9"/>
    <p:sldId id="316" r:id="rId10"/>
    <p:sldId id="328" r:id="rId11"/>
    <p:sldId id="325" r:id="rId12"/>
    <p:sldId id="329" r:id="rId13"/>
    <p:sldId id="327" r:id="rId14"/>
    <p:sldId id="314" r:id="rId15"/>
    <p:sldId id="258" r:id="rId16"/>
  </p:sldIdLst>
  <p:sldSz cx="12212638" cy="6869113"/>
  <p:notesSz cx="6858000" cy="9144000"/>
  <p:defaultTextStyle>
    <a:defPPr>
      <a:defRPr lang="en-US"/>
    </a:defPPr>
    <a:lvl1pPr algn="l" defTabSz="54516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545165" algn="l" defTabSz="54516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090331" algn="l" defTabSz="54516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635496" algn="l" defTabSz="54516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180661" algn="l" defTabSz="54516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725826" algn="l" defTabSz="54516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3270992" algn="l" defTabSz="54516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816157" algn="l" defTabSz="54516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4361322" algn="l" defTabSz="54516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828" y="-96"/>
      </p:cViewPr>
      <p:guideLst>
        <p:guide orient="horz" pos="2164"/>
        <p:guide pos="38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F1500-AEFB-1C4B-9777-9BFB2236FDB1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778A0-347E-4547-A6D8-34E0FA3F6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70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E9353B-35A7-E14E-8108-62FC13790188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278E7A-E689-7C4B-ABCE-2610C15AC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96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4516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545165" algn="l" defTabSz="54516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090331" algn="l" defTabSz="54516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635496" algn="l" defTabSz="54516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180661" algn="l" defTabSz="54516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725826" algn="l" defTabSz="54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54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54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54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8EE7E0-FC37-1447-A5F6-0087E397E5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78E7A-E689-7C4B-ABCE-2610C15AC3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2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78E7A-E689-7C4B-ABCE-2610C15AC3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78E7A-E689-7C4B-ABCE-2610C15AC3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2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8EE7E0-FC37-1447-A5F6-0087E397E5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78E7A-E689-7C4B-ABCE-2610C15AC3B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78E7A-E689-7C4B-ABCE-2610C15AC3B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78E7A-E689-7C4B-ABCE-2610C15AC3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78E7A-E689-7C4B-ABCE-2610C15AC3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78E7A-E689-7C4B-ABCE-2610C15AC3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2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78E7A-E689-7C4B-ABCE-2610C15AC3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2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78E7A-E689-7C4B-ABCE-2610C15AC3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2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78E7A-E689-7C4B-ABCE-2610C15AC3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948" y="2133878"/>
            <a:ext cx="10380742" cy="14724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1896" y="3892497"/>
            <a:ext cx="8548847" cy="1755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054E-E08D-7D4E-932C-2C2607DEB8B0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5D165-7D2C-A147-B670-EABA4BCAB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9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17A4-A2D4-5C4F-9030-4B5461E91212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33373-E080-B442-97AB-70E175D0C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3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4162" y="275084"/>
            <a:ext cx="2747844" cy="58610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632" y="275084"/>
            <a:ext cx="8039987" cy="58610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0D66-2329-8248-8D8E-FEADD92DEC9B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96FF-C113-324B-B5CD-8AB4A943C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6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0B93-A4B3-ED4F-B02D-4D313E963115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68C2-ED34-D744-B6FB-2F4A03E4D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4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14" y="4414042"/>
            <a:ext cx="10380742" cy="136428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714" y="2911424"/>
            <a:ext cx="10380742" cy="150261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51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03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54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06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5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09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61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613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F483-E661-0548-8A90-5616A510A7E3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EF4E-B0DD-B546-A507-05CF37D37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632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091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F817-FFC3-A145-9F7D-7978C8A17E35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662D-BD18-9044-94EE-96EF8891E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2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632" y="1537600"/>
            <a:ext cx="539603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632" y="2178399"/>
            <a:ext cx="539603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3851" y="1537600"/>
            <a:ext cx="539815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3851" y="2178399"/>
            <a:ext cx="539815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8ADD-031E-0C44-A62E-9C25AFCFFAE2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C8F3-DE88-D943-A246-E51439012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704A-A06D-FB4A-9B1E-ACE63BBD04B3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89D2-FA44-B949-A675-1FA240C3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9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4ACB-A386-134D-9980-276407DC4CFC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DD73-00E5-694C-9352-D4A152B42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0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32" y="273492"/>
            <a:ext cx="4017874" cy="11639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02" y="273493"/>
            <a:ext cx="6827204" cy="586259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632" y="1437426"/>
            <a:ext cx="4017874" cy="4698665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D995-1528-1749-9BC0-031D0A1E19A0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1F3C-5BE7-354E-BB01-6F49A63A8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762" y="4808379"/>
            <a:ext cx="7327583" cy="5676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3762" y="613768"/>
            <a:ext cx="7327583" cy="4121468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3762" y="5376036"/>
            <a:ext cx="7327583" cy="806166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0D3B-3851-5647-853F-0F2565EF8025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E068-8276-3E4C-A31D-CA1DCD368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10632" y="275083"/>
            <a:ext cx="10991374" cy="114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9033" tIns="54517" rIns="109033" bIns="54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632" y="1602794"/>
            <a:ext cx="10991374" cy="45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9033" tIns="54517" rIns="109033" bIns="5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632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CFCFE9-7380-854E-87DC-E5DA49A0427B}" type="datetime1">
              <a:rPr lang="en-GB" smtClean="0"/>
              <a:pPr>
                <a:defRPr/>
              </a:pPr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2652" y="6366650"/>
            <a:ext cx="3867335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FSC® F000100 FSC® A.C. All rights reserved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2390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95DC38-D7C6-B543-947D-F88F2D766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545165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54516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4516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4516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4516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45165" algn="ctr" defTabSz="54516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090331" algn="ctr" defTabSz="54516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635496" algn="ctr" defTabSz="54516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180661" algn="ctr" defTabSz="54516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08874" indent="-408874" algn="l" defTabSz="54516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85894" indent="-340728" algn="l" defTabSz="54516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362913" indent="-272583" algn="l" defTabSz="54516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908078" indent="-272583" algn="l" defTabSz="54516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453244" indent="-272583" algn="l" defTabSz="54516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998409" indent="-272583" algn="l" defTabSz="54516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574" indent="-272583" algn="l" defTabSz="54516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740" indent="-272583" algn="l" defTabSz="54516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3905" indent="-272583" algn="l" defTabSz="54516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54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54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54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54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54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54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54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54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/>
          <p:cNvSpPr>
            <a:spLocks noGrp="1"/>
          </p:cNvSpPr>
          <p:nvPr>
            <p:ph type="ctrTitle"/>
          </p:nvPr>
        </p:nvSpPr>
        <p:spPr>
          <a:xfrm>
            <a:off x="915948" y="2604539"/>
            <a:ext cx="10380742" cy="1758620"/>
          </a:xfrm>
        </p:spPr>
        <p:txBody>
          <a:bodyPr/>
          <a:lstStyle/>
          <a:p>
            <a:r>
              <a:rPr lang="ru-RU" sz="3800" dirty="0"/>
              <a:t>Российский </a:t>
            </a:r>
            <a:r>
              <a:rPr lang="ru-RU" sz="3800" dirty="0" err="1"/>
              <a:t>леспром</a:t>
            </a:r>
            <a:r>
              <a:rPr lang="ru-RU" sz="3800" dirty="0"/>
              <a:t>: реализация принципов ответственного управления лесами</a:t>
            </a:r>
            <a:endParaRPr lang="en-US" sz="3600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735" y="4363159"/>
            <a:ext cx="10204955" cy="175544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>
                <a:ea typeface="+mn-ea"/>
                <a:cs typeface="+mn-cs"/>
              </a:rPr>
              <a:t>Андрей Птичников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dirty="0">
                <a:ea typeface="+mn-ea"/>
                <a:cs typeface="+mn-cs"/>
              </a:rPr>
              <a:t>Российский национальный офис </a:t>
            </a:r>
            <a:r>
              <a:rPr lang="en-US" sz="2400" dirty="0">
                <a:ea typeface="+mn-ea"/>
                <a:cs typeface="+mn-cs"/>
              </a:rPr>
              <a:t>FSC</a:t>
            </a:r>
          </a:p>
        </p:txBody>
      </p:sp>
      <p:sp>
        <p:nvSpPr>
          <p:cNvPr id="102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8951694" y="6492267"/>
            <a:ext cx="2595186" cy="3657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885894" indent="-3407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362913" indent="-27258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908078" indent="-27258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453244" indent="-27258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998409" indent="-272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543574" indent="-272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088740" indent="-272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633905" indent="-272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chemeClr val="bg1"/>
                </a:solidFill>
              </a:rPr>
              <a:t>FSC® F000100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chemeClr val="bg1"/>
                </a:solidFill>
              </a:rPr>
              <a:t>FSC® A.C. All rights reserved </a:t>
            </a:r>
          </a:p>
        </p:txBody>
      </p:sp>
      <p:pic>
        <p:nvPicPr>
          <p:cNvPr id="2" name="Picture 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2638" cy="2334790"/>
          </a:xfrm>
          <a:prstGeom prst="rect">
            <a:avLst/>
          </a:prstGeom>
        </p:spPr>
      </p:pic>
      <p:pic>
        <p:nvPicPr>
          <p:cNvPr id="4" name="Picture 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081"/>
            <a:ext cx="12212638" cy="1051961"/>
          </a:xfrm>
          <a:prstGeom prst="rect">
            <a:avLst/>
          </a:prstGeom>
        </p:spPr>
      </p:pic>
      <p:pic>
        <p:nvPicPr>
          <p:cNvPr id="7" name="Picture 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2272"/>
            <a:ext cx="10750468" cy="23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53"/>
            <a:ext cx="12212638" cy="647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mail.yandex.ru/message_part/FSC_Russia_all_FM_02_2016_Status.jpg?_uid=2197001&amp;name=FSC_Russia_all_FM_02_2016_Status.jpg&amp;hid=1.2&amp;ids=158470411888178528&amp;no_disposition=y&amp;exif_rotate=y"/>
          <p:cNvSpPr>
            <a:spLocks noChangeAspect="1" noChangeArrowheads="1"/>
          </p:cNvSpPr>
          <p:nvPr/>
        </p:nvSpPr>
        <p:spPr bwMode="auto">
          <a:xfrm>
            <a:off x="207784" y="-144697"/>
            <a:ext cx="407088" cy="3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033" tIns="54517" rIns="109033" bIns="545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mail.yandex.ru/message_part/FSC_Russia_all_FM_02_2016_Status.jpg?_uid=2197001&amp;name=FSC_Russia_all_FM_02_2016_Status.jpg&amp;hid=1.2&amp;ids=158470411888178528&amp;no_disposition=y&amp;exif_rotate=y"/>
          <p:cNvSpPr>
            <a:spLocks noChangeAspect="1" noChangeArrowheads="1"/>
          </p:cNvSpPr>
          <p:nvPr/>
        </p:nvSpPr>
        <p:spPr bwMode="auto">
          <a:xfrm>
            <a:off x="411328" y="7950"/>
            <a:ext cx="407088" cy="3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033" tIns="54517" rIns="109033" bIns="545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91171" y="1362064"/>
            <a:ext cx="5942455" cy="941096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4</a:t>
            </a:r>
            <a:r>
              <a:rPr lang="en-US" dirty="0" smtClean="0">
                <a:solidFill>
                  <a:srgbClr val="006600"/>
                </a:solidFill>
              </a:rPr>
              <a:t>6</a:t>
            </a:r>
            <a:r>
              <a:rPr lang="ru-RU" dirty="0" smtClean="0">
                <a:solidFill>
                  <a:srgbClr val="006600"/>
                </a:solidFill>
              </a:rPr>
              <a:t>,0 млн га сертифицировано, 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1</a:t>
            </a:r>
            <a:r>
              <a:rPr lang="en-US" dirty="0" smtClean="0">
                <a:solidFill>
                  <a:srgbClr val="006600"/>
                </a:solidFill>
              </a:rPr>
              <a:t>55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FM/</a:t>
            </a:r>
            <a:r>
              <a:rPr lang="en-US" dirty="0" err="1" smtClean="0">
                <a:solidFill>
                  <a:srgbClr val="006600"/>
                </a:solidFill>
              </a:rPr>
              <a:t>CoC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ru-RU" dirty="0" smtClean="0">
                <a:solidFill>
                  <a:srgbClr val="006600"/>
                </a:solidFill>
              </a:rPr>
              <a:t>сертификатов, </a:t>
            </a:r>
            <a:r>
              <a:rPr lang="en-US" dirty="0" smtClean="0">
                <a:solidFill>
                  <a:srgbClr val="006600"/>
                </a:solidFill>
              </a:rPr>
              <a:t>2</a:t>
            </a:r>
            <a:r>
              <a:rPr lang="ru-RU" dirty="0" smtClean="0">
                <a:solidFill>
                  <a:srgbClr val="006600"/>
                </a:solidFill>
              </a:rPr>
              <a:t>50 компаний, 32 субъекта РФ, 461 сертификат цепочки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eadint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2" y="0"/>
            <a:ext cx="12242323" cy="7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" y="6157405"/>
            <a:ext cx="12212638" cy="711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9501" y="4918648"/>
            <a:ext cx="2849616" cy="365717"/>
          </a:xfrm>
        </p:spPr>
        <p:txBody>
          <a:bodyPr/>
          <a:lstStyle/>
          <a:p>
            <a:pPr>
              <a:defRPr/>
            </a:pPr>
            <a:fld id="{78D968C2-ED34-D744-B6FB-2F4A03E4DB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6912" y="81446"/>
            <a:ext cx="7641934" cy="586031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Спрос на сертифицированную продукцию в РФ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8" descr="ikea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0" y="1268188"/>
            <a:ext cx="2406483" cy="64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484027" y="1445857"/>
            <a:ext cx="8271095" cy="315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033" tIns="54517" rIns="109033" bIns="54517">
            <a:spAutoFit/>
          </a:bodyPr>
          <a:lstStyle/>
          <a:p>
            <a:r>
              <a:rPr lang="en-US" altLang="ru-RU" b="1" dirty="0" smtClean="0">
                <a:solidFill>
                  <a:srgbClr val="006600"/>
                </a:solidFill>
              </a:rPr>
              <a:t>DIY</a:t>
            </a:r>
            <a:r>
              <a:rPr lang="ru-RU" altLang="ru-RU" dirty="0" smtClean="0">
                <a:solidFill>
                  <a:srgbClr val="006600"/>
                </a:solidFill>
              </a:rPr>
              <a:t> </a:t>
            </a:r>
            <a:r>
              <a:rPr lang="ru-RU" altLang="ru-RU" dirty="0">
                <a:solidFill>
                  <a:srgbClr val="006600"/>
                </a:solidFill>
              </a:rPr>
              <a:t>– ИКЕА, </a:t>
            </a:r>
            <a:r>
              <a:rPr lang="en-US" altLang="ru-RU" dirty="0" smtClean="0">
                <a:solidFill>
                  <a:srgbClr val="006600"/>
                </a:solidFill>
              </a:rPr>
              <a:t>Leroy Merlin, </a:t>
            </a:r>
            <a:r>
              <a:rPr lang="en-US" altLang="ru-RU" dirty="0" err="1" smtClean="0">
                <a:solidFill>
                  <a:srgbClr val="006600"/>
                </a:solidFill>
              </a:rPr>
              <a:t>Castorama</a:t>
            </a:r>
            <a:r>
              <a:rPr lang="en-US" altLang="ru-RU" dirty="0" smtClean="0">
                <a:solidFill>
                  <a:srgbClr val="006600"/>
                </a:solidFill>
              </a:rPr>
              <a:t> – </a:t>
            </a:r>
            <a:r>
              <a:rPr lang="ru-RU" altLang="ru-RU" dirty="0" smtClean="0">
                <a:solidFill>
                  <a:srgbClr val="006600"/>
                </a:solidFill>
              </a:rPr>
              <a:t>закупочные политики</a:t>
            </a:r>
            <a:endParaRPr lang="en-US" altLang="ru-RU" dirty="0">
              <a:solidFill>
                <a:srgbClr val="006600"/>
              </a:solidFill>
            </a:endParaRPr>
          </a:p>
          <a:p>
            <a:endParaRPr lang="ru-RU" altLang="ru-RU" dirty="0">
              <a:solidFill>
                <a:srgbClr val="006600"/>
              </a:solidFill>
            </a:endParaRPr>
          </a:p>
          <a:p>
            <a:r>
              <a:rPr lang="ru-RU" altLang="ru-RU" b="1" dirty="0" smtClean="0">
                <a:solidFill>
                  <a:srgbClr val="006600"/>
                </a:solidFill>
              </a:rPr>
              <a:t>Упаковка</a:t>
            </a:r>
            <a:r>
              <a:rPr lang="ru-RU" altLang="ru-RU" dirty="0" smtClean="0">
                <a:solidFill>
                  <a:srgbClr val="006600"/>
                </a:solidFill>
              </a:rPr>
              <a:t> </a:t>
            </a:r>
            <a:r>
              <a:rPr lang="ru-RU" altLang="ru-RU" dirty="0">
                <a:solidFill>
                  <a:srgbClr val="006600"/>
                </a:solidFill>
              </a:rPr>
              <a:t>– около 2</a:t>
            </a:r>
            <a:r>
              <a:rPr lang="ru-RU" altLang="ru-RU" dirty="0" smtClean="0">
                <a:solidFill>
                  <a:srgbClr val="006600"/>
                </a:solidFill>
              </a:rPr>
              <a:t>.5 </a:t>
            </a:r>
            <a:r>
              <a:rPr lang="ru-RU" altLang="ru-RU" dirty="0">
                <a:solidFill>
                  <a:srgbClr val="006600"/>
                </a:solidFill>
              </a:rPr>
              <a:t>млрд упаковок </a:t>
            </a:r>
            <a:r>
              <a:rPr lang="ru-RU" altLang="ru-RU" dirty="0" smtClean="0">
                <a:solidFill>
                  <a:srgbClr val="006600"/>
                </a:solidFill>
              </a:rPr>
              <a:t> Тетра Пак со </a:t>
            </a:r>
            <a:r>
              <a:rPr lang="ru-RU" altLang="ru-RU" dirty="0">
                <a:solidFill>
                  <a:srgbClr val="006600"/>
                </a:solidFill>
              </a:rPr>
              <a:t>знаком </a:t>
            </a:r>
            <a:r>
              <a:rPr lang="en-US" altLang="ru-RU" dirty="0" smtClean="0">
                <a:solidFill>
                  <a:srgbClr val="006600"/>
                </a:solidFill>
              </a:rPr>
              <a:t>FSC</a:t>
            </a:r>
            <a:r>
              <a:rPr lang="ru-RU" altLang="ru-RU" dirty="0" smtClean="0">
                <a:solidFill>
                  <a:srgbClr val="006600"/>
                </a:solidFill>
              </a:rPr>
              <a:t>. Политика Сегежа Групп. Пакеты (М-Видео)</a:t>
            </a:r>
            <a:endParaRPr lang="en-US" altLang="ru-RU" dirty="0" smtClean="0">
              <a:solidFill>
                <a:srgbClr val="006600"/>
              </a:solidFill>
            </a:endParaRPr>
          </a:p>
          <a:p>
            <a:endParaRPr lang="en-US" altLang="ru-RU" dirty="0">
              <a:solidFill>
                <a:srgbClr val="006600"/>
              </a:solidFill>
            </a:endParaRPr>
          </a:p>
          <a:p>
            <a:r>
              <a:rPr lang="ru-RU" altLang="ru-RU" b="1" dirty="0" smtClean="0">
                <a:solidFill>
                  <a:srgbClr val="006600"/>
                </a:solidFill>
              </a:rPr>
              <a:t>Плитные производства: </a:t>
            </a:r>
            <a:r>
              <a:rPr lang="ru-RU" altLang="ru-RU" dirty="0" err="1" smtClean="0">
                <a:solidFill>
                  <a:srgbClr val="006600"/>
                </a:solidFill>
              </a:rPr>
              <a:t>Свеза</a:t>
            </a:r>
            <a:r>
              <a:rPr lang="ru-RU" altLang="ru-RU" dirty="0" smtClean="0">
                <a:solidFill>
                  <a:srgbClr val="006600"/>
                </a:solidFill>
              </a:rPr>
              <a:t>, </a:t>
            </a:r>
            <a:r>
              <a:rPr lang="ru-RU" altLang="ru-RU" dirty="0" err="1" smtClean="0">
                <a:solidFill>
                  <a:srgbClr val="006600"/>
                </a:solidFill>
              </a:rPr>
              <a:t>Кроношпан</a:t>
            </a:r>
            <a:r>
              <a:rPr lang="ru-RU" altLang="ru-RU" dirty="0" smtClean="0">
                <a:solidFill>
                  <a:srgbClr val="006600"/>
                </a:solidFill>
              </a:rPr>
              <a:t>, </a:t>
            </a:r>
            <a:r>
              <a:rPr lang="ru-RU" altLang="ru-RU" dirty="0" err="1" smtClean="0">
                <a:solidFill>
                  <a:srgbClr val="006600"/>
                </a:solidFill>
              </a:rPr>
              <a:t>Кроностар</a:t>
            </a:r>
            <a:r>
              <a:rPr lang="ru-RU" altLang="ru-RU" dirty="0" smtClean="0">
                <a:solidFill>
                  <a:srgbClr val="006600"/>
                </a:solidFill>
              </a:rPr>
              <a:t>, </a:t>
            </a:r>
            <a:r>
              <a:rPr lang="ru-RU" altLang="ru-RU" dirty="0" err="1" smtClean="0">
                <a:solidFill>
                  <a:srgbClr val="006600"/>
                </a:solidFill>
              </a:rPr>
              <a:t>Эггер</a:t>
            </a:r>
            <a:r>
              <a:rPr lang="ru-RU" altLang="ru-RU" dirty="0" smtClean="0">
                <a:solidFill>
                  <a:srgbClr val="006600"/>
                </a:solidFill>
              </a:rPr>
              <a:t> и </a:t>
            </a:r>
            <a:r>
              <a:rPr lang="ru-RU" altLang="ru-RU" dirty="0" err="1" smtClean="0">
                <a:solidFill>
                  <a:srgbClr val="006600"/>
                </a:solidFill>
              </a:rPr>
              <a:t>др</a:t>
            </a:r>
            <a:endParaRPr lang="ru-RU" altLang="ru-RU" dirty="0" smtClean="0">
              <a:solidFill>
                <a:srgbClr val="006600"/>
              </a:solidFill>
            </a:endParaRPr>
          </a:p>
          <a:p>
            <a:endParaRPr lang="ru-RU" altLang="ru-RU" dirty="0">
              <a:solidFill>
                <a:srgbClr val="006600"/>
              </a:solidFill>
            </a:endParaRPr>
          </a:p>
          <a:p>
            <a:r>
              <a:rPr lang="ru-RU" altLang="ru-RU" b="1" dirty="0" smtClean="0">
                <a:solidFill>
                  <a:srgbClr val="006600"/>
                </a:solidFill>
              </a:rPr>
              <a:t>Офисная бумага</a:t>
            </a:r>
            <a:r>
              <a:rPr lang="ru-RU" altLang="ru-RU" dirty="0" smtClean="0">
                <a:solidFill>
                  <a:srgbClr val="006600"/>
                </a:solidFill>
              </a:rPr>
              <a:t>: Вся линейка </a:t>
            </a:r>
            <a:r>
              <a:rPr lang="en-US" altLang="ru-RU" dirty="0" smtClean="0">
                <a:solidFill>
                  <a:srgbClr val="006600"/>
                </a:solidFill>
              </a:rPr>
              <a:t>Mondi, </a:t>
            </a:r>
            <a:r>
              <a:rPr lang="ru-RU" altLang="ru-RU" dirty="0" smtClean="0">
                <a:solidFill>
                  <a:srgbClr val="006600"/>
                </a:solidFill>
              </a:rPr>
              <a:t>часть продукции </a:t>
            </a:r>
            <a:r>
              <a:rPr lang="en-US" altLang="ru-RU" dirty="0" smtClean="0">
                <a:solidFill>
                  <a:srgbClr val="006600"/>
                </a:solidFill>
              </a:rPr>
              <a:t>International Paper</a:t>
            </a:r>
            <a:endParaRPr lang="ru-RU" altLang="ru-RU" dirty="0" smtClean="0">
              <a:solidFill>
                <a:srgbClr val="006600"/>
              </a:solidFill>
            </a:endParaRPr>
          </a:p>
          <a:p>
            <a:endParaRPr lang="ru-RU" altLang="ru-RU" dirty="0">
              <a:solidFill>
                <a:srgbClr val="006600"/>
              </a:solidFill>
            </a:endParaRPr>
          </a:p>
          <a:p>
            <a:r>
              <a:rPr lang="ru-RU" altLang="ru-RU" dirty="0" smtClean="0">
                <a:solidFill>
                  <a:srgbClr val="006600"/>
                </a:solidFill>
              </a:rPr>
              <a:t>Спрос идет главным образом от международных компаний, но также в последнее время и от крупных Российских</a:t>
            </a:r>
            <a:endParaRPr lang="en-US" altLang="ru-RU" b="1" dirty="0">
              <a:solidFill>
                <a:srgbClr val="006600"/>
              </a:solidFill>
            </a:endParaRPr>
          </a:p>
        </p:txBody>
      </p:sp>
      <p:pic>
        <p:nvPicPr>
          <p:cNvPr id="25" name="Picture 18" descr="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6" y="3623060"/>
            <a:ext cx="1244586" cy="144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51" y="2043248"/>
            <a:ext cx="1701788" cy="18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www.bettaservice.com.ua/media/k2/items/cache/b018fd5ec8f1b90a1c8015900c2c2630_X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59" y="3836159"/>
            <a:ext cx="1618681" cy="12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s4.mzstatic.com/image/thumb/Purple122/v4/51/79/65/51796522-e244-7dae-1b57-2c891e5846ea/source/1200x630b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2" y="2043249"/>
            <a:ext cx="1611189" cy="12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eadint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2" y="0"/>
            <a:ext cx="12242323" cy="7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" y="6157405"/>
            <a:ext cx="12212638" cy="711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9501" y="4918648"/>
            <a:ext cx="2849616" cy="365717"/>
          </a:xfrm>
        </p:spPr>
        <p:txBody>
          <a:bodyPr/>
          <a:lstStyle/>
          <a:p>
            <a:pPr>
              <a:defRPr/>
            </a:pPr>
            <a:fld id="{78D968C2-ED34-D744-B6FB-2F4A03E4DB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6912" y="81446"/>
            <a:ext cx="7641934" cy="586031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Спрос на сертифицированную продукцию в РФ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11156" r="16789" b="9371"/>
          <a:stretch/>
        </p:blipFill>
        <p:spPr bwMode="auto">
          <a:xfrm>
            <a:off x="19084" y="998115"/>
            <a:ext cx="5414655" cy="290433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62" y="2225358"/>
            <a:ext cx="7428739" cy="3354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57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913829" y="2210201"/>
            <a:ext cx="10673337" cy="121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>
                <a:solidFill>
                  <a:schemeClr val="tx1"/>
                </a:solidFill>
              </a:rPr>
              <a:t>Правительству Российской Федерации совместно с органами исполнительной власти субъектов Российской Федерации принять меры, направленные на на создание условий, стимулирующих лесопользователей к добровольной сертификации лесоуправления в соответствии с национальным и международным стандартами</a:t>
            </a:r>
            <a:r>
              <a:rPr lang="ru-RU" altLang="ru-RU"/>
              <a:t>.</a:t>
            </a: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917819" y="1559862"/>
            <a:ext cx="4986116" cy="6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033" tIns="54517" rIns="109033" bIns="54517">
            <a:spAutoFit/>
          </a:bodyPr>
          <a:lstStyle/>
          <a:p>
            <a:pPr algn="ctr"/>
            <a:r>
              <a:rPr lang="ru-RU" altLang="ru-RU" b="1">
                <a:solidFill>
                  <a:srgbClr val="7030A0"/>
                </a:solidFill>
              </a:rPr>
              <a:t>Поручения президента РФ по итогам Госсовета </a:t>
            </a:r>
          </a:p>
          <a:p>
            <a:pPr algn="ctr"/>
            <a:r>
              <a:rPr lang="ru-RU" altLang="ru-RU" b="1">
                <a:solidFill>
                  <a:srgbClr val="7030A0"/>
                </a:solidFill>
              </a:rPr>
              <a:t>от 11 апреля 2013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699079" y="567656"/>
            <a:ext cx="7541727" cy="84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>
            <a:spAutoFit/>
          </a:bodyPr>
          <a:lstStyle/>
          <a:p>
            <a:r>
              <a:rPr lang="ru-RU" altLang="ru-RU" sz="2400" b="1"/>
              <a:t>Позиция государства по использованию сертифицированной лесопродукции</a:t>
            </a:r>
          </a:p>
        </p:txBody>
      </p: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2661692" y="3940199"/>
            <a:ext cx="5498371" cy="38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033" tIns="54517" rIns="109033" bIns="54517">
            <a:spAutoFit/>
          </a:bodyPr>
          <a:lstStyle/>
          <a:p>
            <a:pPr algn="ctr"/>
            <a:r>
              <a:rPr lang="ru-RU" altLang="ru-RU" b="1">
                <a:solidFill>
                  <a:srgbClr val="7030A0"/>
                </a:solidFill>
              </a:rPr>
              <a:t>Экологические параметры в госзакупке – ФЗ 44, 223 </a:t>
            </a:r>
          </a:p>
        </p:txBody>
      </p:sp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648797" y="4437893"/>
            <a:ext cx="10673337" cy="9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>
            <a:spAutoFit/>
          </a:bodyPr>
          <a:lstStyle/>
          <a:p>
            <a:r>
              <a:rPr lang="ru-RU" altLang="ru-RU">
                <a:solidFill>
                  <a:schemeClr val="tx1"/>
                </a:solidFill>
              </a:rPr>
              <a:t>Директива МЭР (письмо) для госпредприятий по установлению экологических характеристик объектов закупок согласно закону ФЗ 223 «О закупках товаров, работ, услуг отдельными видами юрлиц с государственным участием» - </a:t>
            </a:r>
            <a:r>
              <a:rPr lang="en-US" altLang="ru-RU">
                <a:solidFill>
                  <a:schemeClr val="tx1"/>
                </a:solidFill>
              </a:rPr>
              <a:t>FSC </a:t>
            </a:r>
            <a:r>
              <a:rPr lang="ru-RU" altLang="ru-RU">
                <a:solidFill>
                  <a:schemeClr val="tx1"/>
                </a:solidFill>
              </a:rPr>
              <a:t>включено.</a:t>
            </a:r>
          </a:p>
        </p:txBody>
      </p:sp>
    </p:spTree>
    <p:extLst>
      <p:ext uri="{BB962C8B-B14F-4D97-AF65-F5344CB8AC3E}">
        <p14:creationId xmlns:p14="http://schemas.microsoft.com/office/powerpoint/2010/main" val="407692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eadint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2" y="0"/>
            <a:ext cx="12242323" cy="7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" y="6164758"/>
            <a:ext cx="12212638" cy="711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68C2-ED34-D744-B6FB-2F4A03E4DB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7675" y="-46708"/>
            <a:ext cx="6731793" cy="7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7316" tIns="55804" rIns="343411" bIns="55804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800" b="1" dirty="0">
                <a:solidFill>
                  <a:srgbClr val="32503C"/>
                </a:solidFill>
                <a:ea typeface="Microsoft YaHei" pitchFamily="34" charset="-122"/>
              </a:rPr>
              <a:t>Я выбираю лес!</a:t>
            </a:r>
            <a:endParaRPr lang="en-US" altLang="ru-RU" sz="4800" b="1" dirty="0">
              <a:solidFill>
                <a:srgbClr val="32503C"/>
              </a:solidFill>
              <a:ea typeface="Microsoft YaHei" pitchFamily="34" charset="-122"/>
            </a:endParaRPr>
          </a:p>
        </p:txBody>
      </p:sp>
      <p:pic>
        <p:nvPicPr>
          <p:cNvPr id="7" name="Picture 7" descr="C:\Users\Катя-FSC\Desktop\КАТЯ\2012-07-04_1245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84" y="1984204"/>
            <a:ext cx="4544404" cy="19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59234" y="5410360"/>
            <a:ext cx="3367724" cy="91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033" tIns="54517" rIns="109033" bIns="54517">
            <a:spAutoFit/>
          </a:bodyPr>
          <a:lstStyle/>
          <a:p>
            <a:r>
              <a:rPr lang="de-DE" altLang="ru-RU" sz="5200" b="1" dirty="0"/>
              <a:t>www.fsc.ru</a:t>
            </a:r>
          </a:p>
        </p:txBody>
      </p:sp>
      <p:pic>
        <p:nvPicPr>
          <p:cNvPr id="3" name="Picture 2" descr="http://files.snackwebsites.net.s3.amazonaws.com/sites/zclo3ju2/images/editorimages/eztnepk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4" y="748924"/>
            <a:ext cx="6996824" cy="41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8951694" y="6492267"/>
            <a:ext cx="2595186" cy="3657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885894" indent="-3407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362913" indent="-27258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908078" indent="-27258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453244" indent="-27258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998409" indent="-272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543574" indent="-272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088740" indent="-272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633905" indent="-272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chemeClr val="bg1"/>
                </a:solidFill>
              </a:rPr>
              <a:t>FSC® F000100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chemeClr val="bg1"/>
                </a:solidFill>
              </a:rPr>
              <a:t>FSC® A.C. All rights reserved </a:t>
            </a:r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081"/>
            <a:ext cx="12212638" cy="1051961"/>
          </a:xfrm>
          <a:prstGeom prst="rect">
            <a:avLst/>
          </a:prstGeo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30" y="569825"/>
            <a:ext cx="3675263" cy="291327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31896" y="3980155"/>
            <a:ext cx="8548847" cy="1755440"/>
          </a:xfrm>
        </p:spPr>
        <p:txBody>
          <a:bodyPr rtlCol="0">
            <a:normAutofit fontScale="92500" lnSpcReduction="10000"/>
          </a:bodyPr>
          <a:lstStyle/>
          <a:p>
            <a:r>
              <a:rPr lang="en-US" sz="1600" b="1" dirty="0"/>
              <a:t>Forest Stewardship Council</a:t>
            </a:r>
            <a:r>
              <a:rPr lang="en-US" sz="1600" b="1" baseline="30000" dirty="0"/>
              <a:t>®</a:t>
            </a:r>
            <a:r>
              <a:rPr lang="en-US" sz="1600" b="1" dirty="0"/>
              <a:t> </a:t>
            </a:r>
          </a:p>
          <a:p>
            <a:r>
              <a:rPr lang="ru-RU" sz="1600" dirty="0"/>
              <a:t>Российский национальный офис </a:t>
            </a:r>
            <a:r>
              <a:rPr lang="en-US" sz="1600" dirty="0"/>
              <a:t>FSC</a:t>
            </a:r>
            <a:endParaRPr lang="en-US" sz="1600" dirty="0"/>
          </a:p>
          <a:p>
            <a:r>
              <a:rPr lang="ru-RU" sz="1600" dirty="0"/>
              <a:t>119180, Москва, ул. </a:t>
            </a:r>
            <a:r>
              <a:rPr lang="ru-RU" sz="1600" dirty="0" err="1"/>
              <a:t>Б.Полянка</a:t>
            </a:r>
            <a:r>
              <a:rPr lang="ru-RU" sz="1600" dirty="0"/>
              <a:t>, д.9, оф.208</a:t>
            </a:r>
          </a:p>
          <a:p>
            <a:r>
              <a:rPr lang="ru-RU" sz="1600" dirty="0"/>
              <a:t>Тел</a:t>
            </a:r>
            <a:r>
              <a:rPr lang="en-US" sz="1600" dirty="0"/>
              <a:t>.</a:t>
            </a:r>
            <a:r>
              <a:rPr lang="ru-RU" sz="1600" dirty="0"/>
              <a:t>: +7 (495) </a:t>
            </a:r>
            <a:r>
              <a:rPr lang="en-US" sz="1600" dirty="0"/>
              <a:t>720 26 77</a:t>
            </a:r>
            <a:r>
              <a:rPr lang="ru-RU" sz="1600" dirty="0"/>
              <a:t>,  факс</a:t>
            </a:r>
            <a:r>
              <a:rPr lang="en-US" sz="1600" dirty="0"/>
              <a:t>: </a:t>
            </a:r>
            <a:r>
              <a:rPr lang="ru-RU" sz="1600" dirty="0"/>
              <a:t>+7 (495) 957 27 17</a:t>
            </a:r>
            <a:endParaRPr lang="en-US" sz="1600" dirty="0"/>
          </a:p>
          <a:p>
            <a:r>
              <a:rPr lang="en-US" sz="1600" dirty="0"/>
              <a:t>FSC® F000227 </a:t>
            </a:r>
            <a:r>
              <a:rPr lang="ru-RU" sz="1600" dirty="0"/>
              <a:t>Все права защищены</a:t>
            </a:r>
            <a:endParaRPr lang="en-US" sz="1600" dirty="0"/>
          </a:p>
          <a:p>
            <a:r>
              <a:rPr lang="en-US" sz="2600" b="1" dirty="0"/>
              <a:t>ru.fsc.org</a:t>
            </a:r>
            <a:endParaRPr lang="en-US" sz="2600" dirty="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5D165-7D2C-A147-B670-EABA4BCAB0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eadint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2" y="0"/>
            <a:ext cx="12242323" cy="7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" y="6164758"/>
            <a:ext cx="12212638" cy="711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68C2-ED34-D744-B6FB-2F4A03E4DBC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2" descr="http://prostoles.ru/uploads/posts/2015-02/1424345153_1327819049_6144-0-0-12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" y="863890"/>
            <a:ext cx="4113701" cy="13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ajasdecartoncorrugado.net/wp-content/uploads/2013/12/cajas-de-carton-0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058" y="3681213"/>
            <a:ext cx="3689343" cy="20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r54.neobroker.ru/img-org/tovar-4692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56" y="498576"/>
            <a:ext cx="4382851" cy="24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nterier-nn.ru/image/parket/Barlinek/Life/Dyb_3_polosnii_ESSPRESSO_int_big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78" y="3621366"/>
            <a:ext cx="4332134" cy="21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plotnic.ucoz.ru/_pu/0/567427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" y="3509378"/>
            <a:ext cx="3613532" cy="20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64532" y="50773"/>
            <a:ext cx="6228150" cy="66409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Древесина, картон и бумага – значительный процент нашего потребления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12" name="Picture 12" descr="http://tpcomprod.blob.core.windows.net/static/publishingimages/about-tetra-pak/content-image/did_you_know_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99" y="1731164"/>
            <a:ext cx="4958047" cy="202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images.by.prom.st/18622464_w640_h640_ds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11" y="704633"/>
            <a:ext cx="3469167" cy="13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eadint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2" y="0"/>
            <a:ext cx="12242323" cy="7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" y="6164758"/>
            <a:ext cx="12212638" cy="711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68C2-ED34-D744-B6FB-2F4A03E4DB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48" y="1175064"/>
            <a:ext cx="8656980" cy="494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09239" y="219312"/>
            <a:ext cx="11203399" cy="1058988"/>
          </a:xfrm>
        </p:spPr>
        <p:txBody>
          <a:bodyPr/>
          <a:lstStyle/>
          <a:p>
            <a:pPr>
              <a:tabLst>
                <a:tab pos="0" algn="l"/>
                <a:tab pos="1086545" algn="l"/>
                <a:tab pos="2176875" algn="l"/>
                <a:tab pos="3267206" algn="l"/>
                <a:tab pos="4357536" algn="l"/>
                <a:tab pos="5445975" algn="l"/>
                <a:tab pos="6536305" algn="l"/>
                <a:tab pos="7626636" algn="l"/>
                <a:tab pos="8716966" algn="l"/>
                <a:tab pos="9805403" algn="l"/>
                <a:tab pos="10895734" algn="l"/>
              </a:tabLst>
            </a:pPr>
            <a:r>
              <a:rPr lang="ru-RU" altLang="ru-RU" sz="2400" b="1" dirty="0">
                <a:solidFill>
                  <a:srgbClr val="006600"/>
                </a:solidFill>
                <a:latin typeface="Arial Narrow" pitchFamily="34" charset="0"/>
              </a:rPr>
              <a:t>Древесина происходит из лесов. Это возобновляемый природный ресурс. При </a:t>
            </a:r>
            <a:r>
              <a:rPr lang="ru-RU" altLang="ru-RU" sz="2400" b="1" u="sng" dirty="0">
                <a:solidFill>
                  <a:srgbClr val="006600"/>
                </a:solidFill>
                <a:latin typeface="Arial Narrow" pitchFamily="34" charset="0"/>
              </a:rPr>
              <a:t>устойчивом</a:t>
            </a:r>
            <a:r>
              <a:rPr lang="ru-RU" altLang="ru-RU" sz="2400" b="1" dirty="0">
                <a:solidFill>
                  <a:srgbClr val="006600"/>
                </a:solidFill>
                <a:latin typeface="Arial Narrow" pitchFamily="34" charset="0"/>
              </a:rPr>
              <a:t> использовании – это вечный ресурс</a:t>
            </a:r>
            <a:endParaRPr lang="ru-RU" altLang="ru-RU" sz="2900" b="1" dirty="0">
              <a:latin typeface="Arial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49574" y="6138094"/>
            <a:ext cx="9906453" cy="46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3902" tIns="48829" rIns="93902" bIns="4882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537"/>
              </a:spcBef>
              <a:buNone/>
            </a:pPr>
            <a:r>
              <a:rPr lang="ru-RU" altLang="ru-RU" sz="2400" b="1" dirty="0">
                <a:solidFill>
                  <a:srgbClr val="CC0000"/>
                </a:solidFill>
              </a:rPr>
              <a:t>Но не вся древесина </a:t>
            </a:r>
            <a:r>
              <a:rPr lang="ru-RU" altLang="ru-RU" sz="2400" b="1" dirty="0">
                <a:solidFill>
                  <a:srgbClr val="CC0000"/>
                </a:solidFill>
              </a:rPr>
              <a:t>имеет ответственное происхождение</a:t>
            </a:r>
            <a:endParaRPr lang="ru-RU" altLang="ru-RU" sz="2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eadint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2" y="0"/>
            <a:ext cx="12242323" cy="7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" y="6164758"/>
            <a:ext cx="12212638" cy="711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68C2-ED34-D744-B6FB-2F4A03E4DB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 descr="http://gdb.rferl.org/96D9F7A2-585D-48F3-808F-139D3AC46BF8_cx0_cy14_cw0_mw1024_mh1024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978"/>
            <a:ext cx="5387555" cy="303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lesvesti.ru/impreview/images/green/4679_510x3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11" y="1252977"/>
            <a:ext cx="3903380" cy="2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inmosreg.ru/images/60376/02/6037602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5246"/>
            <a:ext cx="5387555" cy="2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http://cache.settv.ru/img/300x300/c530da7e027c5ac4deec8c7752af4e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11" y="3539501"/>
            <a:ext cx="5385434" cy="302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76216" y="247256"/>
            <a:ext cx="7672631" cy="47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altLang="ru-RU" sz="2400" dirty="0">
                <a:solidFill>
                  <a:srgbClr val="FF0000"/>
                </a:solidFill>
              </a:rPr>
              <a:t>Древесина из таких источников идет на рынок</a:t>
            </a:r>
            <a:endParaRPr lang="ru-RU" alt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eadint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2" y="0"/>
            <a:ext cx="12242323" cy="7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" y="6164758"/>
            <a:ext cx="12212638" cy="711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68C2-ED34-D744-B6FB-2F4A03E4DB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1782" y="656009"/>
            <a:ext cx="11000224" cy="711178"/>
          </a:xfrm>
        </p:spPr>
        <p:txBody>
          <a:bodyPr/>
          <a:lstStyle/>
          <a:p>
            <a:r>
              <a:rPr lang="ru-RU" sz="29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 простой торговли к участию в цепочках поставок</a:t>
            </a:r>
            <a:endParaRPr lang="ru-RU" sz="29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781" y="1619385"/>
            <a:ext cx="11150669" cy="1942134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marL="340728" indent="-340728">
              <a:buFont typeface="Arial" panose="020B0604020202020204" pitchFamily="34" charset="0"/>
              <a:buChar char="•"/>
            </a:pPr>
            <a:r>
              <a:rPr lang="ru-RU" sz="2400" dirty="0"/>
              <a:t>Еще 15-20 лет торговля лесобумажными материалами представляла из себя поставку определенного товара по согласованной цене в определенный срок.</a:t>
            </a:r>
          </a:p>
          <a:p>
            <a:pPr marL="340728" indent="-340728">
              <a:buFont typeface="Arial" panose="020B0604020202020204" pitchFamily="34" charset="0"/>
              <a:buChar char="•"/>
            </a:pPr>
            <a:r>
              <a:rPr lang="ru-RU" sz="2400" dirty="0"/>
              <a:t>Сейчас же покупатели зачастую предъявляют к поставкам требования, выходящие за ценовые и логистические, которые связаны с ответственным происхождением….</a:t>
            </a:r>
            <a:endParaRPr lang="ru-RU" dirty="0" smtClean="0"/>
          </a:p>
        </p:txBody>
      </p:sp>
      <p:pic>
        <p:nvPicPr>
          <p:cNvPr id="2050" name="Picture 2" descr="Картинки по запросу Chain of custo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4" y="3731715"/>
            <a:ext cx="4866436" cy="243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7625/0d9f2624-a4f6-42e2-a260-7fd97c1af526/s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1" y="1574966"/>
            <a:ext cx="6612506" cy="33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0" descr="headinteri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2" y="0"/>
            <a:ext cx="12242323" cy="7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" y="6164758"/>
            <a:ext cx="12212638" cy="711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68C2-ED34-D744-B6FB-2F4A03E4DB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5" descr="Коми Ю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6"/>
          <a:stretch>
            <a:fillRect/>
          </a:stretch>
        </p:blipFill>
        <p:spPr bwMode="auto">
          <a:xfrm>
            <a:off x="5898536" y="1574966"/>
            <a:ext cx="6333185" cy="33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66748" y="172523"/>
            <a:ext cx="4623115" cy="48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04" tIns="47702" rIns="95404" bIns="47702">
            <a:spAutoFit/>
          </a:bodyPr>
          <a:lstStyle>
            <a:lvl1pPr defTabSz="393700"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defTabSz="393700"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defTabSz="393700"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defTabSz="393700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defTabSz="393700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500" dirty="0">
                <a:solidFill>
                  <a:srgbClr val="006600"/>
                </a:solidFill>
              </a:rPr>
              <a:t>Зачем нужна сертификация?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3807" y="5173301"/>
            <a:ext cx="11156754" cy="8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4" tIns="47702" rIns="95404" bIns="47702">
            <a:spAutoFit/>
          </a:bodyPr>
          <a:lstStyle>
            <a:lvl1pPr defTabSz="393700"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defTabSz="393700"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defTabSz="393700"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defTabSz="393700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defTabSz="393700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500" dirty="0">
                <a:solidFill>
                  <a:srgbClr val="808000"/>
                </a:solidFill>
              </a:rPr>
              <a:t>Чтобы отделить древесину из ответственно управляемых лесов от </a:t>
            </a:r>
            <a:r>
              <a:rPr lang="ru-RU" altLang="ru-RU" sz="2500" dirty="0">
                <a:solidFill>
                  <a:srgbClr val="808000"/>
                </a:solidFill>
              </a:rPr>
              <a:t>прочих лесов</a:t>
            </a:r>
            <a:endParaRPr lang="ru-RU" altLang="ru-RU" sz="2500" dirty="0">
              <a:solidFill>
                <a:srgbClr val="808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98536" y="1574966"/>
            <a:ext cx="0" cy="33264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0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eadint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2" y="0"/>
            <a:ext cx="12242323" cy="7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" y="6164758"/>
            <a:ext cx="12212638" cy="711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68C2-ED34-D744-B6FB-2F4A03E4DB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346513" y="3617415"/>
            <a:ext cx="650917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745119" y="1744310"/>
            <a:ext cx="3183683" cy="71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04" tIns="47702" rIns="95404" bIns="47702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defTabSz="1090331" eaLnBrk="1" hangingPunct="1">
              <a:spcBef>
                <a:spcPct val="0"/>
              </a:spcBef>
            </a:pPr>
            <a:r>
              <a:rPr lang="ru-RU" altLang="ru-RU" sz="2000" b="1">
                <a:solidFill>
                  <a:srgbClr val="006600"/>
                </a:solidFill>
              </a:rPr>
              <a:t>Сертификация цепочки</a:t>
            </a:r>
          </a:p>
          <a:p>
            <a:pPr defTabSz="1090331" eaLnBrk="1" hangingPunct="1">
              <a:spcBef>
                <a:spcPct val="0"/>
              </a:spcBef>
            </a:pPr>
            <a:r>
              <a:rPr lang="ru-RU" altLang="ru-RU" sz="2000" b="1">
                <a:solidFill>
                  <a:srgbClr val="006600"/>
                </a:solidFill>
              </a:rPr>
              <a:t> продукции</a:t>
            </a:r>
            <a:r>
              <a:rPr lang="en-US" altLang="ru-RU" sz="2000" b="1">
                <a:solidFill>
                  <a:srgbClr val="006600"/>
                </a:solidFill>
              </a:rPr>
              <a:t> CoC</a:t>
            </a:r>
            <a:endParaRPr lang="ru-RU" altLang="ru-RU" sz="2000" b="1">
              <a:solidFill>
                <a:srgbClr val="006600"/>
              </a:solidFill>
            </a:endParaRPr>
          </a:p>
        </p:txBody>
      </p:sp>
      <p:pic>
        <p:nvPicPr>
          <p:cNvPr id="8" name="Picture 10" descr="fsclogo wliteSh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94" y="1946249"/>
            <a:ext cx="479176" cy="40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1805" y="4894244"/>
            <a:ext cx="4639106" cy="101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4" tIns="47702" rIns="95404" bIns="47702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defTabSz="1090331" eaLnBrk="1" hangingPunct="1">
              <a:spcBef>
                <a:spcPct val="0"/>
              </a:spcBef>
            </a:pPr>
            <a:r>
              <a:rPr lang="ru-RU" altLang="ru-RU" sz="2000" b="1">
                <a:solidFill>
                  <a:srgbClr val="006600"/>
                </a:solidFill>
              </a:rPr>
              <a:t>Сертификация управления</a:t>
            </a:r>
          </a:p>
          <a:p>
            <a:pPr defTabSz="1090331" eaLnBrk="1" hangingPunct="1">
              <a:spcBef>
                <a:spcPct val="0"/>
              </a:spcBef>
            </a:pPr>
            <a:r>
              <a:rPr lang="ru-RU" altLang="ru-RU" sz="2000" b="1">
                <a:solidFill>
                  <a:srgbClr val="006600"/>
                </a:solidFill>
              </a:rPr>
              <a:t>лесами (</a:t>
            </a:r>
            <a:r>
              <a:rPr lang="en-US" altLang="ru-RU" sz="2000" b="1">
                <a:solidFill>
                  <a:srgbClr val="006600"/>
                </a:solidFill>
              </a:rPr>
              <a:t>FM/CoC)</a:t>
            </a:r>
            <a:r>
              <a:rPr lang="ru-RU" altLang="ru-RU" sz="2000" b="1">
                <a:solidFill>
                  <a:srgbClr val="006600"/>
                </a:solidFill>
              </a:rPr>
              <a:t> по Российскому национальному стандарту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1717402" y="4536478"/>
            <a:ext cx="0" cy="35776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4730278" y="2216561"/>
            <a:ext cx="320157" cy="47384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913377" y="2281755"/>
            <a:ext cx="0" cy="524724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pic>
        <p:nvPicPr>
          <p:cNvPr id="13" name="Picture 19" descr="fsclogo wliteSh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08" y="2434402"/>
            <a:ext cx="479176" cy="40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http://pripu.ru/wp-content/uploads/2010/08/dvizhenie-les-sverh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" y="2350128"/>
            <a:ext cx="4384676" cy="21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http://sawwood.ru/sites/default/files/12385_%D0%BB%D0%B5%D1%81%D0%BE%D0%BF%D0%B8%D0%BB%D0%B5%D0%BD%D0%B8%D0%B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29" y="2806478"/>
            <a:ext cx="2162655" cy="16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7064673" y="3617415"/>
            <a:ext cx="648796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160085" y="5129416"/>
            <a:ext cx="5020752" cy="101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404" tIns="47702" rIns="95404" bIns="47702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algn="ctr" defTabSz="1090331" eaLnBrk="1" hangingPunct="1">
              <a:spcBef>
                <a:spcPct val="0"/>
              </a:spcBef>
            </a:pPr>
            <a:r>
              <a:rPr lang="ru-RU" altLang="ru-RU" sz="2000" b="1" dirty="0">
                <a:solidFill>
                  <a:srgbClr val="006600"/>
                </a:solidFill>
              </a:rPr>
              <a:t>Продукция с логотипом </a:t>
            </a:r>
            <a:r>
              <a:rPr lang="en-US" altLang="ru-RU" sz="2000" b="1" dirty="0">
                <a:solidFill>
                  <a:srgbClr val="006600"/>
                </a:solidFill>
              </a:rPr>
              <a:t>FSC </a:t>
            </a:r>
            <a:r>
              <a:rPr lang="ru-RU" altLang="ru-RU" sz="2000" b="1" dirty="0">
                <a:solidFill>
                  <a:srgbClr val="006600"/>
                </a:solidFill>
              </a:rPr>
              <a:t>и индивидуальным номером: </a:t>
            </a:r>
            <a:r>
              <a:rPr lang="ru-RU" altLang="ru-RU" sz="2000" dirty="0" err="1">
                <a:solidFill>
                  <a:srgbClr val="0033CC"/>
                </a:solidFill>
              </a:rPr>
              <a:t>прослеживаемость</a:t>
            </a:r>
            <a:r>
              <a:rPr lang="ru-RU" altLang="ru-RU" sz="2000" dirty="0">
                <a:solidFill>
                  <a:srgbClr val="0033CC"/>
                </a:solidFill>
              </a:rPr>
              <a:t> от леса до прилавка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799037" y="2193267"/>
            <a:ext cx="1259711" cy="38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033" tIns="54517" rIns="109033" bIns="54517">
            <a:spAutoFit/>
          </a:bodyPr>
          <a:lstStyle/>
          <a:p>
            <a:r>
              <a:rPr lang="en-US" altLang="ru-RU" dirty="0">
                <a:solidFill>
                  <a:srgbClr val="0033CC"/>
                </a:solidFill>
              </a:rPr>
              <a:t>Info.fsc.org</a:t>
            </a:r>
            <a:endParaRPr lang="ru-RU" altLang="ru-RU" dirty="0">
              <a:solidFill>
                <a:srgbClr val="0033CC"/>
              </a:solidFill>
            </a:endParaRPr>
          </a:p>
        </p:txBody>
      </p:sp>
      <p:pic>
        <p:nvPicPr>
          <p:cNvPr id="19" name="Picture 21" descr="http://www.motherearthnews.com/%7E/media/Images/MEN/Editorial/Blogs/Natural%20Health/US%20Green%20Building%20Council%20Rejects%20Sustainable%20Forestry%20Initiative%20Wood/fsc-woo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23" y="2555247"/>
            <a:ext cx="4514012" cy="253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1663" y="771577"/>
            <a:ext cx="6654586" cy="556375"/>
          </a:xfrm>
          <a:prstGeom prst="rect">
            <a:avLst/>
          </a:prstGeom>
          <a:noFill/>
        </p:spPr>
        <p:txBody>
          <a:bodyPr wrap="none" lIns="109033" tIns="54517" rIns="109033" bIns="54517" rtlCol="0">
            <a:spAutoFit/>
          </a:bodyPr>
          <a:lstStyle/>
          <a:p>
            <a:r>
              <a:rPr lang="ru-RU" sz="2900" dirty="0"/>
              <a:t>Принцип сертификации </a:t>
            </a:r>
            <a:r>
              <a:rPr lang="ru-RU" sz="2900" dirty="0" err="1"/>
              <a:t>лесоуправления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5672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eadint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2" y="0"/>
            <a:ext cx="12242323" cy="7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" y="6164758"/>
            <a:ext cx="12212638" cy="711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68C2-ED34-D744-B6FB-2F4A03E4DB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95432" y="275082"/>
            <a:ext cx="4078752" cy="47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033" tIns="54517" rIns="109033" bIns="54517">
            <a:spAutoFit/>
          </a:bodyPr>
          <a:lstStyle/>
          <a:p>
            <a:r>
              <a:rPr lang="ru-RU" altLang="ru-RU" sz="2400" b="1" dirty="0">
                <a:solidFill>
                  <a:srgbClr val="006600"/>
                </a:solidFill>
              </a:rPr>
              <a:t>Сертификация обеспечивает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76137" y="4350538"/>
            <a:ext cx="8338851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Национальное законодательство (лесное, природоохранное, охрана труда и нормативы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22162" y="3036888"/>
            <a:ext cx="172878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Выявление и охрана редких видов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474" y="1412875"/>
            <a:ext cx="316706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Сохранение лесов высокой природоохранной ценности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65755" y="2356594"/>
            <a:ext cx="3024188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Сохранение биоразнообразия</a:t>
            </a: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7244999" y="2982913"/>
            <a:ext cx="3187700" cy="830997"/>
          </a:xfrm>
          <a:prstGeom prst="rect">
            <a:avLst/>
          </a:prstGeom>
          <a:gradFill rotWithShape="1">
            <a:gsLst>
              <a:gs pos="0">
                <a:srgbClr val="EA8C8C"/>
              </a:gs>
              <a:gs pos="50000">
                <a:srgbClr val="F0BABA"/>
              </a:gs>
              <a:gs pos="100000">
                <a:srgbClr val="F7DEDE"/>
              </a:gs>
            </a:gsLst>
            <a:lin ang="5400000" scaled="1"/>
          </a:gra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/>
                </a:solidFill>
              </a:rPr>
              <a:t>Качественное </a:t>
            </a:r>
            <a:r>
              <a:rPr lang="ru-RU" altLang="ru-RU" sz="1600" dirty="0" err="1">
                <a:solidFill>
                  <a:schemeClr val="tx1"/>
                </a:solidFill>
              </a:rPr>
              <a:t>лесовосстановление</a:t>
            </a:r>
            <a:r>
              <a:rPr lang="ru-RU" altLang="ru-RU" sz="1600" dirty="0">
                <a:solidFill>
                  <a:schemeClr val="tx1"/>
                </a:solidFill>
              </a:rPr>
              <a:t> и лесохозяйственный уход за лесом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14587" y="1320386"/>
            <a:ext cx="1989137" cy="584775"/>
          </a:xfrm>
          <a:prstGeom prst="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Уважение прав коренных народов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03486" y="2151916"/>
            <a:ext cx="1728788" cy="830997"/>
          </a:xfrm>
          <a:prstGeom prst="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Поддержка местного населения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05074" y="3092450"/>
            <a:ext cx="1727200" cy="830997"/>
          </a:xfrm>
          <a:prstGeom prst="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Охрана труда и здоровья работников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7670449" y="2156873"/>
            <a:ext cx="2444750" cy="584775"/>
          </a:xfrm>
          <a:prstGeom prst="rect">
            <a:avLst/>
          </a:prstGeom>
          <a:gradFill rotWithShape="1">
            <a:gsLst>
              <a:gs pos="0">
                <a:srgbClr val="EA8C8C"/>
              </a:gs>
              <a:gs pos="50000">
                <a:srgbClr val="F0BABA"/>
              </a:gs>
              <a:gs pos="100000">
                <a:srgbClr val="F7DEDE"/>
              </a:gs>
            </a:gsLst>
            <a:lin ang="5400000" scaled="1"/>
          </a:gra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/>
                </a:solidFill>
              </a:rPr>
              <a:t>Переход от сплошным к выборочным рубкам</a:t>
            </a:r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7767287" y="1412875"/>
            <a:ext cx="2359025" cy="584775"/>
          </a:xfrm>
          <a:prstGeom prst="rect">
            <a:avLst/>
          </a:prstGeom>
          <a:gradFill rotWithShape="1">
            <a:gsLst>
              <a:gs pos="0">
                <a:srgbClr val="EA8C8C"/>
              </a:gs>
              <a:gs pos="50000">
                <a:srgbClr val="F0BABA"/>
              </a:gs>
              <a:gs pos="100000">
                <a:srgbClr val="F7DEDE"/>
              </a:gs>
            </a:gsLst>
            <a:lin ang="5400000" scaled="1"/>
          </a:gra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/>
                </a:solidFill>
              </a:rPr>
              <a:t>Устойчивый уровень заготовки</a:t>
            </a:r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2277712" y="5373688"/>
            <a:ext cx="1081087" cy="1008062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80006" tIns="40003" rIns="80006" bIns="40003" anchor="ctr"/>
          <a:lstStyle>
            <a:lvl1pPr defTabSz="1044575"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defTabSz="1044575"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defTabSz="1044575"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3300">
              <a:solidFill>
                <a:schemeClr val="tx1"/>
              </a:solidFill>
            </a:endParaRPr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3377849" y="5335588"/>
            <a:ext cx="1081088" cy="10096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80006" tIns="40003" rIns="80006" bIns="40003" anchor="ctr"/>
          <a:lstStyle>
            <a:lvl1pPr defTabSz="1044575"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defTabSz="1044575"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defTabSz="1044575"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3300">
              <a:solidFill>
                <a:schemeClr val="tx1"/>
              </a:solidFill>
            </a:endParaRPr>
          </a:p>
        </p:txBody>
      </p:sp>
      <p:sp>
        <p:nvSpPr>
          <p:cNvPr id="43" name="Oval 3"/>
          <p:cNvSpPr>
            <a:spLocks noChangeArrowheads="1"/>
          </p:cNvSpPr>
          <p:nvPr/>
        </p:nvSpPr>
        <p:spPr bwMode="auto">
          <a:xfrm>
            <a:off x="4458937" y="5356225"/>
            <a:ext cx="1079500" cy="10096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80006" tIns="40003" rIns="80006" bIns="40003" anchor="ctr"/>
          <a:lstStyle>
            <a:lvl1pPr defTabSz="1044575"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defTabSz="1044575"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defTabSz="1044575"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3300">
              <a:solidFill>
                <a:schemeClr val="tx1"/>
              </a:solidFill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538437" y="5327650"/>
            <a:ext cx="1079500" cy="10096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80006" tIns="40003" rIns="80006" bIns="40003" anchor="ctr"/>
          <a:lstStyle>
            <a:lvl1pPr defTabSz="1044575"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defTabSz="1044575"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defTabSz="1044575"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3300">
              <a:solidFill>
                <a:schemeClr val="tx1"/>
              </a:solidFill>
            </a:endParaRPr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6687787" y="5356225"/>
            <a:ext cx="1079500" cy="10096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80006" tIns="40003" rIns="80006" bIns="40003" anchor="ctr"/>
          <a:lstStyle>
            <a:lvl1pPr defTabSz="1044575"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defTabSz="1044575"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defTabSz="1044575"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3300">
              <a:solidFill>
                <a:schemeClr val="tx1"/>
              </a:solidFill>
            </a:endParaRPr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7754587" y="5356225"/>
            <a:ext cx="1079500" cy="10096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80006" tIns="40003" rIns="80006" bIns="40003" anchor="ctr"/>
          <a:lstStyle>
            <a:lvl1pPr defTabSz="1044575"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defTabSz="1044575"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defTabSz="1044575"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3300">
              <a:solidFill>
                <a:schemeClr val="tx1"/>
              </a:solidFill>
            </a:endParaRPr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8810274" y="5327650"/>
            <a:ext cx="1079500" cy="10096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80006" tIns="40003" rIns="80006" bIns="40003" anchor="ctr"/>
          <a:lstStyle>
            <a:lvl1pPr defTabSz="1044575" eaLnBrk="0" hangingPunct="0">
              <a:spcBef>
                <a:spcPts val="800"/>
              </a:spcBef>
              <a:defRPr sz="32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defTabSz="1044575" eaLnBrk="0" hangingPunct="0">
              <a:spcBef>
                <a:spcPts val="700"/>
              </a:spcBef>
              <a:defRPr sz="2800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defTabSz="1044575" eaLnBrk="0" hangingPunct="0">
              <a:spcBef>
                <a:spcPts val="600"/>
              </a:spcBef>
              <a:defRPr sz="24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defTabSz="1044575" eaLnBrk="0" hangingPunct="0">
              <a:spcBef>
                <a:spcPts val="500"/>
              </a:spcBef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defTabSz="1044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3300">
              <a:solidFill>
                <a:schemeClr val="tx1"/>
              </a:solidFill>
            </a:endParaRPr>
          </a:p>
        </p:txBody>
      </p:sp>
      <p:sp>
        <p:nvSpPr>
          <p:cNvPr id="48" name="TextBox 25"/>
          <p:cNvSpPr txBox="1">
            <a:spLocks noChangeArrowheads="1"/>
          </p:cNvSpPr>
          <p:nvPr/>
        </p:nvSpPr>
        <p:spPr bwMode="auto">
          <a:xfrm>
            <a:off x="4751037" y="4006850"/>
            <a:ext cx="25955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chemeClr val="tx1"/>
                </a:solidFill>
              </a:rPr>
              <a:t>Международные требования</a:t>
            </a:r>
          </a:p>
        </p:txBody>
      </p:sp>
      <p:cxnSp>
        <p:nvCxnSpPr>
          <p:cNvPr id="49" name="Прямая соединительная линия 33"/>
          <p:cNvCxnSpPr>
            <a:cxnSpLocks noChangeShapeType="1"/>
            <a:stCxn id="48" idx="1"/>
          </p:cNvCxnSpPr>
          <p:nvPr/>
        </p:nvCxnSpPr>
        <p:spPr bwMode="auto">
          <a:xfrm flipH="1">
            <a:off x="2995262" y="4140200"/>
            <a:ext cx="17557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37"/>
          <p:cNvSpPr txBox="1">
            <a:spLocks noChangeArrowheads="1"/>
          </p:cNvSpPr>
          <p:nvPr/>
        </p:nvSpPr>
        <p:spPr bwMode="auto">
          <a:xfrm>
            <a:off x="6902099" y="4964113"/>
            <a:ext cx="35798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chemeClr val="tx1"/>
                </a:solidFill>
              </a:rPr>
              <a:t>Положительное влияние на лес и людей</a:t>
            </a:r>
          </a:p>
        </p:txBody>
      </p:sp>
      <p:sp>
        <p:nvSpPr>
          <p:cNvPr id="51" name="TextBox 38"/>
          <p:cNvSpPr txBox="1">
            <a:spLocks noChangeArrowheads="1"/>
          </p:cNvSpPr>
          <p:nvPr/>
        </p:nvSpPr>
        <p:spPr bwMode="auto">
          <a:xfrm>
            <a:off x="2412649" y="4965700"/>
            <a:ext cx="34067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chemeClr val="tx1"/>
                </a:solidFill>
              </a:rPr>
              <a:t>Снижение воздействия на экосистемы</a:t>
            </a:r>
          </a:p>
        </p:txBody>
      </p:sp>
      <p:cxnSp>
        <p:nvCxnSpPr>
          <p:cNvPr id="52" name="Прямая соединительная линия 33"/>
          <p:cNvCxnSpPr>
            <a:cxnSpLocks noChangeShapeType="1"/>
          </p:cNvCxnSpPr>
          <p:nvPr/>
        </p:nvCxnSpPr>
        <p:spPr bwMode="auto">
          <a:xfrm flipH="1">
            <a:off x="7277543" y="4139406"/>
            <a:ext cx="17557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Прямая со стрелкой 52"/>
          <p:cNvCxnSpPr/>
          <p:nvPr/>
        </p:nvCxnSpPr>
        <p:spPr>
          <a:xfrm>
            <a:off x="2995262" y="4140200"/>
            <a:ext cx="0" cy="21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9033318" y="4140200"/>
            <a:ext cx="0" cy="21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eadint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2" y="0"/>
            <a:ext cx="12242323" cy="7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" y="6164758"/>
            <a:ext cx="12212638" cy="711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68C2-ED34-D744-B6FB-2F4A03E4DB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" y="858639"/>
            <a:ext cx="12229600" cy="55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357" y="374462"/>
            <a:ext cx="7878061" cy="387098"/>
          </a:xfrm>
          <a:prstGeom prst="rect">
            <a:avLst/>
          </a:prstGeom>
          <a:noFill/>
        </p:spPr>
        <p:txBody>
          <a:bodyPr wrap="none" lIns="109033" tIns="54517" rIns="109033" bIns="54517" rtlCol="0">
            <a:spAutoFit/>
          </a:bodyPr>
          <a:lstStyle/>
          <a:p>
            <a:r>
              <a:rPr lang="ru-RU" dirty="0" smtClean="0"/>
              <a:t>Россия – на втором месте в мире по площади </a:t>
            </a:r>
            <a:r>
              <a:rPr lang="en-US" dirty="0" smtClean="0"/>
              <a:t>FSC </a:t>
            </a:r>
            <a:r>
              <a:rPr lang="ru-RU" dirty="0" smtClean="0"/>
              <a:t>сертифицированных лесов!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NO_General_R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Powerpoint_NO_General_Rresentation</Template>
  <TotalTime>2155</TotalTime>
  <Words>526</Words>
  <Application>Microsoft Office PowerPoint</Application>
  <PresentationFormat>Произвольный</PresentationFormat>
  <Paragraphs>90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Powerpoint_NO_General_Rresentation</vt:lpstr>
      <vt:lpstr>Российский леспром: реализация принципов ответственного управления лесами</vt:lpstr>
      <vt:lpstr>Презентация PowerPoint</vt:lpstr>
      <vt:lpstr>Древесина происходит из лесов. Это возобновляемый природный ресурс. При устойчивом использовании – это вечный ресурс</vt:lpstr>
      <vt:lpstr>Презентация PowerPoint</vt:lpstr>
      <vt:lpstr>От простой торговли к участию в цепочках поставок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Спрос на сертифицированную продукцию в РФ</vt:lpstr>
      <vt:lpstr>Спрос на сертифицированную продукцию в РФ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Lesnik</dc:creator>
  <cp:lastModifiedBy>User</cp:lastModifiedBy>
  <cp:revision>173</cp:revision>
  <dcterms:created xsi:type="dcterms:W3CDTF">2015-05-14T13:04:03Z</dcterms:created>
  <dcterms:modified xsi:type="dcterms:W3CDTF">2018-03-23T06:46:17Z</dcterms:modified>
</cp:coreProperties>
</file>