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2094" y="-1278"/>
      </p:cViewPr>
      <p:guideLst>
        <p:guide orient="horz" pos="2754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5198C-770F-4495-B6EF-AEBE753BAF03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3A834-2C80-499E-8FA3-1D5BBAA1D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3A834-2C80-499E-8FA3-1D5BBAA1DAB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3A834-2C80-499E-8FA3-1D5BBAA1DAB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3A834-2C80-499E-8FA3-1D5BBAA1DAB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3A834-2C80-499E-8FA3-1D5BBAA1DAB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3A834-2C80-499E-8FA3-1D5BBAA1DAB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9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1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3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2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7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3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6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3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9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0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6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F6CA2-306E-4110-842C-B0A990EE38FA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50D54-9929-45C5-A82B-7AF7F3095C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3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" t="8677" r="1021" b="867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CD3039"/>
              </a:clrFrom>
              <a:clrTo>
                <a:srgbClr val="CD303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t="36739" r="6447" b="22371"/>
          <a:stretch/>
        </p:blipFill>
        <p:spPr>
          <a:xfrm>
            <a:off x="3373247" y="4299942"/>
            <a:ext cx="2397505" cy="67512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885030" y="1558417"/>
            <a:ext cx="7373937" cy="2352305"/>
            <a:chOff x="885030" y="1587445"/>
            <a:chExt cx="7373937" cy="2352305"/>
          </a:xfrm>
        </p:grpSpPr>
        <p:sp>
          <p:nvSpPr>
            <p:cNvPr id="7" name="TextBox 6"/>
            <p:cNvSpPr txBox="1"/>
            <p:nvPr/>
          </p:nvSpPr>
          <p:spPr>
            <a:xfrm>
              <a:off x="935596" y="2523549"/>
              <a:ext cx="72728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200" spc="600" dirty="0" smtClean="0">
                  <a:solidFill>
                    <a:schemeClr val="bg1"/>
                  </a:solidFill>
                  <a:latin typeface="Circe Extra Bold" pitchFamily="34" charset="-52"/>
                </a:rPr>
                <a:t>И ЭКОЛОГИЯ</a:t>
              </a:r>
              <a:endParaRPr lang="ru-RU" sz="7200" spc="600" dirty="0">
                <a:solidFill>
                  <a:schemeClr val="bg1"/>
                </a:solidFill>
                <a:latin typeface="Circe Extra Bold" pitchFamily="34" charset="-5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39250" y="3608890"/>
              <a:ext cx="305154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spc="600" dirty="0" smtClean="0">
                  <a:solidFill>
                    <a:schemeClr val="bg1"/>
                  </a:solidFill>
                  <a:latin typeface="Circe" pitchFamily="34" charset="-52"/>
                </a:rPr>
                <a:t>Мишункина М.Н.</a:t>
              </a:r>
              <a:endParaRPr lang="ru-RU" sz="1500" spc="600" dirty="0">
                <a:solidFill>
                  <a:schemeClr val="bg1"/>
                </a:solidFill>
                <a:latin typeface="Circe" pitchFamily="34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85030" y="1587445"/>
              <a:ext cx="73739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7200" spc="600" dirty="0">
                  <a:solidFill>
                    <a:prstClr val="white"/>
                  </a:solidFill>
                  <a:latin typeface="Circe Extra Bold" pitchFamily="34" charset="-52"/>
                </a:rPr>
                <a:t>СМИ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3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548" y="1347614"/>
            <a:ext cx="872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irce Bold" pitchFamily="34" charset="-52"/>
              </a:rPr>
              <a:t>Нужно  инвестировать  в создание </a:t>
            </a:r>
          </a:p>
          <a:p>
            <a:pPr algn="ctr"/>
            <a:r>
              <a:rPr lang="ru-RU" sz="2800" dirty="0" smtClean="0">
                <a:latin typeface="Circe Bold" pitchFamily="34" charset="-52"/>
              </a:rPr>
              <a:t>и  </a:t>
            </a:r>
            <a:r>
              <a:rPr lang="ru-RU" sz="2800" dirty="0">
                <a:latin typeface="Circe Bold" pitchFamily="34" charset="-52"/>
              </a:rPr>
              <a:t>распространение позитивной </a:t>
            </a:r>
            <a:r>
              <a:rPr lang="ru-RU" sz="2800" dirty="0" smtClean="0">
                <a:latin typeface="Circe Bold" pitchFamily="34" charset="-52"/>
              </a:rPr>
              <a:t> информации  экологического характера и мы готовы в этом помочь!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8" t="26558" r="36327" b="64589"/>
          <a:stretch/>
        </p:blipFill>
        <p:spPr bwMode="auto">
          <a:xfrm>
            <a:off x="4059884" y="195486"/>
            <a:ext cx="1141549" cy="107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64246" y="4105984"/>
            <a:ext cx="5946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356000"/>
                </a:solidFill>
                <a:latin typeface="Circe" pitchFamily="34" charset="-52"/>
              </a:rPr>
              <a:t>Марина Мишункина, </a:t>
            </a:r>
          </a:p>
          <a:p>
            <a:pPr algn="ctr"/>
            <a:r>
              <a:rPr lang="ru-RU" sz="1500" dirty="0" smtClean="0">
                <a:solidFill>
                  <a:srgbClr val="356000"/>
                </a:solidFill>
                <a:latin typeface="Circe" pitchFamily="34" charset="-52"/>
              </a:rPr>
              <a:t>1-ый заместитель генерального директора ИД «АиФ»</a:t>
            </a:r>
            <a:endParaRPr lang="ru-RU" sz="1500" dirty="0">
              <a:solidFill>
                <a:srgbClr val="356000"/>
              </a:solidFill>
              <a:latin typeface="Circe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95559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356000"/>
                </a:solidFill>
                <a:latin typeface="Circe Bold" pitchFamily="34" charset="-52"/>
              </a:rPr>
              <a:t>…</a:t>
            </a:r>
            <a:endParaRPr lang="ru-RU" sz="7200" dirty="0">
              <a:solidFill>
                <a:srgbClr val="356000"/>
              </a:solidFill>
              <a:latin typeface="Circe 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366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" t="8677" r="1021" b="8677"/>
          <a:stretch/>
        </p:blipFill>
        <p:spPr bwMode="auto">
          <a:xfrm>
            <a:off x="-6976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003798"/>
            <a:ext cx="9144000" cy="213970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93517" y="3408559"/>
            <a:ext cx="7934867" cy="1582435"/>
            <a:chOff x="-842587" y="2701253"/>
            <a:chExt cx="7934867" cy="158243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158503" y="2701253"/>
              <a:ext cx="5933777" cy="1582435"/>
              <a:chOff x="885030" y="1909165"/>
              <a:chExt cx="5933777" cy="158243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14151" y="2568270"/>
                <a:ext cx="59046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5400" dirty="0" smtClean="0">
                    <a:solidFill>
                      <a:schemeClr val="bg1"/>
                    </a:solidFill>
                    <a:latin typeface="Circe Extra Bold" pitchFamily="34" charset="-52"/>
                  </a:rPr>
                  <a:t>ОБ ЭКОЛОГИИ</a:t>
                </a:r>
                <a:endParaRPr lang="ru-RU" sz="5400" dirty="0">
                  <a:solidFill>
                    <a:schemeClr val="bg1"/>
                  </a:solidFill>
                  <a:latin typeface="Circe Extra Bold" pitchFamily="34" charset="-52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885030" y="1909165"/>
                <a:ext cx="550172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5400" dirty="0" smtClean="0">
                    <a:solidFill>
                      <a:prstClr val="white"/>
                    </a:solidFill>
                    <a:latin typeface="Circe Extra Bold" pitchFamily="34" charset="-52"/>
                  </a:rPr>
                  <a:t>С ЗАБОТОЙ</a:t>
                </a:r>
                <a:endParaRPr lang="ru-RU" sz="5400" dirty="0">
                  <a:solidFill>
                    <a:prstClr val="white"/>
                  </a:solidFill>
                  <a:latin typeface="Circe Extra Bold" pitchFamily="34" charset="-52"/>
                </a:endParaRPr>
              </a:p>
            </p:txBody>
          </p:sp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2368" y="2788730"/>
              <a:ext cx="1246635" cy="10820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842587" y="3899252"/>
              <a:ext cx="189477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/>
                  </a:solidFill>
                  <a:latin typeface="Circe" pitchFamily="34" charset="-52"/>
                </a:rPr>
                <a:t>+7 (495) 783 83 </a:t>
              </a:r>
              <a:r>
                <a:rPr lang="en-US" sz="600" dirty="0" smtClean="0">
                  <a:solidFill>
                    <a:schemeClr val="bg1"/>
                  </a:solidFill>
                  <a:latin typeface="Circe" pitchFamily="34" charset="-52"/>
                </a:rPr>
                <a:t>57 | adv@aif.ru | www.sales.aif.ru </a:t>
              </a:r>
              <a:endParaRPr lang="en-US" sz="600" dirty="0">
                <a:solidFill>
                  <a:schemeClr val="bg1"/>
                </a:solidFill>
                <a:latin typeface="Circe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766" y="55552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Circe Extra Bold" pitchFamily="34" charset="-52"/>
              </a:rPr>
              <a:t>5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Circe Extra Bold" pitchFamily="34" charset="-52"/>
              </a:rPr>
              <a:t> МИНУТ</a:t>
            </a:r>
            <a:endParaRPr lang="ru-RU" sz="7200" dirty="0">
              <a:solidFill>
                <a:schemeClr val="bg2">
                  <a:lumMod val="25000"/>
                </a:schemeClr>
              </a:solidFill>
              <a:latin typeface="Circe Extra Bold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22" y="1587445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Circe Extra Bold" pitchFamily="34" charset="-52"/>
              </a:rPr>
              <a:t>5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latin typeface="Circe Extra Bold" pitchFamily="34" charset="-52"/>
              </a:rPr>
              <a:t> </a:t>
            </a:r>
            <a:r>
              <a:rPr lang="ru-RU" sz="7200" dirty="0" smtClean="0">
                <a:solidFill>
                  <a:srgbClr val="356000"/>
                </a:solidFill>
                <a:latin typeface="Circe Extra Bold" pitchFamily="34" charset="-52"/>
              </a:rPr>
              <a:t>ТЕЗИСОВ</a:t>
            </a:r>
            <a:endParaRPr lang="ru-RU" sz="7200" dirty="0">
              <a:solidFill>
                <a:srgbClr val="356000"/>
              </a:solidFill>
              <a:latin typeface="Circe Extra Bold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645" y="2822614"/>
            <a:ext cx="4363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irce" pitchFamily="34" charset="-52"/>
              </a:rPr>
              <a:t>о</a:t>
            </a:r>
            <a:r>
              <a:rPr lang="ru-RU" dirty="0" smtClean="0">
                <a:latin typeface="Circe" pitchFamily="34" charset="-52"/>
              </a:rPr>
              <a:t>б экологической повестке в федеральных СМИ, опыте ИД «АиФ» </a:t>
            </a:r>
          </a:p>
          <a:p>
            <a:r>
              <a:rPr lang="ru-RU" dirty="0" smtClean="0">
                <a:latin typeface="Circe" pitchFamily="34" charset="-52"/>
              </a:rPr>
              <a:t>и о взаимодействии СМИ, власти </a:t>
            </a:r>
          </a:p>
          <a:p>
            <a:r>
              <a:rPr lang="ru-RU" dirty="0" smtClean="0">
                <a:latin typeface="Circe" pitchFamily="34" charset="-52"/>
              </a:rPr>
              <a:t>и бизнеса в поисках объективной </a:t>
            </a:r>
          </a:p>
          <a:p>
            <a:r>
              <a:rPr lang="ru-RU" dirty="0" smtClean="0">
                <a:latin typeface="Circe" pitchFamily="34" charset="-52"/>
              </a:rPr>
              <a:t>и позитивной информации об экологии</a:t>
            </a:r>
            <a:endParaRPr lang="ru-RU" dirty="0">
              <a:latin typeface="Circe" pitchFamily="34" charset="-5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6" b="100000" l="4513" r="45012"/>
                    </a14:imgEffect>
                  </a14:imgLayer>
                </a14:imgProps>
              </a:ext>
            </a:extLst>
          </a:blip>
          <a:srcRect l="30530" r="54649"/>
          <a:stretch/>
        </p:blipFill>
        <p:spPr bwMode="auto">
          <a:xfrm rot="16200000">
            <a:off x="5420648" y="-2349398"/>
            <a:ext cx="1291380" cy="6157027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6" b="100000" l="67577" r="94774"/>
                    </a14:imgEffect>
                  </a14:imgLayer>
                </a14:imgProps>
              </a:ext>
            </a:extLst>
          </a:blip>
          <a:srcRect l="65212" t="25978" r="1507" b="33914"/>
          <a:stretch/>
        </p:blipFill>
        <p:spPr bwMode="auto">
          <a:xfrm>
            <a:off x="5172607" y="3018070"/>
            <a:ext cx="2595019" cy="220998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6" b="100000" l="43587" r="71971">
                        <a14:foregroundMark x1="52257" y1="29412" x2="51188" y2="59328"/>
                        <a14:foregroundMark x1="65914" y1="28403" x2="65558" y2="54118"/>
                        <a14:foregroundMark x1="60333" y1="37311" x2="52375" y2="51261"/>
                        <a14:foregroundMark x1="69121" y1="36975" x2="66508" y2="53277"/>
                        <a14:foregroundMark x1="55819" y1="96639" x2="50831" y2="99832"/>
                        <a14:backgroundMark x1="66152" y1="68739" x2="73634" y2="92437"/>
                        <a14:backgroundMark x1="64489" y1="60672" x2="64489" y2="60672"/>
                      </a14:backgroundRemoval>
                    </a14:imgEffect>
                  </a14:imgLayer>
                </a14:imgProps>
              </a:ext>
            </a:extLst>
          </a:blip>
          <a:srcRect l="43358" r="26609"/>
          <a:stretch/>
        </p:blipFill>
        <p:spPr bwMode="auto">
          <a:xfrm flipH="1">
            <a:off x="6808730" y="48771"/>
            <a:ext cx="2155757" cy="5072288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6" b="100000" l="67577" r="94774"/>
                    </a14:imgEffect>
                  </a14:imgLayer>
                </a14:imgProps>
              </a:ext>
            </a:extLst>
          </a:blip>
          <a:srcRect l="65212" t="25978" r="1507" b="68264"/>
          <a:stretch/>
        </p:blipFill>
        <p:spPr bwMode="auto">
          <a:xfrm flipH="1">
            <a:off x="3777180" y="4826266"/>
            <a:ext cx="2595019" cy="317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 flipV="1">
            <a:off x="6667159" y="2545188"/>
            <a:ext cx="0" cy="147282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43546"/>
          <a:stretch/>
        </p:blipFill>
        <p:spPr bwMode="auto">
          <a:xfrm>
            <a:off x="0" y="0"/>
            <a:ext cx="35269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532515"/>
            <a:ext cx="34281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latin typeface="Circe Extra Bold" pitchFamily="34" charset="-52"/>
              </a:rPr>
              <a:t>В ПОИСКАХ</a:t>
            </a:r>
            <a:r>
              <a:rPr lang="ru-RU" sz="3100" dirty="0" smtClean="0">
                <a:latin typeface="Circe Extra Bold" pitchFamily="34" charset="-52"/>
              </a:rPr>
              <a:t/>
            </a:r>
            <a:br>
              <a:rPr lang="ru-RU" sz="3100" dirty="0" smtClean="0">
                <a:latin typeface="Circe Extra Bold" pitchFamily="34" charset="-52"/>
              </a:rPr>
            </a:br>
            <a:r>
              <a:rPr lang="ru-RU" sz="2700" dirty="0" smtClean="0">
                <a:solidFill>
                  <a:srgbClr val="356000"/>
                </a:solidFill>
                <a:latin typeface="Circe Extra Bold" pitchFamily="34" charset="-52"/>
              </a:rPr>
              <a:t>ОБЪЕКТИВНОЙ</a:t>
            </a:r>
          </a:p>
          <a:p>
            <a:r>
              <a:rPr lang="ru-RU" sz="2950" dirty="0" smtClean="0">
                <a:solidFill>
                  <a:srgbClr val="356000"/>
                </a:solidFill>
                <a:latin typeface="Circe Extra Bold" pitchFamily="34" charset="-52"/>
              </a:rPr>
              <a:t>ПОЗИТИВНОЙ</a:t>
            </a:r>
          </a:p>
          <a:p>
            <a:r>
              <a:rPr lang="ru-RU" sz="2800" dirty="0" smtClean="0">
                <a:latin typeface="Circe Extra Bold" pitchFamily="34" charset="-52"/>
              </a:rPr>
              <a:t>ИНФОРМАЦИИ</a:t>
            </a:r>
            <a:endParaRPr lang="ru-RU" sz="2800" dirty="0">
              <a:latin typeface="Circe Extra Bold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 rot="20384662">
            <a:off x="2441587" y="3129232"/>
            <a:ext cx="99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Lemon Tuesday" panose="02000506040000020004" pitchFamily="2" charset="-52"/>
              </a:rPr>
              <a:t>max</a:t>
            </a:r>
            <a:endParaRPr lang="ru-RU" sz="3200" dirty="0">
              <a:solidFill>
                <a:srgbClr val="C00000"/>
              </a:solidFill>
              <a:latin typeface="Lemon Tuesday" panose="02000506040000020004" pitchFamily="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195486"/>
            <a:ext cx="48245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Circe Light" pitchFamily="34" charset="-52"/>
              </a:rPr>
              <a:t>«Экология России» – </a:t>
            </a:r>
            <a:r>
              <a:rPr lang="ru-RU" sz="4100" dirty="0" smtClean="0">
                <a:solidFill>
                  <a:schemeClr val="bg2">
                    <a:lumMod val="25000"/>
                  </a:schemeClr>
                </a:solidFill>
                <a:latin typeface="Circe Light" pitchFamily="34" charset="-52"/>
              </a:rPr>
              <a:t>проект ИД «АиФ»</a:t>
            </a:r>
            <a:endParaRPr lang="ru-RU" sz="4100" dirty="0">
              <a:solidFill>
                <a:schemeClr val="bg2">
                  <a:lumMod val="25000"/>
                </a:schemeClr>
              </a:solidFill>
              <a:latin typeface="Circe Light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2246" y="1515437"/>
            <a:ext cx="4363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irce" pitchFamily="34" charset="-52"/>
              </a:rPr>
              <a:t>информационные активности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latin typeface="Circe" pitchFamily="34" charset="-52"/>
              </a:rPr>
              <a:t>рубрика «Экология России» </a:t>
            </a:r>
            <a:endParaRPr lang="en-US" dirty="0" smtClean="0">
              <a:latin typeface="Circe" pitchFamily="34" charset="-52"/>
            </a:endParaRPr>
          </a:p>
          <a:p>
            <a:pPr marL="261938"/>
            <a:r>
              <a:rPr lang="ru-RU" dirty="0" smtClean="0">
                <a:latin typeface="Circe" pitchFamily="34" charset="-52"/>
              </a:rPr>
              <a:t>на сайте </a:t>
            </a:r>
            <a:r>
              <a:rPr lang="en-US" dirty="0" smtClean="0">
                <a:latin typeface="Circe" pitchFamily="34" charset="-52"/>
              </a:rPr>
              <a:t>AIF.RU</a:t>
            </a:r>
            <a:endParaRPr lang="ru-RU" dirty="0" smtClean="0">
              <a:latin typeface="Circe" pitchFamily="34" charset="-5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Circe" pitchFamily="34" charset="-52"/>
              </a:rPr>
              <a:t>опросы</a:t>
            </a:r>
            <a:r>
              <a:rPr lang="ru-RU" dirty="0" smtClean="0">
                <a:latin typeface="Circe" pitchFamily="34" charset="-52"/>
              </a:rPr>
              <a:t> </a:t>
            </a:r>
          </a:p>
          <a:p>
            <a:pPr marL="261938"/>
            <a:endParaRPr lang="ru-RU" dirty="0">
              <a:latin typeface="Circe" pitchFamily="34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40152" y="2532789"/>
            <a:ext cx="72008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3686015" y="3003799"/>
            <a:ext cx="5356830" cy="648071"/>
            <a:chOff x="3686015" y="2787775"/>
            <a:chExt cx="5356830" cy="648071"/>
          </a:xfrm>
        </p:grpSpPr>
        <p:sp>
          <p:nvSpPr>
            <p:cNvPr id="13" name="TextBox 12"/>
            <p:cNvSpPr txBox="1"/>
            <p:nvPr/>
          </p:nvSpPr>
          <p:spPr>
            <a:xfrm>
              <a:off x="3686015" y="2872482"/>
              <a:ext cx="535683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C00000"/>
                  </a:solidFill>
                  <a:latin typeface="Circe Light" pitchFamily="34" charset="-52"/>
                </a:rPr>
                <a:t>РЕГИОНАЛЬНЫЕ РЕДАКЦИИ</a:t>
              </a: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irce Light" pitchFamily="34" charset="-52"/>
              </a:endParaRP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>
            <a:xfrm>
              <a:off x="3858270" y="2787775"/>
              <a:ext cx="496188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851275" y="3435846"/>
              <a:ext cx="4968875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3857180" y="3996136"/>
            <a:ext cx="4962970" cy="953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524328" y="4006918"/>
            <a:ext cx="0" cy="36758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858270" y="3999904"/>
            <a:ext cx="0" cy="37951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652120" y="3996136"/>
            <a:ext cx="0" cy="37951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51921" y="4229675"/>
            <a:ext cx="17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irce" pitchFamily="34" charset="-52"/>
              </a:rPr>
              <a:t>Опросы региональных департаментов по туризму</a:t>
            </a:r>
            <a:endParaRPr lang="ru-RU" sz="1200" dirty="0">
              <a:latin typeface="Circe" pitchFamily="34" charset="-5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2121" y="4229675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irce" pitchFamily="34" charset="-52"/>
              </a:rPr>
              <a:t>Опросы региональных министерств </a:t>
            </a:r>
          </a:p>
          <a:p>
            <a:r>
              <a:rPr lang="ru-RU" sz="1200" dirty="0" smtClean="0">
                <a:latin typeface="Circe" pitchFamily="34" charset="-52"/>
              </a:rPr>
              <a:t>по экологии</a:t>
            </a:r>
            <a:endParaRPr lang="ru-RU" sz="1200" dirty="0">
              <a:latin typeface="Circe" pitchFamily="34" charset="-5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4329" y="4229675"/>
            <a:ext cx="136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irce" pitchFamily="34" charset="-52"/>
              </a:rPr>
              <a:t>Опросы крупных предприятий региона</a:t>
            </a:r>
            <a:endParaRPr lang="ru-RU" sz="1200" dirty="0">
              <a:latin typeface="Circe" pitchFamily="34" charset="-52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4211960" y="1697261"/>
            <a:ext cx="0" cy="129209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05033" y="1693140"/>
            <a:ext cx="51098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43546"/>
          <a:stretch/>
        </p:blipFill>
        <p:spPr bwMode="auto">
          <a:xfrm>
            <a:off x="0" y="0"/>
            <a:ext cx="352697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532515"/>
            <a:ext cx="34281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latin typeface="Circe Extra Bold" pitchFamily="34" charset="-52"/>
              </a:rPr>
              <a:t>В ПОИСКАХ</a:t>
            </a:r>
            <a:r>
              <a:rPr lang="ru-RU" sz="3100" dirty="0" smtClean="0">
                <a:latin typeface="Circe Extra Bold" pitchFamily="34" charset="-52"/>
              </a:rPr>
              <a:t/>
            </a:r>
            <a:br>
              <a:rPr lang="ru-RU" sz="3100" dirty="0" smtClean="0">
                <a:latin typeface="Circe Extra Bold" pitchFamily="34" charset="-52"/>
              </a:rPr>
            </a:br>
            <a:r>
              <a:rPr lang="ru-RU" sz="2700" dirty="0" smtClean="0">
                <a:solidFill>
                  <a:srgbClr val="356000"/>
                </a:solidFill>
                <a:latin typeface="Circe Extra Bold" pitchFamily="34" charset="-52"/>
              </a:rPr>
              <a:t>ОБЪЕКТИВНОЙ</a:t>
            </a:r>
          </a:p>
          <a:p>
            <a:r>
              <a:rPr lang="ru-RU" sz="2950" dirty="0" smtClean="0">
                <a:solidFill>
                  <a:srgbClr val="356000"/>
                </a:solidFill>
                <a:latin typeface="Circe Extra Bold" pitchFamily="34" charset="-52"/>
              </a:rPr>
              <a:t>ПОЗИТИВНОЙ</a:t>
            </a:r>
          </a:p>
          <a:p>
            <a:r>
              <a:rPr lang="ru-RU" sz="2800" dirty="0" smtClean="0">
                <a:latin typeface="Circe Extra Bold" pitchFamily="34" charset="-52"/>
              </a:rPr>
              <a:t>ИНФОРМАЦИИ</a:t>
            </a:r>
            <a:endParaRPr lang="ru-RU" sz="2800" dirty="0">
              <a:latin typeface="Circe Extra Bold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 rot="20384662">
            <a:off x="2381016" y="279013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Lemon Tuesday" panose="02000506040000020004" pitchFamily="2" charset="-52"/>
              </a:rPr>
              <a:t>max</a:t>
            </a:r>
            <a:endParaRPr lang="ru-RU" sz="3200" dirty="0">
              <a:solidFill>
                <a:srgbClr val="C00000"/>
              </a:solidFill>
              <a:latin typeface="Lemon Tuesday" panose="02000506040000020004" pitchFamily="2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95936" y="1203598"/>
            <a:ext cx="6264696" cy="2736304"/>
            <a:chOff x="4148832" y="1059582"/>
            <a:chExt cx="6264696" cy="2736304"/>
          </a:xfrm>
        </p:grpSpPr>
        <p:sp>
          <p:nvSpPr>
            <p:cNvPr id="8" name="TextBox 7"/>
            <p:cNvSpPr txBox="1"/>
            <p:nvPr/>
          </p:nvSpPr>
          <p:spPr>
            <a:xfrm>
              <a:off x="4148832" y="1059582"/>
              <a:ext cx="482453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chemeClr val="bg2">
                      <a:lumMod val="25000"/>
                    </a:schemeClr>
                  </a:solidFill>
                  <a:latin typeface="Circe Light" pitchFamily="34" charset="-52"/>
                </a:rPr>
                <a:t>«Экология России» – </a:t>
              </a:r>
              <a:r>
                <a:rPr lang="ru-RU" sz="4100" dirty="0" smtClean="0">
                  <a:solidFill>
                    <a:schemeClr val="bg2">
                      <a:lumMod val="25000"/>
                    </a:schemeClr>
                  </a:solidFill>
                  <a:latin typeface="Circe Light" pitchFamily="34" charset="-52"/>
                </a:rPr>
                <a:t>проект ИД «АиФ»</a:t>
              </a:r>
              <a:endParaRPr lang="ru-RU" sz="4100" dirty="0">
                <a:solidFill>
                  <a:schemeClr val="bg2">
                    <a:lumMod val="25000"/>
                  </a:schemeClr>
                </a:solidFill>
                <a:latin typeface="Circe Light" pitchFamily="34" charset="-5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1960" y="2422298"/>
              <a:ext cx="4905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Circe Light" pitchFamily="34" charset="-52"/>
                </a:rPr>
                <a:t>5</a:t>
              </a:r>
              <a:r>
                <a:rPr lang="en-US" sz="4000" dirty="0" smtClean="0">
                  <a:solidFill>
                    <a:srgbClr val="C00000"/>
                  </a:solidFill>
                  <a:latin typeface="Circe Light" pitchFamily="34" charset="-52"/>
                </a:rPr>
                <a:t> 000 </a:t>
              </a:r>
              <a:r>
                <a:rPr lang="ru-RU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Light" pitchFamily="34" charset="-52"/>
                </a:rPr>
                <a:t>ПУБЛИКАЦИЙ</a:t>
              </a:r>
              <a:endPara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irce Light" pitchFamily="34" charset="-5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4466" y="3088000"/>
              <a:ext cx="62590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Circe Light" pitchFamily="34" charset="-52"/>
                </a:rPr>
                <a:t>5</a:t>
              </a:r>
              <a:r>
                <a:rPr lang="ru-RU" sz="4000" dirty="0" smtClean="0">
                  <a:solidFill>
                    <a:schemeClr val="bg2">
                      <a:lumMod val="25000"/>
                    </a:schemeClr>
                  </a:solidFill>
                  <a:latin typeface="Circe Light" pitchFamily="34" charset="-52"/>
                </a:rPr>
                <a:t> </a:t>
              </a:r>
              <a:r>
                <a:rPr lang="ru-RU" sz="4000" dirty="0" smtClean="0">
                  <a:solidFill>
                    <a:srgbClr val="C00000"/>
                  </a:solidFill>
                  <a:latin typeface="Circe Light" pitchFamily="34" charset="-52"/>
                </a:rPr>
                <a:t>000 000 </a:t>
              </a:r>
              <a:r>
                <a:rPr lang="ru-RU" sz="34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Light" pitchFamily="34" charset="-52"/>
                </a:rPr>
                <a:t>ЧЕЛОВЕК</a:t>
              </a:r>
              <a:endParaRPr lang="ru-RU" sz="3450" dirty="0">
                <a:solidFill>
                  <a:schemeClr val="tx1">
                    <a:lumMod val="75000"/>
                    <a:lumOff val="25000"/>
                  </a:schemeClr>
                </a:solidFill>
                <a:latin typeface="Circe Light" pitchFamily="34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4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23478"/>
            <a:ext cx="1080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56000"/>
                </a:solidFill>
                <a:latin typeface="Circe Extra Bold" pitchFamily="34" charset="-52"/>
              </a:rPr>
              <a:t>01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02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03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04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05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Circe Extra Bold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195486"/>
            <a:ext cx="3924436" cy="461665"/>
          </a:xfrm>
          <a:prstGeom prst="rect">
            <a:avLst/>
          </a:prstGeom>
          <a:solidFill>
            <a:srgbClr val="356000"/>
          </a:solidFill>
        </p:spPr>
        <p:txBody>
          <a:bodyPr wrap="square" rtlCol="0" anchor="ctr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Extra Bold" pitchFamily="34" charset="-52"/>
              </a:rPr>
              <a:t>ВЛАСТЬ И ЭКОТУРИЗМ</a:t>
            </a:r>
            <a:endParaRPr lang="ru-RU" sz="1600" dirty="0">
              <a:solidFill>
                <a:schemeClr val="bg1"/>
              </a:solidFill>
              <a:latin typeface="Circe Extra Bold" pitchFamily="34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18144"/>
          <a:stretch/>
        </p:blipFill>
        <p:spPr bwMode="auto">
          <a:xfrm>
            <a:off x="6266386" y="0"/>
            <a:ext cx="291412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6084168" y="-2684834"/>
            <a:ext cx="8352928" cy="2016224"/>
            <a:chOff x="1259632" y="987574"/>
            <a:chExt cx="8352928" cy="2016224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1016609"/>
              <a:ext cx="3636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rgbClr val="356000"/>
                  </a:solidFill>
                  <a:latin typeface="Circe Extra Bold" pitchFamily="34" charset="-52"/>
                </a:rPr>
                <a:t>42</a:t>
              </a:r>
              <a:r>
                <a:rPr lang="ru-RU" sz="7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/85</a:t>
              </a:r>
              <a:endPara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 Extra Bold" pitchFamily="34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2080468"/>
              <a:ext cx="436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irce" pitchFamily="34" charset="-52"/>
                </a:rPr>
                <a:t>региональных Департаментов </a:t>
              </a:r>
            </a:p>
            <a:p>
              <a:r>
                <a:rPr lang="ru-RU" dirty="0" smtClean="0">
                  <a:latin typeface="Circe" pitchFamily="34" charset="-52"/>
                </a:rPr>
                <a:t>по туризму откликнулись на опрос </a:t>
              </a:r>
            </a:p>
            <a:p>
              <a:r>
                <a:rPr lang="ru-RU" dirty="0" smtClean="0">
                  <a:latin typeface="Circe" pitchFamily="34" charset="-52"/>
                </a:rPr>
                <a:t>ИД «АиФ»</a:t>
              </a:r>
              <a:endParaRPr lang="ru-RU" dirty="0">
                <a:latin typeface="Circe" pitchFamily="34" charset="-5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8084" y="987574"/>
              <a:ext cx="3636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rgbClr val="356000"/>
                  </a:solidFill>
                  <a:latin typeface="Circe Extra Bold" pitchFamily="34" charset="-52"/>
                </a:rPr>
                <a:t>7 </a:t>
              </a:r>
              <a:r>
                <a:rPr lang="ru-RU" sz="7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из 8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9077" y="2080468"/>
              <a:ext cx="436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irce" pitchFamily="34" charset="-52"/>
                </a:rPr>
                <a:t>опрос позволил сделать срез по 7 Федеральным округам России, ответ мы не получили лишь из ДВФО</a:t>
              </a:r>
              <a:endParaRPr lang="ru-RU" dirty="0">
                <a:latin typeface="Circe" pitchFamily="34" charset="-5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96" y="4146634"/>
            <a:ext cx="496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irce" pitchFamily="34" charset="-52"/>
              </a:rPr>
              <a:t>ВЫВОД: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908720" y="-2464167"/>
            <a:ext cx="5850142" cy="1744454"/>
            <a:chOff x="90010" y="3147814"/>
            <a:chExt cx="5850142" cy="1744454"/>
          </a:xfrm>
        </p:grpSpPr>
        <p:sp>
          <p:nvSpPr>
            <p:cNvPr id="16" name="TextBox 15"/>
            <p:cNvSpPr txBox="1"/>
            <p:nvPr/>
          </p:nvSpPr>
          <p:spPr>
            <a:xfrm>
              <a:off x="90010" y="3198916"/>
              <a:ext cx="275379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ПРИ ЭТОМ</a:t>
              </a:r>
            </a:p>
            <a:p>
              <a:r>
                <a:rPr lang="ru-RU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В РЕГИОНАХ</a:t>
              </a:r>
            </a:p>
            <a:p>
              <a:r>
                <a:rPr lang="ru-RU" sz="2800" spc="600" dirty="0" smtClean="0">
                  <a:solidFill>
                    <a:srgbClr val="356000"/>
                  </a:solidFill>
                  <a:latin typeface="Circe Extra Bold" pitchFamily="34" charset="-52"/>
                </a:rPr>
                <a:t>Н     Е     Т</a:t>
              </a:r>
              <a:endParaRPr lang="ru-RU" sz="2800" spc="600" dirty="0">
                <a:solidFill>
                  <a:srgbClr val="356000"/>
                </a:solidFill>
                <a:latin typeface="Circe Extra Bold" pitchFamily="34" charset="-5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00885" y="3147814"/>
              <a:ext cx="2639267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356000"/>
                  </a:solidFill>
                  <a:latin typeface="Circe" pitchFamily="34" charset="-52"/>
                </a:rPr>
                <a:t>программ</a:t>
              </a:r>
              <a:r>
                <a:rPr lang="ru-RU" sz="1400" dirty="0" smtClean="0">
                  <a:latin typeface="Circe" pitchFamily="34" charset="-52"/>
                </a:rPr>
                <a:t> и планов </a:t>
              </a:r>
            </a:p>
            <a:p>
              <a:r>
                <a:rPr lang="ru-RU" sz="1400" dirty="0" smtClean="0">
                  <a:latin typeface="Circe" pitchFamily="34" charset="-52"/>
                </a:rPr>
                <a:t>развития экотуризма</a:t>
              </a:r>
            </a:p>
            <a:p>
              <a:endParaRPr lang="ru-RU" sz="400" dirty="0" smtClean="0">
                <a:latin typeface="Circe" pitchFamily="34" charset="-52"/>
              </a:endParaRPr>
            </a:p>
            <a:p>
              <a:r>
                <a:rPr lang="ru-RU" sz="1400" smtClean="0">
                  <a:solidFill>
                    <a:srgbClr val="356000"/>
                  </a:solidFill>
                  <a:latin typeface="Circe" pitchFamily="34" charset="-52"/>
                </a:rPr>
                <a:t>дополнительного </a:t>
              </a:r>
              <a:r>
                <a:rPr lang="ru-RU" sz="1400" dirty="0" smtClean="0">
                  <a:latin typeface="Circe" pitchFamily="34" charset="-52"/>
                </a:rPr>
                <a:t>финансирования на инфраструктуру – пляжи </a:t>
              </a:r>
            </a:p>
            <a:p>
              <a:r>
                <a:rPr lang="ru-RU" sz="1400" dirty="0" smtClean="0">
                  <a:latin typeface="Circe" pitchFamily="34" charset="-52"/>
                </a:rPr>
                <a:t>и «санитарка» дешевле</a:t>
              </a:r>
            </a:p>
            <a:p>
              <a:endParaRPr lang="ru-RU" sz="400" dirty="0" smtClean="0">
                <a:latin typeface="Circe" pitchFamily="34" charset="-52"/>
              </a:endParaRPr>
            </a:p>
            <a:p>
              <a:r>
                <a:rPr lang="ru-RU" sz="1400" dirty="0" smtClean="0">
                  <a:solidFill>
                    <a:srgbClr val="356000"/>
                  </a:solidFill>
                  <a:latin typeface="Circe" pitchFamily="34" charset="-52"/>
                </a:rPr>
                <a:t>продвижения </a:t>
              </a:r>
              <a:r>
                <a:rPr lang="ru-RU" sz="1400" dirty="0" smtClean="0">
                  <a:latin typeface="Circe" pitchFamily="34" charset="-52"/>
                </a:rPr>
                <a:t>в СМИ</a:t>
              </a:r>
              <a:endParaRPr lang="ru-RU" sz="1400" dirty="0">
                <a:latin typeface="Circe" pitchFamily="34" charset="-52"/>
              </a:endParaRPr>
            </a:p>
          </p:txBody>
        </p:sp>
        <p:pic>
          <p:nvPicPr>
            <p:cNvPr id="4099" name="Picture 3" descr="C:\Users\I.karpov\Downloads\lis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263" y="3244531"/>
              <a:ext cx="301634" cy="301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I.karpov\Downloads\rub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734302"/>
              <a:ext cx="406556" cy="406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I.karpov\Downloads\microphon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261" y="4508673"/>
              <a:ext cx="383595" cy="383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39" y="2355726"/>
            <a:ext cx="5283345" cy="1582864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115616" y="2327260"/>
            <a:ext cx="282580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32871" y="4096692"/>
            <a:ext cx="477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irce" pitchFamily="34" charset="-52"/>
              </a:rPr>
              <a:t>в половине регионов страны </a:t>
            </a:r>
          </a:p>
          <a:p>
            <a:pPr lvl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irce" pitchFamily="34" charset="-52"/>
              </a:rPr>
              <a:t>есть интерес к развитию экотуризма,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irce" pitchFamily="34" charset="-52"/>
            </a:endParaRPr>
          </a:p>
          <a:p>
            <a:pPr lvl="0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irce" pitchFamily="34" charset="-52"/>
              </a:rPr>
              <a:t>но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irce" pitchFamily="34" charset="-52"/>
              </a:rPr>
              <a:t>нет представления о том, как это делать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3558"/>
            <a:ext cx="4971882" cy="1321249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3275856" y="1059582"/>
            <a:ext cx="0" cy="1177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98322" y="4011910"/>
            <a:ext cx="282580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9542"/>
            <a:ext cx="5667324" cy="1506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1080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irce Extra Bold" pitchFamily="34" charset="-52"/>
              </a:rPr>
              <a:t>02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03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04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05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Circe Extra Bold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195486"/>
            <a:ext cx="5007886" cy="46166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Extra Bold" pitchFamily="34" charset="-52"/>
              </a:rPr>
              <a:t>ВЛАСТЬ И ОХРАНА ПРИРОДЫ</a:t>
            </a:r>
            <a:endParaRPr lang="ru-RU" sz="1600" dirty="0">
              <a:solidFill>
                <a:schemeClr val="bg1"/>
              </a:solidFill>
              <a:latin typeface="Circe Extra Bold" pitchFamily="34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84168" y="-2684834"/>
            <a:ext cx="8352928" cy="2016224"/>
            <a:chOff x="1259632" y="987574"/>
            <a:chExt cx="8352928" cy="2016224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1016609"/>
              <a:ext cx="3636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chemeClr val="bg2">
                      <a:lumMod val="25000"/>
                    </a:schemeClr>
                  </a:solidFill>
                  <a:latin typeface="Circe Extra Bold" pitchFamily="34" charset="-52"/>
                </a:rPr>
                <a:t>34</a:t>
              </a:r>
              <a:r>
                <a:rPr lang="ru-RU" sz="7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/85</a:t>
              </a:r>
              <a:endPara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 Extra Bold" pitchFamily="34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2080468"/>
              <a:ext cx="436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irce" pitchFamily="34" charset="-52"/>
                </a:rPr>
                <a:t>региональных Министерств </a:t>
              </a:r>
            </a:p>
            <a:p>
              <a:r>
                <a:rPr lang="ru-RU" dirty="0" smtClean="0">
                  <a:latin typeface="Circe" pitchFamily="34" charset="-52"/>
                </a:rPr>
                <a:t>экологии и природопользования</a:t>
              </a:r>
            </a:p>
            <a:p>
              <a:r>
                <a:rPr lang="ru-RU" dirty="0" smtClean="0">
                  <a:latin typeface="Circe" pitchFamily="34" charset="-52"/>
                </a:rPr>
                <a:t>откликнулись на опрос ИД «АиФ»</a:t>
              </a:r>
              <a:endParaRPr lang="ru-RU" dirty="0">
                <a:latin typeface="Circe" pitchFamily="34" charset="-5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8084" y="987574"/>
              <a:ext cx="3636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chemeClr val="bg2">
                      <a:lumMod val="25000"/>
                    </a:schemeClr>
                  </a:solidFill>
                  <a:latin typeface="Circe Extra Bold" pitchFamily="34" charset="-52"/>
                </a:rPr>
                <a:t>40%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9077" y="2080468"/>
              <a:ext cx="436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Circe" pitchFamily="34" charset="-52"/>
                </a:rPr>
                <a:t>р</a:t>
              </a:r>
              <a:r>
                <a:rPr lang="ru-RU" dirty="0" smtClean="0">
                  <a:latin typeface="Circe" pitchFamily="34" charset="-52"/>
                </a:rPr>
                <a:t>егиональных ведомств готовы </a:t>
              </a:r>
            </a:p>
            <a:p>
              <a:r>
                <a:rPr lang="ru-RU" dirty="0" smtClean="0">
                  <a:latin typeface="Circe" pitchFamily="34" charset="-52"/>
                </a:rPr>
                <a:t>к сотрудничеству с Федеральными </a:t>
              </a:r>
            </a:p>
            <a:p>
              <a:r>
                <a:rPr lang="ru-RU" dirty="0" smtClean="0">
                  <a:latin typeface="Circe" pitchFamily="34" charset="-52"/>
                </a:rPr>
                <a:t>СМИ</a:t>
              </a:r>
              <a:endParaRPr lang="ru-RU" dirty="0">
                <a:latin typeface="Circe" pitchFamily="34" charset="-5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96" y="3930610"/>
            <a:ext cx="496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56000"/>
                </a:solidFill>
                <a:latin typeface="Circe" pitchFamily="34" charset="-52"/>
              </a:rPr>
              <a:t>ВЫВОД: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2300233" y="-2492026"/>
            <a:ext cx="6800225" cy="2399480"/>
            <a:chOff x="-2300233" y="-2492026"/>
            <a:chExt cx="6800225" cy="2399480"/>
          </a:xfrm>
        </p:grpSpPr>
        <p:pic>
          <p:nvPicPr>
            <p:cNvPr id="5122" name="Picture 2" descr="C:\Users\I.karpov\Downloads\olympic-pedesta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513" y="-2492026"/>
              <a:ext cx="2687002" cy="2399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-2300233" y="-2429549"/>
              <a:ext cx="6800225" cy="1785104"/>
              <a:chOff x="-301503" y="3182432"/>
              <a:chExt cx="6800225" cy="178510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-301503" y="3182432"/>
                <a:ext cx="3271833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irce Extra Bold" pitchFamily="34" charset="-52"/>
                  </a:rPr>
                  <a:t>РЕЙТИНГ</a:t>
                </a:r>
              </a:p>
              <a:p>
                <a:r>
                  <a:rPr lang="ru-RU" sz="3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irce Extra Bold" pitchFamily="34" charset="-52"/>
                  </a:rPr>
                  <a:t>ПРОБЛЕМ</a:t>
                </a:r>
              </a:p>
              <a:p>
                <a:r>
                  <a:rPr lang="ru-RU" sz="3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irce Extra Bold" pitchFamily="34" charset="-52"/>
                  </a:rPr>
                  <a:t>РЕГИОНОВ</a:t>
                </a:r>
                <a:endParaRPr lang="ru-RU" sz="2400" dirty="0">
                  <a:solidFill>
                    <a:srgbClr val="356000"/>
                  </a:solidFill>
                  <a:latin typeface="Circe Extra Bold" pitchFamily="34" charset="-52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23351" y="3287187"/>
                <a:ext cx="26392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rgbClr val="C00000"/>
                    </a:solidFill>
                    <a:latin typeface="Circe Extra Bold" pitchFamily="34" charset="-52"/>
                  </a:rPr>
                  <a:t>ТБО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859455" y="3535149"/>
                <a:ext cx="2639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accent1">
                        <a:lumMod val="50000"/>
                      </a:schemeClr>
                    </a:solidFill>
                    <a:latin typeface="Circe Extra Bold" pitchFamily="34" charset="-52"/>
                  </a:rPr>
                  <a:t>ВОДА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87247" y="3771498"/>
                <a:ext cx="2639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chemeClr val="bg2">
                        <a:lumMod val="25000"/>
                      </a:schemeClr>
                    </a:solidFill>
                    <a:latin typeface="Circe Extra Bold" pitchFamily="34" charset="-52"/>
                  </a:rPr>
                  <a:t>ВОЗДУХ</a:t>
                </a:r>
                <a:endParaRPr lang="ru-RU" dirty="0" smtClean="0">
                  <a:solidFill>
                    <a:schemeClr val="bg2">
                      <a:lumMod val="25000"/>
                    </a:schemeClr>
                  </a:solidFill>
                  <a:latin typeface="Circe Extra Bold" pitchFamily="34" charset="-52"/>
                </a:endParaRPr>
              </a:p>
            </p:txBody>
          </p:sp>
        </p:grpSp>
      </p:grpSp>
      <p:cxnSp>
        <p:nvCxnSpPr>
          <p:cNvPr id="23" name="Прямая соединительная линия 22"/>
          <p:cNvCxnSpPr/>
          <p:nvPr/>
        </p:nvCxnSpPr>
        <p:spPr>
          <a:xfrm>
            <a:off x="1115616" y="2211710"/>
            <a:ext cx="282580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87624" y="3925388"/>
            <a:ext cx="5262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356000"/>
                </a:solidFill>
                <a:latin typeface="Circe" pitchFamily="34" charset="-52"/>
              </a:rPr>
              <a:t>Вопрос об охране природы редко масштабно освещается ведомствами, несмотря на понятное содержание и редакционную составляющую предложения </a:t>
            </a:r>
            <a:endParaRPr lang="ru-RU" sz="1600" dirty="0">
              <a:solidFill>
                <a:srgbClr val="356000"/>
              </a:solidFill>
              <a:latin typeface="Circe" pitchFamily="34" charset="-52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635896" y="843558"/>
            <a:ext cx="0" cy="1177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98322" y="3939902"/>
            <a:ext cx="282580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2819"/>
            <a:ext cx="5798277" cy="202511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65"/>
          <a:stretch/>
        </p:blipFill>
        <p:spPr bwMode="auto">
          <a:xfrm>
            <a:off x="6300788" y="0"/>
            <a:ext cx="28504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8" y="627534"/>
            <a:ext cx="5829924" cy="1549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irce Extra Bold" pitchFamily="34" charset="-52"/>
              </a:rPr>
              <a:t>03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04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05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Circe Extra Bold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195486"/>
            <a:ext cx="500788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irce Extra Bold" pitchFamily="34" charset="-52"/>
              </a:rPr>
              <a:t>БИЗНЕС И ОХРАНА ПРИРОДЫ</a:t>
            </a:r>
            <a:endParaRPr lang="ru-RU" sz="1600" dirty="0">
              <a:solidFill>
                <a:schemeClr val="bg1"/>
              </a:solidFill>
              <a:latin typeface="Circe Extra Bold" pitchFamily="34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84168" y="-2684834"/>
            <a:ext cx="8352928" cy="2016224"/>
            <a:chOff x="1259632" y="987574"/>
            <a:chExt cx="8352928" cy="2016224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1016609"/>
              <a:ext cx="3636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rgbClr val="C00000"/>
                  </a:solidFill>
                  <a:latin typeface="Circe Extra Bold" pitchFamily="34" charset="-52"/>
                </a:rPr>
                <a:t>26</a:t>
              </a:r>
              <a:r>
                <a:rPr lang="ru-RU" sz="7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/287</a:t>
              </a:r>
              <a:endPara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 Extra Bold" pitchFamily="34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2080468"/>
              <a:ext cx="436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irce" pitchFamily="34" charset="-52"/>
                </a:rPr>
                <a:t>региональных предприятий </a:t>
              </a:r>
            </a:p>
            <a:p>
              <a:r>
                <a:rPr lang="ru-RU" dirty="0" smtClean="0">
                  <a:latin typeface="Circe" pitchFamily="34" charset="-52"/>
                </a:rPr>
                <a:t>ответили на запрос, при этом </a:t>
              </a:r>
            </a:p>
            <a:p>
              <a:r>
                <a:rPr lang="ru-RU" dirty="0" smtClean="0">
                  <a:latin typeface="Circe" pitchFamily="34" charset="-52"/>
                </a:rPr>
                <a:t>половина из них - водоканалы</a:t>
              </a:r>
              <a:endParaRPr lang="ru-RU" dirty="0">
                <a:latin typeface="Circe" pitchFamily="34" charset="-5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8084" y="987574"/>
              <a:ext cx="3636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C00000"/>
                  </a:solidFill>
                  <a:latin typeface="Circe Extra Bold" pitchFamily="34" charset="-52"/>
                </a:rPr>
                <a:t>&lt;10</a:t>
              </a:r>
              <a:r>
                <a:rPr lang="ru-RU" sz="7200" dirty="0" smtClean="0">
                  <a:solidFill>
                    <a:srgbClr val="C00000"/>
                  </a:solidFill>
                  <a:latin typeface="Circe Extra Bold" pitchFamily="34" charset="-52"/>
                </a:rPr>
                <a:t>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9077" y="2080468"/>
              <a:ext cx="436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irce" pitchFamily="34" charset="-52"/>
                </a:rPr>
                <a:t>бизнеса готовы продвигать свои технологии </a:t>
              </a:r>
              <a:r>
                <a:rPr lang="ru-RU" dirty="0" err="1" smtClean="0">
                  <a:latin typeface="Circe" pitchFamily="34" charset="-52"/>
                </a:rPr>
                <a:t>экологизации</a:t>
              </a:r>
              <a:r>
                <a:rPr lang="ru-RU" dirty="0" smtClean="0">
                  <a:latin typeface="Circe" pitchFamily="34" charset="-52"/>
                </a:rPr>
                <a:t> через федеральные СМИ</a:t>
              </a:r>
              <a:endParaRPr lang="ru-RU" dirty="0">
                <a:latin typeface="Circe" pitchFamily="34" charset="-5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96" y="3930610"/>
            <a:ext cx="496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ВЫВОД: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15616" y="2211710"/>
            <a:ext cx="282580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87624" y="3925388"/>
            <a:ext cx="5262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Позитивная повестка по экологии должна перевешивать негативную: в СМИ должно быть в 10 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раз больше объективных и позитивных материалов </a:t>
            </a:r>
          </a:p>
          <a:p>
            <a:pPr lvl="0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о действия власти и бизнеса по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экологизации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491880" y="890461"/>
            <a:ext cx="0" cy="117723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98322" y="3939902"/>
            <a:ext cx="282580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-2300233" y="-2540818"/>
            <a:ext cx="6224161" cy="2000548"/>
            <a:chOff x="-2300233" y="-2540818"/>
            <a:chExt cx="6224161" cy="2000548"/>
          </a:xfrm>
        </p:grpSpPr>
        <p:sp>
          <p:nvSpPr>
            <p:cNvPr id="16" name="TextBox 15"/>
            <p:cNvSpPr txBox="1"/>
            <p:nvPr/>
          </p:nvSpPr>
          <p:spPr>
            <a:xfrm>
              <a:off x="-2300233" y="-2429549"/>
              <a:ext cx="3271833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РИСКИ</a:t>
              </a:r>
            </a:p>
            <a:p>
              <a:r>
                <a:rPr lang="ru-RU" sz="4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ОТКАЗА</a:t>
              </a:r>
            </a:p>
            <a:p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ОТ ПРОДВИЖЕНИЯ</a:t>
              </a:r>
              <a:endParaRPr lang="ru-RU" sz="2400" dirty="0">
                <a:solidFill>
                  <a:srgbClr val="356000"/>
                </a:solidFill>
                <a:latin typeface="Circe Extra Bold" pitchFamily="34" charset="-5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84661" y="-2540818"/>
              <a:ext cx="2639267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00000"/>
                  </a:solidFill>
                  <a:latin typeface="Circe" pitchFamily="34" charset="-52"/>
                </a:rPr>
                <a:t>снижение</a:t>
              </a:r>
              <a:r>
                <a:rPr lang="ru-RU" sz="1400" dirty="0" smtClean="0">
                  <a:latin typeface="Circe" pitchFamily="34" charset="-52"/>
                </a:rPr>
                <a:t> уровня превентивной защиты от внешних факторов</a:t>
              </a:r>
            </a:p>
            <a:p>
              <a:endParaRPr lang="ru-RU" sz="400" dirty="0" smtClean="0">
                <a:solidFill>
                  <a:srgbClr val="356000"/>
                </a:solidFill>
                <a:latin typeface="Circe" pitchFamily="34" charset="-52"/>
              </a:endParaRPr>
            </a:p>
            <a:p>
              <a:r>
                <a:rPr lang="ru-RU" sz="1400" dirty="0" err="1" smtClean="0">
                  <a:solidFill>
                    <a:srgbClr val="C00000"/>
                  </a:solidFill>
                  <a:latin typeface="Circe" pitchFamily="34" charset="-52"/>
                </a:rPr>
                <a:t>инфодавление</a:t>
              </a:r>
              <a:r>
                <a:rPr lang="ru-RU" sz="1400" dirty="0" smtClean="0">
                  <a:solidFill>
                    <a:srgbClr val="C00000"/>
                  </a:solidFill>
                  <a:latin typeface="Circe" pitchFamily="34" charset="-52"/>
                </a:rPr>
                <a:t>: </a:t>
              </a:r>
              <a:r>
                <a:rPr lang="ru-RU" sz="1400" dirty="0" smtClean="0">
                  <a:latin typeface="Circe" pitchFamily="34" charset="-52"/>
                </a:rPr>
                <a:t>негатива больше по завершении года экологии, чем во время</a:t>
              </a:r>
            </a:p>
            <a:p>
              <a:endParaRPr lang="ru-RU" sz="400" dirty="0" smtClean="0">
                <a:latin typeface="Circe" pitchFamily="34" charset="-52"/>
              </a:endParaRPr>
            </a:p>
            <a:p>
              <a:r>
                <a:rPr lang="ru-RU" sz="1400" dirty="0" smtClean="0">
                  <a:solidFill>
                    <a:srgbClr val="C00000"/>
                  </a:solidFill>
                  <a:latin typeface="Circe" pitchFamily="34" charset="-52"/>
                </a:rPr>
                <a:t>повод</a:t>
              </a:r>
              <a:r>
                <a:rPr lang="ru-RU" sz="1400" dirty="0" smtClean="0">
                  <a:solidFill>
                    <a:srgbClr val="356000"/>
                  </a:solidFill>
                  <a:latin typeface="Circe" pitchFamily="34" charset="-52"/>
                </a:rPr>
                <a:t> </a:t>
              </a:r>
              <a:r>
                <a:rPr lang="ru-RU" sz="1400" dirty="0" smtClean="0">
                  <a:latin typeface="Circe" pitchFamily="34" charset="-52"/>
                </a:rPr>
                <a:t>к организации политических митингов</a:t>
              </a:r>
            </a:p>
            <a:p>
              <a:endParaRPr lang="ru-RU" sz="400" dirty="0" smtClean="0">
                <a:latin typeface="Circe" pitchFamily="34" charset="-52"/>
              </a:endParaRPr>
            </a:p>
          </p:txBody>
        </p:sp>
        <p:pic>
          <p:nvPicPr>
            <p:cNvPr id="6146" name="Picture 2" descr="C:\Users\I.karpov\Downloads\shiel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-2467828"/>
              <a:ext cx="522197" cy="522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I.karpov\Downloads\hand-finger-pressing-a-circular-ring-butt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94" y="-1892746"/>
              <a:ext cx="588424" cy="588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Картинки по запросу забастов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86" y="-1244674"/>
              <a:ext cx="620754" cy="620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" y="2247867"/>
            <a:ext cx="5375120" cy="1677521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27" r="30121"/>
          <a:stretch/>
        </p:blipFill>
        <p:spPr bwMode="auto">
          <a:xfrm>
            <a:off x="6300787" y="0"/>
            <a:ext cx="28432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23478"/>
            <a:ext cx="108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 Extra Bold" pitchFamily="34" charset="-52"/>
              </a:rPr>
              <a:t>04</a:t>
            </a:r>
          </a:p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Circe Extra Bold" pitchFamily="34" charset="-52"/>
              </a:rPr>
              <a:t>05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Circe Extra Bold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258202"/>
            <a:ext cx="500788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irce Extra Bold" pitchFamily="34" charset="-52"/>
              </a:rPr>
              <a:t>ФЕДЕРАЛЬНЫЕ И РЕГИОНАЛЬНЫЕ СМИ</a:t>
            </a:r>
            <a:endParaRPr lang="ru-RU" sz="1200" dirty="0">
              <a:solidFill>
                <a:schemeClr val="bg1"/>
              </a:solidFill>
              <a:latin typeface="Circe Extra Bold" pitchFamily="34" charset="-52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84168" y="-2684834"/>
            <a:ext cx="8352928" cy="2016224"/>
            <a:chOff x="1259632" y="987574"/>
            <a:chExt cx="8352928" cy="2016224"/>
          </a:xfrm>
        </p:grpSpPr>
        <p:sp>
          <p:nvSpPr>
            <p:cNvPr id="7" name="TextBox 6"/>
            <p:cNvSpPr txBox="1"/>
            <p:nvPr/>
          </p:nvSpPr>
          <p:spPr>
            <a:xfrm>
              <a:off x="1259632" y="1016609"/>
              <a:ext cx="3636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200" dirty="0" smtClean="0">
                  <a:solidFill>
                    <a:srgbClr val="C00000"/>
                  </a:solidFill>
                  <a:latin typeface="Circe Extra Bold" pitchFamily="34" charset="-52"/>
                </a:rPr>
                <a:t>26</a:t>
              </a:r>
              <a:r>
                <a:rPr lang="ru-RU" sz="7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/287</a:t>
              </a:r>
              <a:endParaRPr lang="ru-RU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irce Extra Bold" pitchFamily="34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2080468"/>
              <a:ext cx="436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irce" pitchFamily="34" charset="-52"/>
                </a:rPr>
                <a:t>региональных предприятий </a:t>
              </a:r>
            </a:p>
            <a:p>
              <a:r>
                <a:rPr lang="ru-RU" dirty="0" smtClean="0">
                  <a:latin typeface="Circe" pitchFamily="34" charset="-52"/>
                </a:rPr>
                <a:t>ответили на запрос, при этом </a:t>
              </a:r>
            </a:p>
            <a:p>
              <a:r>
                <a:rPr lang="ru-RU" dirty="0" smtClean="0">
                  <a:latin typeface="Circe" pitchFamily="34" charset="-52"/>
                </a:rPr>
                <a:t>половина из них - водоканалы</a:t>
              </a:r>
              <a:endParaRPr lang="ru-RU" dirty="0">
                <a:latin typeface="Circe" pitchFamily="34" charset="-5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28084" y="987574"/>
              <a:ext cx="3636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C00000"/>
                  </a:solidFill>
                  <a:latin typeface="Circe Extra Bold" pitchFamily="34" charset="-52"/>
                </a:rPr>
                <a:t>&lt;10</a:t>
              </a:r>
              <a:r>
                <a:rPr lang="ru-RU" sz="7200" dirty="0" smtClean="0">
                  <a:solidFill>
                    <a:srgbClr val="C00000"/>
                  </a:solidFill>
                  <a:latin typeface="Circe Extra Bold" pitchFamily="34" charset="-52"/>
                </a:rPr>
                <a:t>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9077" y="2080468"/>
              <a:ext cx="4363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irce" pitchFamily="34" charset="-52"/>
                </a:rPr>
                <a:t>бизнеса готовы продвигать свои технологии </a:t>
              </a:r>
              <a:r>
                <a:rPr lang="ru-RU" dirty="0" err="1" smtClean="0">
                  <a:latin typeface="Circe" pitchFamily="34" charset="-52"/>
                </a:rPr>
                <a:t>экологизации</a:t>
              </a:r>
              <a:r>
                <a:rPr lang="ru-RU" dirty="0" smtClean="0">
                  <a:latin typeface="Circe" pitchFamily="34" charset="-52"/>
                </a:rPr>
                <a:t> через федеральные СМИ</a:t>
              </a:r>
              <a:endParaRPr lang="ru-RU" dirty="0">
                <a:latin typeface="Circe" pitchFamily="34" charset="-52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-2300233" y="-2540818"/>
            <a:ext cx="6224161" cy="2000548"/>
            <a:chOff x="-2300233" y="-2540818"/>
            <a:chExt cx="6224161" cy="2000548"/>
          </a:xfrm>
        </p:grpSpPr>
        <p:sp>
          <p:nvSpPr>
            <p:cNvPr id="16" name="TextBox 15"/>
            <p:cNvSpPr txBox="1"/>
            <p:nvPr/>
          </p:nvSpPr>
          <p:spPr>
            <a:xfrm>
              <a:off x="-2300233" y="-2429549"/>
              <a:ext cx="3271833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РИСКИ</a:t>
              </a:r>
            </a:p>
            <a:p>
              <a:r>
                <a:rPr lang="ru-RU" sz="4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ОТКАЗА</a:t>
              </a:r>
            </a:p>
            <a:p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irce Extra Bold" pitchFamily="34" charset="-52"/>
                </a:rPr>
                <a:t>ОТ ПРОДВИЖЕНИЯ</a:t>
              </a:r>
              <a:endParaRPr lang="ru-RU" sz="2400" dirty="0">
                <a:solidFill>
                  <a:srgbClr val="356000"/>
                </a:solidFill>
                <a:latin typeface="Circe Extra Bold" pitchFamily="34" charset="-5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84661" y="-2540818"/>
              <a:ext cx="2639267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C00000"/>
                  </a:solidFill>
                  <a:latin typeface="Circe" pitchFamily="34" charset="-52"/>
                </a:rPr>
                <a:t>снижение</a:t>
              </a:r>
              <a:r>
                <a:rPr lang="ru-RU" sz="1400" dirty="0" smtClean="0">
                  <a:latin typeface="Circe" pitchFamily="34" charset="-52"/>
                </a:rPr>
                <a:t> уровня превентивной защиты от внешних факторов</a:t>
              </a:r>
            </a:p>
            <a:p>
              <a:endParaRPr lang="ru-RU" sz="400" dirty="0" smtClean="0">
                <a:solidFill>
                  <a:srgbClr val="356000"/>
                </a:solidFill>
                <a:latin typeface="Circe" pitchFamily="34" charset="-52"/>
              </a:endParaRPr>
            </a:p>
            <a:p>
              <a:r>
                <a:rPr lang="ru-RU" sz="1400" dirty="0" err="1" smtClean="0">
                  <a:solidFill>
                    <a:srgbClr val="C00000"/>
                  </a:solidFill>
                  <a:latin typeface="Circe" pitchFamily="34" charset="-52"/>
                </a:rPr>
                <a:t>инфодавление</a:t>
              </a:r>
              <a:r>
                <a:rPr lang="ru-RU" sz="1400" dirty="0" smtClean="0">
                  <a:solidFill>
                    <a:srgbClr val="C00000"/>
                  </a:solidFill>
                  <a:latin typeface="Circe" pitchFamily="34" charset="-52"/>
                </a:rPr>
                <a:t>: </a:t>
              </a:r>
              <a:r>
                <a:rPr lang="ru-RU" sz="1400" dirty="0" smtClean="0">
                  <a:latin typeface="Circe" pitchFamily="34" charset="-52"/>
                </a:rPr>
                <a:t>негатива больше по завершении года экологии, чем во время</a:t>
              </a:r>
            </a:p>
            <a:p>
              <a:endParaRPr lang="ru-RU" sz="400" dirty="0" smtClean="0">
                <a:latin typeface="Circe" pitchFamily="34" charset="-52"/>
              </a:endParaRPr>
            </a:p>
            <a:p>
              <a:r>
                <a:rPr lang="ru-RU" sz="1400" dirty="0" smtClean="0">
                  <a:solidFill>
                    <a:srgbClr val="C00000"/>
                  </a:solidFill>
                  <a:latin typeface="Circe" pitchFamily="34" charset="-52"/>
                </a:rPr>
                <a:t>повод</a:t>
              </a:r>
              <a:r>
                <a:rPr lang="ru-RU" sz="1400" dirty="0" smtClean="0">
                  <a:solidFill>
                    <a:srgbClr val="356000"/>
                  </a:solidFill>
                  <a:latin typeface="Circe" pitchFamily="34" charset="-52"/>
                </a:rPr>
                <a:t> </a:t>
              </a:r>
              <a:r>
                <a:rPr lang="ru-RU" sz="1400" dirty="0" smtClean="0">
                  <a:latin typeface="Circe" pitchFamily="34" charset="-52"/>
                </a:rPr>
                <a:t>к организации политических митингов</a:t>
              </a:r>
            </a:p>
            <a:p>
              <a:endParaRPr lang="ru-RU" sz="400" dirty="0" smtClean="0">
                <a:latin typeface="Circe" pitchFamily="34" charset="-52"/>
              </a:endParaRPr>
            </a:p>
          </p:txBody>
        </p:sp>
        <p:pic>
          <p:nvPicPr>
            <p:cNvPr id="6146" name="Picture 2" descr="C:\Users\I.karpov\Downloads\shiel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-2467828"/>
              <a:ext cx="522197" cy="522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I.karpov\Downloads\hand-finger-pressing-a-circular-ring-butt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94" y="-1892746"/>
              <a:ext cx="588424" cy="588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Картинки по запросу забастовка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86" y="-1244674"/>
              <a:ext cx="620754" cy="620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1187624" y="771550"/>
            <a:ext cx="3271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pc="300" dirty="0" smtClean="0">
                <a:solidFill>
                  <a:schemeClr val="bg1">
                    <a:lumMod val="75000"/>
                  </a:schemeClr>
                </a:solidFill>
                <a:latin typeface="Circe Extra Bold" pitchFamily="34" charset="-52"/>
              </a:rPr>
              <a:t>А</a:t>
            </a:r>
            <a:endParaRPr lang="ru-RU" sz="3600" dirty="0">
              <a:solidFill>
                <a:schemeClr val="bg1">
                  <a:lumMod val="75000"/>
                </a:schemeClr>
              </a:solidFill>
              <a:latin typeface="Circe Extra Bold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4501008" y="750969"/>
            <a:ext cx="36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56000"/>
                </a:solidFill>
                <a:latin typeface="Circe Extra Bold" pitchFamily="34" charset="-52"/>
              </a:rPr>
              <a:t>СПЕЦИФИКА</a:t>
            </a:r>
            <a:endParaRPr lang="ru-RU" sz="3600" dirty="0">
              <a:solidFill>
                <a:srgbClr val="356000"/>
              </a:solidFill>
              <a:latin typeface="Circe Extra Bold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2"/>
          <a:stretch/>
        </p:blipFill>
        <p:spPr>
          <a:xfrm rot="16200000">
            <a:off x="-1440820" y="2175859"/>
            <a:ext cx="4533350" cy="86063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116591" y="2687890"/>
            <a:ext cx="3271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pc="300" dirty="0">
                <a:solidFill>
                  <a:schemeClr val="bg1">
                    <a:lumMod val="75000"/>
                  </a:schemeClr>
                </a:solidFill>
                <a:latin typeface="Circe Extra Bold" pitchFamily="34" charset="-52"/>
              </a:rPr>
              <a:t>Б</a:t>
            </a:r>
            <a:endParaRPr lang="ru-RU" sz="3600" dirty="0">
              <a:solidFill>
                <a:schemeClr val="bg1">
                  <a:lumMod val="75000"/>
                </a:schemeClr>
              </a:solidFill>
              <a:latin typeface="Circe Extra Bold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7539" y="11315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Все экологические проблемы – региональные, но решить многие из них можно только «из центра»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98322" y="2211710"/>
            <a:ext cx="282580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87624" y="3191946"/>
            <a:ext cx="3271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spc="300" dirty="0">
                <a:solidFill>
                  <a:schemeClr val="bg1">
                    <a:lumMod val="75000"/>
                  </a:schemeClr>
                </a:solidFill>
                <a:latin typeface="Circe Extra Bold" pitchFamily="34" charset="-52"/>
              </a:rPr>
              <a:t>В</a:t>
            </a:r>
            <a:endParaRPr lang="ru-RU" sz="3600" dirty="0">
              <a:solidFill>
                <a:schemeClr val="bg1">
                  <a:lumMod val="75000"/>
                </a:schemeClr>
              </a:solidFill>
              <a:latin typeface="Circe Extra Bold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4136" y="25734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Региональные СМИ ближе к населению, читателю, бизнес должен быть там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403648" y="3579862"/>
            <a:ext cx="282580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331640" y="37366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При выборе источника информирования об экологии главный ориентир – популярность, а не лояльность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207" r="40535" b="-207"/>
          <a:stretch/>
        </p:blipFill>
        <p:spPr bwMode="auto">
          <a:xfrm>
            <a:off x="6272214" y="-40760"/>
            <a:ext cx="2900360" cy="52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23478"/>
            <a:ext cx="108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56000"/>
                </a:solidFill>
                <a:latin typeface="Circe Extra Bold" pitchFamily="34" charset="-52"/>
              </a:rPr>
              <a:t>05</a:t>
            </a:r>
          </a:p>
          <a:p>
            <a:endParaRPr lang="ru-RU" sz="3200" dirty="0">
              <a:solidFill>
                <a:schemeClr val="bg1">
                  <a:lumMod val="95000"/>
                </a:schemeClr>
              </a:solidFill>
              <a:latin typeface="Circe Extra Bold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80" y="195486"/>
            <a:ext cx="5007886" cy="400110"/>
          </a:xfrm>
          <a:prstGeom prst="rect">
            <a:avLst/>
          </a:prstGeom>
          <a:solidFill>
            <a:srgbClr val="356000"/>
          </a:solidFill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irce Extra Bold" pitchFamily="34" charset="-52"/>
              </a:rPr>
              <a:t>ЛУЧШИЕ В ИНФОПРОСТРАНСТВЕ</a:t>
            </a:r>
            <a:endParaRPr lang="ru-RU" sz="1400" dirty="0">
              <a:solidFill>
                <a:schemeClr val="bg1"/>
              </a:solidFill>
              <a:latin typeface="Circe Extra Bold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915566"/>
            <a:ext cx="5007886" cy="851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011910"/>
            <a:ext cx="5007886" cy="79972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940152" y="915566"/>
            <a:ext cx="0" cy="2232248"/>
          </a:xfrm>
          <a:prstGeom prst="line">
            <a:avLst/>
          </a:prstGeom>
          <a:ln>
            <a:solidFill>
              <a:srgbClr val="356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295522" y="1834247"/>
            <a:ext cx="25039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Лидеры среди российских компаний, ведущих активную информационную работу по экологической повестке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47564" y="2579384"/>
            <a:ext cx="0" cy="223224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91580" y="2913787"/>
            <a:ext cx="2700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Наиболее активные в сфере </a:t>
            </a:r>
          </a:p>
          <a:p>
            <a:pPr lvl="0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irce" pitchFamily="34" charset="-52"/>
              </a:rPr>
              <a:t>информирования об экологической ситуации регионы России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irce" pitchFamily="34" charset="-52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91580" y="2139702"/>
            <a:ext cx="2503943" cy="0"/>
          </a:xfrm>
          <a:prstGeom prst="line">
            <a:avLst/>
          </a:prstGeom>
          <a:ln>
            <a:solidFill>
              <a:srgbClr val="356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61904" y="3435846"/>
            <a:ext cx="250394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53" t="-508" r="50000" b="11953"/>
          <a:stretch/>
        </p:blipFill>
        <p:spPr bwMode="auto">
          <a:xfrm>
            <a:off x="6300788" y="-29688"/>
            <a:ext cx="2843212" cy="51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7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514</Words>
  <Application>Microsoft Office PowerPoint</Application>
  <PresentationFormat>Экран (16:9)</PresentationFormat>
  <Paragraphs>141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karpov</dc:creator>
  <cp:lastModifiedBy>ENesgovorova</cp:lastModifiedBy>
  <cp:revision>34</cp:revision>
  <dcterms:created xsi:type="dcterms:W3CDTF">2018-03-20T07:40:33Z</dcterms:created>
  <dcterms:modified xsi:type="dcterms:W3CDTF">2018-03-23T09:54:38Z</dcterms:modified>
</cp:coreProperties>
</file>