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59" r:id="rId6"/>
    <p:sldId id="261" r:id="rId7"/>
    <p:sldId id="265" r:id="rId8"/>
    <p:sldId id="268" r:id="rId9"/>
    <p:sldId id="260" r:id="rId10"/>
    <p:sldId id="273" r:id="rId11"/>
    <p:sldId id="266" r:id="rId12"/>
    <p:sldId id="269" r:id="rId13"/>
    <p:sldId id="271" r:id="rId14"/>
    <p:sldId id="262" r:id="rId1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3CB"/>
    <a:srgbClr val="0A886A"/>
    <a:srgbClr val="C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F8C46-4FF3-42B5-A6B1-094C4224CB9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4558BC-27A0-49C1-89A0-2520C1C287F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Суровые природно-климатические условия (низкие температуры, сильные ветры, плотные туманы)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222E02C3-B7CC-4FE1-BCDF-5B9FCB7033CC}" type="parTrans" cxnId="{8AA91847-E2EC-4774-BB27-EE6DC18A79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6C26E74-78BC-4306-ABD9-6A59F245CBA0}" type="sibTrans" cxnId="{8AA91847-E2EC-4774-BB27-EE6DC18A797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43AA1853-27C5-470E-9822-DC801392E8A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Очаговый характер промышленно -хозяйственного освоения территорий и низкая плотность населения 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2AC37C38-569E-4137-9FEA-641C02970A2B}" type="parTrans" cxnId="{C3F1936C-C3F7-4D50-95E2-2F93B6AE484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F4F15A95-BBC4-44C0-A953-630CBFBCE0B4}" type="sibTrans" cxnId="{C3F1936C-C3F7-4D50-95E2-2F93B6AE484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0758EB5D-13FF-4C58-91D1-887C995CC9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Высокая ресурсоемкость хозяйственной деятельности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D9AC2AAC-CB7C-4C9C-91F6-340D67CD63D4}" type="parTrans" cxnId="{13239047-44E0-45CB-A316-EC8C80871D6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A7E88189-AA82-4F5C-8EFA-BAEA728134FD}" type="sibTrans" cxnId="{13239047-44E0-45CB-A316-EC8C80871D66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4ECD6A4-844F-4305-927F-7CBBECA662B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Малонаселенность, отдаленность и (или) труднодоступность населенных пунктов (в т.ч. отсутствие автотранспортного сообщения)</a:t>
          </a:r>
          <a:endParaRPr lang="ru-RU" sz="1500" dirty="0">
            <a:latin typeface="Arial" pitchFamily="34" charset="0"/>
            <a:cs typeface="Arial" pitchFamily="34" charset="0"/>
          </a:endParaRPr>
        </a:p>
      </dgm:t>
    </dgm:pt>
    <dgm:pt modelId="{EF0F5899-A896-4955-B133-9758C3A1B5ED}" type="parTrans" cxnId="{275914C2-4219-490E-9B72-7204228F1D7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1184F35-4E72-45C7-A136-49C9670B0C21}" type="sibTrans" cxnId="{275914C2-4219-490E-9B72-7204228F1D73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CD7C41AA-5187-4082-859D-D21D1755DFAA}" type="pres">
      <dgm:prSet presAssocID="{C2DF8C46-4FF3-42B5-A6B1-094C4224CB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2B802-A6FD-40ED-A50C-6DD0129622BF}" type="pres">
      <dgm:prSet presAssocID="{8E4558BC-27A0-49C1-89A0-2520C1C287F1}" presName="parentLin" presStyleCnt="0"/>
      <dgm:spPr/>
    </dgm:pt>
    <dgm:pt modelId="{0620F22F-ABDB-4EE2-87EF-52E2EE6008E1}" type="pres">
      <dgm:prSet presAssocID="{8E4558BC-27A0-49C1-89A0-2520C1C287F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8FF639A-78D2-405A-99CE-EBF8E81A480D}" type="pres">
      <dgm:prSet presAssocID="{8E4558BC-27A0-49C1-89A0-2520C1C287F1}" presName="parentText" presStyleLbl="node1" presStyleIdx="0" presStyleCnt="4" custScaleX="122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DAC2C-CF75-4345-8C21-6E560B87CF82}" type="pres">
      <dgm:prSet presAssocID="{8E4558BC-27A0-49C1-89A0-2520C1C287F1}" presName="negativeSpace" presStyleCnt="0"/>
      <dgm:spPr/>
    </dgm:pt>
    <dgm:pt modelId="{BFEC4A48-ECEC-4551-B6FF-6FBB3501D9EA}" type="pres">
      <dgm:prSet presAssocID="{8E4558BC-27A0-49C1-89A0-2520C1C287F1}" presName="childText" presStyleLbl="conFgAcc1" presStyleIdx="0" presStyleCnt="4">
        <dgm:presLayoutVars>
          <dgm:bulletEnabled val="1"/>
        </dgm:presLayoutVars>
      </dgm:prSet>
      <dgm:spPr/>
    </dgm:pt>
    <dgm:pt modelId="{0A880F89-3627-4F44-AA36-6E4D51F6BDD8}" type="pres">
      <dgm:prSet presAssocID="{26C26E74-78BC-4306-ABD9-6A59F245CBA0}" presName="spaceBetweenRectangles" presStyleCnt="0"/>
      <dgm:spPr/>
    </dgm:pt>
    <dgm:pt modelId="{72057B00-B92A-4AE0-9808-333D9F5BE6E3}" type="pres">
      <dgm:prSet presAssocID="{43AA1853-27C5-470E-9822-DC801392E8AF}" presName="parentLin" presStyleCnt="0"/>
      <dgm:spPr/>
    </dgm:pt>
    <dgm:pt modelId="{C242E35A-AD5E-469F-8FA0-C8AAA492FC53}" type="pres">
      <dgm:prSet presAssocID="{43AA1853-27C5-470E-9822-DC801392E8A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14677D-8385-427B-A270-85F7D6A284F3}" type="pres">
      <dgm:prSet presAssocID="{43AA1853-27C5-470E-9822-DC801392E8AF}" presName="parentText" presStyleLbl="node1" presStyleIdx="1" presStyleCnt="4" custScaleX="121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9C025-A0F7-48AF-AC6F-7A16B2A182B5}" type="pres">
      <dgm:prSet presAssocID="{43AA1853-27C5-470E-9822-DC801392E8AF}" presName="negativeSpace" presStyleCnt="0"/>
      <dgm:spPr/>
    </dgm:pt>
    <dgm:pt modelId="{BE29CEC4-F790-4A94-B6F8-1078B03CFA9D}" type="pres">
      <dgm:prSet presAssocID="{43AA1853-27C5-470E-9822-DC801392E8AF}" presName="childText" presStyleLbl="conFgAcc1" presStyleIdx="1" presStyleCnt="4">
        <dgm:presLayoutVars>
          <dgm:bulletEnabled val="1"/>
        </dgm:presLayoutVars>
      </dgm:prSet>
      <dgm:spPr/>
    </dgm:pt>
    <dgm:pt modelId="{FE78F82E-25CD-4EDA-A4BB-49B989509B6C}" type="pres">
      <dgm:prSet presAssocID="{F4F15A95-BBC4-44C0-A953-630CBFBCE0B4}" presName="spaceBetweenRectangles" presStyleCnt="0"/>
      <dgm:spPr/>
    </dgm:pt>
    <dgm:pt modelId="{6F305E56-D5B2-40AB-A517-0C499A7127C9}" type="pres">
      <dgm:prSet presAssocID="{0758EB5D-13FF-4C58-91D1-887C995CC94A}" presName="parentLin" presStyleCnt="0"/>
      <dgm:spPr/>
    </dgm:pt>
    <dgm:pt modelId="{1B2ABFEC-229C-4850-B598-55AB579D2D6B}" type="pres">
      <dgm:prSet presAssocID="{0758EB5D-13FF-4C58-91D1-887C995CC94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D434652-6B62-4DEC-8DB5-D1B7604AF737}" type="pres">
      <dgm:prSet presAssocID="{0758EB5D-13FF-4C58-91D1-887C995CC94A}" presName="parentText" presStyleLbl="node1" presStyleIdx="2" presStyleCnt="4" custScaleX="1217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01B8B-7324-492E-AF56-2A40B40D4A93}" type="pres">
      <dgm:prSet presAssocID="{0758EB5D-13FF-4C58-91D1-887C995CC94A}" presName="negativeSpace" presStyleCnt="0"/>
      <dgm:spPr/>
    </dgm:pt>
    <dgm:pt modelId="{4A290AB8-7C71-4088-99E1-256A6FC36353}" type="pres">
      <dgm:prSet presAssocID="{0758EB5D-13FF-4C58-91D1-887C995CC94A}" presName="childText" presStyleLbl="conFgAcc1" presStyleIdx="2" presStyleCnt="4">
        <dgm:presLayoutVars>
          <dgm:bulletEnabled val="1"/>
        </dgm:presLayoutVars>
      </dgm:prSet>
      <dgm:spPr/>
    </dgm:pt>
    <dgm:pt modelId="{E7555C53-2240-46B3-91D9-7014B79DF88E}" type="pres">
      <dgm:prSet presAssocID="{A7E88189-AA82-4F5C-8EFA-BAEA728134FD}" presName="spaceBetweenRectangles" presStyleCnt="0"/>
      <dgm:spPr/>
    </dgm:pt>
    <dgm:pt modelId="{99F6E1AE-E5F1-49FB-97AD-299358D8F1D9}" type="pres">
      <dgm:prSet presAssocID="{E4ECD6A4-844F-4305-927F-7CBBECA662BC}" presName="parentLin" presStyleCnt="0"/>
      <dgm:spPr/>
    </dgm:pt>
    <dgm:pt modelId="{794500A2-442B-4D6D-855C-83C71316C532}" type="pres">
      <dgm:prSet presAssocID="{E4ECD6A4-844F-4305-927F-7CBBECA662B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20AF37E-FC8B-4889-8EE1-25CFC68ED1F6}" type="pres">
      <dgm:prSet presAssocID="{E4ECD6A4-844F-4305-927F-7CBBECA662BC}" presName="parentText" presStyleLbl="node1" presStyleIdx="3" presStyleCnt="4" custScaleX="120851" custScaleY="1247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0A7E1-7BB5-492F-BE1C-BF67EEB4BB01}" type="pres">
      <dgm:prSet presAssocID="{E4ECD6A4-844F-4305-927F-7CBBECA662BC}" presName="negativeSpace" presStyleCnt="0"/>
      <dgm:spPr/>
    </dgm:pt>
    <dgm:pt modelId="{1845A0F3-8ECB-4689-BAD6-08E1BF1A7DFB}" type="pres">
      <dgm:prSet presAssocID="{E4ECD6A4-844F-4305-927F-7CBBECA662B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D3EA7B7-0B9D-4F25-B8C5-7FB732C7C1AE}" type="presOf" srcId="{8E4558BC-27A0-49C1-89A0-2520C1C287F1}" destId="{B8FF639A-78D2-405A-99CE-EBF8E81A480D}" srcOrd="1" destOrd="0" presId="urn:microsoft.com/office/officeart/2005/8/layout/list1"/>
    <dgm:cxn modelId="{4D99525C-7B4F-422E-943A-3D83300123B4}" type="presOf" srcId="{43AA1853-27C5-470E-9822-DC801392E8AF}" destId="{C242E35A-AD5E-469F-8FA0-C8AAA492FC53}" srcOrd="0" destOrd="0" presId="urn:microsoft.com/office/officeart/2005/8/layout/list1"/>
    <dgm:cxn modelId="{86442AAE-8BF1-4404-9BCD-D365D09F2618}" type="presOf" srcId="{0758EB5D-13FF-4C58-91D1-887C995CC94A}" destId="{1B2ABFEC-229C-4850-B598-55AB579D2D6B}" srcOrd="0" destOrd="0" presId="urn:microsoft.com/office/officeart/2005/8/layout/list1"/>
    <dgm:cxn modelId="{8AA91847-E2EC-4774-BB27-EE6DC18A797F}" srcId="{C2DF8C46-4FF3-42B5-A6B1-094C4224CB98}" destId="{8E4558BC-27A0-49C1-89A0-2520C1C287F1}" srcOrd="0" destOrd="0" parTransId="{222E02C3-B7CC-4FE1-BCDF-5B9FCB7033CC}" sibTransId="{26C26E74-78BC-4306-ABD9-6A59F245CBA0}"/>
    <dgm:cxn modelId="{275914C2-4219-490E-9B72-7204228F1D73}" srcId="{C2DF8C46-4FF3-42B5-A6B1-094C4224CB98}" destId="{E4ECD6A4-844F-4305-927F-7CBBECA662BC}" srcOrd="3" destOrd="0" parTransId="{EF0F5899-A896-4955-B133-9758C3A1B5ED}" sibTransId="{81184F35-4E72-45C7-A136-49C9670B0C21}"/>
    <dgm:cxn modelId="{13239047-44E0-45CB-A316-EC8C80871D66}" srcId="{C2DF8C46-4FF3-42B5-A6B1-094C4224CB98}" destId="{0758EB5D-13FF-4C58-91D1-887C995CC94A}" srcOrd="2" destOrd="0" parTransId="{D9AC2AAC-CB7C-4C9C-91F6-340D67CD63D4}" sibTransId="{A7E88189-AA82-4F5C-8EFA-BAEA728134FD}"/>
    <dgm:cxn modelId="{14B4B128-0A11-4140-A23C-2FF4DB62DB03}" type="presOf" srcId="{43AA1853-27C5-470E-9822-DC801392E8AF}" destId="{A614677D-8385-427B-A270-85F7D6A284F3}" srcOrd="1" destOrd="0" presId="urn:microsoft.com/office/officeart/2005/8/layout/list1"/>
    <dgm:cxn modelId="{D3D667FF-F96B-4913-A9EF-68A6C13B35F0}" type="presOf" srcId="{0758EB5D-13FF-4C58-91D1-887C995CC94A}" destId="{1D434652-6B62-4DEC-8DB5-D1B7604AF737}" srcOrd="1" destOrd="0" presId="urn:microsoft.com/office/officeart/2005/8/layout/list1"/>
    <dgm:cxn modelId="{B8BD1FFE-0291-4BB1-8FA7-B1756BE8DD19}" type="presOf" srcId="{C2DF8C46-4FF3-42B5-A6B1-094C4224CB98}" destId="{CD7C41AA-5187-4082-859D-D21D1755DFAA}" srcOrd="0" destOrd="0" presId="urn:microsoft.com/office/officeart/2005/8/layout/list1"/>
    <dgm:cxn modelId="{C3F1936C-C3F7-4D50-95E2-2F93B6AE4846}" srcId="{C2DF8C46-4FF3-42B5-A6B1-094C4224CB98}" destId="{43AA1853-27C5-470E-9822-DC801392E8AF}" srcOrd="1" destOrd="0" parTransId="{2AC37C38-569E-4137-9FEA-641C02970A2B}" sibTransId="{F4F15A95-BBC4-44C0-A953-630CBFBCE0B4}"/>
    <dgm:cxn modelId="{67ABDC92-4BC2-43CA-8B64-42FBC5CE871C}" type="presOf" srcId="{E4ECD6A4-844F-4305-927F-7CBBECA662BC}" destId="{620AF37E-FC8B-4889-8EE1-25CFC68ED1F6}" srcOrd="1" destOrd="0" presId="urn:microsoft.com/office/officeart/2005/8/layout/list1"/>
    <dgm:cxn modelId="{1AE96170-8C80-4CB6-8347-CD55EAECFA4F}" type="presOf" srcId="{E4ECD6A4-844F-4305-927F-7CBBECA662BC}" destId="{794500A2-442B-4D6D-855C-83C71316C532}" srcOrd="0" destOrd="0" presId="urn:microsoft.com/office/officeart/2005/8/layout/list1"/>
    <dgm:cxn modelId="{F23A6FF7-FE6D-45D8-B5FA-73893A6B502C}" type="presOf" srcId="{8E4558BC-27A0-49C1-89A0-2520C1C287F1}" destId="{0620F22F-ABDB-4EE2-87EF-52E2EE6008E1}" srcOrd="0" destOrd="0" presId="urn:microsoft.com/office/officeart/2005/8/layout/list1"/>
    <dgm:cxn modelId="{A6D42272-8F68-41BA-854F-A0EABB7E573D}" type="presParOf" srcId="{CD7C41AA-5187-4082-859D-D21D1755DFAA}" destId="{D5C2B802-A6FD-40ED-A50C-6DD0129622BF}" srcOrd="0" destOrd="0" presId="urn:microsoft.com/office/officeart/2005/8/layout/list1"/>
    <dgm:cxn modelId="{BF7B1787-85FD-46E0-8C29-06F5CD5A4804}" type="presParOf" srcId="{D5C2B802-A6FD-40ED-A50C-6DD0129622BF}" destId="{0620F22F-ABDB-4EE2-87EF-52E2EE6008E1}" srcOrd="0" destOrd="0" presId="urn:microsoft.com/office/officeart/2005/8/layout/list1"/>
    <dgm:cxn modelId="{D0345177-A911-45D6-97E7-243A7B936AA8}" type="presParOf" srcId="{D5C2B802-A6FD-40ED-A50C-6DD0129622BF}" destId="{B8FF639A-78D2-405A-99CE-EBF8E81A480D}" srcOrd="1" destOrd="0" presId="urn:microsoft.com/office/officeart/2005/8/layout/list1"/>
    <dgm:cxn modelId="{F2D3BB45-4514-4C4D-AC26-6B26B862477E}" type="presParOf" srcId="{CD7C41AA-5187-4082-859D-D21D1755DFAA}" destId="{A13DAC2C-CF75-4345-8C21-6E560B87CF82}" srcOrd="1" destOrd="0" presId="urn:microsoft.com/office/officeart/2005/8/layout/list1"/>
    <dgm:cxn modelId="{1FD25DC5-1392-4DCF-8B4E-148CE32E3E3C}" type="presParOf" srcId="{CD7C41AA-5187-4082-859D-D21D1755DFAA}" destId="{BFEC4A48-ECEC-4551-B6FF-6FBB3501D9EA}" srcOrd="2" destOrd="0" presId="urn:microsoft.com/office/officeart/2005/8/layout/list1"/>
    <dgm:cxn modelId="{645518E9-77E9-47C3-B73C-246C3AA3A2AD}" type="presParOf" srcId="{CD7C41AA-5187-4082-859D-D21D1755DFAA}" destId="{0A880F89-3627-4F44-AA36-6E4D51F6BDD8}" srcOrd="3" destOrd="0" presId="urn:microsoft.com/office/officeart/2005/8/layout/list1"/>
    <dgm:cxn modelId="{53CF1D6E-76FC-4DF4-9309-B2F21674A08C}" type="presParOf" srcId="{CD7C41AA-5187-4082-859D-D21D1755DFAA}" destId="{72057B00-B92A-4AE0-9808-333D9F5BE6E3}" srcOrd="4" destOrd="0" presId="urn:microsoft.com/office/officeart/2005/8/layout/list1"/>
    <dgm:cxn modelId="{96126856-A50A-4932-BD5B-A905D3BE4B10}" type="presParOf" srcId="{72057B00-B92A-4AE0-9808-333D9F5BE6E3}" destId="{C242E35A-AD5E-469F-8FA0-C8AAA492FC53}" srcOrd="0" destOrd="0" presId="urn:microsoft.com/office/officeart/2005/8/layout/list1"/>
    <dgm:cxn modelId="{3F11DB5C-206F-4DD2-B457-92D0B03B4189}" type="presParOf" srcId="{72057B00-B92A-4AE0-9808-333D9F5BE6E3}" destId="{A614677D-8385-427B-A270-85F7D6A284F3}" srcOrd="1" destOrd="0" presId="urn:microsoft.com/office/officeart/2005/8/layout/list1"/>
    <dgm:cxn modelId="{B7EDDD80-F640-4060-ACDA-DB1370A63BDB}" type="presParOf" srcId="{CD7C41AA-5187-4082-859D-D21D1755DFAA}" destId="{FBA9C025-A0F7-48AF-AC6F-7A16B2A182B5}" srcOrd="5" destOrd="0" presId="urn:microsoft.com/office/officeart/2005/8/layout/list1"/>
    <dgm:cxn modelId="{97CEF461-3CB0-40E7-A89C-74E5DACEB8B0}" type="presParOf" srcId="{CD7C41AA-5187-4082-859D-D21D1755DFAA}" destId="{BE29CEC4-F790-4A94-B6F8-1078B03CFA9D}" srcOrd="6" destOrd="0" presId="urn:microsoft.com/office/officeart/2005/8/layout/list1"/>
    <dgm:cxn modelId="{041932EE-086A-4450-ADEB-38FC818D46CC}" type="presParOf" srcId="{CD7C41AA-5187-4082-859D-D21D1755DFAA}" destId="{FE78F82E-25CD-4EDA-A4BB-49B989509B6C}" srcOrd="7" destOrd="0" presId="urn:microsoft.com/office/officeart/2005/8/layout/list1"/>
    <dgm:cxn modelId="{63B31566-FA48-4B11-AF12-47B668164E44}" type="presParOf" srcId="{CD7C41AA-5187-4082-859D-D21D1755DFAA}" destId="{6F305E56-D5B2-40AB-A517-0C499A7127C9}" srcOrd="8" destOrd="0" presId="urn:microsoft.com/office/officeart/2005/8/layout/list1"/>
    <dgm:cxn modelId="{18A9EF93-24EE-4513-BDFD-3041476B58E3}" type="presParOf" srcId="{6F305E56-D5B2-40AB-A517-0C499A7127C9}" destId="{1B2ABFEC-229C-4850-B598-55AB579D2D6B}" srcOrd="0" destOrd="0" presId="urn:microsoft.com/office/officeart/2005/8/layout/list1"/>
    <dgm:cxn modelId="{B1666631-59FD-4AD3-A2F7-A476406999FB}" type="presParOf" srcId="{6F305E56-D5B2-40AB-A517-0C499A7127C9}" destId="{1D434652-6B62-4DEC-8DB5-D1B7604AF737}" srcOrd="1" destOrd="0" presId="urn:microsoft.com/office/officeart/2005/8/layout/list1"/>
    <dgm:cxn modelId="{04F57B31-7264-4A53-AAE6-D0F0F82632E7}" type="presParOf" srcId="{CD7C41AA-5187-4082-859D-D21D1755DFAA}" destId="{7D801B8B-7324-492E-AF56-2A40B40D4A93}" srcOrd="9" destOrd="0" presId="urn:microsoft.com/office/officeart/2005/8/layout/list1"/>
    <dgm:cxn modelId="{6C9958E6-C329-4717-9CC3-871B0AD5DCE1}" type="presParOf" srcId="{CD7C41AA-5187-4082-859D-D21D1755DFAA}" destId="{4A290AB8-7C71-4088-99E1-256A6FC36353}" srcOrd="10" destOrd="0" presId="urn:microsoft.com/office/officeart/2005/8/layout/list1"/>
    <dgm:cxn modelId="{0C3F5511-0750-4D30-8077-F88A7A34FD48}" type="presParOf" srcId="{CD7C41AA-5187-4082-859D-D21D1755DFAA}" destId="{E7555C53-2240-46B3-91D9-7014B79DF88E}" srcOrd="11" destOrd="0" presId="urn:microsoft.com/office/officeart/2005/8/layout/list1"/>
    <dgm:cxn modelId="{C505FF16-7E17-4C5C-8076-33A9DAD9A2DA}" type="presParOf" srcId="{CD7C41AA-5187-4082-859D-D21D1755DFAA}" destId="{99F6E1AE-E5F1-49FB-97AD-299358D8F1D9}" srcOrd="12" destOrd="0" presId="urn:microsoft.com/office/officeart/2005/8/layout/list1"/>
    <dgm:cxn modelId="{A34A1A85-993E-4549-91CD-E50C63D19921}" type="presParOf" srcId="{99F6E1AE-E5F1-49FB-97AD-299358D8F1D9}" destId="{794500A2-442B-4D6D-855C-83C71316C532}" srcOrd="0" destOrd="0" presId="urn:microsoft.com/office/officeart/2005/8/layout/list1"/>
    <dgm:cxn modelId="{0EFD94B0-D1CB-42D5-83BD-D851B405EAFB}" type="presParOf" srcId="{99F6E1AE-E5F1-49FB-97AD-299358D8F1D9}" destId="{620AF37E-FC8B-4889-8EE1-25CFC68ED1F6}" srcOrd="1" destOrd="0" presId="urn:microsoft.com/office/officeart/2005/8/layout/list1"/>
    <dgm:cxn modelId="{847EF080-5897-483C-B80B-9D0224E8F031}" type="presParOf" srcId="{CD7C41AA-5187-4082-859D-D21D1755DFAA}" destId="{5A60A7E1-7BB5-492F-BE1C-BF67EEB4BB01}" srcOrd="13" destOrd="0" presId="urn:microsoft.com/office/officeart/2005/8/layout/list1"/>
    <dgm:cxn modelId="{84271596-EEDA-4F15-A6F4-AC68A1353E1A}" type="presParOf" srcId="{CD7C41AA-5187-4082-859D-D21D1755DFAA}" destId="{1845A0F3-8ECB-4689-BAD6-08E1BF1A7D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4A48-ECEC-4551-B6FF-6FBB3501D9EA}">
      <dsp:nvSpPr>
        <dsp:cNvPr id="0" name=""/>
        <dsp:cNvSpPr/>
      </dsp:nvSpPr>
      <dsp:spPr>
        <a:xfrm>
          <a:off x="0" y="312702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F639A-78D2-405A-99CE-EBF8E81A480D}">
      <dsp:nvSpPr>
        <dsp:cNvPr id="0" name=""/>
        <dsp:cNvSpPr/>
      </dsp:nvSpPr>
      <dsp:spPr>
        <a:xfrm>
          <a:off x="411480" y="47022"/>
          <a:ext cx="7065811" cy="531360"/>
        </a:xfrm>
        <a:prstGeom prst="roundRect">
          <a:avLst/>
        </a:prstGeom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Суровые природно-климатические условия (низкие температуры, сильные ветры, плотные туманы)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37419" y="72961"/>
        <a:ext cx="7013933" cy="479482"/>
      </dsp:txXfrm>
    </dsp:sp>
    <dsp:sp modelId="{BE29CEC4-F790-4A94-B6F8-1078B03CFA9D}">
      <dsp:nvSpPr>
        <dsp:cNvPr id="0" name=""/>
        <dsp:cNvSpPr/>
      </dsp:nvSpPr>
      <dsp:spPr>
        <a:xfrm>
          <a:off x="0" y="1129182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4677D-8385-427B-A270-85F7D6A284F3}">
      <dsp:nvSpPr>
        <dsp:cNvPr id="0" name=""/>
        <dsp:cNvSpPr/>
      </dsp:nvSpPr>
      <dsp:spPr>
        <a:xfrm>
          <a:off x="411480" y="863502"/>
          <a:ext cx="7016096" cy="531360"/>
        </a:xfrm>
        <a:prstGeom prst="roundRect">
          <a:avLst/>
        </a:prstGeom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Очаговый характер промышленно -хозяйственного освоения территорий и низкая плотность населения 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37419" y="889441"/>
        <a:ext cx="6964218" cy="479482"/>
      </dsp:txXfrm>
    </dsp:sp>
    <dsp:sp modelId="{4A290AB8-7C71-4088-99E1-256A6FC36353}">
      <dsp:nvSpPr>
        <dsp:cNvPr id="0" name=""/>
        <dsp:cNvSpPr/>
      </dsp:nvSpPr>
      <dsp:spPr>
        <a:xfrm>
          <a:off x="0" y="1945662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4652-6B62-4DEC-8DB5-D1B7604AF737}">
      <dsp:nvSpPr>
        <dsp:cNvPr id="0" name=""/>
        <dsp:cNvSpPr/>
      </dsp:nvSpPr>
      <dsp:spPr>
        <a:xfrm>
          <a:off x="411480" y="1679982"/>
          <a:ext cx="7016096" cy="531360"/>
        </a:xfrm>
        <a:prstGeom prst="roundRect">
          <a:avLst/>
        </a:prstGeom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Высокая ресурсоемкость хозяйственной деятельности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37419" y="1705921"/>
        <a:ext cx="6964218" cy="479482"/>
      </dsp:txXfrm>
    </dsp:sp>
    <dsp:sp modelId="{1845A0F3-8ECB-4689-BAD6-08E1BF1A7DFB}">
      <dsp:nvSpPr>
        <dsp:cNvPr id="0" name=""/>
        <dsp:cNvSpPr/>
      </dsp:nvSpPr>
      <dsp:spPr>
        <a:xfrm>
          <a:off x="0" y="2893452"/>
          <a:ext cx="82296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AF37E-FC8B-4889-8EE1-25CFC68ED1F6}">
      <dsp:nvSpPr>
        <dsp:cNvPr id="0" name=""/>
        <dsp:cNvSpPr/>
      </dsp:nvSpPr>
      <dsp:spPr>
        <a:xfrm>
          <a:off x="411480" y="2496462"/>
          <a:ext cx="6961887" cy="662669"/>
        </a:xfrm>
        <a:prstGeom prst="roundRect">
          <a:avLst/>
        </a:prstGeom>
        <a:gradFill rotWithShape="0">
          <a:gsLst>
            <a:gs pos="93000">
              <a:schemeClr val="bg2"/>
            </a:gs>
            <a:gs pos="85000">
              <a:schemeClr val="bg2"/>
            </a:gs>
            <a:gs pos="97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Малонаселенность, отдаленность и (или) труднодоступность населенных пунктов (в т.ч. отсутствие автотранспортного сообщения)</a:t>
          </a:r>
          <a:endParaRPr lang="ru-RU" sz="1500" kern="1200" dirty="0">
            <a:latin typeface="Arial" pitchFamily="34" charset="0"/>
            <a:cs typeface="Arial" pitchFamily="34" charset="0"/>
          </a:endParaRPr>
        </a:p>
      </dsp:txBody>
      <dsp:txXfrm>
        <a:off x="443829" y="2528811"/>
        <a:ext cx="6897189" cy="597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0A10BC0E-28BC-4A13-B22E-22FB41C32F9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DBE4B443-0B47-4898-8347-6187F3D67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9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B443-0B47-4898-8347-6187F3D67E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2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7063-430E-4D9C-8BCA-0534360B36C0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68DB-529D-425E-AFAC-CA74897C8E19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BBF2-BECF-4466-93FC-3D7740AC8D50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A177-912C-4967-AAC7-8734B83DB0BF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A7A0-85F5-4DB1-BA80-CE302822C6CA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49E8-030A-4464-AFA3-69A1F189CD7E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C54D-5889-4591-861E-4547E4742550}" type="datetime1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A6DB-8AD8-4759-857A-DED621917F0D}" type="datetime1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69B9-59B2-4902-97E8-37B1DB22E699}" type="datetime1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19AD-5D8F-4023-9532-DB2D0F34CA54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CA3E-D5FE-462C-A131-82AEEB3AB62A}" type="datetime1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79C88-CFA9-4350-BB87-634468A02A82}" type="datetime1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779662"/>
            <a:ext cx="612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Заместитель Губернатора </a:t>
            </a:r>
          </a:p>
          <a:p>
            <a:pPr algn="ctr"/>
            <a:r>
              <a:rPr lang="ru-RU" sz="2800" dirty="0" smtClean="0"/>
              <a:t>Мурманской области </a:t>
            </a:r>
            <a:r>
              <a:rPr lang="ru-RU" sz="2800" dirty="0" err="1" smtClean="0"/>
              <a:t>Е.В</a:t>
            </a:r>
            <a:r>
              <a:rPr lang="ru-RU" sz="2800" dirty="0" smtClean="0"/>
              <a:t>. </a:t>
            </a:r>
            <a:r>
              <a:rPr lang="ru-RU" sz="2800" dirty="0" err="1" smtClean="0"/>
              <a:t>Никора</a:t>
            </a:r>
            <a:endParaRPr lang="ru-RU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ru-RU" sz="2800" dirty="0" smtClean="0"/>
              <a:t>«Ликвидация накопленного экологического ущерба на территории Мурманской области»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84187"/>
              </p:ext>
            </p:extLst>
          </p:nvPr>
        </p:nvGraphicFramePr>
        <p:xfrm>
          <a:off x="887785" y="915566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267744" y="1"/>
            <a:ext cx="6876256" cy="771550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ea typeface="Arial Unicode MS" pitchFamily="34" charset="-128"/>
                <a:cs typeface="Arial" pitchFamily="34" charset="0"/>
              </a:rPr>
              <a:t>ОСОБЕННОСТИ УСЛОВИЙ ВЕДЕНИЯ ХОЗЯЙСТВЕННОЙ</a:t>
            </a:r>
            <a:br>
              <a:rPr lang="ru-RU" altLang="ru-RU" sz="1600" b="1" dirty="0">
                <a:solidFill>
                  <a:schemeClr val="bg1"/>
                </a:solidFill>
                <a:ea typeface="Arial Unicode MS" pitchFamily="34" charset="-128"/>
                <a:cs typeface="Arial" pitchFamily="34" charset="0"/>
              </a:rPr>
            </a:br>
            <a:r>
              <a:rPr lang="ru-RU" altLang="ru-RU" sz="1600" b="1" dirty="0">
                <a:solidFill>
                  <a:schemeClr val="bg1"/>
                </a:solidFill>
                <a:ea typeface="Arial Unicode MS" pitchFamily="34" charset="-128"/>
                <a:cs typeface="Arial" pitchFamily="34" charset="0"/>
              </a:rPr>
              <a:t>ДЕЯТЕЛЬНОСТИ НА ТЕРРИТОРИИ МУРМАНСКОЙ ОБЛАСТИ</a:t>
            </a:r>
            <a:br>
              <a:rPr lang="ru-RU" altLang="ru-RU" sz="1600" b="1" dirty="0">
                <a:solidFill>
                  <a:schemeClr val="bg1"/>
                </a:solidFill>
                <a:ea typeface="Arial Unicode MS" pitchFamily="34" charset="-128"/>
                <a:cs typeface="Arial" pitchFamily="34" charset="0"/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ОСНОВНЫЕ ПРОБЛЕМЫ</a:t>
            </a:r>
            <a:r>
              <a:rPr lang="en-US" altLang="ru-RU" sz="1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В СФЕРЕ ОБРАЩЕНИЯ С ОТХОДАМИ И ЛИКВИДАЦИИ ОБЪЕКТОВ РАЗМЕЩЕНИЯ ОТХОДОВ (СВАЛОК)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олилиния 2"/>
          <p:cNvSpPr/>
          <p:nvPr/>
        </p:nvSpPr>
        <p:spPr>
          <a:xfrm>
            <a:off x="1335378" y="844560"/>
            <a:ext cx="7622826" cy="629226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rgbClr val="CCE7F0">
              <a:alpha val="89804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Неисполнение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принципов расширенной ответственности производителей в отношении вышедших из употребления товаров, не относящихся к твердым коммунальным отходам (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ТКО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), в местах их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реализации </a:t>
            </a:r>
            <a:endParaRPr lang="ru-RU" sz="13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2"/>
          <p:cNvSpPr/>
          <p:nvPr/>
        </p:nvSpPr>
        <p:spPr>
          <a:xfrm>
            <a:off x="1335378" y="1492131"/>
            <a:ext cx="7631101" cy="792088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rgbClr val="CCE7F0">
              <a:alpha val="89804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установленных для всех потребителей, в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. физических лиц, правил обращения с отходами, не относящимися к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ТКО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(автомобильные покрышки,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электрическое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оборудование, отработанные батарейки и др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13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олилиния 4"/>
          <p:cNvSpPr/>
          <p:nvPr/>
        </p:nvSpPr>
        <p:spPr>
          <a:xfrm>
            <a:off x="1331640" y="2337957"/>
            <a:ext cx="7651414" cy="1033709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rgbClr val="CCE7F0">
              <a:alpha val="89804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5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7556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на федеральном уровне специальных мер поддержки субъектов РФ, расположенных в Арктической зоне РФ, в целях реализации региональных программ в сфере обращения с отходами и ликвидации накопленного экологического ущерба, на выполнение которых требуются повышенные финансовые ресурсы, обусловленные суровыми природно-климатическими условиями и высокой ресурсоемкостью хозяйственной деятельности.</a:t>
            </a:r>
            <a:endParaRPr lang="ru-RU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6"/>
          <p:cNvSpPr/>
          <p:nvPr/>
        </p:nvSpPr>
        <p:spPr>
          <a:xfrm>
            <a:off x="1344358" y="3439186"/>
            <a:ext cx="7638695" cy="550473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rgbClr val="CCE7F0">
              <a:alpha val="89804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7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7556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Отсутствие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экономической целесообразности строительства новых объектов для труднодоступных малонаселенных пунктов РФ.</a:t>
            </a:r>
            <a:endParaRPr lang="ru-RU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6"/>
          <p:cNvSpPr/>
          <p:nvPr/>
        </p:nvSpPr>
        <p:spPr>
          <a:xfrm>
            <a:off x="1331640" y="3989659"/>
            <a:ext cx="7651414" cy="699542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rgbClr val="CCE7F0">
              <a:alpha val="89804"/>
            </a:srgb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7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7556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Краткий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закрытый перечень оснований для исключения объектов размещения отходов, оказывающих негативное воздействие на окружающую среду, из </a:t>
            </a:r>
            <a:r>
              <a:rPr lang="ru-RU" sz="1300" dirty="0" err="1">
                <a:latin typeface="Arial" pitchFamily="34" charset="0"/>
                <a:cs typeface="Arial" pitchFamily="34" charset="0"/>
              </a:rPr>
              <a:t>ГРОРО</a:t>
            </a:r>
            <a:endParaRPr lang="ru-RU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5400000">
            <a:off x="590766" y="865354"/>
            <a:ext cx="687164" cy="6455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5400000">
            <a:off x="584341" y="1617850"/>
            <a:ext cx="687164" cy="6455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4" y="2442834"/>
            <a:ext cx="7683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1" y="3290559"/>
            <a:ext cx="7683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0" y="3989659"/>
            <a:ext cx="7683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3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3"/>
          <p:cNvSpPr/>
          <p:nvPr/>
        </p:nvSpPr>
        <p:spPr>
          <a:xfrm>
            <a:off x="324824" y="854191"/>
            <a:ext cx="1873696" cy="1152127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финансирования</a:t>
            </a:r>
            <a:endParaRPr lang="ru-RU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220717" y="879945"/>
            <a:ext cx="6804817" cy="1122562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77800" algn="just" defTabSz="622300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Определение источников финансирования работ по очистке акваторий внутренних морских вод РФ. Возможный инструмент финансирования - государственные программы, направленные на ликвидацию ущерба окружающей среде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24824" y="2056347"/>
            <a:ext cx="1896182" cy="1050204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Признание объектов бесхозяйными</a:t>
            </a:r>
            <a:endPara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илиния 2"/>
          <p:cNvSpPr/>
          <p:nvPr/>
        </p:nvSpPr>
        <p:spPr>
          <a:xfrm>
            <a:off x="2247645" y="2082452"/>
            <a:ext cx="6795877" cy="1020349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-179388" algn="just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Определение ответственного исполнителя федерального уровня за обращение в суд с заявлением о признании затонувших объектов бесхозяйными, установление  собственников имущества и организацию мероприятий по его подъему</a:t>
            </a:r>
          </a:p>
        </p:txBody>
      </p:sp>
      <p:sp>
        <p:nvSpPr>
          <p:cNvPr id="6" name="Полилиния 3"/>
          <p:cNvSpPr/>
          <p:nvPr/>
        </p:nvSpPr>
        <p:spPr>
          <a:xfrm>
            <a:off x="310530" y="3147814"/>
            <a:ext cx="1947000" cy="1082038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 прохождения ГЭЭ</a:t>
            </a:r>
            <a:endPara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илиния 2"/>
          <p:cNvSpPr/>
          <p:nvPr/>
        </p:nvSpPr>
        <p:spPr>
          <a:xfrm>
            <a:off x="2254465" y="3187862"/>
            <a:ext cx="6804817" cy="1021978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622300"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Сокращение сроков проведения государственной экологической экспертизы по приоритетным проектам РФ, в том числе по очистке акваторий внутренних морских вод РФ от затонувшего имущества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0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ПРЕДЛОЖЕНИЯ ПО РЕШЕНИЮ ПРОБЛЕМ В ОБЛАСТИ ОЧИСТКИ АКВАТОРИЙ ВНУТРЕННИХ МОРСКИХ ВОД РФ ОТ ЗАТОПЛЕННОГО И ЗАТОНУВШЕГО ИМУЩЕСТВА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3"/>
          <p:cNvSpPr/>
          <p:nvPr/>
        </p:nvSpPr>
        <p:spPr>
          <a:xfrm>
            <a:off x="323528" y="843558"/>
            <a:ext cx="1919214" cy="792088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Расширенная ответственность производителя</a:t>
            </a:r>
            <a:endPara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2242742" y="878692"/>
            <a:ext cx="6626196" cy="756954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6223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обязанности для производителей, импортеров товаров организовать прием для последующей утилизации отходов, образующихся от использования товаров, на территории субъектов РФ, где осуществляется реализация данных товаров</a:t>
            </a:r>
            <a:endParaRPr lang="ru-RU" sz="1400" b="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илиния 5"/>
          <p:cNvSpPr/>
          <p:nvPr/>
        </p:nvSpPr>
        <p:spPr>
          <a:xfrm>
            <a:off x="323528" y="1668785"/>
            <a:ext cx="1914550" cy="902965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меры поддержки</a:t>
            </a:r>
            <a:endParaRPr lang="ru-RU" sz="1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лилиния 4"/>
          <p:cNvSpPr/>
          <p:nvPr/>
        </p:nvSpPr>
        <p:spPr>
          <a:xfrm>
            <a:off x="2279204" y="1682875"/>
            <a:ext cx="6562701" cy="890813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5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7556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Введение </a:t>
            </a: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дополнительных коэффициентов, позволяющих увеличить финансирование  региональных программ в области обращения с отходами и ликвидации накопленного экологического ущерба с учетом северного удорожания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0"/>
            <a:ext cx="680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ПРЕДЛОЖЕНИЯ ПО РЕШЕНИЮ ПРОБЛЕМ В </a:t>
            </a: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СФЕРЕ ОБРАЩЕНИЯ С ОТХОДАМИ И ЛИКВИДАЦИИ ОБЪЕКТОВ РАЗМЕЩЕНИЯ ОТХОДОВ (СВАЛОК)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илиния 5"/>
          <p:cNvSpPr/>
          <p:nvPr/>
        </p:nvSpPr>
        <p:spPr>
          <a:xfrm>
            <a:off x="323528" y="2610275"/>
            <a:ext cx="1944216" cy="901000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Отходы, не относящиеся к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ТКО</a:t>
            </a:r>
            <a:endParaRPr lang="ru-RU" sz="1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4"/>
          <p:cNvSpPr/>
          <p:nvPr/>
        </p:nvSpPr>
        <p:spPr>
          <a:xfrm>
            <a:off x="2304206" y="2585495"/>
            <a:ext cx="6537699" cy="888875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5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1" indent="-182563" algn="just" defTabSz="7556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азработка </a:t>
            </a:r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правил обращения с отходами, образующимися от использования товаров, не относящимися к твердым коммунальным отходам (отработанные батарейки, автомобильные покрышки, масла, электрическое оборудование и др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олилиния 7"/>
          <p:cNvSpPr/>
          <p:nvPr/>
        </p:nvSpPr>
        <p:spPr>
          <a:xfrm>
            <a:off x="323528" y="3511275"/>
            <a:ext cx="1919214" cy="1283468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Исключение объектов из ГРОРО</a:t>
            </a:r>
            <a:endParaRPr lang="ru-RU" sz="1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илиния 6"/>
          <p:cNvSpPr/>
          <p:nvPr/>
        </p:nvSpPr>
        <p:spPr>
          <a:xfrm>
            <a:off x="2279204" y="3577140"/>
            <a:ext cx="6562701" cy="1206970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7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 indent="-179388" algn="just">
              <a:buFont typeface="Arial" pitchFamily="34" charset="0"/>
              <a:buChar char="•"/>
              <a:tabLst>
                <a:tab pos="271463" algn="l"/>
              </a:tabLs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Определение дополнительных оснований для исключения свалок из ГРОРО. Таким основанием может быть исключение объекта из территориальной схемы обращения с отходами, в том числе с ТКО, по заявлению собственника объекта или уполномоченного органа субъекта РФ</a:t>
            </a:r>
          </a:p>
        </p:txBody>
      </p:sp>
    </p:spTree>
    <p:extLst>
      <p:ext uri="{BB962C8B-B14F-4D97-AF65-F5344CB8AC3E}">
        <p14:creationId xmlns:p14="http://schemas.microsoft.com/office/powerpoint/2010/main" val="3850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" y="693715"/>
            <a:ext cx="8644260" cy="381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71576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3507854"/>
            <a:ext cx="2935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Заместитель Губернатора Мурманской области </a:t>
            </a:r>
          </a:p>
          <a:p>
            <a:pPr algn="ctr"/>
            <a:r>
              <a:rPr lang="ru-RU" dirty="0" err="1" smtClean="0"/>
              <a:t>Е.В</a:t>
            </a:r>
            <a:r>
              <a:rPr lang="ru-RU" dirty="0" smtClean="0"/>
              <a:t>. </a:t>
            </a:r>
            <a:r>
              <a:rPr lang="ru-RU" dirty="0" err="1" smtClean="0"/>
              <a:t>Никора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0610" y="849957"/>
            <a:ext cx="2232248" cy="123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3551" r="3551"/>
          <a:stretch/>
        </p:blipFill>
        <p:spPr bwMode="auto">
          <a:xfrm>
            <a:off x="6996919" y="2127987"/>
            <a:ext cx="2003865" cy="1255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Иванов\Рабочий стол\ДЛЯ МПР - БРОШЕННЫЕ ТЕРРИТОРИИ\Червяное озерко\Червяное озерко 042.jpg"/>
          <p:cNvPicPr>
            <a:picLocks noChangeAspect="1" noChangeArrowheads="1"/>
          </p:cNvPicPr>
          <p:nvPr/>
        </p:nvPicPr>
        <p:blipFill rotWithShape="1">
          <a:blip r:embed="rId6" cstate="print"/>
          <a:srcRect l="5523" b="31135"/>
          <a:stretch/>
        </p:blipFill>
        <p:spPr bwMode="auto">
          <a:xfrm>
            <a:off x="282733" y="3384656"/>
            <a:ext cx="2872505" cy="126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204009" y="3278278"/>
            <a:ext cx="2798849" cy="12752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4433" y="887697"/>
            <a:ext cx="2077009" cy="1161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4737" y="3399928"/>
            <a:ext cx="2016223" cy="125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0203" y="2072303"/>
            <a:ext cx="1945467" cy="132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86" y="833292"/>
            <a:ext cx="437673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20"/>
          <p:cNvSpPr>
            <a:spLocks noChangeArrowheads="1"/>
          </p:cNvSpPr>
          <p:nvPr/>
        </p:nvSpPr>
        <p:spPr bwMode="auto">
          <a:xfrm>
            <a:off x="2386086" y="177719"/>
            <a:ext cx="67579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ВИДЫ НАКОПЛЕННОГО ЭКОЛОГИЧЕСКОГО </a:t>
            </a:r>
            <a:r>
              <a:rPr kumimoji="1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УЩЕРБА (НЭУ)</a:t>
            </a:r>
            <a:endParaRPr kumimoji="1" lang="ru-RU" alt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32533"/>
            <a:ext cx="6804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" pitchFamily="34" charset="0"/>
              </a:rPr>
              <a:t>БРОШЕННЫЕ И ЗАТОПЛЕННЫЕ ОБЪЕКТЫ </a:t>
            </a:r>
            <a:endParaRPr lang="ru-RU" sz="1600" b="1" kern="0" dirty="0" smtClean="0">
              <a:solidFill>
                <a:schemeClr val="bg1"/>
              </a:solidFill>
              <a:latin typeface="+mj-lt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" pitchFamily="34" charset="0"/>
              </a:rPr>
              <a:t>НА АКВАТОРИИ </a:t>
            </a:r>
            <a:r>
              <a:rPr lang="ru-RU" sz="1600" b="1" kern="0" dirty="0">
                <a:solidFill>
                  <a:schemeClr val="bg1"/>
                </a:solidFill>
                <a:latin typeface="+mj-lt"/>
                <a:ea typeface="Arial Unicode MS" pitchFamily="34" charset="-128"/>
                <a:cs typeface="Arial" pitchFamily="34" charset="0"/>
              </a:rPr>
              <a:t>КОЛЬСКОГО ЗАЛИВА</a:t>
            </a:r>
            <a:endParaRPr lang="ru-RU" sz="1600" kern="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66894" y="3860557"/>
            <a:ext cx="3543536" cy="4108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2017 год: </a:t>
            </a:r>
            <a:r>
              <a:rPr lang="ru-RU" sz="1400" dirty="0" smtClean="0">
                <a:solidFill>
                  <a:schemeClr val="tx1"/>
                </a:solidFill>
              </a:rPr>
              <a:t>подъем затонувших объектов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в губе </a:t>
            </a:r>
            <a:r>
              <a:rPr lang="ru-RU" sz="1400" dirty="0" err="1" smtClean="0">
                <a:solidFill>
                  <a:schemeClr val="tx1"/>
                </a:solidFill>
              </a:rPr>
              <a:t>Ретинская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66894" y="3280358"/>
            <a:ext cx="3543536" cy="3654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2016 год: </a:t>
            </a:r>
            <a:r>
              <a:rPr lang="ru-RU" sz="1400" dirty="0" smtClean="0">
                <a:solidFill>
                  <a:schemeClr val="tx1"/>
                </a:solidFill>
              </a:rPr>
              <a:t>выявлено 102 объекта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5978" y="2213744"/>
            <a:ext cx="126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50 млн руб.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27615" y="3645845"/>
            <a:ext cx="792088" cy="20753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3031" y="941599"/>
            <a:ext cx="862472" cy="1072726"/>
          </a:xfrm>
          <a:prstGeom prst="rect">
            <a:avLst/>
          </a:prstGeom>
        </p:spPr>
      </p:pic>
      <p:pic>
        <p:nvPicPr>
          <p:cNvPr id="14" name="Picture 2" descr="\\amo\pub\User\IOGV30\02-Управление ЭиП\Отдел ООС\_Мероприятия\2017\2017.08.26 - Визит Донского в МО\Фото 26.08.2017\x0a7765-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071" y="3893050"/>
            <a:ext cx="1529957" cy="101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amo\pub\User\IOGV30\02-Управление ЭиП\Отдел ООС\_Мероприятия\2017\2017.08.26 - Визит Донского в МО\Фото 26.08.2017\x0a7478-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26" y="2843439"/>
            <a:ext cx="1525677" cy="101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7" y="2899561"/>
            <a:ext cx="1912666" cy="155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2051720" y="4358277"/>
            <a:ext cx="4892294" cy="462741"/>
            <a:chOff x="-848580" y="-30777"/>
            <a:chExt cx="5157274" cy="46274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Нашивка 17"/>
            <p:cNvSpPr/>
            <p:nvPr/>
          </p:nvSpPr>
          <p:spPr>
            <a:xfrm>
              <a:off x="30152" y="-30777"/>
              <a:ext cx="3646554" cy="417982"/>
            </a:xfrm>
            <a:prstGeom prst="chevron">
              <a:avLst/>
            </a:prstGeom>
            <a:solidFill>
              <a:schemeClr val="accent5">
                <a:alpha val="90000"/>
              </a:scheme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sp>
        <p:sp>
          <p:nvSpPr>
            <p:cNvPr id="19" name="Нашивка 6"/>
            <p:cNvSpPr/>
            <p:nvPr/>
          </p:nvSpPr>
          <p:spPr>
            <a:xfrm>
              <a:off x="-848580" y="13982"/>
              <a:ext cx="5157274" cy="41798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itchFamily="34" charset="0"/>
                  <a:cs typeface="Arial" pitchFamily="34" charset="0"/>
                </a:rPr>
                <a:t>Исполнитель </a:t>
              </a:r>
              <a:r>
                <a:rPr lang="ru-RU" sz="16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itchFamily="34" charset="0"/>
                  <a:cs typeface="Arial" pitchFamily="34" charset="0"/>
                </a:rPr>
                <a:t>- ФГУП «РосРАО»</a:t>
              </a:r>
              <a:endParaRPr lang="ru-RU" sz="16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Прямоугольник 3122"/>
          <p:cNvSpPr>
            <a:spLocks noChangeArrowheads="1"/>
          </p:cNvSpPr>
          <p:nvPr/>
        </p:nvSpPr>
        <p:spPr bwMode="auto">
          <a:xfrm>
            <a:off x="1311340" y="869950"/>
            <a:ext cx="6624638" cy="1192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/>
          <a:lstStyle>
            <a:lvl1pPr marL="1084263" indent="436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ts val="600"/>
              </a:spcBef>
              <a:defRPr/>
            </a:pPr>
            <a:r>
              <a:rPr lang="ru-RU" altLang="ru-RU" sz="135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Распоряжением Правительства РФ от 04.12.2014 № 2462-р утвержден перечень приоритетных проектов по ликвидации НЭУ:</a:t>
            </a:r>
          </a:p>
          <a:p>
            <a:pPr marL="0" indent="0" algn="just"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35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 Пилотный проект «Ликвидация прошлого экологического ущерба, связанного с размещением несанкционированных свалок судов вдоль побережья Кольского залива» (Мурманская область)</a:t>
            </a:r>
            <a:r>
              <a:rPr lang="ru-RU" altLang="ru-RU" sz="1350" dirty="0" smtClean="0">
                <a:solidFill>
                  <a:prstClr val="black"/>
                </a:solidFill>
                <a:latin typeface="Arial" charset="0"/>
                <a:cs typeface="Arial" pitchFamily="34" charset="0"/>
              </a:rPr>
              <a:t> </a:t>
            </a:r>
            <a:endParaRPr lang="ru-RU" altLang="ru-RU" sz="1350" dirty="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  <p:grpSp>
        <p:nvGrpSpPr>
          <p:cNvPr id="21" name="Группа 21"/>
          <p:cNvGrpSpPr>
            <a:grpSpLocks/>
          </p:cNvGrpSpPr>
          <p:nvPr/>
        </p:nvGrpSpPr>
        <p:grpSpPr bwMode="auto">
          <a:xfrm>
            <a:off x="230253" y="869950"/>
            <a:ext cx="1052512" cy="1216025"/>
            <a:chOff x="3880447" y="4156207"/>
            <a:chExt cx="1053839" cy="1455350"/>
          </a:xfrm>
        </p:grpSpPr>
        <p:sp>
          <p:nvSpPr>
            <p:cNvPr id="22" name="Rectangle 76"/>
            <p:cNvSpPr>
              <a:spLocks noChangeArrowheads="1"/>
            </p:cNvSpPr>
            <p:nvPr/>
          </p:nvSpPr>
          <p:spPr bwMode="auto">
            <a:xfrm>
              <a:off x="3880447" y="4156207"/>
              <a:ext cx="1053839" cy="1455350"/>
            </a:xfrm>
            <a:prstGeom prst="rect">
              <a:avLst/>
            </a:prstGeom>
            <a:solidFill>
              <a:srgbClr val="C0504D">
                <a:lumMod val="75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8100" h="38100" prst="angle"/>
              <a:bevelB w="0" h="0"/>
            </a:sp3d>
          </p:spPr>
          <p:txBody>
            <a:bodyPr/>
            <a:lstStyle/>
            <a:p>
              <a:pPr defTabSz="957263" eaLnBrk="0" hangingPunct="0">
                <a:defRPr/>
              </a:pPr>
              <a:endParaRPr lang="ru-RU" sz="1000" b="1">
                <a:solidFill>
                  <a:srgbClr val="FFFFFF"/>
                </a:solidFill>
              </a:endParaRPr>
            </a:p>
            <a:p>
              <a:pPr defTabSz="957263" eaLnBrk="0" hangingPunct="0">
                <a:defRPr/>
              </a:pPr>
              <a:endParaRPr lang="ru-RU" sz="1000" b="1">
                <a:solidFill>
                  <a:srgbClr val="FFFFFF"/>
                </a:solidFill>
              </a:endParaRPr>
            </a:p>
            <a:p>
              <a:pPr defTabSz="957263" eaLnBrk="0" hangingPunct="0">
                <a:defRPr/>
              </a:pPr>
              <a:endParaRPr lang="ru-RU" sz="1000" b="1">
                <a:solidFill>
                  <a:srgbClr val="FFFFFF"/>
                </a:solidFill>
              </a:endParaRPr>
            </a:p>
            <a:p>
              <a:pPr defTabSz="957263" eaLnBrk="0" hangingPunct="0">
                <a:defRPr/>
              </a:pPr>
              <a:endParaRPr lang="ru-RU" sz="1000" b="1">
                <a:solidFill>
                  <a:srgbClr val="FFFFFF"/>
                </a:solidFill>
              </a:endParaRPr>
            </a:p>
            <a:p>
              <a:pPr algn="ctr" defTabSz="957263" eaLnBrk="0" hangingPunct="0">
                <a:defRPr/>
              </a:pPr>
              <a:endParaRPr lang="ru-RU" sz="1000">
                <a:solidFill>
                  <a:srgbClr val="FFFFFF"/>
                </a:solidFill>
              </a:endParaRPr>
            </a:p>
            <a:p>
              <a:pPr algn="ctr" defTabSz="957263" eaLnBrk="0" hangingPunct="0">
                <a:defRPr/>
              </a:pPr>
              <a:r>
                <a:rPr lang="ru-RU" sz="1000" b="1">
                  <a:solidFill>
                    <a:srgbClr val="FFFFFF"/>
                  </a:solidFill>
                </a:rPr>
                <a:t>от 04.12.2014  </a:t>
              </a:r>
              <a:endParaRPr lang="ru-RU" sz="1000" b="1">
                <a:solidFill>
                  <a:srgbClr val="000000"/>
                </a:solidFill>
              </a:endParaRPr>
            </a:p>
            <a:p>
              <a:pPr algn="ctr" defTabSz="957263" eaLnBrk="0" hangingPunct="0">
                <a:defRPr/>
              </a:pPr>
              <a:r>
                <a:rPr lang="ru-RU" sz="1000" b="1">
                  <a:solidFill>
                    <a:srgbClr val="FFFFFF"/>
                  </a:solidFill>
                </a:rPr>
                <a:t>№ 2462-Р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6619" y="4268303"/>
              <a:ext cx="596063" cy="721975"/>
            </a:xfrm>
            <a:prstGeom prst="rect">
              <a:avLst/>
            </a:prstGeom>
            <a:effectLst>
              <a:outerShdw algn="ctr" rotWithShape="0">
                <a:sysClr val="window" lastClr="FFFFFF"/>
              </a:outerShdw>
            </a:effectLst>
          </p:spPr>
        </p:pic>
      </p:grpSp>
      <p:sp>
        <p:nvSpPr>
          <p:cNvPr id="24" name="Содержимое 11"/>
          <p:cNvSpPr>
            <a:spLocks noGrp="1"/>
          </p:cNvSpPr>
          <p:nvPr>
            <p:ph idx="1"/>
          </p:nvPr>
        </p:nvSpPr>
        <p:spPr>
          <a:xfrm>
            <a:off x="1311340" y="2166813"/>
            <a:ext cx="6639148" cy="107962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0768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algn="ctr">
            <a:solidFill>
              <a:schemeClr val="accent3">
                <a:lumMod val="75000"/>
              </a:schemeClr>
            </a:solidFill>
          </a:ln>
        </p:spPr>
        <p:txBody>
          <a:bodyPr anchor="ctr"/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ru-RU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Трехстороннее соглашение между Минприроды России, ФГБУ «ВНИИ Экология», Правительством Мурманской области</a:t>
            </a:r>
          </a:p>
        </p:txBody>
      </p:sp>
      <p:sp>
        <p:nvSpPr>
          <p:cNvPr id="25" name="Rectangle 76"/>
          <p:cNvSpPr>
            <a:spLocks noChangeArrowheads="1"/>
          </p:cNvSpPr>
          <p:nvPr/>
        </p:nvSpPr>
        <p:spPr bwMode="auto">
          <a:xfrm>
            <a:off x="230501" y="2166813"/>
            <a:ext cx="1053839" cy="576065"/>
          </a:xfrm>
          <a:prstGeom prst="rect">
            <a:avLst/>
          </a:prstGeom>
          <a:solidFill>
            <a:srgbClr val="C0504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38100" prst="angle"/>
            <a:bevelB w="0" h="0"/>
          </a:sp3d>
        </p:spPr>
        <p:txBody>
          <a:bodyPr/>
          <a:lstStyle/>
          <a:p>
            <a:pPr algn="ctr" defTabSz="957263" eaLnBrk="0" hangingPunct="0">
              <a:defRPr/>
            </a:pPr>
            <a:endParaRPr lang="ru-RU" sz="500" b="1" i="1">
              <a:solidFill>
                <a:srgbClr val="FFFFFF"/>
              </a:solidFill>
            </a:endParaRPr>
          </a:p>
          <a:p>
            <a:pPr algn="ctr" defTabSz="957263" eaLnBrk="0" hangingPunct="0">
              <a:defRPr/>
            </a:pPr>
            <a:r>
              <a:rPr lang="ru-RU" sz="1000" b="1" i="1">
                <a:solidFill>
                  <a:srgbClr val="FFFFFF"/>
                </a:solidFill>
              </a:rPr>
              <a:t>Соглашение </a:t>
            </a:r>
          </a:p>
          <a:p>
            <a:pPr algn="ctr" defTabSz="957263" eaLnBrk="0" hangingPunct="0">
              <a:defRPr/>
            </a:pPr>
            <a:r>
              <a:rPr lang="ru-RU" sz="1000" b="1" i="1">
                <a:solidFill>
                  <a:srgbClr val="FFFFFF"/>
                </a:solidFill>
              </a:rPr>
              <a:t>от 03.04.2015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2411760" y="123478"/>
            <a:ext cx="6732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ПРОБЛЕМЫ ПРИ РЕАЛИЗАЦИИ ПРОГРАММЫ ОЧИСТКИ КОЛЬСКОГО ЗАЛИВА ОТ ЗАТОНУВШИХ ОБЪЕКТОВ</a:t>
            </a:r>
          </a:p>
        </p:txBody>
      </p:sp>
      <p:sp>
        <p:nvSpPr>
          <p:cNvPr id="3" name="Полилиния 3"/>
          <p:cNvSpPr/>
          <p:nvPr/>
        </p:nvSpPr>
        <p:spPr>
          <a:xfrm>
            <a:off x="314939" y="854191"/>
            <a:ext cx="1873696" cy="1152127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финансирования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Программы очистки 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Кольского залива </a:t>
            </a:r>
            <a:endParaRPr lang="ru-RU" sz="1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лилиния 2"/>
          <p:cNvSpPr/>
          <p:nvPr/>
        </p:nvSpPr>
        <p:spPr>
          <a:xfrm>
            <a:off x="2210832" y="879945"/>
            <a:ext cx="6804817" cy="1122562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77800" algn="just" defTabSz="622300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программы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очистки Кольского залива от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затопленного и затонувшего имущества (объектов) возможно только за счет средств федерального бюджета</a:t>
            </a:r>
          </a:p>
        </p:txBody>
      </p:sp>
      <p:sp>
        <p:nvSpPr>
          <p:cNvPr id="5" name="Полилиния 3"/>
          <p:cNvSpPr/>
          <p:nvPr/>
        </p:nvSpPr>
        <p:spPr>
          <a:xfrm>
            <a:off x="314939" y="2056347"/>
            <a:ext cx="1896182" cy="1050204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Признание объектов бесхозяйными</a:t>
            </a:r>
            <a:endPara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илиния 2"/>
          <p:cNvSpPr/>
          <p:nvPr/>
        </p:nvSpPr>
        <p:spPr>
          <a:xfrm>
            <a:off x="2237760" y="2082452"/>
            <a:ext cx="6795877" cy="1020349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77800" algn="just" defTabSz="622300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 федеральном уровне не определен ответственный исполнитель за обращение в суд с заявлением о признании затонувших объектов бесхозяйными, установление собственников имущества, организацию мероприятий по подъему</a:t>
            </a:r>
          </a:p>
        </p:txBody>
      </p:sp>
      <p:sp>
        <p:nvSpPr>
          <p:cNvPr id="7" name="Полилиния 3"/>
          <p:cNvSpPr/>
          <p:nvPr/>
        </p:nvSpPr>
        <p:spPr>
          <a:xfrm>
            <a:off x="300645" y="3147814"/>
            <a:ext cx="1947000" cy="1082038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rgbClr val="0A886A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839" tIns="102739" rIns="140839" bIns="102739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Срок прохождения ГЭЭ</a:t>
            </a:r>
            <a:endParaRPr lang="ru-RU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лилиния 2"/>
          <p:cNvSpPr/>
          <p:nvPr/>
        </p:nvSpPr>
        <p:spPr>
          <a:xfrm>
            <a:off x="2244580" y="3187862"/>
            <a:ext cx="6804817" cy="1021978"/>
          </a:xfrm>
          <a:custGeom>
            <a:avLst/>
            <a:gdLst>
              <a:gd name="connsiteX0" fmla="*/ 309847 w 1859042"/>
              <a:gd name="connsiteY0" fmla="*/ 0 h 6333470"/>
              <a:gd name="connsiteX1" fmla="*/ 1549195 w 1859042"/>
              <a:gd name="connsiteY1" fmla="*/ 0 h 6333470"/>
              <a:gd name="connsiteX2" fmla="*/ 1859042 w 1859042"/>
              <a:gd name="connsiteY2" fmla="*/ 309847 h 6333470"/>
              <a:gd name="connsiteX3" fmla="*/ 1859042 w 1859042"/>
              <a:gd name="connsiteY3" fmla="*/ 6333470 h 6333470"/>
              <a:gd name="connsiteX4" fmla="*/ 1859042 w 1859042"/>
              <a:gd name="connsiteY4" fmla="*/ 6333470 h 6333470"/>
              <a:gd name="connsiteX5" fmla="*/ 0 w 1859042"/>
              <a:gd name="connsiteY5" fmla="*/ 6333470 h 6333470"/>
              <a:gd name="connsiteX6" fmla="*/ 0 w 1859042"/>
              <a:gd name="connsiteY6" fmla="*/ 6333470 h 6333470"/>
              <a:gd name="connsiteX7" fmla="*/ 0 w 1859042"/>
              <a:gd name="connsiteY7" fmla="*/ 309847 h 6333470"/>
              <a:gd name="connsiteX8" fmla="*/ 309847 w 1859042"/>
              <a:gd name="connsiteY8" fmla="*/ 0 h 63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042" h="6333470">
                <a:moveTo>
                  <a:pt x="1859042" y="1055602"/>
                </a:moveTo>
                <a:lnTo>
                  <a:pt x="1859042" y="5277868"/>
                </a:lnTo>
                <a:cubicBezTo>
                  <a:pt x="1859042" y="5860861"/>
                  <a:pt x="1818323" y="6333468"/>
                  <a:pt x="1768094" y="6333468"/>
                </a:cubicBezTo>
                <a:lnTo>
                  <a:pt x="0" y="6333468"/>
                </a:lnTo>
                <a:lnTo>
                  <a:pt x="0" y="6333468"/>
                </a:lnTo>
                <a:lnTo>
                  <a:pt x="0" y="2"/>
                </a:lnTo>
                <a:lnTo>
                  <a:pt x="0" y="2"/>
                </a:lnTo>
                <a:lnTo>
                  <a:pt x="1768094" y="2"/>
                </a:lnTo>
                <a:cubicBezTo>
                  <a:pt x="1818323" y="2"/>
                  <a:pt x="1859042" y="472609"/>
                  <a:pt x="1859042" y="105560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214576" rIns="338400" bIns="214578" numCol="1" spcCol="1270" anchor="ctr" anchorCtr="0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 defTabSz="622300">
              <a:buFont typeface="Arial" pitchFamily="34" charset="0"/>
              <a:buChar char="•"/>
              <a:tabLst>
                <a:tab pos="361950" algn="l"/>
              </a:tabLs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Срок прохождения государственной экологической экспертизы, включая общественные обсуждения, может занимать до 5 месяцев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\\altos\User\IOGV30\02-Управление ЭиП\Отдел ООС\Документы Булатовой\Инфо\Фото, картинки\Свалка ЗАТО Североморск (15.06.2011)\DSC03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0" y="2564112"/>
            <a:ext cx="2106827" cy="208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3"/>
          <p:cNvSpPr/>
          <p:nvPr/>
        </p:nvSpPr>
        <p:spPr>
          <a:xfrm>
            <a:off x="4856293" y="2569869"/>
            <a:ext cx="2121456" cy="1258850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0839" tIns="102739" rIns="140839" bIns="102739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 разработки   ПСД для рекультивации объектов размещения ТКО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олилиния 3"/>
          <p:cNvSpPr/>
          <p:nvPr/>
        </p:nvSpPr>
        <p:spPr>
          <a:xfrm>
            <a:off x="2994707" y="2589354"/>
            <a:ext cx="1665960" cy="1198417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0839" tIns="102739" rIns="140839" bIns="102739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Очередность закрытия объектов размещения  ТКО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 rot="3759630">
            <a:off x="7342913" y="2153157"/>
            <a:ext cx="471723" cy="360363"/>
          </a:xfrm>
          <a:prstGeom prst="rightArrow">
            <a:avLst>
              <a:gd name="adj1" fmla="val 50000"/>
              <a:gd name="adj2" fmla="val 46626"/>
            </a:avLst>
          </a:prstGeom>
          <a:solidFill>
            <a:srgbClr val="5DB3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" name="Picture 5" descr="РП МО от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816810"/>
            <a:ext cx="1671884" cy="2376264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Прямоугольник 3122"/>
          <p:cNvSpPr>
            <a:spLocks noChangeArrowheads="1"/>
          </p:cNvSpPr>
          <p:nvPr/>
        </p:nvSpPr>
        <p:spPr bwMode="auto">
          <a:xfrm>
            <a:off x="2805053" y="915566"/>
            <a:ext cx="6181542" cy="769425"/>
          </a:xfrm>
          <a:prstGeom prst="rect">
            <a:avLst/>
          </a:prstGeom>
          <a:solidFill>
            <a:srgbClr val="0A886A"/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закрытия и рекультивации 23 объектов размещения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ТКО (утвержден распоряжением Правительства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Мурманской области </a:t>
            </a:r>
            <a:r>
              <a:rPr lang="ru-RU" sz="1600" b="1" dirty="0" smtClean="0">
                <a:solidFill>
                  <a:schemeClr val="bg1"/>
                </a:solidFill>
              </a:rPr>
              <a:t>от </a:t>
            </a:r>
            <a:r>
              <a:rPr lang="ru-RU" sz="1600" b="1" dirty="0">
                <a:solidFill>
                  <a:schemeClr val="bg1"/>
                </a:solidFill>
              </a:rPr>
              <a:t>31.10.2017 № 265-</a:t>
            </a:r>
            <a:r>
              <a:rPr lang="ru-RU" sz="1600" b="1" dirty="0" err="1">
                <a:solidFill>
                  <a:schemeClr val="bg1"/>
                </a:solidFill>
              </a:rPr>
              <a:t>РП</a:t>
            </a:r>
            <a:r>
              <a:rPr lang="ru-RU" sz="1600" b="1" dirty="0">
                <a:solidFill>
                  <a:schemeClr val="bg1"/>
                </a:solidFill>
              </a:rPr>
              <a:t>)</a:t>
            </a:r>
            <a:endParaRPr lang="ru-RU" alt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5400000">
            <a:off x="5690548" y="2151015"/>
            <a:ext cx="483772" cy="360363"/>
          </a:xfrm>
          <a:prstGeom prst="rightArrow">
            <a:avLst>
              <a:gd name="adj1" fmla="val 50000"/>
              <a:gd name="adj2" fmla="val 46626"/>
            </a:avLst>
          </a:prstGeom>
          <a:solidFill>
            <a:srgbClr val="5DB3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олилиния 3"/>
          <p:cNvSpPr/>
          <p:nvPr/>
        </p:nvSpPr>
        <p:spPr>
          <a:xfrm>
            <a:off x="7117800" y="2564112"/>
            <a:ext cx="1944216" cy="1257924"/>
          </a:xfrm>
          <a:custGeom>
            <a:avLst/>
            <a:gdLst>
              <a:gd name="connsiteX0" fmla="*/ 0 w 2343995"/>
              <a:gd name="connsiteY0" fmla="*/ 220693 h 1324133"/>
              <a:gd name="connsiteX1" fmla="*/ 220693 w 2343995"/>
              <a:gd name="connsiteY1" fmla="*/ 0 h 1324133"/>
              <a:gd name="connsiteX2" fmla="*/ 2123302 w 2343995"/>
              <a:gd name="connsiteY2" fmla="*/ 0 h 1324133"/>
              <a:gd name="connsiteX3" fmla="*/ 2343995 w 2343995"/>
              <a:gd name="connsiteY3" fmla="*/ 220693 h 1324133"/>
              <a:gd name="connsiteX4" fmla="*/ 2343995 w 2343995"/>
              <a:gd name="connsiteY4" fmla="*/ 1103440 h 1324133"/>
              <a:gd name="connsiteX5" fmla="*/ 2123302 w 2343995"/>
              <a:gd name="connsiteY5" fmla="*/ 1324133 h 1324133"/>
              <a:gd name="connsiteX6" fmla="*/ 220693 w 2343995"/>
              <a:gd name="connsiteY6" fmla="*/ 1324133 h 1324133"/>
              <a:gd name="connsiteX7" fmla="*/ 0 w 2343995"/>
              <a:gd name="connsiteY7" fmla="*/ 1103440 h 1324133"/>
              <a:gd name="connsiteX8" fmla="*/ 0 w 2343995"/>
              <a:gd name="connsiteY8" fmla="*/ 220693 h 132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995" h="1324133">
                <a:moveTo>
                  <a:pt x="0" y="220693"/>
                </a:moveTo>
                <a:cubicBezTo>
                  <a:pt x="0" y="98808"/>
                  <a:pt x="98808" y="0"/>
                  <a:pt x="220693" y="0"/>
                </a:cubicBezTo>
                <a:lnTo>
                  <a:pt x="2123302" y="0"/>
                </a:lnTo>
                <a:cubicBezTo>
                  <a:pt x="2245187" y="0"/>
                  <a:pt x="2343995" y="98808"/>
                  <a:pt x="2343995" y="220693"/>
                </a:cubicBezTo>
                <a:lnTo>
                  <a:pt x="2343995" y="1103440"/>
                </a:lnTo>
                <a:cubicBezTo>
                  <a:pt x="2343995" y="1225325"/>
                  <a:pt x="2245187" y="1324133"/>
                  <a:pt x="2123302" y="1324133"/>
                </a:cubicBezTo>
                <a:lnTo>
                  <a:pt x="220693" y="1324133"/>
                </a:lnTo>
                <a:cubicBezTo>
                  <a:pt x="98808" y="1324133"/>
                  <a:pt x="0" y="1225325"/>
                  <a:pt x="0" y="1103440"/>
                </a:cubicBezTo>
                <a:lnTo>
                  <a:pt x="0" y="22069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0839" tIns="102739" rIns="140839" bIns="102739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Сроки проведения рекультивации объектов размещения ТКО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7463016">
            <a:off x="3833185" y="2162954"/>
            <a:ext cx="497173" cy="360363"/>
          </a:xfrm>
          <a:prstGeom prst="rightArrow">
            <a:avLst>
              <a:gd name="adj1" fmla="val 50000"/>
              <a:gd name="adj2" fmla="val 46626"/>
            </a:avLst>
          </a:prstGeom>
          <a:solidFill>
            <a:srgbClr val="5DB3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Прямоугольник 3122"/>
          <p:cNvSpPr>
            <a:spLocks noChangeArrowheads="1"/>
          </p:cNvSpPr>
          <p:nvPr/>
        </p:nvSpPr>
        <p:spPr bwMode="auto">
          <a:xfrm>
            <a:off x="3303581" y="1752797"/>
            <a:ext cx="5228670" cy="2973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3296" tIns="46648" rIns="93296" bIns="46648"/>
          <a:lstStyle/>
          <a:p>
            <a:pPr algn="ctr">
              <a:defRPr/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Определены: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11760" y="123478"/>
            <a:ext cx="673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</a:rPr>
              <a:t>ОЧИСТКА ТЕРРИТОРИЙ МУНИЦИПАЛЬНЫХ ОБРАЗОВАНИЙ </a:t>
            </a:r>
            <a:endParaRPr lang="ru-RU" sz="16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МУРМАНСКОЙ </a:t>
            </a:r>
            <a:r>
              <a:rPr lang="ru-RU" sz="1600" b="1" dirty="0">
                <a:solidFill>
                  <a:schemeClr val="bg1"/>
                </a:solidFill>
                <a:latin typeface="+mj-lt"/>
              </a:rPr>
              <a:t>ОБЛАСТИ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6927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РАЗРАБОТКА </a:t>
            </a:r>
            <a:r>
              <a:rPr lang="ru-RU" sz="16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ПСД</a:t>
            </a:r>
            <a:r>
              <a:rPr lang="ru-RU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НА ЛИКВИДАЦИЮ И ЛИКВИДАЦИЯ </a:t>
            </a:r>
            <a:r>
              <a:rPr lang="ru-RU" sz="16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НЭУ</a:t>
            </a:r>
            <a:endParaRPr lang="ru-RU" sz="1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0" name="Группа 21"/>
          <p:cNvGrpSpPr/>
          <p:nvPr/>
        </p:nvGrpSpPr>
        <p:grpSpPr>
          <a:xfrm>
            <a:off x="827583" y="830974"/>
            <a:ext cx="8119055" cy="864802"/>
            <a:chOff x="683968" y="4581116"/>
            <a:chExt cx="3600000" cy="1440160"/>
          </a:xfrm>
          <a:gradFill flip="none" rotWithShape="1">
            <a:gsLst>
              <a:gs pos="64000">
                <a:schemeClr val="bg2"/>
              </a:gs>
              <a:gs pos="63750">
                <a:srgbClr val="B4DCFA"/>
              </a:gs>
              <a:gs pos="100000">
                <a:schemeClr val="bg2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Загнутый угол 10"/>
            <p:cNvSpPr/>
            <p:nvPr/>
          </p:nvSpPr>
          <p:spPr bwMode="auto">
            <a:xfrm rot="10800000">
              <a:off x="683968" y="4581116"/>
              <a:ext cx="3600000" cy="1440160"/>
            </a:xfrm>
            <a:prstGeom prst="foldedCorner">
              <a:avLst>
                <a:gd name="adj" fmla="val 33334"/>
              </a:avLst>
            </a:prstGeom>
            <a:grpFill/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00" dirty="0" smtClean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49542" y="4581118"/>
              <a:ext cx="3334426" cy="1230102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-342900" algn="ctr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Государственная программа Мурманской области </a:t>
              </a:r>
              <a:br>
                <a:rPr lang="ru-RU" sz="1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</a:br>
              <a:r>
                <a:rPr lang="ru-RU" sz="14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«Охрана окружающей среды и воспроизводство природных ресурсов»</a:t>
              </a:r>
            </a:p>
            <a:p>
              <a:pPr indent="-342900" algn="ctr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ru-RU" sz="14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(постановление Правительства Мурманской области от 30.09.2013 № 570-ПП) 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851920" y="1737324"/>
            <a:ext cx="1808047" cy="369332"/>
          </a:xfrm>
          <a:prstGeom prst="rect">
            <a:avLst/>
          </a:prstGeom>
          <a:gradFill>
            <a:gsLst>
              <a:gs pos="28000">
                <a:schemeClr val="bg2"/>
              </a:gs>
              <a:gs pos="100000">
                <a:schemeClr val="accent1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kumimoji="1" lang="ru-RU" dirty="0" smtClean="0">
                <a:ea typeface="PMingLiU" pitchFamily="18" charset="-120"/>
              </a:rPr>
              <a:t>2014-2020 годы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830788"/>
              </p:ext>
            </p:extLst>
          </p:nvPr>
        </p:nvGraphicFramePr>
        <p:xfrm>
          <a:off x="795385" y="2171048"/>
          <a:ext cx="8151253" cy="256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3651"/>
                <a:gridCol w="733760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/>
                        <a:t>ЛИКВИДИРОВАНА 181 НЕСАНКЦИОНИРОВАННАЯ СВАЛКА ОТХОДОВ</a:t>
                      </a:r>
                      <a:endParaRPr lang="ru-RU" sz="14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РАЗРАБОТАН ПРОЕКТ ПО РЕКУЛЬТИВАЦИИ </a:t>
                      </a:r>
                      <a:r>
                        <a:rPr lang="ru-RU" sz="1400" dirty="0" err="1" smtClean="0"/>
                        <a:t>ПОМЕТОХРАНИЛИЩА</a:t>
                      </a:r>
                      <a:r>
                        <a:rPr lang="ru-RU" sz="1400" dirty="0" smtClean="0"/>
                        <a:t> БЫВШЕГО </a:t>
                      </a:r>
                      <a:r>
                        <a:rPr lang="ru-RU" sz="1400" dirty="0" err="1" smtClean="0"/>
                        <a:t>ОАО</a:t>
                      </a:r>
                      <a:r>
                        <a:rPr lang="ru-RU" sz="1400" dirty="0" smtClean="0"/>
                        <a:t> «ПТИЦЕФАБРИКА «СНЕЖНАЯ»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ЗАКЛЮЧЕНЫ КОНТРАКТЫ НА РАЗРАБОТКУ ТРЕХ ПРОЕКТОВ ПО РЕКУЛЬТИВАЦИИ ОБЪЕКТОВ </a:t>
                      </a:r>
                      <a:r>
                        <a:rPr lang="ru-RU" sz="1400" dirty="0" err="1" smtClean="0"/>
                        <a:t>НЭУ</a:t>
                      </a:r>
                      <a:r>
                        <a:rPr lang="ru-RU" sz="1400" dirty="0" smtClean="0"/>
                        <a:t>:</a:t>
                      </a:r>
                    </a:p>
                    <a:p>
                      <a:pPr marL="271463" indent="-184150"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СВАЛКА ТВЕРДЫХ ОТХОДОВ Г. </a:t>
                      </a:r>
                      <a:r>
                        <a:rPr lang="ru-RU" sz="1400" dirty="0" err="1" smtClean="0"/>
                        <a:t>МУРМНАНСКА</a:t>
                      </a:r>
                      <a:r>
                        <a:rPr lang="ru-RU" sz="1400" dirty="0" smtClean="0"/>
                        <a:t>;</a:t>
                      </a:r>
                    </a:p>
                    <a:p>
                      <a:pPr marL="271463" indent="-184150">
                        <a:buFont typeface="Wingdings" pitchFamily="2" charset="2"/>
                        <a:buChar char="ü"/>
                      </a:pPr>
                      <a:r>
                        <a:rPr lang="ru-RU" sz="1400" dirty="0" err="1" smtClean="0"/>
                        <a:t>ПОМЕТОХРАНИЛИЩЕ</a:t>
                      </a:r>
                      <a:r>
                        <a:rPr lang="ru-RU" sz="1400" dirty="0" smtClean="0"/>
                        <a:t> БЫВШЕГО </a:t>
                      </a:r>
                      <a:r>
                        <a:rPr lang="ru-RU" sz="1400" dirty="0" err="1" smtClean="0"/>
                        <a:t>ОАО</a:t>
                      </a:r>
                      <a:r>
                        <a:rPr lang="ru-RU" sz="1400" dirty="0" smtClean="0"/>
                        <a:t> «ПТИЦЕФАБРИКА «МУРМАНСКАЯ» </a:t>
                      </a:r>
                    </a:p>
                    <a:p>
                      <a:pPr marL="271463" indent="-184150"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МУНИЦИПАЛЬНАЯ СВАЛКА ОТХОДОВ В ЗАТО Г. </a:t>
                      </a:r>
                      <a:r>
                        <a:rPr lang="ru-RU" sz="1400" dirty="0" err="1" smtClean="0"/>
                        <a:t>ЗАОЗЕРСК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ПЛАНЫ ПО ЗАКРЫТИЮ И РАЗРАБОТКЕ </a:t>
                      </a:r>
                      <a:r>
                        <a:rPr lang="ru-RU" sz="1400" dirty="0" err="1" smtClean="0"/>
                        <a:t>ПСД</a:t>
                      </a:r>
                      <a:r>
                        <a:rPr lang="ru-RU" sz="1400" dirty="0" smtClean="0"/>
                        <a:t> ПО РЕКУЛЬТИВАЦИИ 21 МУНИЦИПАЛЬНОЙ СВАЛКИ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Нашивка 28"/>
          <p:cNvSpPr/>
          <p:nvPr/>
        </p:nvSpPr>
        <p:spPr>
          <a:xfrm rot="5400000">
            <a:off x="1071976" y="2210988"/>
            <a:ext cx="340616" cy="3177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1083826" y="2652954"/>
            <a:ext cx="340616" cy="3177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1071976" y="3289967"/>
            <a:ext cx="340616" cy="3177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 rot="5400000">
            <a:off x="1083826" y="4226071"/>
            <a:ext cx="340616" cy="3177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3122"/>
          <p:cNvSpPr>
            <a:spLocks noChangeArrowheads="1"/>
          </p:cNvSpPr>
          <p:nvPr/>
        </p:nvSpPr>
        <p:spPr bwMode="auto">
          <a:xfrm>
            <a:off x="323528" y="843558"/>
            <a:ext cx="8496300" cy="1146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96" tIns="46648" rIns="93296" bIns="46648"/>
          <a:lstStyle/>
          <a:p>
            <a:pPr marL="1077913" algn="just" eaLnBrk="0" hangingPunct="0"/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077913" algn="just" eaLnBrk="0" hangingPunct="0"/>
            <a:r>
              <a:rPr lang="ru-RU" altLang="ru-RU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Соглашение </a:t>
            </a:r>
            <a:r>
              <a:rPr lang="ru-RU" sz="1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между Министерством природных ресурсов и экологии Мурманской области и Региональным экологическим центром Северного флота о сотрудничестве в области выявления, мониторинга и ликвидации накопленного экологического ущерба</a:t>
            </a:r>
            <a:endParaRPr lang="ru-RU" altLang="ru-RU" sz="1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76"/>
          <p:cNvSpPr>
            <a:spLocks noChangeArrowheads="1"/>
          </p:cNvSpPr>
          <p:nvPr/>
        </p:nvSpPr>
        <p:spPr bwMode="auto">
          <a:xfrm>
            <a:off x="323528" y="843558"/>
            <a:ext cx="1053839" cy="1169401"/>
          </a:xfrm>
          <a:prstGeom prst="rect">
            <a:avLst/>
          </a:prstGeom>
          <a:solidFill>
            <a:srgbClr val="C0504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38100" prst="angle"/>
            <a:bevelB w="0" h="0"/>
          </a:sp3d>
        </p:spPr>
        <p:txBody>
          <a:bodyPr/>
          <a:lstStyle/>
          <a:p>
            <a:pPr algn="ctr" defTabSz="957263" eaLnBrk="0" hangingPunct="0"/>
            <a:endParaRPr lang="en-US" sz="1000" dirty="0">
              <a:solidFill>
                <a:srgbClr val="FFFFFF"/>
              </a:solidFill>
            </a:endParaRPr>
          </a:p>
          <a:p>
            <a:pPr algn="ctr" defTabSz="957263" eaLnBrk="0" hangingPunct="0"/>
            <a:endParaRPr lang="en-US" sz="1000" dirty="0">
              <a:solidFill>
                <a:srgbClr val="FFFFFF"/>
              </a:solidFill>
            </a:endParaRPr>
          </a:p>
          <a:p>
            <a:pPr algn="ctr" defTabSz="957263" eaLnBrk="0" hangingPunct="0"/>
            <a:r>
              <a:rPr lang="ru-RU" sz="1000" b="1" i="1" dirty="0">
                <a:solidFill>
                  <a:srgbClr val="FFFFFF"/>
                </a:solidFill>
              </a:rPr>
              <a:t>Соглашение </a:t>
            </a:r>
          </a:p>
          <a:p>
            <a:pPr algn="ctr" defTabSz="957263" eaLnBrk="0" hangingPunct="0"/>
            <a:endParaRPr lang="ru-RU" sz="1000" b="1" i="1" dirty="0">
              <a:solidFill>
                <a:srgbClr val="FFFFFF"/>
              </a:solidFill>
            </a:endParaRPr>
          </a:p>
          <a:p>
            <a:pPr algn="ctr" defTabSz="957263" eaLnBrk="0" hangingPunct="0"/>
            <a:r>
              <a:rPr lang="ru-RU" sz="1000" b="1" i="1" dirty="0">
                <a:solidFill>
                  <a:srgbClr val="FFFFFF"/>
                </a:solidFill>
              </a:rPr>
              <a:t>от 25.08.2015</a:t>
            </a:r>
          </a:p>
        </p:txBody>
      </p:sp>
      <p:grpSp>
        <p:nvGrpSpPr>
          <p:cNvPr id="25" name="Группа 11"/>
          <p:cNvGrpSpPr>
            <a:grpSpLocks/>
          </p:cNvGrpSpPr>
          <p:nvPr/>
        </p:nvGrpSpPr>
        <p:grpSpPr bwMode="auto">
          <a:xfrm>
            <a:off x="306707" y="2109762"/>
            <a:ext cx="3419475" cy="4524375"/>
            <a:chOff x="380349" y="3062254"/>
            <a:chExt cx="3858552" cy="5081517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/>
            </a:blip>
            <a:srcRect l="33450" t="26000" r="13900" b="11999"/>
            <a:stretch/>
          </p:blipFill>
          <p:spPr bwMode="auto">
            <a:xfrm>
              <a:off x="407574" y="3068960"/>
              <a:ext cx="3804386" cy="25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7" name="Прямоугольник 19"/>
            <p:cNvSpPr>
              <a:spLocks noChangeArrowheads="1"/>
            </p:cNvSpPr>
            <p:nvPr/>
          </p:nvSpPr>
          <p:spPr bwMode="auto">
            <a:xfrm>
              <a:off x="2462015" y="3085011"/>
              <a:ext cx="1749947" cy="34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rgbClr val="FFFF00"/>
                  </a:solidFill>
                  <a:cs typeface="Times New Roman" pitchFamily="18" charset="0"/>
                </a:rPr>
                <a:t>Мыс Шавор</a:t>
              </a:r>
            </a:p>
          </p:txBody>
        </p:sp>
      </p:grpSp>
      <p:grpSp>
        <p:nvGrpSpPr>
          <p:cNvPr id="28" name="Группа 20"/>
          <p:cNvGrpSpPr>
            <a:grpSpLocks/>
          </p:cNvGrpSpPr>
          <p:nvPr/>
        </p:nvGrpSpPr>
        <p:grpSpPr bwMode="auto">
          <a:xfrm>
            <a:off x="5491283" y="2181770"/>
            <a:ext cx="3336607" cy="2119040"/>
            <a:chOff x="4845697" y="3657387"/>
            <a:chExt cx="3337877" cy="2119300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t="13477"/>
            <a:stretch/>
          </p:blipFill>
          <p:spPr>
            <a:xfrm>
              <a:off x="4917732" y="3657387"/>
              <a:ext cx="3265842" cy="2119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0" name="Прямоугольник 22"/>
            <p:cNvSpPr>
              <a:spLocks noChangeArrowheads="1"/>
            </p:cNvSpPr>
            <p:nvPr/>
          </p:nvSpPr>
          <p:spPr bwMode="auto">
            <a:xfrm>
              <a:off x="4845697" y="3657387"/>
              <a:ext cx="2377138" cy="30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Мыс </a:t>
              </a:r>
              <a:r>
                <a:rPr lang="ru-RU" sz="1400" b="1" dirty="0" err="1">
                  <a:solidFill>
                    <a:srgbClr val="000000"/>
                  </a:solidFill>
                  <a:cs typeface="Times New Roman" pitchFamily="18" charset="0"/>
                </a:rPr>
                <a:t>Мохнаткина</a:t>
              </a: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 Пахта</a:t>
              </a:r>
            </a:p>
          </p:txBody>
        </p:sp>
      </p:grpSp>
      <p:sp>
        <p:nvSpPr>
          <p:cNvPr id="31" name="Скругленный прямоугольник 30"/>
          <p:cNvSpPr/>
          <p:nvPr/>
        </p:nvSpPr>
        <p:spPr>
          <a:xfrm>
            <a:off x="3763091" y="2613818"/>
            <a:ext cx="1728192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Рекультивация загрязненных земель от нефтепродуктов на территории объектов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лево 31"/>
          <p:cNvSpPr/>
          <p:nvPr/>
        </p:nvSpPr>
        <p:spPr>
          <a:xfrm flipH="1">
            <a:off x="5419275" y="2613818"/>
            <a:ext cx="288032" cy="26860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3547067" y="3765946"/>
            <a:ext cx="288032" cy="26860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411760" y="10708"/>
            <a:ext cx="6732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bg1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ОЧИСТКА ТЕРРИТОРИЙ РАСФОРМИРОВАННЫХ ВОИНСКИХ ЧАСТЕЙ, БЫВШИХ И ДЕЙСТВУЮЩИХ ВОЕННЫХ ОБЪЕКТОВ</a:t>
            </a:r>
            <a:endParaRPr lang="ru-RU" altLang="ru-RU" sz="1600" b="1" dirty="0">
              <a:solidFill>
                <a:schemeClr val="bg1"/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69720"/>
            <a:ext cx="2952328" cy="185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2041728"/>
            <a:ext cx="2664296" cy="1681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122"/>
          <p:cNvSpPr>
            <a:spLocks noChangeArrowheads="1"/>
          </p:cNvSpPr>
          <p:nvPr/>
        </p:nvSpPr>
        <p:spPr bwMode="auto">
          <a:xfrm>
            <a:off x="402507" y="987574"/>
            <a:ext cx="8496300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93296" tIns="46648" rIns="93296" bIns="46648"/>
          <a:lstStyle/>
          <a:p>
            <a:pPr marL="1077913" algn="just" eaLnBrk="0" hangingPunct="0"/>
            <a:endParaRPr lang="ru-RU" altLang="ru-RU" sz="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254125" algn="just" eaLnBrk="0" hangingPunct="0"/>
            <a:r>
              <a:rPr lang="ru-RU" alt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Соглашение 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между </a:t>
            </a:r>
            <a:r>
              <a:rPr lang="ru-RU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Госкорпорацией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3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» и Правительством Мурманской области о сотрудничестве в области 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ликвидации </a:t>
            </a:r>
            <a:r>
              <a:rPr lang="ru-RU" sz="13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накопленного и предотвращение текущего экологического ущерба</a:t>
            </a:r>
            <a:endParaRPr lang="ru-RU" altLang="ru-RU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6"/>
          <p:cNvSpPr>
            <a:spLocks noChangeArrowheads="1"/>
          </p:cNvSpPr>
          <p:nvPr/>
        </p:nvSpPr>
        <p:spPr bwMode="auto">
          <a:xfrm>
            <a:off x="402507" y="987574"/>
            <a:ext cx="1053838" cy="822966"/>
          </a:xfrm>
          <a:prstGeom prst="rect">
            <a:avLst/>
          </a:prstGeom>
          <a:solidFill>
            <a:srgbClr val="C0504D">
              <a:lumMod val="7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38100" prst="angle"/>
            <a:bevelB w="0" h="0"/>
          </a:sp3d>
        </p:spPr>
        <p:txBody>
          <a:bodyPr/>
          <a:lstStyle/>
          <a:p>
            <a:pPr algn="ctr" defTabSz="957263" eaLnBrk="0" hangingPunct="0"/>
            <a:endParaRPr lang="ru-RU" sz="1000" dirty="0">
              <a:solidFill>
                <a:srgbClr val="FFFFFF"/>
              </a:solidFill>
            </a:endParaRPr>
          </a:p>
          <a:p>
            <a:pPr algn="ctr" defTabSz="957263" eaLnBrk="0" hangingPunct="0"/>
            <a:r>
              <a:rPr lang="ru-RU" sz="1000" b="1" i="1" dirty="0" smtClean="0">
                <a:solidFill>
                  <a:srgbClr val="FFFFFF"/>
                </a:solidFill>
              </a:rPr>
              <a:t>Соглашение </a:t>
            </a:r>
            <a:endParaRPr lang="ru-RU" sz="1000" b="1" i="1" dirty="0">
              <a:solidFill>
                <a:srgbClr val="FFFFFF"/>
              </a:solidFill>
            </a:endParaRPr>
          </a:p>
          <a:p>
            <a:pPr algn="ctr" defTabSz="957263" eaLnBrk="0" hangingPunct="0"/>
            <a:r>
              <a:rPr lang="ru-RU" sz="1000" b="1" i="1" dirty="0">
                <a:solidFill>
                  <a:srgbClr val="FFFFFF"/>
                </a:solidFill>
              </a:rPr>
              <a:t>от 24.04.2014 № 1/5840-Д 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339466" y="51470"/>
            <a:ext cx="6804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ЯДЕРНО И РАДИЦИОННО ОПАСНЫЕ ОБЪЕКТЫ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95536" y="2041728"/>
            <a:ext cx="161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Губа Андреева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96136" y="2041728"/>
            <a:ext cx="10370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Сайда Губа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2185744"/>
            <a:ext cx="2304256" cy="14401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Высокотехнологичные и экологически значимые проекты, реализуемые в Мурманской области</a:t>
            </a:r>
            <a:endParaRPr lang="ru-RU" sz="1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915816" y="3121848"/>
            <a:ext cx="288032" cy="26860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flipH="1">
            <a:off x="5508104" y="2473776"/>
            <a:ext cx="288032" cy="26860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0089" y="38161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Современный технологический комплекс для вывоза на переработку отработавшего ядерного топлива атомных подводных лодок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1497" y="3744096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Комплекс по переработке, кондиционированию и долговременному хранению радиоактивных отходов </a:t>
            </a: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793037"/>
            <a:ext cx="1439238" cy="10827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6789" y="51470"/>
            <a:ext cx="6727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+mj-lt"/>
              </a:rPr>
              <a:t>СОЗДАНИЕ ОБЪЕКТОВ СИСТЕМЫ </a:t>
            </a:r>
            <a:r>
              <a:rPr lang="ru-RU" altLang="ru-RU" sz="1600" b="1" dirty="0" smtClean="0">
                <a:solidFill>
                  <a:schemeClr val="bg1"/>
                </a:solidFill>
                <a:latin typeface="+mj-lt"/>
              </a:rPr>
              <a:t>ОБРАЩЕНИЯ С ОТХОДАМИ </a:t>
            </a:r>
            <a:endParaRPr lang="ru-RU" alt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666" y="880525"/>
            <a:ext cx="8575798" cy="338554"/>
          </a:xfrm>
          <a:prstGeom prst="rect">
            <a:avLst/>
          </a:prstGeom>
          <a:solidFill>
            <a:srgbClr val="0A886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Концедент </a:t>
            </a:r>
            <a:r>
              <a:rPr kumimoji="1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– Мурманская </a:t>
            </a: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область (Правительство Мурманской области) </a:t>
            </a:r>
            <a:endParaRPr kumimoji="1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PMingLiU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66" y="1290344"/>
            <a:ext cx="8575799" cy="338554"/>
          </a:xfrm>
          <a:prstGeom prst="rect">
            <a:avLst/>
          </a:prstGeom>
          <a:solidFill>
            <a:srgbClr val="0A886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Концессионер – </a:t>
            </a: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АО </a:t>
            </a:r>
            <a:r>
              <a:rPr kumimoji="1" lang="ru-RU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«Управление отходами</a:t>
            </a:r>
            <a:r>
              <a:rPr kumimoji="1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» (г. Москва)</a:t>
            </a:r>
            <a:endParaRPr kumimoji="1" lang="ru-RU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PMingLiU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72666" y="1853530"/>
            <a:ext cx="4410598" cy="17145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Объекты </a:t>
            </a:r>
            <a:r>
              <a:rPr kumimoji="1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концессионного соглашения: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мусоросортировочный комплекс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 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    (</a:t>
            </a:r>
            <a:r>
              <a:rPr kumimoji="1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сп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 Междуречье)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полигон ТКО (</a:t>
            </a:r>
            <a:r>
              <a:rPr kumimoji="1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сп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 </a:t>
            </a: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Междуречье)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мусороперегрузочные станции </a:t>
            </a:r>
            <a:b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</a:b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(</a:t>
            </a: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ЗАТО Александровск, 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ЗАТО </a:t>
            </a: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г. 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Североморск</a:t>
            </a: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, </a:t>
            </a:r>
            <a:endParaRPr kumimoji="1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PMingLiU"/>
              <a:cs typeface="Arial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 </a:t>
            </a: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    г. Заполярный)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1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PMingLiU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857760" y="3363837"/>
            <a:ext cx="2088232" cy="11521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Начало промышленной эксплуатации МСК и полигона –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1 июля 2018 года</a:t>
            </a:r>
            <a:endParaRPr kumimoji="1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PMingLiU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7182224" y="3000187"/>
            <a:ext cx="1439304" cy="36365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PMingLiU" pitchFamily="18" charset="-12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827929" y="1865281"/>
            <a:ext cx="2118063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Ввод в опытно-промышленную эксплуатацию МСК –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PMingLiU"/>
                <a:cs typeface="Arial" pitchFamily="34" charset="0"/>
              </a:rPr>
              <a:t>27 декабря 2017 года</a:t>
            </a:r>
            <a:endParaRPr kumimoji="1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PMingLiU"/>
              <a:cs typeface="Arial" pitchFamily="34" charset="0"/>
            </a:endParaRPr>
          </a:p>
        </p:txBody>
      </p:sp>
      <p:pic>
        <p:nvPicPr>
          <p:cNvPr id="11" name="Picture 6" descr="https://www.gov-murman.ru/upload/iblock/297/t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08" y="1865281"/>
            <a:ext cx="2069903" cy="1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gov-murman.ru/upload/iblock/363/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89" y="3661781"/>
            <a:ext cx="2057585" cy="11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www.gov-murman.ru/upload/resize_cache/iblock/644/1080_720_1/20171227_1450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0" b="15988"/>
          <a:stretch/>
        </p:blipFill>
        <p:spPr bwMode="auto">
          <a:xfrm>
            <a:off x="208170" y="3671694"/>
            <a:ext cx="2069102" cy="11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082" y="3363837"/>
            <a:ext cx="1444676" cy="1082712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989</Words>
  <Application>Microsoft Office PowerPoint</Application>
  <PresentationFormat>Экран (16:9)</PresentationFormat>
  <Paragraphs>129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УСЛОВИЙ ВЕДЕНИЯ ХОЗЯЙСТВЕННОЙ ДЕЯТЕЛЬНОСТИ НА ТЕРРИТОРИИ МУРМАНСКОЙ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User</cp:lastModifiedBy>
  <cp:revision>31</cp:revision>
  <cp:lastPrinted>2018-03-21T14:12:22Z</cp:lastPrinted>
  <dcterms:created xsi:type="dcterms:W3CDTF">2018-01-26T09:47:51Z</dcterms:created>
  <dcterms:modified xsi:type="dcterms:W3CDTF">2018-03-22T05:56:29Z</dcterms:modified>
</cp:coreProperties>
</file>