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5"/>
  </p:notesMasterIdLst>
  <p:sldIdLst>
    <p:sldId id="256" r:id="rId2"/>
    <p:sldId id="257" r:id="rId3"/>
    <p:sldId id="258" r:id="rId4"/>
    <p:sldId id="259" r:id="rId5"/>
    <p:sldId id="260" r:id="rId6"/>
    <p:sldId id="262" r:id="rId7"/>
    <p:sldId id="261" r:id="rId8"/>
    <p:sldId id="263" r:id="rId9"/>
    <p:sldId id="264" r:id="rId10"/>
    <p:sldId id="265" r:id="rId11"/>
    <p:sldId id="270" r:id="rId12"/>
    <p:sldId id="269" r:id="rId13"/>
    <p:sldId id="266" r:id="rId14"/>
    <p:sldId id="271" r:id="rId15"/>
    <p:sldId id="267" r:id="rId16"/>
    <p:sldId id="272" r:id="rId17"/>
    <p:sldId id="268" r:id="rId18"/>
    <p:sldId id="273" r:id="rId19"/>
    <p:sldId id="276" r:id="rId20"/>
    <p:sldId id="275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74" r:id="rId44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D88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5" d="100"/>
          <a:sy n="75" d="100"/>
        </p:scale>
        <p:origin x="-678" y="-60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21E378-07C8-4DA3-AD7C-0462499E459B}" type="datetimeFigureOut">
              <a:rPr lang="ru-RU" smtClean="0"/>
              <a:t>21.03.2018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DFA924-6904-494D-89E8-186DD05E44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42675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DFA924-6904-494D-89E8-186DD05E447F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48241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38BFD-B2AF-402D-BF8C-365A42343D1B}" type="datetimeFigureOut">
              <a:rPr lang="ru-RU" smtClean="0"/>
              <a:t>21.03.2018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A3A08-245B-4136-89DC-F7DF9C91F9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02840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38BFD-B2AF-402D-BF8C-365A42343D1B}" type="datetimeFigureOut">
              <a:rPr lang="ru-RU" smtClean="0"/>
              <a:t>21.03.2018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A3A08-245B-4136-89DC-F7DF9C91F9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3803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38BFD-B2AF-402D-BF8C-365A42343D1B}" type="datetimeFigureOut">
              <a:rPr lang="ru-RU" smtClean="0"/>
              <a:t>21.03.2018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A3A08-245B-4136-89DC-F7DF9C91F9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86390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38BFD-B2AF-402D-BF8C-365A42343D1B}" type="datetimeFigureOut">
              <a:rPr lang="ru-RU" smtClean="0"/>
              <a:t>21.03.2018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A3A08-245B-4136-89DC-F7DF9C91F9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66245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38BFD-B2AF-402D-BF8C-365A42343D1B}" type="datetimeFigureOut">
              <a:rPr lang="ru-RU" smtClean="0"/>
              <a:t>21.03.2018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A3A08-245B-4136-89DC-F7DF9C91F9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99172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38BFD-B2AF-402D-BF8C-365A42343D1B}" type="datetimeFigureOut">
              <a:rPr lang="ru-RU" smtClean="0"/>
              <a:t>21.03.2018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A3A08-245B-4136-89DC-F7DF9C91F9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85419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38BFD-B2AF-402D-BF8C-365A42343D1B}" type="datetimeFigureOut">
              <a:rPr lang="ru-RU" smtClean="0"/>
              <a:t>21.03.2018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A3A08-245B-4136-89DC-F7DF9C91F9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79461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38BFD-B2AF-402D-BF8C-365A42343D1B}" type="datetimeFigureOut">
              <a:rPr lang="ru-RU" smtClean="0"/>
              <a:t>21.03.2018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A3A08-245B-4136-89DC-F7DF9C91F9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70326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38BFD-B2AF-402D-BF8C-365A42343D1B}" type="datetimeFigureOut">
              <a:rPr lang="ru-RU" smtClean="0"/>
              <a:t>21.03.2018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A3A08-245B-4136-89DC-F7DF9C91F9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39180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38BFD-B2AF-402D-BF8C-365A42343D1B}" type="datetimeFigureOut">
              <a:rPr lang="ru-RU" smtClean="0"/>
              <a:t>21.03.2018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A3A08-245B-4136-89DC-F7DF9C91F9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09353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38BFD-B2AF-402D-BF8C-365A42343D1B}" type="datetimeFigureOut">
              <a:rPr lang="ru-RU" smtClean="0"/>
              <a:t>21.03.2018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A3A08-245B-4136-89DC-F7DF9C91F9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86611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938BFD-B2AF-402D-BF8C-365A42343D1B}" type="datetimeFigureOut">
              <a:rPr lang="ru-RU" smtClean="0"/>
              <a:t>21.03.2018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CA3A08-245B-4136-89DC-F7DF9C91F9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09658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77514" y="2707214"/>
            <a:ext cx="633670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chemeClr val="bg1">
                    <a:lumMod val="50000"/>
                  </a:schemeClr>
                </a:solidFill>
              </a:rPr>
              <a:t>ДРОНЬ АНАТОЛИЙ ВЛАДИМИРОВИЧ</a:t>
            </a:r>
            <a:endParaRPr lang="ru-RU" sz="1200" dirty="0" smtClean="0">
              <a:solidFill>
                <a:schemeClr val="bg1">
                  <a:lumMod val="50000"/>
                </a:schemeClr>
              </a:solidFill>
            </a:endParaRPr>
          </a:p>
          <a:p>
            <a:pPr algn="ctr"/>
            <a:endParaRPr lang="ru-RU" sz="1200" dirty="0" smtClean="0">
              <a:solidFill>
                <a:schemeClr val="bg1">
                  <a:lumMod val="50000"/>
                </a:schemeClr>
              </a:solidFill>
            </a:endParaRPr>
          </a:p>
          <a:p>
            <a:pPr algn="ctr"/>
            <a:r>
              <a:rPr lang="ru-RU" sz="2800" dirty="0">
                <a:solidFill>
                  <a:schemeClr val="bg1">
                    <a:lumMod val="50000"/>
                  </a:schemeClr>
                </a:solidFill>
              </a:rPr>
              <a:t>Существующая практика уменьшения загрязнения водных ресурсов</a:t>
            </a:r>
          </a:p>
        </p:txBody>
      </p:sp>
      <p:pic>
        <p:nvPicPr>
          <p:cNvPr id="18435" name="Picture 3" descr="\\STN-DC01\share\2018\ПРЕЗЕНТАЦИИ\ЭКОЛОГИЯ форум\Выступление\лого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915566"/>
            <a:ext cx="2520279" cy="740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982122" y="1719187"/>
            <a:ext cx="63367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chemeClr val="bg1">
                    <a:lumMod val="50000"/>
                  </a:schemeClr>
                </a:solidFill>
              </a:rPr>
              <a:t>Президент Холдинговой компании </a:t>
            </a:r>
            <a:br>
              <a:rPr lang="ru-RU" sz="2000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ru-RU" sz="2000" dirty="0" smtClean="0">
                <a:solidFill>
                  <a:schemeClr val="bg1">
                    <a:lumMod val="50000"/>
                  </a:schemeClr>
                </a:solidFill>
              </a:rPr>
              <a:t>«Научно-технический центр «</a:t>
            </a:r>
            <a:r>
              <a:rPr lang="ru-RU" sz="2000" dirty="0" err="1" smtClean="0">
                <a:solidFill>
                  <a:schemeClr val="bg1">
                    <a:lumMod val="50000"/>
                  </a:schemeClr>
                </a:solidFill>
              </a:rPr>
              <a:t>Стройнаука</a:t>
            </a:r>
            <a:r>
              <a:rPr lang="ru-RU" sz="2000" dirty="0" smtClean="0">
                <a:solidFill>
                  <a:schemeClr val="bg1">
                    <a:lumMod val="50000"/>
                  </a:schemeClr>
                </a:solidFill>
              </a:rPr>
              <a:t> – ВИТУ», </a:t>
            </a:r>
          </a:p>
          <a:p>
            <a:pPr algn="ctr"/>
            <a:r>
              <a:rPr lang="ru-RU" sz="2000" dirty="0">
                <a:solidFill>
                  <a:schemeClr val="bg1">
                    <a:lumMod val="50000"/>
                  </a:schemeClr>
                </a:solidFill>
              </a:rPr>
              <a:t>д</a:t>
            </a:r>
            <a:r>
              <a:rPr lang="ru-RU" sz="2000" dirty="0" smtClean="0">
                <a:solidFill>
                  <a:schemeClr val="bg1">
                    <a:lumMod val="50000"/>
                  </a:schemeClr>
                </a:solidFill>
              </a:rPr>
              <a:t>октор технических наук</a:t>
            </a:r>
            <a:r>
              <a:rPr lang="ru-RU" sz="20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endParaRPr lang="ru-RU" sz="20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0564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D:\Стройнаука-ВИТУ\Ксения\Ксения\Центр SPORT\презентация\чертежи для презентации 19.03.10\3 эт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01" b="27609"/>
          <a:stretch/>
        </p:blipFill>
        <p:spPr bwMode="auto">
          <a:xfrm>
            <a:off x="920501" y="843558"/>
            <a:ext cx="8043987" cy="3723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11668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D:\Стройнаука-ВИТУ\Ксения\Ксения\Центр SPORT\фото в проект\Изображение 05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156270"/>
            <a:ext cx="3871979" cy="2903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D:\Стройнаука-ВИТУ\Ксения\Ксения\Центр SPORT\фото в проект\Изображение 05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156270"/>
            <a:ext cx="3903531" cy="2927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39787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D:\Стройнаука-ВИТУ\Ксения\Ксения\Центр SPORT\фото в проект\Изображение 06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33921"/>
            <a:ext cx="4188599" cy="3141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D:\Стройнаука-ВИТУ\Ксения\Ксения\Центр SPORT\фото в проект\Изображение 15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8535" y="1133921"/>
            <a:ext cx="4188597" cy="3141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85825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D:\Стройнаука-ВИТУ\Ксения\Ксения\Центр SPORT\фото в проект\Изображение 09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843558"/>
            <a:ext cx="2754306" cy="367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D:\Стройнаука-ВИТУ\Ксения\Ксения\Центр SPORT\фото в проект\Изображение 11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1419622"/>
            <a:ext cx="4128459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96845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D:\Стройнаука-ВИТУ\Ксения\Ксения\Центр SPORT\фото в проект\Изображение 07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987574"/>
            <a:ext cx="4128458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D:\Стройнаука-ВИТУ\Ксения\Ксения\Центр SPORT\фото в проект\Изображение 21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987574"/>
            <a:ext cx="4128458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93116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\\STN-DC01\share\2017\ПРЕЗЕНТАЦИИ\КАТАЛОГ\DEZA\В работе\ИРД\Фото\Станции водоподготовки\ВЗУ Ивантеевка\IMG_212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1131590"/>
            <a:ext cx="5400600" cy="36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\\STN-DC01\share\2017\ПРЕЗЕНТАЦИИ\КАТАЛОГ\DEZA\В работе\ИРД\Фото\Станции водоподготовки\ВЗУ Ивантеевка\IMG_210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06" b="14948"/>
          <a:stretch/>
        </p:blipFill>
        <p:spPr bwMode="auto">
          <a:xfrm>
            <a:off x="395536" y="1124052"/>
            <a:ext cx="2843148" cy="3319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97129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\\STN-DC01\share\2017\Объекты\ВЗУ МИНЗАГ\фото Минзаг\результат\IMG_249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059582"/>
            <a:ext cx="4049112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\\STN-DC01\share\2017\Объекты\ВЗУ МИНЗАГ\фото Минзаг\результат\IMG_250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059582"/>
            <a:ext cx="4049111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66617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\\STN-DC01\share\2017\ПРЕЗЕНТАЦИИ\КАТАЛОГ\DEZA\В работе\ИРД\Фото\Станции водоподготовки\ВЗУ Ивантеевка\IMG_225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98" b="15215"/>
          <a:stretch/>
        </p:blipFill>
        <p:spPr bwMode="auto">
          <a:xfrm>
            <a:off x="1259632" y="1203598"/>
            <a:ext cx="6768752" cy="3325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83286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\\STN-DC01\share\2018\ПРЕЗЕНТАЦИИ\ЭКОЛОГИЯ форум\Выступление\МБЭК\СТН_Презентация_7_Page_0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2" r="2773" b="20668"/>
          <a:stretch/>
        </p:blipFill>
        <p:spPr bwMode="auto">
          <a:xfrm>
            <a:off x="0" y="-20538"/>
            <a:ext cx="9144000" cy="5127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69402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\\STN-DC01\share\2018\ПРЕЗЕНТАЦИИ\Пиларн\Презентация\2-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6736" y="6417426"/>
            <a:ext cx="8784976" cy="4667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\\STN-DC01\share\2018\ПРЕЗЕНТАЦИИ\ЭКОЛОГИЯ форум\Выступление\МБЭК\СТН_Презентация_7_Page_06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38" t="16186" r="15093" b="19157"/>
          <a:stretch/>
        </p:blipFill>
        <p:spPr bwMode="auto">
          <a:xfrm>
            <a:off x="4362680" y="760929"/>
            <a:ext cx="4781320" cy="4382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\\STN-DC01\share\2018\ПРЕЗЕНТАЦИИ\ЭКОЛОГИЯ форум\Выступление\МБЭК\СТН_Презентация_7_Page_02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03" t="6711" r="580"/>
          <a:stretch/>
        </p:blipFill>
        <p:spPr bwMode="auto">
          <a:xfrm>
            <a:off x="0" y="759183"/>
            <a:ext cx="4362680" cy="4382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4278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512" y="915566"/>
            <a:ext cx="63367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chemeClr val="bg1">
                    <a:lumMod val="50000"/>
                  </a:schemeClr>
                </a:solidFill>
              </a:rPr>
              <a:t>Основные проблемы:</a:t>
            </a:r>
            <a:endParaRPr lang="ru-RU" sz="28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31912" y="1591186"/>
            <a:ext cx="8704584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600"/>
              </a:spcAft>
              <a:buFont typeface="Wingdings" pitchFamily="2" charset="2"/>
              <a:buChar char="v"/>
            </a:pPr>
            <a:r>
              <a:rPr lang="ru-RU" sz="2400" dirty="0" smtClean="0">
                <a:solidFill>
                  <a:schemeClr val="bg1">
                    <a:lumMod val="50000"/>
                  </a:schemeClr>
                </a:solidFill>
              </a:rPr>
              <a:t>Очистка от нефтепродуктов льяльных, балластных и </a:t>
            </a:r>
            <a:r>
              <a:rPr lang="ru-RU" sz="2400" dirty="0" err="1" smtClean="0">
                <a:solidFill>
                  <a:schemeClr val="bg1">
                    <a:lumMod val="50000"/>
                  </a:schemeClr>
                </a:solidFill>
              </a:rPr>
              <a:t>подсланевых</a:t>
            </a:r>
            <a:r>
              <a:rPr lang="ru-RU" sz="2400" dirty="0" smtClean="0">
                <a:solidFill>
                  <a:schemeClr val="bg1">
                    <a:lumMod val="50000"/>
                  </a:schemeClr>
                </a:solidFill>
              </a:rPr>
              <a:t> вод</a:t>
            </a:r>
            <a:endParaRPr lang="ru-RU" sz="800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457200" indent="-457200">
              <a:spcAft>
                <a:spcPts val="600"/>
              </a:spcAft>
              <a:buFont typeface="Wingdings" pitchFamily="2" charset="2"/>
              <a:buChar char="v"/>
            </a:pPr>
            <a:endParaRPr lang="ru-RU" sz="800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457200" indent="-457200">
              <a:spcAft>
                <a:spcPts val="600"/>
              </a:spcAft>
              <a:buFont typeface="Wingdings" pitchFamily="2" charset="2"/>
              <a:buChar char="v"/>
            </a:pPr>
            <a:r>
              <a:rPr lang="ru-RU" sz="2400" dirty="0" smtClean="0">
                <a:solidFill>
                  <a:schemeClr val="bg1">
                    <a:lumMod val="50000"/>
                  </a:schemeClr>
                </a:solidFill>
              </a:rPr>
              <a:t>Ликвидация аварийных разливов нефтепродуктов (ЛАРН)</a:t>
            </a:r>
            <a:br>
              <a:rPr lang="ru-RU" sz="2400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ru-RU" sz="1000" dirty="0" smtClean="0">
                <a:solidFill>
                  <a:schemeClr val="bg1">
                    <a:lumMod val="50000"/>
                  </a:schemeClr>
                </a:solidFill>
              </a:rPr>
              <a:t>                                       </a:t>
            </a:r>
          </a:p>
          <a:p>
            <a:pPr marL="457200" indent="-457200">
              <a:spcAft>
                <a:spcPts val="600"/>
              </a:spcAft>
              <a:buFont typeface="Wingdings" pitchFamily="2" charset="2"/>
              <a:buChar char="v"/>
            </a:pPr>
            <a:r>
              <a:rPr lang="ru-RU" sz="2400" dirty="0" smtClean="0">
                <a:solidFill>
                  <a:schemeClr val="bg1">
                    <a:lumMod val="50000"/>
                  </a:schemeClr>
                </a:solidFill>
              </a:rPr>
              <a:t>Повышение экологической грамотности населения, развитие инновационных технологий в сфере экологии и защиты окружающей среды ( в </a:t>
            </a:r>
            <a:r>
              <a:rPr lang="ru-RU" sz="2400" dirty="0" err="1" smtClean="0">
                <a:solidFill>
                  <a:schemeClr val="bg1">
                    <a:lumMod val="50000"/>
                  </a:schemeClr>
                </a:solidFill>
              </a:rPr>
              <a:t>т.ч</a:t>
            </a:r>
            <a:r>
              <a:rPr lang="ru-RU" sz="2400" dirty="0" smtClean="0">
                <a:solidFill>
                  <a:schemeClr val="bg1">
                    <a:lumMod val="50000"/>
                  </a:schemeClr>
                </a:solidFill>
              </a:rPr>
              <a:t>. технологии водоподготовки)</a:t>
            </a:r>
          </a:p>
          <a:p>
            <a:endParaRPr lang="ru-RU" sz="20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2619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\\STN-DC01\share\2018\ПРЕЗЕНТАЦИИ\ЭКОЛОГИЯ форум\Выступление\МБЭК\СТН_Презентация_7_Page_0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08" t="7118" r="5682" b="2431"/>
          <a:stretch/>
        </p:blipFill>
        <p:spPr bwMode="auto">
          <a:xfrm>
            <a:off x="3255360" y="837846"/>
            <a:ext cx="5277080" cy="3932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14400" y="1995686"/>
            <a:ext cx="31478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dirty="0" smtClean="0"/>
              <a:t>Существующая</a:t>
            </a:r>
          </a:p>
          <a:p>
            <a:pPr algn="ctr"/>
            <a:r>
              <a:rPr lang="ru-RU" sz="3000" dirty="0" smtClean="0"/>
              <a:t>ситуация</a:t>
            </a:r>
            <a:endParaRPr lang="ru-RU" sz="3000" dirty="0"/>
          </a:p>
        </p:txBody>
      </p:sp>
    </p:spTree>
    <p:extLst>
      <p:ext uri="{BB962C8B-B14F-4D97-AF65-F5344CB8AC3E}">
        <p14:creationId xmlns:p14="http://schemas.microsoft.com/office/powerpoint/2010/main" val="2975217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\\STN-DC01\share\2018\ПРЕЗЕНТАЦИИ\ЭКОЛОГИЯ форум\Выступление\МБЭК\СТН_Презентация_7_Page_0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50" t="11507" r="12799" b="20242"/>
          <a:stretch/>
        </p:blipFill>
        <p:spPr bwMode="auto">
          <a:xfrm>
            <a:off x="2555776" y="805995"/>
            <a:ext cx="5773272" cy="3925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1983278"/>
            <a:ext cx="25557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/>
              <a:t>Ситуационный </a:t>
            </a:r>
          </a:p>
          <a:p>
            <a:pPr algn="ctr"/>
            <a:r>
              <a:rPr lang="ru-RU" sz="2800" dirty="0" smtClean="0"/>
              <a:t>план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322935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\\STN-DC01\share\2018\ПРЕЗЕНТАЦИИ\ЭКОЛОГИЯ форум\Выступление\МБЭК\СТН_Презентация_7_Page_0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54" t="4096" r="27789" b="10516"/>
          <a:stretch/>
        </p:blipFill>
        <p:spPr bwMode="auto">
          <a:xfrm>
            <a:off x="2003459" y="792088"/>
            <a:ext cx="3936693" cy="4011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\\STN-DC01\share\2018\ПРЕЗЕНТАЦИИ\ЭКОЛОГИЯ форум\Выступление\МБЭК\СТН_Презентация_7_Page_0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490" t="38214" r="2001" b="5697"/>
          <a:stretch/>
        </p:blipFill>
        <p:spPr bwMode="auto">
          <a:xfrm>
            <a:off x="6228183" y="920476"/>
            <a:ext cx="2497347" cy="3883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188398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\\STN-DC01\share\2018\ПРЕЗЕНТАЦИИ\ЭКОЛОГИЯ форум\Выступление\МБЭК\СТН_Презентация_7_Page_06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75" t="16327" r="7259" b="18682"/>
          <a:stretch/>
        </p:blipFill>
        <p:spPr bwMode="auto">
          <a:xfrm>
            <a:off x="16520" y="0"/>
            <a:ext cx="9164627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76174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\\STN-DC01\share\2018\ПРЕЗЕНТАЦИИ\ЭКОЛОГИЯ форум\Выступление\МБЭК\СТН_Презентация_7_Page_0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56" t="14312" r="6501" b="19491"/>
          <a:stretch/>
        </p:blipFill>
        <p:spPr bwMode="auto">
          <a:xfrm>
            <a:off x="-1" y="0"/>
            <a:ext cx="9160105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05663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\\STN-DC01\share\2018\ПРЕЗЕНТАЦИИ\ЭКОЛОГИЯ форум\Выступление\МБЭК\СТН_Презентация_7_Page_08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05" t="18789" r="6488" b="19076"/>
          <a:stretch/>
        </p:blipFill>
        <p:spPr bwMode="auto">
          <a:xfrm>
            <a:off x="0" y="-21084"/>
            <a:ext cx="9140676" cy="5153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28827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\\STN-DC01\share\2018\ПРЕЗЕНТАЦИИ\ЭКОЛОГИЯ форум\Выступление\МБЭК\СТН_Презентация_7_Page_09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7" t="18227" r="12105" b="19800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018488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\\STN-DC01\share\2018\ПРЕЗЕНТАЦИИ\ЭКОЛОГИЯ форум\Выступление\МБЭК\СТН_Презентация_7_Page_1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50" t="17928" r="11178" b="18442"/>
          <a:stretch/>
        </p:blipFill>
        <p:spPr bwMode="auto">
          <a:xfrm>
            <a:off x="-1" y="0"/>
            <a:ext cx="9144001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425811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\\STN-DC01\share\2018\ПРЕЗЕНТАЦИИ\ЭКОЛОГИЯ форум\Выступление\МБЭК\СТН_Презентация_7_Page_1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73" t="19856" r="6064" b="22128"/>
          <a:stretch/>
        </p:blipFill>
        <p:spPr bwMode="auto">
          <a:xfrm>
            <a:off x="0" y="0"/>
            <a:ext cx="9144000" cy="4299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306169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\\STN-DC01\share\2018\ПРЕЗЕНТАЦИИ\ЭКОЛОГИЯ форум\Выступление\МБЭК\СТН_Презентация_7_Page_1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8" t="7635" r="67786" b="11829"/>
          <a:stretch/>
        </p:blipFill>
        <p:spPr bwMode="auto">
          <a:xfrm>
            <a:off x="0" y="768394"/>
            <a:ext cx="2375248" cy="4381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\\STN-DC01\share\2018\ПРЕЗЕНТАЦИИ\ЭКОЛОГИЯ форум\Выступление\МБЭК\СТН_Презентация_7_Page_1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01" t="20084" r="5753" b="26900"/>
          <a:stretch/>
        </p:blipFill>
        <p:spPr bwMode="auto">
          <a:xfrm>
            <a:off x="2375248" y="762126"/>
            <a:ext cx="6768752" cy="4381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65947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STN-DC01\share\2018\ПРЕЗЕНТАЦИИ\ЭКОЛОГИЯ форум\Выступление\фото Усть-Кут\Усьть-Кут 02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275606"/>
            <a:ext cx="4145494" cy="3109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\\STN-DC01\share\2018\ПРЕЗЕНТАЦИИ\ЭКОЛОГИЯ форум\Выступление\фото Усть-Кут\Усьть-Кут 02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9339" y="1284871"/>
            <a:ext cx="4133141" cy="3099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999152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\\STN-DC01\share\2018\ПРЕЗЕНТАЦИИ\ЭКОЛОГИЯ форум\Выступление\МБЭК\СТН_Презентация_7_Page_1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7" t="6853" r="68071" b="2521"/>
          <a:stretch/>
        </p:blipFill>
        <p:spPr bwMode="auto">
          <a:xfrm>
            <a:off x="0" y="771550"/>
            <a:ext cx="2159224" cy="4371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\\STN-DC01\share\2018\ПРЕЗЕНТАЦИИ\ЭКОЛОГИЯ форум\Выступление\МБЭК\СТН_Презентация_7_Page_1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81" t="25386" r="3816" b="23857"/>
          <a:stretch/>
        </p:blipFill>
        <p:spPr bwMode="auto">
          <a:xfrm>
            <a:off x="2159224" y="771550"/>
            <a:ext cx="6984776" cy="4371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820884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\\STN-DC01\share\2018\ПРЕЗЕНТАЦИИ\ЭКОЛОГИЯ форум\Выступление\МБЭК\СТН_Презентация_7_Page_1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7" t="7275" r="68654" b="8395"/>
          <a:stretch/>
        </p:blipFill>
        <p:spPr bwMode="auto">
          <a:xfrm>
            <a:off x="0" y="803714"/>
            <a:ext cx="2227706" cy="4410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D:\Стройнаука-ВИТУ\Ксения\Ксения\Центр SPORT\презентация\Рисунок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31"/>
          <a:stretch/>
        </p:blipFill>
        <p:spPr bwMode="auto">
          <a:xfrm>
            <a:off x="2227706" y="803714"/>
            <a:ext cx="6916293" cy="4405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219976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\\STN-DC01\share\2018\ПРЕЗЕНТАЦИИ\ЭКОЛОГИЯ форум\Выступление\МБЭК\СТН_Презентация_7_Page_1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5" t="6898" r="67938" b="39066"/>
          <a:stretch/>
        </p:blipFill>
        <p:spPr bwMode="auto">
          <a:xfrm>
            <a:off x="0" y="817644"/>
            <a:ext cx="3275856" cy="4325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\\STN-DC01\share\2018\ПРЕЗЕНТАЦИИ\ЭКОЛОГИЯ форум\Выступление\МБЭК\СТН_Презентация_7_Page_1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10" t="27268" r="3806" b="28601"/>
          <a:stretch/>
        </p:blipFill>
        <p:spPr bwMode="auto">
          <a:xfrm>
            <a:off x="3275856" y="1423642"/>
            <a:ext cx="5868145" cy="3113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555587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\\STN-DC01\share\2018\ПРЕЗЕНТАЦИИ\ЭКОЛОГИЯ форум\Выступление\МБЭК\СТН_Презентация_7_Page_16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9" t="6539" r="68063" b="30578"/>
          <a:stretch/>
        </p:blipFill>
        <p:spPr bwMode="auto">
          <a:xfrm>
            <a:off x="1" y="792089"/>
            <a:ext cx="2867890" cy="4371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\\STN-DC01\share\2018\ПРЕЗЕНТАЦИИ\ЭКОЛОГИЯ форум\Выступление\МБЭК\СТН_Презентация_7_Page_16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72" t="21147" r="2747" b="28336"/>
          <a:stretch/>
        </p:blipFill>
        <p:spPr bwMode="auto">
          <a:xfrm>
            <a:off x="2867891" y="987574"/>
            <a:ext cx="6276109" cy="3774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752495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\\STN-DC01\share\2018\ПРЕЗЕНТАЦИИ\ЭКОЛОГИЯ форум\Выступление\МБЭК\СТН_Презентация_7_Page_1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8" t="6444" r="68168" b="19073"/>
          <a:stretch/>
        </p:blipFill>
        <p:spPr bwMode="auto">
          <a:xfrm>
            <a:off x="1" y="788276"/>
            <a:ext cx="2483768" cy="4355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\\STN-DC01\share\2018\ПРЕЗЕНТАЦИИ\ЭКОЛОГИЯ форум\Выступление\МБЭК\СТН_Презентация_7_Page_1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79" t="21812" r="6025" b="26151"/>
          <a:stretch/>
        </p:blipFill>
        <p:spPr bwMode="auto">
          <a:xfrm>
            <a:off x="2483768" y="788276"/>
            <a:ext cx="6660232" cy="4355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103639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\\STN-DC01\share\2018\ПРЕЗЕНТАЦИИ\ЭКОЛОГИЯ форум\Выступление\МБЭК\СТН_Презентация_7_Page_18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7" t="6521" r="68017"/>
          <a:stretch/>
        </p:blipFill>
        <p:spPr bwMode="auto">
          <a:xfrm>
            <a:off x="0" y="771550"/>
            <a:ext cx="2051719" cy="4371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\\STN-DC01\share\2018\ПРЕЗЕНТАЦИИ\ЭКОЛОГИЯ форум\Выступление\МБЭК\СТН_Презентация_7_Page_18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41" t="27092" r="7058" b="24572"/>
          <a:stretch/>
        </p:blipFill>
        <p:spPr bwMode="auto">
          <a:xfrm>
            <a:off x="2051719" y="801005"/>
            <a:ext cx="7092281" cy="4337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924948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\\STN-DC01\share\2018\ПРЕЗЕНТАЦИИ\ЭКОЛОГИЯ форум\Выступление\МБЭК\СТН_Презентация_7_Page_19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1" t="6364" r="68189" b="2450"/>
          <a:stretch/>
        </p:blipFill>
        <p:spPr bwMode="auto">
          <a:xfrm>
            <a:off x="-3791" y="757169"/>
            <a:ext cx="2071870" cy="4386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\\STN-DC01\share\2018\ПРЕЗЕНТАЦИИ\ЭКОЛОГИЯ форум\Выступление\МБЭК\СТН_Презентация_7_Page_19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57" t="21938" r="2903" b="25248"/>
          <a:stretch/>
        </p:blipFill>
        <p:spPr bwMode="auto">
          <a:xfrm>
            <a:off x="2068078" y="772051"/>
            <a:ext cx="7075921" cy="437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225677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\\STN-DC01\share\2018\ПРЕЗЕНТАЦИИ\ЭКОЛОГИЯ форум\Выступление\МБЭК\СТН_Презентация_7_Page_2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81" r="68084" b="-9875"/>
          <a:stretch/>
        </p:blipFill>
        <p:spPr bwMode="auto">
          <a:xfrm>
            <a:off x="-138" y="848298"/>
            <a:ext cx="2071309" cy="4748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\\STN-DC01\share\2018\ПРЕЗЕНТАЦИИ\ЭКОЛОГИЯ форум\Выступление\МБЭК\СТН_Презентация_7_Page_2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55" t="9743" r="10709" b="51056"/>
          <a:stretch/>
        </p:blipFill>
        <p:spPr bwMode="auto">
          <a:xfrm>
            <a:off x="2071171" y="823721"/>
            <a:ext cx="3971570" cy="2139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\\STN-DC01\share\2018\ПРЕЗЕНТАЦИИ\ЭКОЛОГИЯ форум\Выступление\МБЭК\СТН_Презентация_7_Page_2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12" t="54292" r="10851" b="5772"/>
          <a:stretch/>
        </p:blipFill>
        <p:spPr bwMode="auto">
          <a:xfrm>
            <a:off x="5172430" y="2963537"/>
            <a:ext cx="3971570" cy="2179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168740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\\STN-DC01\share\2018\ПРЕЗЕНТАЦИИ\ЭКОЛОГИЯ форум\Выступление\МБЭК\СТН_Презентация_7_Page_2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81" r="68086"/>
          <a:stretch/>
        </p:blipFill>
        <p:spPr bwMode="auto">
          <a:xfrm>
            <a:off x="0" y="848298"/>
            <a:ext cx="2071171" cy="4295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\\STN-DC01\share\2018\ПРЕЗЕНТАЦИИ\ЭКОЛОГИЯ форум\Выступление\МБЭК\СТН_Презентация_7_Page_2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90" t="14488" r="6807" b="49801"/>
          <a:stretch/>
        </p:blipFill>
        <p:spPr bwMode="auto">
          <a:xfrm>
            <a:off x="4860033" y="803120"/>
            <a:ext cx="4283968" cy="2063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\\STN-DC01\share\2018\ПРЕЗЕНТАЦИИ\ЭКОЛОГИЯ форум\Выступление\МБЭК\СТН_Презентация_7_Page_2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39" t="51760" r="7358" b="6516"/>
          <a:stretch/>
        </p:blipFill>
        <p:spPr bwMode="auto">
          <a:xfrm>
            <a:off x="2071171" y="2859782"/>
            <a:ext cx="4047545" cy="2278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009121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\\STN-DC01\share\2018\ПРЕЗЕНТАЦИИ\ЭКОЛОГИЯ форум\Выступление\МБЭК\СТН_Презентация_7_Page_2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26" r="68145"/>
          <a:stretch/>
        </p:blipFill>
        <p:spPr bwMode="auto">
          <a:xfrm>
            <a:off x="-9331" y="811053"/>
            <a:ext cx="2092285" cy="4317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\\STN-DC01\share\2018\ПРЕЗЕНТАЦИИ\ЭКОЛОГИЯ форум\Выступление\МБЭК\СТН_Презентация_7_Page_2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07" t="17129" r="2766" b="20069"/>
          <a:stretch/>
        </p:blipFill>
        <p:spPr bwMode="auto">
          <a:xfrm>
            <a:off x="2093700" y="811055"/>
            <a:ext cx="5934684" cy="4324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95872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\\STN-DC01\share\2018\ПРЕЗЕНТАЦИИ\ЭКОЛОГИЯ форум\Выступление\фото Усть-Кут\Усьть-Кут 04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823022"/>
            <a:ext cx="3038764" cy="4051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\\STN-DC01\share\2018\ПРЕЗЕНТАЦИИ\ЭКОЛОГИЯ форум\Выступление\фото Усть-Кут\Усьть-Кут 04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889"/>
          <a:stretch/>
        </p:blipFill>
        <p:spPr bwMode="auto">
          <a:xfrm>
            <a:off x="5076056" y="823022"/>
            <a:ext cx="3110434" cy="4051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860109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\\STN-DC01\share\2018\ПРЕЗЕНТАЦИИ\ЭКОЛОГИЯ форум\Выступление\МБЭК\СТН_Презентация_7_Page_2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" t="7179" r="68020" b="34682"/>
          <a:stretch/>
        </p:blipFill>
        <p:spPr bwMode="auto">
          <a:xfrm>
            <a:off x="-9121" y="806079"/>
            <a:ext cx="3338343" cy="4337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\\STN-DC01\share\2018\ПРЕЗЕНТАЦИИ\ЭКОЛОГИЯ форум\Выступление\МБЭК\СТН_Презентация_7_Page_2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89" t="20931" r="12120" b="26111"/>
          <a:stretch/>
        </p:blipFill>
        <p:spPr bwMode="auto">
          <a:xfrm>
            <a:off x="3329221" y="806078"/>
            <a:ext cx="5814779" cy="4337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396354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\\STN-DC01\share\2018\ПРЕЗЕНТАЦИИ\ЭКОЛОГИЯ форум\Выступление\МБЭК\СТН_Презентация_7_Page_2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" t="6756" r="68117" b="21083"/>
          <a:stretch/>
        </p:blipFill>
        <p:spPr bwMode="auto">
          <a:xfrm>
            <a:off x="0" y="792089"/>
            <a:ext cx="2682966" cy="4351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\\STN-DC01\share\2018\ПРЕЗЕНТАЦИИ\ЭКОЛОГИЯ форум\Выступление\МБЭК\СТН_Презентация_7_Page_2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67" t="24024" r="3950" b="32529"/>
          <a:stretch/>
        </p:blipFill>
        <p:spPr bwMode="auto">
          <a:xfrm>
            <a:off x="2682966" y="1136394"/>
            <a:ext cx="6461034" cy="3370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100723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\\STN-DC01\share\2018\ПРЕЗЕНТАЦИИ\ЭКОЛОГИЯ форум\Выступление\МБЭК\СТН_Презентация_7_Page_2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9" t="7676" b="8779"/>
          <a:stretch/>
        </p:blipFill>
        <p:spPr bwMode="auto">
          <a:xfrm>
            <a:off x="1790700" y="804057"/>
            <a:ext cx="6309692" cy="3827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444400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55576" y="915566"/>
            <a:ext cx="63367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chemeClr val="bg1">
                    <a:lumMod val="50000"/>
                  </a:schemeClr>
                </a:solidFill>
              </a:rPr>
              <a:t>ВЫВОДЫ:</a:t>
            </a:r>
            <a:endParaRPr lang="ru-RU" sz="28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31912" y="1491630"/>
            <a:ext cx="8704584" cy="367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ru-RU" sz="1600" dirty="0" smtClean="0">
                <a:solidFill>
                  <a:schemeClr val="bg1">
                    <a:lumMod val="50000"/>
                  </a:schemeClr>
                </a:solidFill>
              </a:rPr>
              <a:t>1. Внедрение установок водоочистки «Лазурь -2» </a:t>
            </a:r>
            <a:r>
              <a:rPr lang="ru-RU" sz="1600" dirty="0">
                <a:solidFill>
                  <a:schemeClr val="bg1">
                    <a:lumMod val="50000"/>
                  </a:schemeClr>
                </a:solidFill>
              </a:rPr>
              <a:t>на судоходных реках РФ </a:t>
            </a:r>
            <a:r>
              <a:rPr lang="ru-RU" sz="1600" dirty="0" smtClean="0">
                <a:solidFill>
                  <a:schemeClr val="bg1">
                    <a:lumMod val="50000"/>
                  </a:schemeClr>
                </a:solidFill>
              </a:rPr>
              <a:t>позволит </a:t>
            </a:r>
            <a:r>
              <a:rPr lang="ru-RU" sz="1600" dirty="0">
                <a:solidFill>
                  <a:schemeClr val="bg1">
                    <a:lumMod val="50000"/>
                  </a:schemeClr>
                </a:solidFill>
              </a:rPr>
              <a:t>ликвидировать один из </a:t>
            </a:r>
            <a:r>
              <a:rPr lang="ru-RU" sz="1600" dirty="0" smtClean="0">
                <a:solidFill>
                  <a:schemeClr val="bg1">
                    <a:lumMod val="50000"/>
                  </a:schemeClr>
                </a:solidFill>
              </a:rPr>
              <a:t>существенных источников загрязнения, причем , с возможностью преобразования продуктов водоочистки  в топливный ресурс</a:t>
            </a:r>
          </a:p>
          <a:p>
            <a:pPr>
              <a:spcAft>
                <a:spcPts val="600"/>
              </a:spcAft>
            </a:pPr>
            <a:r>
              <a:rPr lang="ru-RU" sz="1600" dirty="0" smtClean="0">
                <a:solidFill>
                  <a:schemeClr val="bg1">
                    <a:lumMod val="50000"/>
                  </a:schemeClr>
                </a:solidFill>
              </a:rPr>
              <a:t>2. Строительство центров  обучения в области ликвидации </a:t>
            </a:r>
            <a:r>
              <a:rPr lang="ru-RU" sz="1600" dirty="0" err="1" smtClean="0">
                <a:solidFill>
                  <a:schemeClr val="bg1">
                    <a:lumMod val="50000"/>
                  </a:schemeClr>
                </a:solidFill>
              </a:rPr>
              <a:t>нефтеразливов</a:t>
            </a:r>
            <a:r>
              <a:rPr lang="ru-RU" sz="1600" dirty="0" smtClean="0">
                <a:solidFill>
                  <a:schemeClr val="bg1">
                    <a:lumMod val="50000"/>
                  </a:schemeClr>
                </a:solidFill>
              </a:rPr>
              <a:t>  послужит </a:t>
            </a:r>
            <a:r>
              <a:rPr lang="ru-RU" sz="1600" dirty="0">
                <a:solidFill>
                  <a:schemeClr val="bg1">
                    <a:lumMod val="50000"/>
                  </a:schemeClr>
                </a:solidFill>
              </a:rPr>
              <a:t>улучшению экологии </a:t>
            </a:r>
            <a:r>
              <a:rPr lang="ru-RU" sz="1600" dirty="0" smtClean="0">
                <a:solidFill>
                  <a:schemeClr val="bg1">
                    <a:lumMod val="50000"/>
                  </a:schemeClr>
                </a:solidFill>
              </a:rPr>
              <a:t>РФ и уменьшению экологического ущерба </a:t>
            </a:r>
            <a:r>
              <a:rPr lang="ru-RU" sz="1600" dirty="0">
                <a:solidFill>
                  <a:schemeClr val="bg1">
                    <a:lumMod val="50000"/>
                  </a:schemeClr>
                </a:solidFill>
              </a:rPr>
              <a:t>в </a:t>
            </a:r>
            <a:r>
              <a:rPr lang="ru-RU" sz="1600" dirty="0" smtClean="0">
                <a:solidFill>
                  <a:schemeClr val="bg1">
                    <a:lumMod val="50000"/>
                  </a:schemeClr>
                </a:solidFill>
              </a:rPr>
              <a:t>разы.     </a:t>
            </a:r>
          </a:p>
          <a:p>
            <a:pPr>
              <a:spcAft>
                <a:spcPts val="600"/>
              </a:spcAft>
            </a:pPr>
            <a:r>
              <a:rPr lang="ru-RU" sz="1600" dirty="0" smtClean="0">
                <a:solidFill>
                  <a:schemeClr val="bg1">
                    <a:lumMod val="50000"/>
                  </a:schemeClr>
                </a:solidFill>
              </a:rPr>
              <a:t>3. Применение инновационных технологий  водоочистки и водоподготовки  позволит  значительно сократить  сброс сточных вод  (утилизация сухого остатка как промышленных отходов)</a:t>
            </a:r>
          </a:p>
          <a:p>
            <a:pPr>
              <a:spcAft>
                <a:spcPts val="600"/>
              </a:spcAft>
            </a:pPr>
            <a:r>
              <a:rPr lang="ru-RU" sz="1600" dirty="0" smtClean="0">
                <a:solidFill>
                  <a:schemeClr val="bg1">
                    <a:lumMod val="50000"/>
                  </a:schemeClr>
                </a:solidFill>
              </a:rPr>
              <a:t>4. Строительство экологических комплексов  создаст возможность повышения экологической грамотности населения и воспитания в гражданах  с детства внимания к экологии и защите окружающей среды </a:t>
            </a:r>
          </a:p>
          <a:p>
            <a:pPr>
              <a:spcAft>
                <a:spcPts val="600"/>
              </a:spcAft>
            </a:pPr>
            <a:r>
              <a:rPr lang="ru-RU" sz="12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</a:p>
          <a:p>
            <a:endParaRPr lang="ru-RU" sz="20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74642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\\STN-DC01\share\2018\ПРЕЗЕНТАЦИИ\ЭКОЛОГИЯ форум\Выступление\Сетрификат Лазурь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836016"/>
            <a:ext cx="2788536" cy="3967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\\COMP10_ЕЛЕНА\фотографии (Comp6)\Образцы сайтов\макет\сайт\Очистка сточных вод\Лазурь\Свидетельство о признании реч рег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836015"/>
            <a:ext cx="2880320" cy="4101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10092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6349" y="771550"/>
            <a:ext cx="85689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chemeClr val="bg1">
                    <a:lumMod val="50000"/>
                  </a:schemeClr>
                </a:solidFill>
              </a:rPr>
              <a:t>Протокол сдаточных испытаний системы приема и очистки льяльных вод на нефтеналивном танкере ТР-72 судоходной компании «АЛРОСА-Лена»</a:t>
            </a:r>
            <a:endParaRPr lang="ru-RU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098" name="Picture 2" descr="\\STN-DC01\share\2018\ПРЕЗЕНТАЦИИ\ЭКОЛОГИЯ форум\Выступление\фото Усть-Кут\(протокол)\Протокол испытаний_Page_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40" t="-1" b="33210"/>
          <a:stretch/>
        </p:blipFill>
        <p:spPr bwMode="auto">
          <a:xfrm>
            <a:off x="107504" y="1443471"/>
            <a:ext cx="2872463" cy="2907466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\\STN-DC01\share\2018\ПРЕЗЕНТАЦИИ\ЭКОЛОГИЯ форум\Выступление\фото Усть-Кут\(протокол)\Протокол испытаний_Page_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44" t="-1" b="32278"/>
          <a:stretch/>
        </p:blipFill>
        <p:spPr bwMode="auto">
          <a:xfrm>
            <a:off x="3131840" y="1452371"/>
            <a:ext cx="2815101" cy="2898566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\\STN-DC01\share\2018\ПРЕЗЕНТАЦИИ\ЭКОЛОГИЯ форум\Выступление\фото Усть-Кут\(протокол)\Протокол испытаний_Page_3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31" t="-2282" r="136" b="38607"/>
          <a:stretch/>
        </p:blipFill>
        <p:spPr bwMode="auto">
          <a:xfrm>
            <a:off x="6084168" y="1442843"/>
            <a:ext cx="2929494" cy="2908094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3233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Стройнаука-ВИТУ\Ксения\Ксения\Центр SPORT\презентация\Рисунок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656" y="915566"/>
            <a:ext cx="4124794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D:\Стройнаука-ВИТУ\Ксения\Ксения\Центр SPORT\презентация\Рисунок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176685"/>
            <a:ext cx="3899942" cy="2623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87789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:\Стройнаука-ВИТУ\Ксения\Ксения\Центр SPORT\презентация\чертежи для презентации 19.03.10\1 эт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27" b="22358"/>
          <a:stretch/>
        </p:blipFill>
        <p:spPr bwMode="auto">
          <a:xfrm>
            <a:off x="847587" y="811436"/>
            <a:ext cx="7992888" cy="3949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851920" y="4659982"/>
            <a:ext cx="1224136" cy="1148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79482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D:\Стройнаука-ВИТУ\Ксения\Ксения\Центр SPORT\презентация\чертежи для презентации 19.03.10\2 эт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65" b="25527"/>
          <a:stretch/>
        </p:blipFill>
        <p:spPr bwMode="auto">
          <a:xfrm>
            <a:off x="428958" y="853326"/>
            <a:ext cx="8377086" cy="3878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617112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446</TotalTime>
  <Words>155</Words>
  <Application>Microsoft Office PowerPoint</Application>
  <PresentationFormat>Экран (16:9)</PresentationFormat>
  <Paragraphs>22</Paragraphs>
  <Slides>43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43</vt:i4>
      </vt:variant>
    </vt:vector>
  </HeadingPairs>
  <TitlesOfParts>
    <vt:vector size="44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Титова Ольга Андреевна</dc:creator>
  <cp:lastModifiedBy>Валовень</cp:lastModifiedBy>
  <cp:revision>43</cp:revision>
  <dcterms:created xsi:type="dcterms:W3CDTF">2018-01-26T09:47:51Z</dcterms:created>
  <dcterms:modified xsi:type="dcterms:W3CDTF">2018-03-21T07:51:11Z</dcterms:modified>
</cp:coreProperties>
</file>