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10" r:id="rId2"/>
    <p:sldMasterId id="2147483735" r:id="rId3"/>
    <p:sldMasterId id="2147483748" r:id="rId4"/>
    <p:sldMasterId id="2147483761" r:id="rId5"/>
    <p:sldMasterId id="2147483787" r:id="rId6"/>
    <p:sldMasterId id="2147483800" r:id="rId7"/>
    <p:sldMasterId id="2147483813" r:id="rId8"/>
  </p:sldMasterIdLst>
  <p:notesMasterIdLst>
    <p:notesMasterId r:id="rId31"/>
  </p:notesMasterIdLst>
  <p:handoutMasterIdLst>
    <p:handoutMasterId r:id="rId32"/>
  </p:handoutMasterIdLst>
  <p:sldIdLst>
    <p:sldId id="301" r:id="rId9"/>
    <p:sldId id="326" r:id="rId10"/>
    <p:sldId id="325" r:id="rId11"/>
    <p:sldId id="327" r:id="rId12"/>
    <p:sldId id="302" r:id="rId13"/>
    <p:sldId id="313" r:id="rId14"/>
    <p:sldId id="329" r:id="rId15"/>
    <p:sldId id="330" r:id="rId16"/>
    <p:sldId id="331" r:id="rId17"/>
    <p:sldId id="314" r:id="rId18"/>
    <p:sldId id="315" r:id="rId19"/>
    <p:sldId id="332" r:id="rId20"/>
    <p:sldId id="317" r:id="rId21"/>
    <p:sldId id="318" r:id="rId22"/>
    <p:sldId id="319" r:id="rId23"/>
    <p:sldId id="320" r:id="rId24"/>
    <p:sldId id="321" r:id="rId25"/>
    <p:sldId id="334" r:id="rId26"/>
    <p:sldId id="336" r:id="rId27"/>
    <p:sldId id="337" r:id="rId28"/>
    <p:sldId id="338" r:id="rId29"/>
    <p:sldId id="339" r:id="rId30"/>
  </p:sldIdLst>
  <p:sldSz cx="12192000" cy="6858000"/>
  <p:notesSz cx="6858000" cy="9144000"/>
  <p:defaultTextStyle>
    <a:defPPr rtl="0">
      <a:defRPr lang="ru-RU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5294" autoAdjust="0"/>
  </p:normalViewPr>
  <p:slideViewPr>
    <p:cSldViewPr snapToGrid="0">
      <p:cViewPr varScale="1">
        <p:scale>
          <a:sx n="70" d="100"/>
          <a:sy n="70" d="100"/>
        </p:scale>
        <p:origin x="-534" y="-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70CF6D-F9F1-43A3-96A0-C8620E25BBE3}" type="doc">
      <dgm:prSet loTypeId="urn:microsoft.com/office/officeart/2005/8/layout/hierarchy2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9A2AF90-1200-4DEA-8AB0-48C30737C237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4400" b="1" dirty="0" smtClean="0">
            <a:solidFill>
              <a:schemeClr val="bg1"/>
            </a:solidFill>
          </a:endParaRPr>
        </a:p>
        <a:p>
          <a:endParaRPr lang="ru-RU" sz="4400" b="1" dirty="0" smtClean="0">
            <a:solidFill>
              <a:schemeClr val="bg1"/>
            </a:solidFill>
          </a:endParaRPr>
        </a:p>
        <a:p>
          <a:r>
            <a:rPr lang="ru-RU" sz="4400" b="1" dirty="0" smtClean="0">
              <a:solidFill>
                <a:schemeClr val="bg1"/>
              </a:solidFill>
            </a:rPr>
            <a:t>Байкал… </a:t>
          </a:r>
        </a:p>
        <a:p>
          <a:endParaRPr lang="ru-RU" sz="4400" b="1" dirty="0" smtClean="0">
            <a:solidFill>
              <a:srgbClr val="00B0F0"/>
            </a:solidFill>
          </a:endParaRPr>
        </a:p>
        <a:p>
          <a:r>
            <a:rPr lang="ru-RU" sz="2900" b="1" dirty="0" smtClean="0">
              <a:solidFill>
                <a:schemeClr val="bg1"/>
              </a:solidFill>
            </a:rPr>
            <a:t>Бесценное сокровище мира и символ вечной красоты… </a:t>
          </a:r>
        </a:p>
      </dgm:t>
    </dgm:pt>
    <dgm:pt modelId="{E7CD8D45-C8A6-47B2-936D-0347BF6B09FC}" type="parTrans" cxnId="{D0190269-01B5-4865-9920-4987B174CACC}">
      <dgm:prSet/>
      <dgm:spPr/>
      <dgm:t>
        <a:bodyPr/>
        <a:lstStyle/>
        <a:p>
          <a:endParaRPr lang="ru-RU"/>
        </a:p>
      </dgm:t>
    </dgm:pt>
    <dgm:pt modelId="{9D90A97A-331D-44C5-AB26-467EA3D2CC28}" type="sibTrans" cxnId="{D0190269-01B5-4865-9920-4987B174CACC}">
      <dgm:prSet/>
      <dgm:spPr/>
      <dgm:t>
        <a:bodyPr/>
        <a:lstStyle/>
        <a:p>
          <a:endParaRPr lang="ru-RU"/>
        </a:p>
      </dgm:t>
    </dgm:pt>
    <dgm:pt modelId="{B304DFD6-1106-4E73-9312-A2EFC5973D61}" type="pres">
      <dgm:prSet presAssocID="{6970CF6D-F9F1-43A3-96A0-C8620E25BBE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8F6909-426D-4E61-BB72-5942EC4B9EC6}" type="pres">
      <dgm:prSet presAssocID="{B9A2AF90-1200-4DEA-8AB0-48C30737C237}" presName="root1" presStyleCnt="0"/>
      <dgm:spPr/>
    </dgm:pt>
    <dgm:pt modelId="{11ED3679-397F-4713-9E46-9E87A5AA5833}" type="pres">
      <dgm:prSet presAssocID="{B9A2AF90-1200-4DEA-8AB0-48C30737C237}" presName="LevelOneTextNode" presStyleLbl="node0" presStyleIdx="0" presStyleCnt="1" custScaleX="76855" custScale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E1A190-5B32-43A6-8A4D-1230A2EE3194}" type="pres">
      <dgm:prSet presAssocID="{B9A2AF90-1200-4DEA-8AB0-48C30737C237}" presName="level2hierChild" presStyleCnt="0"/>
      <dgm:spPr/>
    </dgm:pt>
  </dgm:ptLst>
  <dgm:cxnLst>
    <dgm:cxn modelId="{D0190269-01B5-4865-9920-4987B174CACC}" srcId="{6970CF6D-F9F1-43A3-96A0-C8620E25BBE3}" destId="{B9A2AF90-1200-4DEA-8AB0-48C30737C237}" srcOrd="0" destOrd="0" parTransId="{E7CD8D45-C8A6-47B2-936D-0347BF6B09FC}" sibTransId="{9D90A97A-331D-44C5-AB26-467EA3D2CC28}"/>
    <dgm:cxn modelId="{3CF8E085-AB8F-461F-9D08-5E6149ABB033}" type="presOf" srcId="{B9A2AF90-1200-4DEA-8AB0-48C30737C237}" destId="{11ED3679-397F-4713-9E46-9E87A5AA5833}" srcOrd="0" destOrd="0" presId="urn:microsoft.com/office/officeart/2005/8/layout/hierarchy2"/>
    <dgm:cxn modelId="{6E41D417-4529-4467-BD40-86237ED2B70E}" type="presOf" srcId="{6970CF6D-F9F1-43A3-96A0-C8620E25BBE3}" destId="{B304DFD6-1106-4E73-9312-A2EFC5973D61}" srcOrd="0" destOrd="0" presId="urn:microsoft.com/office/officeart/2005/8/layout/hierarchy2"/>
    <dgm:cxn modelId="{BBA4B348-2872-40D7-A874-60FD3F1D9F7C}" type="presParOf" srcId="{B304DFD6-1106-4E73-9312-A2EFC5973D61}" destId="{C78F6909-426D-4E61-BB72-5942EC4B9EC6}" srcOrd="0" destOrd="0" presId="urn:microsoft.com/office/officeart/2005/8/layout/hierarchy2"/>
    <dgm:cxn modelId="{2F138A68-F91C-4AF4-B07F-5A6ED2E4AE0F}" type="presParOf" srcId="{C78F6909-426D-4E61-BB72-5942EC4B9EC6}" destId="{11ED3679-397F-4713-9E46-9E87A5AA5833}" srcOrd="0" destOrd="0" presId="urn:microsoft.com/office/officeart/2005/8/layout/hierarchy2"/>
    <dgm:cxn modelId="{270CD3EC-1C0A-4C40-8493-99E20096140E}" type="presParOf" srcId="{C78F6909-426D-4E61-BB72-5942EC4B9EC6}" destId="{EDE1A190-5B32-43A6-8A4D-1230A2EE3194}" srcOrd="1" destOrd="0" presId="urn:microsoft.com/office/officeart/2005/8/layout/hierarchy2"/>
  </dgm:cxnLst>
  <dgm:bg>
    <a:gradFill>
      <a:gsLst>
        <a:gs pos="0">
          <a:srgbClr val="FFFF99"/>
        </a:gs>
        <a:gs pos="50000">
          <a:schemeClr val="tx2">
            <a:lumMod val="10000"/>
            <a:lumOff val="90000"/>
            <a:shade val="67500"/>
            <a:satMod val="115000"/>
          </a:schemeClr>
        </a:gs>
        <a:gs pos="100000">
          <a:schemeClr val="tx2">
            <a:lumMod val="10000"/>
            <a:lumOff val="90000"/>
            <a:shade val="100000"/>
            <a:satMod val="115000"/>
          </a:schemeClr>
        </a:gs>
      </a:gsLst>
      <a:path path="circle">
        <a:fillToRect l="100000" t="100000"/>
      </a:path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70CF6D-F9F1-43A3-96A0-C8620E25BBE3}" type="doc">
      <dgm:prSet loTypeId="urn:microsoft.com/office/officeart/2005/8/layout/hierarchy2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9A2AF90-1200-4DEA-8AB0-48C30737C237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2900" b="1" dirty="0" smtClean="0">
              <a:solidFill>
                <a:srgbClr val="FFFF99"/>
              </a:solidFill>
              <a:latin typeface="Arial Black" panose="020B0A04020102020204" pitchFamily="34" charset="0"/>
            </a:rPr>
            <a:t>Мощь и величие России. Уникальный стратегический ресурс. </a:t>
          </a:r>
        </a:p>
        <a:p>
          <a:r>
            <a:rPr lang="ru-RU" sz="2900" b="1" dirty="0" smtClean="0">
              <a:solidFill>
                <a:schemeClr val="bg1"/>
              </a:solidFill>
              <a:latin typeface="Arial Black" panose="020B0A04020102020204" pitchFamily="34" charset="0"/>
            </a:rPr>
            <a:t>Сакральная святыня бурятского и </a:t>
          </a:r>
          <a:r>
            <a:rPr lang="ru-RU" sz="2900" b="1" dirty="0" smtClean="0">
              <a:solidFill>
                <a:srgbClr val="FF0000"/>
              </a:solidFill>
              <a:latin typeface="Arial Black" panose="020B0A04020102020204" pitchFamily="34" charset="0"/>
            </a:rPr>
            <a:t>русского народа, всех народов </a:t>
          </a:r>
          <a:r>
            <a:rPr lang="ru-RU" sz="2900" b="1" dirty="0" smtClean="0">
              <a:solidFill>
                <a:schemeClr val="bg1"/>
              </a:solidFill>
              <a:latin typeface="Arial Black" panose="020B0A04020102020204" pitchFamily="34" charset="0"/>
            </a:rPr>
            <a:t>многонациональной России</a:t>
          </a:r>
          <a:r>
            <a:rPr lang="ru-RU" sz="2900" b="1" dirty="0" smtClean="0">
              <a:solidFill>
                <a:srgbClr val="0070C0"/>
              </a:solidFill>
              <a:latin typeface="Arial Black" panose="020B0A04020102020204" pitchFamily="34" charset="0"/>
            </a:rPr>
            <a:t>,</a:t>
          </a:r>
          <a:endParaRPr lang="ru-RU" sz="2900" b="1" dirty="0" smtClean="0">
            <a:solidFill>
              <a:srgbClr val="0070C0"/>
            </a:solidFill>
          </a:endParaRPr>
        </a:p>
        <a:p>
          <a:r>
            <a:rPr lang="ru-RU" sz="2000" b="1" i="1" dirty="0" smtClean="0">
              <a:solidFill>
                <a:srgbClr val="FFFF99"/>
              </a:solidFill>
              <a:latin typeface="Arial Black" panose="020B0A04020102020204" pitchFamily="34" charset="0"/>
            </a:rPr>
            <a:t>удивительная и  поэтичная,  как и </a:t>
          </a:r>
          <a:r>
            <a:rPr lang="ru-RU" sz="2400" b="1" i="1" dirty="0" err="1" smtClean="0">
              <a:solidFill>
                <a:srgbClr val="FF0000"/>
              </a:solidFill>
              <a:latin typeface="Arial Black" panose="020B0A04020102020204" pitchFamily="34" charset="0"/>
            </a:rPr>
            <a:t>Гэсэриада</a:t>
          </a:r>
          <a:r>
            <a:rPr lang="ru-RU" sz="2400" b="1" i="1" dirty="0" smtClean="0">
              <a:solidFill>
                <a:srgbClr val="FF0000"/>
              </a:solidFill>
              <a:latin typeface="Arial Black" panose="020B0A04020102020204" pitchFamily="34" charset="0"/>
            </a:rPr>
            <a:t>, </a:t>
          </a:r>
          <a:r>
            <a:rPr lang="ru-RU" sz="2000" b="1" i="1" dirty="0" smtClean="0">
              <a:solidFill>
                <a:srgbClr val="FFFF99"/>
              </a:solidFill>
              <a:latin typeface="Arial Black" panose="020B0A04020102020204" pitchFamily="34" charset="0"/>
            </a:rPr>
            <a:t>трансцедентальный эпос, заставляющий </a:t>
          </a:r>
          <a:r>
            <a:rPr lang="ru-RU" sz="2000" b="1" i="1" dirty="0" smtClean="0">
              <a:solidFill>
                <a:srgbClr val="FF0000"/>
              </a:solidFill>
              <a:latin typeface="Arial Black" panose="020B0A04020102020204" pitchFamily="34" charset="0"/>
            </a:rPr>
            <a:t>любого из нас</a:t>
          </a:r>
          <a:r>
            <a:rPr lang="ru-RU" sz="2000" b="1" i="1" dirty="0" smtClean="0">
              <a:solidFill>
                <a:srgbClr val="FFFF99"/>
              </a:solidFill>
              <a:latin typeface="Arial Black" panose="020B0A04020102020204" pitchFamily="34" charset="0"/>
            </a:rPr>
            <a:t> возвращаться к исконным ценностям </a:t>
          </a:r>
          <a:r>
            <a:rPr lang="ru-RU" sz="2000" b="1" i="1" dirty="0" smtClean="0">
              <a:solidFill>
                <a:srgbClr val="FF0000"/>
              </a:solidFill>
              <a:latin typeface="Arial Black" panose="020B0A04020102020204" pitchFamily="34" charset="0"/>
            </a:rPr>
            <a:t>добра и зла</a:t>
          </a:r>
          <a:r>
            <a:rPr lang="ru-RU" sz="2000" b="1" i="1" dirty="0" smtClean="0">
              <a:solidFill>
                <a:srgbClr val="FFFF99"/>
              </a:solidFill>
              <a:latin typeface="Arial Black" panose="020B0A04020102020204" pitchFamily="34" charset="0"/>
            </a:rPr>
            <a:t>, сохранения и сбережения </a:t>
          </a:r>
          <a:r>
            <a:rPr lang="ru-RU" sz="2000" b="1" i="1" dirty="0" smtClean="0">
              <a:solidFill>
                <a:srgbClr val="FF0000"/>
              </a:solidFill>
              <a:latin typeface="Arial Black" panose="020B0A04020102020204" pitchFamily="34" charset="0"/>
            </a:rPr>
            <a:t>незыблемых</a:t>
          </a:r>
          <a:r>
            <a:rPr lang="ru-RU" sz="2000" b="1" i="1" dirty="0" smtClean="0">
              <a:solidFill>
                <a:srgbClr val="FFFF99"/>
              </a:solidFill>
              <a:latin typeface="Arial Black" panose="020B0A04020102020204" pitchFamily="34" charset="0"/>
            </a:rPr>
            <a:t> основ существования человечества. </a:t>
          </a:r>
          <a:endParaRPr lang="ru-RU" sz="2000" b="1" i="1" dirty="0">
            <a:solidFill>
              <a:srgbClr val="FFFF99"/>
            </a:solidFill>
            <a:latin typeface="Arial Black" panose="020B0A04020102020204" pitchFamily="34" charset="0"/>
          </a:endParaRPr>
        </a:p>
      </dgm:t>
    </dgm:pt>
    <dgm:pt modelId="{E7CD8D45-C8A6-47B2-936D-0347BF6B09FC}" type="parTrans" cxnId="{D0190269-01B5-4865-9920-4987B174CACC}">
      <dgm:prSet/>
      <dgm:spPr/>
      <dgm:t>
        <a:bodyPr/>
        <a:lstStyle/>
        <a:p>
          <a:endParaRPr lang="ru-RU"/>
        </a:p>
      </dgm:t>
    </dgm:pt>
    <dgm:pt modelId="{9D90A97A-331D-44C5-AB26-467EA3D2CC28}" type="sibTrans" cxnId="{D0190269-01B5-4865-9920-4987B174CACC}">
      <dgm:prSet/>
      <dgm:spPr/>
      <dgm:t>
        <a:bodyPr/>
        <a:lstStyle/>
        <a:p>
          <a:endParaRPr lang="ru-RU"/>
        </a:p>
      </dgm:t>
    </dgm:pt>
    <dgm:pt modelId="{B304DFD6-1106-4E73-9312-A2EFC5973D61}" type="pres">
      <dgm:prSet presAssocID="{6970CF6D-F9F1-43A3-96A0-C8620E25BBE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8F6909-426D-4E61-BB72-5942EC4B9EC6}" type="pres">
      <dgm:prSet presAssocID="{B9A2AF90-1200-4DEA-8AB0-48C30737C237}" presName="root1" presStyleCnt="0"/>
      <dgm:spPr/>
    </dgm:pt>
    <dgm:pt modelId="{11ED3679-397F-4713-9E46-9E87A5AA5833}" type="pres">
      <dgm:prSet presAssocID="{B9A2AF90-1200-4DEA-8AB0-48C30737C237}" presName="LevelOneTextNode" presStyleLbl="node0" presStyleIdx="0" presStyleCnt="1" custScaleX="76855" custScale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E1A190-5B32-43A6-8A4D-1230A2EE3194}" type="pres">
      <dgm:prSet presAssocID="{B9A2AF90-1200-4DEA-8AB0-48C30737C237}" presName="level2hierChild" presStyleCnt="0"/>
      <dgm:spPr/>
    </dgm:pt>
  </dgm:ptLst>
  <dgm:cxnLst>
    <dgm:cxn modelId="{D0190269-01B5-4865-9920-4987B174CACC}" srcId="{6970CF6D-F9F1-43A3-96A0-C8620E25BBE3}" destId="{B9A2AF90-1200-4DEA-8AB0-48C30737C237}" srcOrd="0" destOrd="0" parTransId="{E7CD8D45-C8A6-47B2-936D-0347BF6B09FC}" sibTransId="{9D90A97A-331D-44C5-AB26-467EA3D2CC28}"/>
    <dgm:cxn modelId="{7BD41C7D-7CC4-40FB-B9A8-62D2DAA50A04}" type="presOf" srcId="{6970CF6D-F9F1-43A3-96A0-C8620E25BBE3}" destId="{B304DFD6-1106-4E73-9312-A2EFC5973D61}" srcOrd="0" destOrd="0" presId="urn:microsoft.com/office/officeart/2005/8/layout/hierarchy2"/>
    <dgm:cxn modelId="{23CC760A-C359-4E7F-A555-E5B27F666865}" type="presOf" srcId="{B9A2AF90-1200-4DEA-8AB0-48C30737C237}" destId="{11ED3679-397F-4713-9E46-9E87A5AA5833}" srcOrd="0" destOrd="0" presId="urn:microsoft.com/office/officeart/2005/8/layout/hierarchy2"/>
    <dgm:cxn modelId="{72C4B05E-218E-4516-AD56-57B5C3834A58}" type="presParOf" srcId="{B304DFD6-1106-4E73-9312-A2EFC5973D61}" destId="{C78F6909-426D-4E61-BB72-5942EC4B9EC6}" srcOrd="0" destOrd="0" presId="urn:microsoft.com/office/officeart/2005/8/layout/hierarchy2"/>
    <dgm:cxn modelId="{881C0582-CE0E-405D-9619-9F3A7ACBE8BD}" type="presParOf" srcId="{C78F6909-426D-4E61-BB72-5942EC4B9EC6}" destId="{11ED3679-397F-4713-9E46-9E87A5AA5833}" srcOrd="0" destOrd="0" presId="urn:microsoft.com/office/officeart/2005/8/layout/hierarchy2"/>
    <dgm:cxn modelId="{6ED4CBE0-C768-46D9-B018-294F269DCC78}" type="presParOf" srcId="{C78F6909-426D-4E61-BB72-5942EC4B9EC6}" destId="{EDE1A190-5B32-43A6-8A4D-1230A2EE3194}" srcOrd="1" destOrd="0" presId="urn:microsoft.com/office/officeart/2005/8/layout/hierarchy2"/>
  </dgm:cxnLst>
  <dgm:bg>
    <a:gradFill>
      <a:gsLst>
        <a:gs pos="0">
          <a:srgbClr val="FFFF99"/>
        </a:gs>
        <a:gs pos="50000">
          <a:schemeClr val="tx2">
            <a:lumMod val="10000"/>
            <a:lumOff val="90000"/>
            <a:shade val="67500"/>
            <a:satMod val="115000"/>
          </a:schemeClr>
        </a:gs>
        <a:gs pos="100000">
          <a:schemeClr val="tx2">
            <a:lumMod val="10000"/>
            <a:lumOff val="90000"/>
            <a:shade val="100000"/>
            <a:satMod val="115000"/>
          </a:schemeClr>
        </a:gs>
      </a:gsLst>
      <a:path path="circle">
        <a:fillToRect l="100000" t="100000"/>
      </a:path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D3679-397F-4713-9E46-9E87A5AA5833}">
      <dsp:nvSpPr>
        <dsp:cNvPr id="0" name=""/>
        <dsp:cNvSpPr/>
      </dsp:nvSpPr>
      <dsp:spPr>
        <a:xfrm>
          <a:off x="1272868" y="0"/>
          <a:ext cx="7637161" cy="49685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b="1" kern="1200" dirty="0" smtClean="0">
            <a:solidFill>
              <a:schemeClr val="bg1"/>
            </a:solidFill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b="1" kern="1200" dirty="0" smtClean="0">
            <a:solidFill>
              <a:schemeClr val="bg1"/>
            </a:solidFill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chemeClr val="bg1"/>
              </a:solidFill>
            </a:rPr>
            <a:t>Байкал… 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b="1" kern="1200" dirty="0" smtClean="0">
            <a:solidFill>
              <a:srgbClr val="00B0F0"/>
            </a:solidFill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bg1"/>
              </a:solidFill>
            </a:rPr>
            <a:t>Бесценное сокровище мира и символ вечной красоты… </a:t>
          </a:r>
        </a:p>
      </dsp:txBody>
      <dsp:txXfrm>
        <a:off x="1418392" y="145524"/>
        <a:ext cx="7346113" cy="46775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D3679-397F-4713-9E46-9E87A5AA5833}">
      <dsp:nvSpPr>
        <dsp:cNvPr id="0" name=""/>
        <dsp:cNvSpPr/>
      </dsp:nvSpPr>
      <dsp:spPr>
        <a:xfrm>
          <a:off x="1276597" y="2426"/>
          <a:ext cx="7629703" cy="49636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rgbClr val="FFFF99"/>
              </a:solidFill>
              <a:latin typeface="Arial Black" panose="020B0A04020102020204" pitchFamily="34" charset="0"/>
            </a:rPr>
            <a:t>Мощь и величие России. Уникальный стратегический ресурс. 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Сакральная святыня бурятского и </a:t>
          </a:r>
          <a:r>
            <a:rPr lang="ru-RU" sz="2900" b="1" kern="1200" dirty="0" smtClean="0">
              <a:solidFill>
                <a:srgbClr val="FF0000"/>
              </a:solidFill>
              <a:latin typeface="Arial Black" panose="020B0A04020102020204" pitchFamily="34" charset="0"/>
            </a:rPr>
            <a:t>русского народа, всех народов </a:t>
          </a:r>
          <a:r>
            <a:rPr lang="ru-RU" sz="2900" b="1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многонациональной России</a:t>
          </a:r>
          <a:r>
            <a:rPr lang="ru-RU" sz="2900" b="1" kern="1200" dirty="0" smtClean="0">
              <a:solidFill>
                <a:srgbClr val="0070C0"/>
              </a:solidFill>
              <a:latin typeface="Arial Black" panose="020B0A04020102020204" pitchFamily="34" charset="0"/>
            </a:rPr>
            <a:t>,</a:t>
          </a:r>
          <a:endParaRPr lang="ru-RU" sz="2900" b="1" kern="1200" dirty="0" smtClean="0">
            <a:solidFill>
              <a:srgbClr val="0070C0"/>
            </a:solidFill>
          </a:endParaRP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FFFF99"/>
              </a:solidFill>
              <a:latin typeface="Arial Black" panose="020B0A04020102020204" pitchFamily="34" charset="0"/>
            </a:rPr>
            <a:t>удивительная и  поэтичная,  как и </a:t>
          </a:r>
          <a:r>
            <a:rPr lang="ru-RU" sz="2400" b="1" i="1" kern="1200" dirty="0" err="1" smtClean="0">
              <a:solidFill>
                <a:srgbClr val="FF0000"/>
              </a:solidFill>
              <a:latin typeface="Arial Black" panose="020B0A04020102020204" pitchFamily="34" charset="0"/>
            </a:rPr>
            <a:t>Гэсэриада</a:t>
          </a:r>
          <a:r>
            <a:rPr lang="ru-RU" sz="2400" b="1" i="1" kern="1200" dirty="0" smtClean="0">
              <a:solidFill>
                <a:srgbClr val="FF0000"/>
              </a:solidFill>
              <a:latin typeface="Arial Black" panose="020B0A04020102020204" pitchFamily="34" charset="0"/>
            </a:rPr>
            <a:t>, </a:t>
          </a:r>
          <a:r>
            <a:rPr lang="ru-RU" sz="2000" b="1" i="1" kern="1200" dirty="0" smtClean="0">
              <a:solidFill>
                <a:srgbClr val="FFFF99"/>
              </a:solidFill>
              <a:latin typeface="Arial Black" panose="020B0A04020102020204" pitchFamily="34" charset="0"/>
            </a:rPr>
            <a:t>трансцедентальный эпос, заставляющий </a:t>
          </a:r>
          <a:r>
            <a:rPr lang="ru-RU" sz="2000" b="1" i="1" kern="1200" dirty="0" smtClean="0">
              <a:solidFill>
                <a:srgbClr val="FF0000"/>
              </a:solidFill>
              <a:latin typeface="Arial Black" panose="020B0A04020102020204" pitchFamily="34" charset="0"/>
            </a:rPr>
            <a:t>любого из нас</a:t>
          </a:r>
          <a:r>
            <a:rPr lang="ru-RU" sz="2000" b="1" i="1" kern="1200" dirty="0" smtClean="0">
              <a:solidFill>
                <a:srgbClr val="FFFF99"/>
              </a:solidFill>
              <a:latin typeface="Arial Black" panose="020B0A04020102020204" pitchFamily="34" charset="0"/>
            </a:rPr>
            <a:t> возвращаться к исконным ценностям </a:t>
          </a:r>
          <a:r>
            <a:rPr lang="ru-RU" sz="2000" b="1" i="1" kern="1200" dirty="0" smtClean="0">
              <a:solidFill>
                <a:srgbClr val="FF0000"/>
              </a:solidFill>
              <a:latin typeface="Arial Black" panose="020B0A04020102020204" pitchFamily="34" charset="0"/>
            </a:rPr>
            <a:t>добра и зла</a:t>
          </a:r>
          <a:r>
            <a:rPr lang="ru-RU" sz="2000" b="1" i="1" kern="1200" dirty="0" smtClean="0">
              <a:solidFill>
                <a:srgbClr val="FFFF99"/>
              </a:solidFill>
              <a:latin typeface="Arial Black" panose="020B0A04020102020204" pitchFamily="34" charset="0"/>
            </a:rPr>
            <a:t>, сохранения и сбережения </a:t>
          </a:r>
          <a:r>
            <a:rPr lang="ru-RU" sz="2000" b="1" i="1" kern="1200" dirty="0" smtClean="0">
              <a:solidFill>
                <a:srgbClr val="FF0000"/>
              </a:solidFill>
              <a:latin typeface="Arial Black" panose="020B0A04020102020204" pitchFamily="34" charset="0"/>
            </a:rPr>
            <a:t>незыблемых</a:t>
          </a:r>
          <a:r>
            <a:rPr lang="ru-RU" sz="2000" b="1" i="1" kern="1200" dirty="0" smtClean="0">
              <a:solidFill>
                <a:srgbClr val="FFFF99"/>
              </a:solidFill>
              <a:latin typeface="Arial Black" panose="020B0A04020102020204" pitchFamily="34" charset="0"/>
            </a:rPr>
            <a:t> основ существования человечества. </a:t>
          </a:r>
          <a:endParaRPr lang="ru-RU" sz="2000" b="1" i="1" kern="1200" dirty="0">
            <a:solidFill>
              <a:srgbClr val="FFFF99"/>
            </a:solidFill>
            <a:latin typeface="Arial Black" panose="020B0A04020102020204" pitchFamily="34" charset="0"/>
          </a:endParaRPr>
        </a:p>
      </dsp:txBody>
      <dsp:txXfrm>
        <a:off x="1421979" y="147808"/>
        <a:ext cx="7338939" cy="467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5780F96-9F63-46DC-89B9-1EB316A4C3F1}" type="datetime1">
              <a:rPr lang="ru-RU" smtClean="0"/>
              <a:t>23.03.2018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57270-FB13-43BF-B9A8-12255E8CEF6B}" type="datetime1">
              <a:rPr lang="ru-RU" smtClean="0"/>
              <a:pPr/>
              <a:t>23.03.2018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542409-6A04-4DC6-AC3A-D3758287A8F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spc="-25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Бернд</a:t>
            </a:r>
            <a:r>
              <a:rPr lang="ru-RU" sz="1200" spc="-25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 фон </a:t>
            </a:r>
            <a:r>
              <a:rPr lang="ru-RU" sz="1200" spc="-25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Дросте,</a:t>
            </a:r>
            <a:r>
              <a:rPr lang="ru-RU" sz="1200" spc="-35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Директор</a:t>
            </a:r>
            <a:r>
              <a:rPr lang="ru-RU" sz="1200" spc="-35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 Центра Мирового наследия ЮНЕСКО в своем историческом письме от20 января 2007 года поздравил с Байкальской номинацией Посла, </a:t>
            </a:r>
            <a:r>
              <a:rPr lang="ru-RU" sz="1200" spc="-3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Постоянного делегата </a:t>
            </a:r>
            <a:r>
              <a:rPr lang="ru-RU" sz="1200" spc="-25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Постоянной делегации </a:t>
            </a:r>
            <a:r>
              <a:rPr lang="ru-RU" sz="1200" spc="-25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России при ЮНЕСКО Михаила Федотова. Сообщил, что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Комитет по Мировому наследию во время его двенадцатой сессии, состоявшейся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Мериде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Мексика, 2-7 декабря 1996 г., признал озеро Байкал примером выдающейся пресноводной экосистемы согласно критериям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),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),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III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 и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IV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). Это - самое древнее и самое глубокое озеро мира, содержащее 20% находящихся в незамерзшем состоянии поверхностных пресных вод Земли. В озере обитает выдающаяся флора и фауна, представляющая исключительное значение для эволюционной науки. Озеро окружено системой охраняемых территорий, представляющих особую ценность благодаря их красоте и другим природным качествам».</a:t>
            </a: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spc="-25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DCBE51-CCAC-480B-829E-F9F77AB8711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804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spc="-25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Бернд</a:t>
            </a:r>
            <a:r>
              <a:rPr lang="ru-RU" sz="1200" spc="-25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 фон </a:t>
            </a:r>
            <a:r>
              <a:rPr lang="ru-RU" sz="1200" spc="-25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Дросте,</a:t>
            </a:r>
            <a:r>
              <a:rPr lang="ru-RU" sz="1200" spc="-35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Директор</a:t>
            </a:r>
            <a:r>
              <a:rPr lang="ru-RU" sz="1200" spc="-35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 Центра Мирового наследия ЮНЕСКО в своем историческом письме от20 января 2007 года поздравил с Байкальской номинацией Посла, </a:t>
            </a:r>
            <a:r>
              <a:rPr lang="ru-RU" sz="1200" spc="-3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Постоянного делегата </a:t>
            </a:r>
            <a:r>
              <a:rPr lang="ru-RU" sz="1200" spc="-25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Постоянной делегации </a:t>
            </a:r>
            <a:r>
              <a:rPr lang="ru-RU" sz="1200" spc="-25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России при ЮНЕСКО Михаила Федотова. Сообщил, что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Комитет по Мировому наследию во время его двенадцатой сессии, состоявшейся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Мериде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Мексика, 2-7 декабря 1996 г., признал озеро Байкал примером выдающейся пресноводной экосистемы согласно критериям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),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),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III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 и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IV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). Это - самое древнее и самое глубокое озеро мира, содержащее 20% находящихся в незамерзшем состоянии поверхностных пресных вод Земли. В озере обитает выдающаяся флора и фауна, представляющая исключительное значение для эволюционной науки. Озеро окружено системой охраняемых территорий, представляющих особую ценность благодаря их красоте и другим природным качествам».</a:t>
            </a: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spc="-25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DCBE51-CCAC-480B-829E-F9F77AB8711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804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spc="-25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Бернд</a:t>
            </a:r>
            <a:r>
              <a:rPr lang="ru-RU" sz="1200" spc="-25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 фон </a:t>
            </a:r>
            <a:r>
              <a:rPr lang="ru-RU" sz="1200" spc="-25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Дросте,</a:t>
            </a:r>
            <a:r>
              <a:rPr lang="ru-RU" sz="1200" spc="-35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Директор</a:t>
            </a:r>
            <a:r>
              <a:rPr lang="ru-RU" sz="1200" spc="-35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 Центра Мирового наследия ЮНЕСКО в своем историческом письме от20 января 2007 года поздравил с Байкальской номинацией Посла, </a:t>
            </a:r>
            <a:r>
              <a:rPr lang="ru-RU" sz="1200" spc="-3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Постоянного делегата </a:t>
            </a:r>
            <a:r>
              <a:rPr lang="ru-RU" sz="1200" spc="-25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Постоянной делегации </a:t>
            </a:r>
            <a:r>
              <a:rPr lang="ru-RU" sz="1200" spc="-25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России при ЮНЕСКО Михаила Федотова. Сообщил, что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Комитет по Мировому наследию во время его двенадцатой сессии, состоявшейся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Мериде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Мексика, 2-7 декабря 1996 г., признал озеро Байкал примером выдающейся пресноводной экосистемы согласно критериям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),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),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III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 и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IV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). Это - самое древнее и самое глубокое озеро мира, содержащее 20% находящихся в незамерзшем состоянии поверхностных пресных вод Земли. В озере обитает выдающаяся флора и фауна, представляющая исключительное значение для эволюционной науки. Озеро окружено системой охраняемых территорий, представляющих особую ценность благодаря их красоте и другим природным качествам».</a:t>
            </a: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spc="-25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DCBE51-CCAC-480B-829E-F9F77AB8711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804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Байкал – сердце планеты!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DCBE51-CCAC-480B-829E-F9F77AB8711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29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60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65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72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196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353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21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84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36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3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483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92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647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57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288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7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4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1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03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28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9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500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895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847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71804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523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75259" y="1316039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6198307" y="1316039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8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59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204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5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86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206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3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3725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99474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096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310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736" y="425571"/>
            <a:ext cx="10363200" cy="1362075"/>
          </a:xfrm>
          <a:prstGeom prst="rect">
            <a:avLst/>
          </a:prstGeom>
        </p:spPr>
        <p:txBody>
          <a:bodyPr anchor="b"/>
          <a:lstStyle>
            <a:lvl1pPr algn="r">
              <a:defRPr sz="40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700215"/>
            <a:ext cx="10363200" cy="15001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50872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8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90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4928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4964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9787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0709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75259" y="1316039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6198307" y="1316039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7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01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2744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3314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53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96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3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932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838180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8199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552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736" y="425571"/>
            <a:ext cx="10363200" cy="1362075"/>
          </a:xfrm>
          <a:prstGeom prst="rect">
            <a:avLst/>
          </a:prstGeom>
        </p:spPr>
        <p:txBody>
          <a:bodyPr anchor="b"/>
          <a:lstStyle>
            <a:lvl1pPr algn="r">
              <a:defRPr sz="40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700215"/>
            <a:ext cx="10363200" cy="15001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816380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7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8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3010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8042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3261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37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3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470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8917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75259" y="1316039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6198307" y="1316039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7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9036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319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520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8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3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930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629202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840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303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736" y="425571"/>
            <a:ext cx="10363200" cy="1362075"/>
          </a:xfrm>
          <a:prstGeom prst="rect">
            <a:avLst/>
          </a:prstGeom>
        </p:spPr>
        <p:txBody>
          <a:bodyPr anchor="b"/>
          <a:lstStyle>
            <a:lvl1pPr algn="r">
              <a:defRPr sz="40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700215"/>
            <a:ext cx="10363200" cy="15001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878846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4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58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42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3061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9702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32016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0924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75259" y="1316039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6198307" y="1316039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4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7123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73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602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6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3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244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301418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5309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49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8036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736" y="425571"/>
            <a:ext cx="10363200" cy="1362075"/>
          </a:xfrm>
          <a:prstGeom prst="rect">
            <a:avLst/>
          </a:prstGeom>
        </p:spPr>
        <p:txBody>
          <a:bodyPr anchor="b"/>
          <a:lstStyle>
            <a:lvl1pPr algn="r">
              <a:defRPr sz="40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700215"/>
            <a:ext cx="10363200" cy="15001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933849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1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28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6851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946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81440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4752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75259" y="1316039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6198307" y="1316039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1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0475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989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6269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3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3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244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7673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70" indent="0">
              <a:buNone/>
              <a:defRPr sz="1600"/>
            </a:lvl2pPr>
            <a:lvl3pPr marL="1219140" indent="0">
              <a:buNone/>
              <a:defRPr sz="1300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407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144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358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736" y="425571"/>
            <a:ext cx="10363200" cy="1362075"/>
          </a:xfrm>
          <a:prstGeom prst="rect">
            <a:avLst/>
          </a:prstGeom>
        </p:spPr>
        <p:txBody>
          <a:bodyPr anchor="b"/>
          <a:lstStyle>
            <a:lvl1pPr algn="r">
              <a:defRPr sz="40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700215"/>
            <a:ext cx="10363200" cy="15001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028547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787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1975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51746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684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5943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0735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52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7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70" indent="0">
              <a:buNone/>
              <a:defRPr sz="3700"/>
            </a:lvl2pPr>
            <a:lvl3pPr marL="1219140" indent="0">
              <a:buNone/>
              <a:defRPr sz="3200"/>
            </a:lvl3pPr>
            <a:lvl4pPr marL="1828709" indent="0">
              <a:buNone/>
              <a:defRPr sz="2700"/>
            </a:lvl4pPr>
            <a:lvl5pPr marL="2438278" indent="0">
              <a:buNone/>
              <a:defRPr sz="2700"/>
            </a:lvl5pPr>
            <a:lvl6pPr marL="3047848" indent="0">
              <a:buNone/>
              <a:defRPr sz="2700"/>
            </a:lvl6pPr>
            <a:lvl7pPr marL="3657418" indent="0">
              <a:buNone/>
              <a:defRPr sz="2700"/>
            </a:lvl7pPr>
            <a:lvl8pPr marL="4266987" indent="0">
              <a:buNone/>
              <a:defRPr sz="2700"/>
            </a:lvl8pPr>
            <a:lvl9pPr marL="4876557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4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70" indent="0">
              <a:buNone/>
              <a:defRPr sz="1600"/>
            </a:lvl2pPr>
            <a:lvl3pPr marL="1219140" indent="0">
              <a:buNone/>
              <a:defRPr sz="1300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6672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8997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109082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402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23.03.2018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997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736" y="425570"/>
            <a:ext cx="10363200" cy="1362075"/>
          </a:xfrm>
          <a:prstGeom prst="rect">
            <a:avLst/>
          </a:prstGeom>
        </p:spPr>
        <p:txBody>
          <a:bodyPr anchor="b"/>
          <a:lstStyle>
            <a:lvl1pPr algn="r">
              <a:defRPr sz="40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700214"/>
            <a:ext cx="10363200" cy="15001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36494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4" tIns="60957" rIns="121914" bIns="6095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121914" tIns="60957" rIns="121914" bIns="6095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52"/>
            <a:ext cx="2844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40"/>
            <a:fld id="{12938BFD-B2AF-402D-BF8C-365A42343D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40"/>
              <a:t>23.03.2018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52"/>
            <a:ext cx="3860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4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52"/>
            <a:ext cx="2844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40"/>
            <a:fld id="{37CA3A08-245B-4136-89DC-F7DF9C91F9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8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121914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2938BFD-B2AF-402D-BF8C-365A42343D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37CA3A08-245B-4136-89DC-F7DF9C91F9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88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6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  <a:latin typeface="Arial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23.03.2018</a:t>
            </a:fld>
            <a:endParaRPr lang="ru-RU">
              <a:solidFill>
                <a:srgbClr val="AD0101">
                  <a:shade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AD0101">
                  <a:shade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89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  <a:latin typeface="Arial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AD0101">
                  <a:shade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8075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07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97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6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  <a:latin typeface="Arial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23.03.2018</a:t>
            </a:fld>
            <a:endParaRPr lang="ru-RU">
              <a:solidFill>
                <a:srgbClr val="AD0101">
                  <a:shade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AD0101">
                  <a:shade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79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  <a:latin typeface="Arial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AD0101">
                  <a:shade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97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8065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67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96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6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  <a:latin typeface="Arial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23.03.2018</a:t>
            </a:fld>
            <a:endParaRPr lang="ru-RU">
              <a:solidFill>
                <a:srgbClr val="AD0101">
                  <a:shade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AD0101">
                  <a:shade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7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  <a:latin typeface="Arial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AD0101">
                  <a:shade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96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805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8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945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6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  <a:latin typeface="Arial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23.03.2018</a:t>
            </a:fld>
            <a:endParaRPr lang="ru-RU">
              <a:solidFill>
                <a:srgbClr val="AD0101">
                  <a:shade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AD0101">
                  <a:shade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47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  <a:latin typeface="Arial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AD0101">
                  <a:shade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945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803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40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915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6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  <a:latin typeface="Arial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23.03.2018</a:t>
            </a:fld>
            <a:endParaRPr lang="ru-RU">
              <a:solidFill>
                <a:srgbClr val="AD0101">
                  <a:shade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AD0101">
                  <a:shade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17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  <a:latin typeface="Arial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AD0101">
                  <a:shade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915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80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  <a:latin typeface="Arial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23.03.2018</a:t>
            </a:fld>
            <a:endParaRPr lang="ru-RU">
              <a:solidFill>
                <a:srgbClr val="AD0101">
                  <a:shade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AD0101">
                  <a:shade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  <a:latin typeface="Arial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AD0101">
                  <a:shade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77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jpeg"/><Relationship Id="rId7" Type="http://schemas.openxmlformats.org/officeDocument/2006/relationships/image" Target="../media/image2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7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D:\1Мои документы\1МОИ\1Мои рисунки\Изображения, рисунки\1Пейзаж\Красота\Байкал\Ольхон\осень\М. Чукмасова\65052_523909214351710_1731699236_n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091" y="3563981"/>
            <a:ext cx="3364276" cy="229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8283" y="2321166"/>
            <a:ext cx="10610193" cy="1231098"/>
          </a:xfrm>
          <a:prstGeom prst="rect">
            <a:avLst/>
          </a:prstGeom>
        </p:spPr>
        <p:style>
          <a:lnRef idx="0">
            <a:schemeClr val="accent3"/>
          </a:lnRef>
          <a:fillRef idx="1001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21912" tIns="60956" rIns="121912" bIns="60956" rtlCol="0">
            <a:spAutoFit/>
          </a:bodyPr>
          <a:lstStyle/>
          <a:p>
            <a:pPr algn="ctr" defTabSz="1219110"/>
            <a:r>
              <a:rPr lang="ru-RU" sz="2400" b="1" dirty="0">
                <a:solidFill>
                  <a:schemeClr val="bg1"/>
                </a:solidFill>
                <a:ea typeface="Times New Roman"/>
              </a:rPr>
              <a:t>Байкал: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ea typeface="Times New Roman"/>
              </a:rPr>
              <a:t>загрязнять</a:t>
            </a:r>
            <a:r>
              <a:rPr lang="ru-RU" sz="2400" b="1" dirty="0">
                <a:solidFill>
                  <a:schemeClr val="bg1"/>
                </a:solidFill>
                <a:ea typeface="Times New Roman"/>
              </a:rPr>
              <a:t> нельзя </a:t>
            </a:r>
            <a:r>
              <a:rPr lang="ru-RU" sz="2400" b="1" dirty="0" smtClean="0">
                <a:solidFill>
                  <a:srgbClr val="00B050"/>
                </a:solidFill>
                <a:ea typeface="Times New Roman"/>
              </a:rPr>
              <a:t>сохранить.</a:t>
            </a:r>
            <a:r>
              <a:rPr lang="ru-RU" sz="2400" b="1" dirty="0" smtClean="0">
                <a:solidFill>
                  <a:schemeClr val="bg1"/>
                </a:solidFill>
                <a:ea typeface="Times New Roman"/>
              </a:rPr>
              <a:t> </a:t>
            </a:r>
            <a:r>
              <a:rPr lang="ru-RU" sz="2400" b="1" dirty="0">
                <a:solidFill>
                  <a:schemeClr val="bg1"/>
                </a:solidFill>
                <a:ea typeface="Times New Roman"/>
              </a:rPr>
              <a:t>Как все-таки </a:t>
            </a:r>
            <a:r>
              <a:rPr lang="ru-RU" sz="2400" b="1" dirty="0">
                <a:solidFill>
                  <a:srgbClr val="FF0000"/>
                </a:solidFill>
                <a:ea typeface="Times New Roman"/>
              </a:rPr>
              <a:t>решить застарелые проблемы </a:t>
            </a:r>
            <a:r>
              <a:rPr lang="ru-RU" sz="2400" b="1" dirty="0">
                <a:solidFill>
                  <a:schemeClr val="bg1"/>
                </a:solidFill>
                <a:ea typeface="Times New Roman"/>
              </a:rPr>
              <a:t>( утилизация отходов БЦБК, строительство очистных сооружений, остановить деградацию земель ОППТ вокруг </a:t>
            </a:r>
            <a:r>
              <a:rPr lang="ru-RU" sz="2400" b="1" dirty="0" smtClean="0">
                <a:solidFill>
                  <a:schemeClr val="bg1"/>
                </a:solidFill>
                <a:ea typeface="Times New Roman"/>
              </a:rPr>
              <a:t>Байкала и др.)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59431" y="3770021"/>
            <a:ext cx="5738647" cy="240065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Варфоломеева Людмила 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Васильевна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ctr"/>
            <a:endParaRPr lang="ru-RU" sz="2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/>
            <a:r>
              <a:rPr lang="ru-RU" sz="15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</a:t>
            </a:r>
            <a:r>
              <a:rPr lang="ru-RU" sz="15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иректор Центра стратегического развития  Агентства безопасности по инвестициям и бизнесу в России; </a:t>
            </a:r>
          </a:p>
          <a:p>
            <a:pPr lvl="0"/>
            <a:r>
              <a:rPr lang="ru-RU" sz="15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Эксперт, руководитель Рабочей группы по реформе в сфере обращения  с отходами  ЦОМ  ОНФ по проблемам экологии и защиты </a:t>
            </a:r>
            <a:r>
              <a:rPr lang="ru-RU" sz="1500" b="1" i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леса</a:t>
            </a:r>
            <a:endParaRPr lang="ru-RU" sz="1500" b="1" i="1" dirty="0">
              <a:solidFill>
                <a:schemeClr val="tx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293" y="3770018"/>
            <a:ext cx="568063" cy="77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991" y="3342574"/>
            <a:ext cx="133508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93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3463" y="1"/>
            <a:ext cx="8765628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Рекомендации Комитета по Мировому Наследию ЮНЕСКО (20.01.1997 г.)</a:t>
            </a:r>
          </a:p>
        </p:txBody>
      </p:sp>
      <p:pic>
        <p:nvPicPr>
          <p:cNvPr id="2" name="Picture 4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517" y="972934"/>
            <a:ext cx="1082331" cy="67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35" y="977464"/>
            <a:ext cx="658841" cy="90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3" y="1881933"/>
            <a:ext cx="933721" cy="78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525460" y="1309410"/>
            <a:ext cx="9503639" cy="5039404"/>
          </a:xfrm>
          <a:prstGeom prst="roundRect">
            <a:avLst/>
          </a:prstGeom>
          <a:gradFill rotWithShape="1">
            <a:gsLst>
              <a:gs pos="0">
                <a:srgbClr val="AC956E">
                  <a:tint val="30000"/>
                  <a:satMod val="250000"/>
                </a:srgbClr>
              </a:gs>
              <a:gs pos="72000">
                <a:srgbClr val="AC956E">
                  <a:tint val="75000"/>
                  <a:satMod val="210000"/>
                </a:srgbClr>
              </a:gs>
              <a:gs pos="100000">
                <a:srgbClr val="AC956E">
                  <a:tint val="85000"/>
                  <a:satMod val="210000"/>
                </a:srgbClr>
              </a:gs>
            </a:gsLst>
            <a:lin ang="5400000" scaled="1"/>
          </a:gradFill>
          <a:ln w="10000" cap="flat" cmpd="sng" algn="ctr">
            <a:solidFill>
              <a:srgbClr val="AC956E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228600" defTabSz="91440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33400" algn="l"/>
                <a:tab pos="685800" algn="l"/>
              </a:tabLst>
              <a:defRPr/>
            </a:pPr>
            <a:r>
              <a:rPr kumimoji="0" lang="ru-RU" sz="2000" b="1" i="0" u="none" strike="noStrike" kern="0" cap="none" spc="-6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/>
                <a:cs typeface="Arial" panose="020B0604020202020204" pitchFamily="34" charset="0"/>
              </a:rPr>
              <a:t>«…а)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/>
                <a:cs typeface="Arial" panose="020B0604020202020204" pitchFamily="34" charset="0"/>
              </a:rPr>
              <a:t> </a:t>
            </a:r>
            <a:r>
              <a:rPr kumimoji="0" lang="ru-RU" sz="2000" b="1" i="0" u="none" strike="noStrike" kern="0" cap="none" spc="-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/>
                <a:cs typeface="Arial" panose="020B0604020202020204" pitchFamily="34" charset="0"/>
              </a:rPr>
              <a:t>необходимо обеспечить окончательное принятие Думой </a:t>
            </a:r>
            <a:r>
              <a:rPr kumimoji="0" lang="ru-RU" sz="2000" b="1" i="0" u="none" strike="noStrike" kern="0" cap="none" spc="-2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Times New Roman"/>
                <a:cs typeface="Arial" panose="020B0604020202020204" pitchFamily="34" charset="0"/>
              </a:rPr>
              <a:t>Закона об озере Байкал</a:t>
            </a:r>
            <a:r>
              <a:rPr kumimoji="0" lang="ru-RU" sz="2000" b="1" i="0" u="none" strike="noStrike" kern="0" cap="none" spc="-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/>
                <a:cs typeface="Arial" panose="020B0604020202020204" pitchFamily="34" charset="0"/>
              </a:rPr>
              <a:t>;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Calibri"/>
              <a:cs typeface="Arial" panose="020B0604020202020204" pitchFamily="34" charset="0"/>
            </a:endParaRPr>
          </a:p>
          <a:p>
            <a:pPr marL="0" marR="0" lvl="0" indent="228600" defTabSz="91440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33400" algn="l"/>
              </a:tabLst>
              <a:defRPr/>
            </a:pPr>
            <a:r>
              <a:rPr kumimoji="0" lang="ru-RU" sz="2000" b="1" i="0" u="none" strike="noStrike" kern="0" cap="none" spc="-6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/>
                <a:cs typeface="Arial" panose="020B0604020202020204" pitchFamily="34" charset="0"/>
              </a:rPr>
              <a:t>б)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/>
                <a:cs typeface="Arial" panose="020B0604020202020204" pitchFamily="34" charset="0"/>
              </a:rPr>
              <a:t> </a:t>
            </a:r>
            <a:r>
              <a:rPr kumimoji="0" lang="ru-RU" sz="2000" b="1" i="0" u="none" strike="noStrike" kern="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/>
                <a:cs typeface="Arial" panose="020B0604020202020204" pitchFamily="34" charset="0"/>
              </a:rPr>
              <a:t>необходимо перепрофилировать Байкальский целлюлозно-бумажный комбинат  </a:t>
            </a:r>
            <a:r>
              <a:rPr kumimoji="0" lang="ru-RU" sz="2000" b="1" i="0" u="none" strike="noStrike" kern="0" cap="none" spc="-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/>
                <a:cs typeface="Arial" panose="020B0604020202020204" pitchFamily="34" charset="0"/>
              </a:rPr>
              <a:t>так, чтобы он </a:t>
            </a:r>
            <a:r>
              <a:rPr kumimoji="0" lang="ru-RU" sz="2000" b="1" i="0" u="none" strike="noStrike" kern="0" cap="none" spc="-2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Times New Roman"/>
                <a:cs typeface="Arial" panose="020B0604020202020204" pitchFamily="34" charset="0"/>
              </a:rPr>
              <a:t>перестал быть источником загрязнений;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Calibri"/>
              <a:cs typeface="Arial" panose="020B0604020202020204" pitchFamily="34" charset="0"/>
            </a:endParaRPr>
          </a:p>
          <a:p>
            <a:pPr marL="0" marR="0" lvl="0" indent="228600" defTabSz="91440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33400" algn="l"/>
              </a:tabLst>
              <a:defRPr/>
            </a:pPr>
            <a:r>
              <a:rPr kumimoji="0" lang="ru-RU" sz="2000" b="1" i="0" u="none" strike="noStrike" kern="0" cap="none" spc="-6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/>
                <a:cs typeface="Arial" panose="020B0604020202020204" pitchFamily="34" charset="0"/>
              </a:rPr>
              <a:t>в)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/>
                <a:cs typeface="Arial" panose="020B0604020202020204" pitchFamily="34" charset="0"/>
              </a:rPr>
              <a:t> </a:t>
            </a:r>
            <a:r>
              <a:rPr kumimoji="0" lang="ru-RU" sz="2000" b="1" i="0" u="none" strike="noStrike" kern="0" cap="none" spc="-2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/>
                <a:cs typeface="Arial" panose="020B0604020202020204" pitchFamily="34" charset="0"/>
              </a:rPr>
              <a:t>необходимо </a:t>
            </a:r>
            <a:r>
              <a:rPr kumimoji="0" lang="ru-RU" sz="2000" b="1" i="0" u="none" strike="noStrike" kern="0" cap="none" spc="-2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Times New Roman"/>
                <a:cs typeface="Arial" panose="020B0604020202020204" pitchFamily="34" charset="0"/>
              </a:rPr>
              <a:t>снизить сброс загрязняющих веществ в реку Селенга;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Calibri"/>
              <a:cs typeface="Arial" panose="020B0604020202020204" pitchFamily="34" charset="0"/>
            </a:endParaRPr>
          </a:p>
          <a:p>
            <a:pPr marL="0" marR="0" lvl="0" indent="228600" algn="just" defTabSz="91440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33400" algn="l"/>
              </a:tabLst>
              <a:defRPr/>
            </a:pPr>
            <a:r>
              <a:rPr kumimoji="0" lang="ru-RU" sz="2000" b="1" i="0" u="none" strike="noStrike" kern="0" cap="none" spc="-7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/>
                <a:cs typeface="Arial" panose="020B0604020202020204" pitchFamily="34" charset="0"/>
              </a:rPr>
              <a:t>г)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/>
                <a:cs typeface="Arial" panose="020B0604020202020204" pitchFamily="34" charset="0"/>
              </a:rPr>
              <a:t> </a:t>
            </a:r>
            <a:r>
              <a:rPr kumimoji="0" lang="ru-RU" sz="2000" b="1" i="0" u="none" strike="noStrike" kern="0" cap="none" spc="-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/>
                <a:cs typeface="Arial" panose="020B0604020202020204" pitchFamily="34" charset="0"/>
              </a:rPr>
              <a:t>нужно   выделить  дополнительные  средства для  </a:t>
            </a:r>
            <a:r>
              <a:rPr kumimoji="0" lang="ru-RU" sz="20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Times New Roman"/>
                <a:cs typeface="Arial" panose="020B0604020202020204" pitchFamily="34" charset="0"/>
              </a:rPr>
              <a:t>обеспечения  деятельности </a:t>
            </a:r>
            <a:r>
              <a:rPr kumimoji="0" lang="ru-RU" sz="2000" b="1" i="0" u="none" strike="noStrike" kern="0" cap="none" spc="-2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Times New Roman"/>
                <a:cs typeface="Arial" panose="020B0604020202020204" pitchFamily="34" charset="0"/>
              </a:rPr>
              <a:t>заповедников и национальных парков</a:t>
            </a:r>
            <a:r>
              <a:rPr kumimoji="0" lang="ru-RU" sz="2000" b="1" i="0" u="none" strike="noStrike" kern="0" cap="none" spc="-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/>
                <a:cs typeface="Arial" panose="020B0604020202020204" pitchFamily="34" charset="0"/>
              </a:rPr>
              <a:t>, расположенных вокруг Байкала;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/>
                <a:cs typeface="Arial" panose="020B0604020202020204" pitchFamily="34" charset="0"/>
              </a:rPr>
              <a:t> 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Calibri"/>
              <a:cs typeface="Arial" panose="020B0604020202020204" pitchFamily="34" charset="0"/>
            </a:endParaRPr>
          </a:p>
          <a:p>
            <a:pPr marL="0" marR="0" lvl="0" indent="228600" defTabSz="91440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33400" algn="l"/>
              </a:tabLst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/>
                <a:cs typeface="Arial" panose="020B0604020202020204" pitchFamily="34" charset="0"/>
              </a:rPr>
              <a:t>д) </a:t>
            </a:r>
            <a:r>
              <a:rPr kumimoji="0" lang="ru-RU" sz="2000" b="1" i="0" u="none" strike="noStrike" kern="0" cap="none" spc="-1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/>
                <a:cs typeface="Arial" panose="020B0604020202020204" pitchFamily="34" charset="0"/>
              </a:rPr>
              <a:t>необходимо   обеспечить   и   усилить   </a:t>
            </a:r>
            <a:r>
              <a:rPr kumimoji="0" lang="ru-RU" sz="2000" b="1" i="0" u="none" strike="noStrike" kern="0" cap="none" spc="-1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Times New Roman"/>
                <a:cs typeface="Arial" panose="020B0604020202020204" pitchFamily="34" charset="0"/>
              </a:rPr>
              <a:t>поддержку   </a:t>
            </a:r>
          </a:p>
          <a:p>
            <a:pPr marL="0" marR="0" lvl="0" indent="228600" defTabSz="91440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33400" algn="l"/>
              </a:tabLst>
              <a:defRPr/>
            </a:pPr>
            <a:r>
              <a:rPr kumimoji="0" lang="ru-RU" sz="2000" b="1" i="0" u="none" strike="noStrike" kern="0" cap="none" spc="-1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Times New Roman"/>
                <a:cs typeface="Arial" panose="020B0604020202020204" pitchFamily="34" charset="0"/>
              </a:rPr>
              <a:t>научных   исследований   и   </a:t>
            </a:r>
            <a:r>
              <a:rPr kumimoji="0" lang="ru-RU" sz="2000" b="1" i="0" u="none" strike="noStrike" kern="0" cap="none" spc="-2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Times New Roman"/>
                <a:cs typeface="Arial" panose="020B0604020202020204" pitchFamily="34" charset="0"/>
              </a:rPr>
              <a:t>мониторинга на озере Байкал. </a:t>
            </a:r>
            <a:r>
              <a:rPr kumimoji="0" lang="ru-RU" sz="2000" b="1" i="0" u="none" strike="noStrike" kern="0" cap="none" spc="-2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/>
                <a:cs typeface="Arial" panose="020B0604020202020204" pitchFamily="34" charset="0"/>
              </a:rPr>
              <a:t>…» 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Calibri"/>
              <a:cs typeface="Arial" panose="020B0604020202020204" pitchFamily="34" charset="0"/>
            </a:endParaRPr>
          </a:p>
        </p:txBody>
      </p:sp>
      <p:pic>
        <p:nvPicPr>
          <p:cNvPr id="7" name="Picture 2" descr="C:\Users\n.ipatova\AppData\Local\Microsoft\Windows\Temporary Internet Files\Content.Outlook\DJODTZW9\IMG_17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79" y="3036497"/>
            <a:ext cx="2271985" cy="127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90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3463" y="2"/>
            <a:ext cx="8765628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ru-RU" sz="2400" b="1" kern="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</a:rPr>
              <a:t>Что же сейчас происходит на Байкале?</a:t>
            </a:r>
            <a:endParaRPr lang="ru-RU" sz="1800" b="1" kern="0" dirty="0" smtClean="0">
              <a:solidFill>
                <a:prstClr val="white"/>
              </a:solidFill>
            </a:endParaRPr>
          </a:p>
        </p:txBody>
      </p:sp>
      <p:pic>
        <p:nvPicPr>
          <p:cNvPr id="2" name="Picture 4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37" y="3011216"/>
            <a:ext cx="1082331" cy="67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35" y="977464"/>
            <a:ext cx="658841" cy="90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3" y="1881933"/>
            <a:ext cx="933721" cy="78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813033" y="867103"/>
            <a:ext cx="10265523" cy="5838377"/>
          </a:xfrm>
          <a:prstGeom prst="roundRect">
            <a:avLst/>
          </a:prstGeom>
          <a:solidFill>
            <a:srgbClr val="AC956E">
              <a:lumMod val="20000"/>
              <a:lumOff val="80000"/>
            </a:srgbClr>
          </a:solidFill>
          <a:ln w="10000" cap="flat" cmpd="sng" algn="ctr">
            <a:solidFill>
              <a:srgbClr val="AD0101"/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755"/>
              </a:spcAft>
              <a:buClrTx/>
              <a:buSzTx/>
              <a:buFont typeface="Times New Roman"/>
              <a:buChar char="•"/>
              <a:tabLst>
                <a:tab pos="457200" algn="l"/>
              </a:tabLst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нарушение водного режима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C956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C956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Ангаро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C956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-Енисейский каскад ГЭС, риски строительства новых в МНР, последствия катастрофических пожаров 2015 – 2016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C956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г.г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C956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.);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AC956E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755"/>
              </a:spcAft>
              <a:buClrTx/>
              <a:buSzTx/>
              <a:buFont typeface="Times New Roman"/>
              <a:buChar char="•"/>
              <a:tabLst>
                <a:tab pos="457200" algn="l"/>
              </a:tabLst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тотальное загрязнение  экосистемы озера 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биореагентами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токсикантами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супертоксикантами, сброс неочищенных сточных вод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C956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силу отсутствия или неэффективности работы очистных сооружений;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C956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AC956E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755"/>
              </a:spcAft>
              <a:buClrTx/>
              <a:buSzTx/>
              <a:buFont typeface="Times New Roman"/>
              <a:buChar char="•"/>
              <a:tabLst>
                <a:tab pos="457200" algn="l"/>
              </a:tabLst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сброс в озеро фекальных и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подсланевых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во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C956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 с судов;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AC956E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755"/>
              </a:spcAft>
              <a:buClrTx/>
              <a:buSzTx/>
              <a:buFont typeface="Times New Roman"/>
              <a:buChar char="•"/>
              <a:tabLst>
                <a:tab pos="457200" algn="l"/>
              </a:tabLst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C956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Источниками загрязнения являются хозяйствующие субъекты,  промышленные предприятия, предприятия сферы  ЖКХ, туристы. 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AC956E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755"/>
              </a:spcAft>
              <a:buClrTx/>
              <a:buSzTx/>
              <a:buFont typeface="Times New Roman"/>
              <a:buChar char="•"/>
              <a:tabLst>
                <a:tab pos="457200" algn="l"/>
              </a:tabLst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C956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Усугубляет ситуацию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отсутствие комплексной межрегиональной системы обращения с отходами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C956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производства и потребления, неэффективное управление лесным, водным хозяйством, системой ООПТ.</a:t>
            </a:r>
          </a:p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755"/>
              </a:spcAft>
              <a:buClrTx/>
              <a:buSzTx/>
              <a:buFont typeface="Times New Roman"/>
              <a:buChar char="•"/>
              <a:tabLst>
                <a:tab pos="457200" algn="l"/>
              </a:tabLst>
              <a:defRPr/>
            </a:pPr>
            <a:r>
              <a:rPr lang="ru-RU" sz="20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Открытая и циничная экспансия китайского капитала</a:t>
            </a:r>
            <a:r>
              <a:rPr lang="ru-RU" sz="2000" b="1" kern="0" dirty="0" smtClean="0">
                <a:solidFill>
                  <a:srgbClr val="AC956E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захват ими земель, строений, бизнеса вокруг Байкала,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C956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планы строительства  водопровода на Китай, безжалостная  вырубка лесов на БПТ и вывоз кругляка в КНР.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8390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323237" y="49016"/>
            <a:ext cx="10668155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Пример: выполнение мероприятий ФЦП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"ОХРАНА ОЗЕРА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БАЙКАЛ И СОЦИАЛЬНО-ЭКОНОМИЧЕСКОЕ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РАЗВИТИЕ БАЙКАЛЬСКОЙ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ПРИРОДНОЙ ТЕРРИТОРИИ НА 2012 - 2020 ГОДЫ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"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32000" y="1397000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681271" y="1162457"/>
            <a:ext cx="10877348" cy="4968550"/>
          </a:xfrm>
          <a:prstGeom prst="roundRect">
            <a:avLst/>
          </a:prstGeom>
          <a:gradFill flip="none" rotWithShape="1">
            <a:gsLst>
              <a:gs pos="0">
                <a:srgbClr val="FFFFCC"/>
              </a:gs>
              <a:gs pos="50000">
                <a:schemeClr val="tx2">
                  <a:lumMod val="10000"/>
                  <a:lumOff val="90000"/>
                  <a:shade val="67500"/>
                  <a:satMod val="115000"/>
                </a:schemeClr>
              </a:gs>
              <a:gs pos="100000">
                <a:schemeClr val="tx2">
                  <a:lumMod val="10000"/>
                  <a:lumOff val="9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Verdana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430283"/>
              </p:ext>
            </p:extLst>
          </p:nvPr>
        </p:nvGraphicFramePr>
        <p:xfrm>
          <a:off x="462947" y="1554163"/>
          <a:ext cx="11469309" cy="4525962"/>
        </p:xfrm>
        <a:graphic>
          <a:graphicData uri="http://schemas.openxmlformats.org/drawingml/2006/table">
            <a:tbl>
              <a:tblPr firstRow="1" bandRow="1"/>
              <a:tblGrid>
                <a:gridCol w="1888637"/>
                <a:gridCol w="747235"/>
                <a:gridCol w="969869"/>
                <a:gridCol w="942339"/>
                <a:gridCol w="988747"/>
                <a:gridCol w="988747"/>
                <a:gridCol w="988747"/>
                <a:gridCol w="988747"/>
                <a:gridCol w="988747"/>
                <a:gridCol w="988747"/>
                <a:gridCol w="988747"/>
              </a:tblGrid>
              <a:tr h="510598">
                <a:tc gridSpan="1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9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Целевые индикаторы (9)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729" marR="113729" marT="42649" marB="426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010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174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113729" marR="113729" marT="42649" marB="4264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729" marR="113729" marT="42649" marB="42649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 этап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729" marR="113729" marT="42649" marB="4264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II этап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17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729" marR="113729" marT="42649" marB="426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729" marR="113729" marT="42649" marB="426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729" marR="113729" marT="42649" marB="426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</a:tr>
              <a:tr h="2831866">
                <a:tc>
                  <a:txBody>
                    <a:bodyPr/>
                    <a:lstStyle/>
                    <a:p>
                      <a:pPr marL="76200" marR="0" lvl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8125" algn="l"/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Сокращение объемов сбросов загрязненных сточных вод в водные объекты Байкальской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620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природной территории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729" marR="113729" marT="42649" marB="4264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процентов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729" marR="113729" marT="42649" marB="42649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729" marR="113729" marT="42649" marB="426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729" marR="113729" marT="42649" marB="426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95,3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729" marR="113729" marT="42649" marB="426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91,7</a:t>
                      </a:r>
                      <a:r>
                        <a:rPr lang="ru-RU" sz="1700" b="1" dirty="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?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78,9</a:t>
                      </a:r>
                      <a:r>
                        <a:rPr lang="ru-RU" sz="1700" b="1" dirty="0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?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70,7</a:t>
                      </a:r>
                      <a:r>
                        <a:rPr lang="ru-RU" sz="1700" b="1">
                          <a:effectLst/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?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77933C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53,3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77933C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40,4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77933C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31,6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</a:tr>
            </a:tbl>
          </a:graphicData>
        </a:graphic>
      </p:graphicFrame>
      <p:pic>
        <p:nvPicPr>
          <p:cNvPr id="3075" name="Picture 3" descr="D:\1Мои документы\1МОИ\1Мои рисунки\Изображения, рисунки\Деловые\Бизнес и управление\Мененджмент\IT Tehnolog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25" y="5006360"/>
            <a:ext cx="1090767" cy="108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679509" y="5949280"/>
            <a:ext cx="9435872" cy="908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Aft>
                <a:spcPts val="1350"/>
              </a:spcAft>
            </a:pPr>
            <a:r>
              <a:rPr lang="ru-RU" sz="1800" b="1" dirty="0" smtClean="0">
                <a:solidFill>
                  <a:prstClr val="white"/>
                </a:solidFill>
                <a:latin typeface="Helvetica"/>
                <a:ea typeface="Times New Roman"/>
                <a:cs typeface="Times New Roman"/>
              </a:rPr>
              <a:t>ФЦП принята правительством РФ в</a:t>
            </a:r>
            <a:r>
              <a:rPr lang="ru-RU" sz="1800" b="1" dirty="0">
                <a:solidFill>
                  <a:prstClr val="white"/>
                </a:solidFill>
                <a:latin typeface="Helvetica"/>
                <a:ea typeface="Times New Roman"/>
                <a:cs typeface="Times New Roman"/>
              </a:rPr>
              <a:t> июле 2011 года. </a:t>
            </a:r>
            <a:r>
              <a:rPr lang="ru-RU" sz="1800" b="1" dirty="0" err="1">
                <a:solidFill>
                  <a:prstClr val="white"/>
                </a:solidFill>
                <a:latin typeface="Helvetica"/>
                <a:ea typeface="Times New Roman"/>
                <a:cs typeface="Times New Roman"/>
              </a:rPr>
              <a:t>Госзаказчиком</a:t>
            </a:r>
            <a:r>
              <a:rPr lang="ru-RU" sz="1800" b="1" dirty="0">
                <a:solidFill>
                  <a:prstClr val="white"/>
                </a:solidFill>
                <a:latin typeface="Helvetica"/>
                <a:ea typeface="Times New Roman"/>
                <a:cs typeface="Times New Roman"/>
              </a:rPr>
              <a:t> выступило Минприроды РФ.</a:t>
            </a:r>
            <a:endParaRPr lang="ru-RU" sz="1800" b="1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204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3463" y="1"/>
            <a:ext cx="8765628" cy="7386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Заключение Счетной палаты РФ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/>
            <a:endParaRPr lang="ru-RU" sz="1800" kern="0" dirty="0" smtClean="0">
              <a:solidFill>
                <a:prstClr val="white"/>
              </a:solidFill>
            </a:endParaRPr>
          </a:p>
        </p:txBody>
      </p:sp>
      <p:pic>
        <p:nvPicPr>
          <p:cNvPr id="2" name="Picture 4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37" y="2024258"/>
            <a:ext cx="1082331" cy="67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35" y="977464"/>
            <a:ext cx="658841" cy="90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39" y="2926295"/>
            <a:ext cx="933721" cy="78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128345" y="1164167"/>
            <a:ext cx="9711560" cy="4312396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50000">
                <a:srgbClr val="303030">
                  <a:lumMod val="10000"/>
                  <a:lumOff val="90000"/>
                  <a:shade val="67500"/>
                  <a:satMod val="115000"/>
                </a:srgbClr>
              </a:gs>
              <a:gs pos="100000">
                <a:srgbClr val="303030">
                  <a:lumMod val="10000"/>
                  <a:lumOff val="90000"/>
                  <a:shade val="100000"/>
                  <a:satMod val="115000"/>
                </a:srgbClr>
              </a:gs>
            </a:gsLst>
            <a:lin ang="13500000" scaled="1"/>
            <a:tileRect/>
          </a:gradFill>
          <a:ln w="10000" cap="flat" cmpd="sng" algn="ctr">
            <a:solidFill>
              <a:srgbClr val="AD0101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just" defTabSz="91440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135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Times New Roman"/>
                <a:cs typeface="Times New Roman"/>
              </a:rPr>
              <a:t>«… в 2013—2015 годах общий объём финансирования программы по охране озера составил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/>
                <a:ea typeface="Times New Roman"/>
                <a:cs typeface="Times New Roman"/>
              </a:rPr>
              <a:t>7 млрд рублей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Times New Roman"/>
                <a:cs typeface="Times New Roman"/>
              </a:rPr>
              <a:t>, из которых государственными заказчиками уже израсходовано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/>
                <a:ea typeface="Times New Roman"/>
                <a:cs typeface="Times New Roman"/>
              </a:rPr>
              <a:t>4,9 млрд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Times New Roman"/>
                <a:cs typeface="Times New Roman"/>
              </a:rPr>
              <a:t>, при том что в эксплуатацию введено только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/>
                <a:ea typeface="Times New Roman"/>
                <a:cs typeface="Times New Roman"/>
              </a:rPr>
              <a:t>три из девяти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Times New Roman"/>
                <a:cs typeface="Times New Roman"/>
              </a:rPr>
              <a:t>запланированных объектов. </a:t>
            </a:r>
          </a:p>
          <a:p>
            <a:pPr marL="0" marR="0" lvl="0" indent="0" algn="ctr" defTabSz="91440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135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Times New Roman"/>
                <a:cs typeface="Times New Roman"/>
              </a:rPr>
              <a:t>Причина в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/>
                <a:ea typeface="Times New Roman"/>
                <a:cs typeface="Times New Roman"/>
              </a:rPr>
              <a:t>некачественной подготовке проектов регионами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Times New Roman"/>
                <a:cs typeface="Times New Roman"/>
              </a:rPr>
              <a:t>, как результат – в  позднем перечислении регионам бюджетных средств,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/>
                <a:ea typeface="Times New Roman"/>
                <a:cs typeface="Times New Roman"/>
              </a:rPr>
              <a:t>неэффективном контроле МПР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Times New Roman"/>
                <a:cs typeface="Times New Roman"/>
              </a:rPr>
              <a:t>. «Фактически контроль МПР сводится к получению отчётных форм от государственных заказчиков и направлению сводной отчётности в МЭР, Минфин, 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Times New Roman"/>
                <a:cs typeface="Times New Roman"/>
              </a:rPr>
              <a:t>Минобрнауки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Times New Roman"/>
                <a:cs typeface="Times New Roman"/>
              </a:rPr>
              <a:t> и Росстат. «При этом достоверность представленных отчётов не проверяется, документы, подтверждающие выполнение мероприятий, не запрашиваются» (Т. Голикова). </a:t>
            </a:r>
          </a:p>
        </p:txBody>
      </p:sp>
    </p:spTree>
    <p:extLst>
      <p:ext uri="{BB962C8B-B14F-4D97-AF65-F5344CB8AC3E}">
        <p14:creationId xmlns:p14="http://schemas.microsoft.com/office/powerpoint/2010/main" val="58390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Ж. диск Самсунг\1МОИ\1Мои рисунки\1.Изображения, рисунки\1Пейзаж\1Красота\Байкал\Экобедствие\Пожары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35229"/>
            <a:ext cx="3251677" cy="285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imag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49" y="1018641"/>
            <a:ext cx="1082331" cy="67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75" y="991559"/>
            <a:ext cx="658841" cy="90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625" y="110843"/>
            <a:ext cx="933721" cy="78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954932" y="1193215"/>
            <a:ext cx="10074167" cy="542152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50000">
                <a:srgbClr val="303030">
                  <a:lumMod val="10000"/>
                  <a:lumOff val="90000"/>
                  <a:shade val="67500"/>
                  <a:satMod val="115000"/>
                </a:srgbClr>
              </a:gs>
              <a:gs pos="100000">
                <a:srgbClr val="303030">
                  <a:lumMod val="10000"/>
                  <a:lumOff val="90000"/>
                  <a:shade val="100000"/>
                  <a:satMod val="115000"/>
                </a:srgbClr>
              </a:gs>
            </a:gsLst>
            <a:lin ang="0" scaled="1"/>
            <a:tileRect/>
          </a:gradFill>
          <a:ln w="10000" cap="flat" cmpd="sng" algn="ctr">
            <a:solidFill>
              <a:srgbClr val="AD0101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457200" algn="ctr" defTabSz="91440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Times New Roman"/>
              <a:cs typeface="Times New Roman"/>
            </a:endParaRPr>
          </a:p>
          <a:p>
            <a:pPr marL="0" marR="0" lvl="0" indent="457200" algn="ctr" defTabSz="91440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Times New Roman"/>
              <a:cs typeface="Times New Roman"/>
            </a:endParaRPr>
          </a:p>
          <a:p>
            <a:pPr marL="0" marR="0" lvl="0" indent="457200" algn="ctr" defTabSz="91440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Times New Roman"/>
              <a:cs typeface="Times New Roman"/>
            </a:endParaRPr>
          </a:p>
          <a:p>
            <a:pPr marL="0" marR="0" lvl="0" indent="457200" algn="ctr" defTabSz="91440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Times New Roman"/>
              <a:cs typeface="Times New Roman"/>
            </a:endParaRPr>
          </a:p>
          <a:p>
            <a:pPr marL="0" marR="0" lvl="0" indent="457200" algn="ctr" defTabSz="91440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Times New Roman"/>
              <a:cs typeface="Times New Roman"/>
            </a:endParaRPr>
          </a:p>
          <a:p>
            <a:pPr marL="0" marR="0" lvl="0" indent="457200" algn="ctr" defTabSz="91440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Times New Roman"/>
              <a:cs typeface="Times New Roman"/>
            </a:endParaRPr>
          </a:p>
          <a:p>
            <a:pPr marL="0" marR="0" lvl="0" indent="457200" algn="ctr" defTabSz="91440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Times New Roman"/>
              <a:cs typeface="Times New Roman"/>
            </a:endParaRPr>
          </a:p>
          <a:p>
            <a:pPr marL="0" marR="0" lvl="0" indent="457200" algn="ctr" defTabSz="91440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Times New Roman"/>
              <a:cs typeface="Times New Roman"/>
            </a:endParaRPr>
          </a:p>
          <a:p>
            <a:pPr marL="0" marR="0" lvl="0" indent="457200" algn="ctr" defTabSz="91440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Times New Roman"/>
              <a:cs typeface="Times New Roman"/>
            </a:endParaRPr>
          </a:p>
          <a:p>
            <a:pPr marL="0" marR="0" lvl="0" indent="457200" algn="ctr" defTabSz="91440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Times New Roman"/>
              <a:cs typeface="Times New Roman"/>
            </a:endParaRPr>
          </a:p>
          <a:p>
            <a:pPr marL="0" marR="0" lvl="0" indent="457200" algn="ctr" defTabSz="91440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Times New Roman"/>
              <a:cs typeface="Times New Roman"/>
            </a:endParaRPr>
          </a:p>
          <a:p>
            <a:pPr marL="0" marR="0" lvl="0" indent="457200" algn="ctr" defTabSz="91440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Times New Roman"/>
              <a:cs typeface="Times New Roman"/>
            </a:endParaRPr>
          </a:p>
          <a:p>
            <a:pPr marL="0" marR="0" lvl="0" indent="457200" algn="ctr" defTabSz="91440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Times New Roman"/>
              <a:cs typeface="Times New Roman"/>
            </a:endParaRPr>
          </a:p>
          <a:p>
            <a:pPr marL="0" marR="0" lvl="0" indent="457200" algn="ctr" defTabSz="91440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Times New Roman"/>
              <a:cs typeface="Times New Roman"/>
            </a:endParaRPr>
          </a:p>
          <a:p>
            <a:pPr marL="0" marR="0" lvl="0" indent="457200" algn="ctr" defTabSz="91440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Times New Roman"/>
              <a:cs typeface="Times New Roman"/>
            </a:endParaRPr>
          </a:p>
          <a:p>
            <a:pPr marL="0" marR="0" lvl="0" indent="457200" algn="ctr" defTabSz="91440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Times New Roman"/>
                <a:cs typeface="Times New Roman"/>
              </a:rPr>
              <a:t>…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Times New Roman"/>
                <a:cs typeface="Times New Roman"/>
              </a:rPr>
              <a:t>в результате по итогам 1 этапа реализации ФЦП в эксплуатацию введены только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DEDEE0">
                    <a:lumMod val="10000"/>
                  </a:srgbClr>
                </a:solidFill>
                <a:effectLst/>
                <a:uLnTx/>
                <a:uFillTx/>
                <a:latin typeface="Helvetica"/>
                <a:ea typeface="Times New Roman"/>
                <a:cs typeface="Times New Roman"/>
              </a:rPr>
              <a:t>полигон твёрдых бытовых отходов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Times New Roman"/>
                <a:cs typeface="Times New Roman"/>
              </a:rPr>
              <a:t>в Республике Бурятия и канализационная насосная станция с напорным коллектором в г. Байкальске.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/>
                <a:ea typeface="Times New Roman"/>
                <a:cs typeface="Times New Roman"/>
              </a:rPr>
              <a:t>Хозяйственно-фекальные стоки города, как мы уже упоминали,  прямым ходом идут в Байкал, и такая шокирующая картина -  практически  по всему побережью великого озера!</a:t>
            </a:r>
          </a:p>
          <a:p>
            <a:pPr marL="0" marR="0" lvl="0" indent="457200" algn="ctr" defTabSz="91440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234180" y="83562"/>
            <a:ext cx="6436887" cy="733534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135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anose="020B0A04020102020204" pitchFamily="34" charset="0"/>
              <a:ea typeface="Calibri"/>
              <a:cs typeface="Times New Roman"/>
            </a:endParaRPr>
          </a:p>
          <a:p>
            <a:pPr marL="0" marR="0" lvl="0" indent="0" algn="ctr" defTabSz="91440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135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>БАЙКАЛ -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>  SOS!!!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> 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224" y="1664509"/>
            <a:ext cx="4994349" cy="332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загрязнения воды на Байкале: Живая планета Земля, практическое восстановление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787" y="1691597"/>
            <a:ext cx="4364785" cy="327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90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:\1Мои документы\1МОИ\1Мои рисунки\Изображения, рисунки\1Пейзаж\Красота\Байкал\Ольхон\осень\М. Чукмасова\1381221_523615037714461_90770164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200337"/>
            <a:ext cx="4188588" cy="474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63463" y="1"/>
            <a:ext cx="8765628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endParaRPr lang="ru-RU" sz="2400" b="1" kern="0" dirty="0" smtClean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65000"/>
                  </a:prstClr>
                </a:outerShdw>
              </a:effectLst>
            </a:endParaRPr>
          </a:p>
          <a:p>
            <a:pPr defTabSz="914400"/>
            <a:r>
              <a:rPr lang="ru-RU" sz="2400" b="1" kern="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</a:rPr>
              <a:t>               ЧТО ДЕЛАТЬ</a:t>
            </a:r>
            <a:r>
              <a:rPr lang="ru-RU" sz="2400" kern="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</a:rPr>
              <a:t>?</a:t>
            </a:r>
            <a:endParaRPr lang="ru-RU" sz="1800" kern="0" dirty="0" smtClean="0">
              <a:solidFill>
                <a:prstClr val="white"/>
              </a:solidFill>
            </a:endParaRPr>
          </a:p>
        </p:txBody>
      </p:sp>
      <p:pic>
        <p:nvPicPr>
          <p:cNvPr id="2" name="Picture 4" descr="imag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117" y="134066"/>
            <a:ext cx="1082331" cy="67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518" y="-11068"/>
            <a:ext cx="658841" cy="90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093" y="-11069"/>
            <a:ext cx="933721" cy="78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38416" y="1200372"/>
            <a:ext cx="6060367" cy="4401205"/>
          </a:xfrm>
          <a:prstGeom prst="rect">
            <a:avLst/>
          </a:prstGeom>
          <a:gradFill>
            <a:gsLst>
              <a:gs pos="0">
                <a:srgbClr val="FFFF99"/>
              </a:gs>
              <a:gs pos="50000">
                <a:srgbClr val="303030">
                  <a:lumMod val="10000"/>
                  <a:lumOff val="90000"/>
                  <a:shade val="67500"/>
                  <a:satMod val="115000"/>
                </a:srgbClr>
              </a:gs>
              <a:gs pos="100000">
                <a:srgbClr val="303030">
                  <a:lumMod val="10000"/>
                  <a:lumOff val="90000"/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</a:gradFill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Arial" charset="0"/>
                <a:cs typeface="Arial" charset="0"/>
              </a:rPr>
              <a:t>Предлагаем НОВОЕ прочтение,  актуальное  использование Итогового решения 1 Всероссийского съезда  по охране природы 1995 года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о признании Байкальского региона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модельной территорией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по отработке перехода России на устойчивое развитие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,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Arial" charset="0"/>
                <a:cs typeface="Arial" charset="0"/>
              </a:rPr>
              <a:t>сможет в кратчайшие сроки обеспечить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Arial" charset="0"/>
                <a:cs typeface="Arial" charset="0"/>
              </a:rPr>
              <a:t>конкурентоспособность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Arial" charset="0"/>
                <a:cs typeface="Arial" charset="0"/>
              </a:rPr>
              <a:t>и новое позиционирование страны в рамках умной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«зеленой» модернизации, инновационного развития, эффективного  обращения с отходами,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энергоэффективности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,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народо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 -  и ресурсосбережения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38416" y="5349488"/>
            <a:ext cx="6060367" cy="1200329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AD0101">
                  <a:tint val="44500"/>
                  <a:satMod val="160000"/>
                </a:srgbClr>
              </a:gs>
              <a:gs pos="100000">
                <a:srgbClr val="AD0101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AD010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Arial" charset="0"/>
                <a:cs typeface="Arial" charset="0"/>
              </a:rPr>
              <a:t>БАЙКАЛ –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AD010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Arial" charset="0"/>
                <a:cs typeface="Arial" charset="0"/>
              </a:rPr>
              <a:t>СЕРДЦЕ РОССИИ, Ольхон – сердце Байкала!</a:t>
            </a:r>
          </a:p>
        </p:txBody>
      </p:sp>
    </p:spTree>
    <p:extLst>
      <p:ext uri="{BB962C8B-B14F-4D97-AF65-F5344CB8AC3E}">
        <p14:creationId xmlns:p14="http://schemas.microsoft.com/office/powerpoint/2010/main" val="58390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3463" y="2"/>
            <a:ext cx="8450316" cy="1384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endParaRPr lang="ru-RU" sz="2800" b="1" kern="0" dirty="0" smtClean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65000"/>
                  </a:prstClr>
                </a:outerShdw>
              </a:effectLst>
            </a:endParaRPr>
          </a:p>
          <a:p>
            <a:pPr algn="ctr" defTabSz="914400"/>
            <a:r>
              <a:rPr lang="ru-RU" sz="2800" b="1" kern="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</a:rPr>
              <a:t> Предложения: задачи</a:t>
            </a:r>
          </a:p>
          <a:p>
            <a:pPr algn="ctr" defTabSz="914400"/>
            <a:endParaRPr lang="ru-RU" sz="2800" b="1" kern="0" dirty="0" smtClean="0">
              <a:solidFill>
                <a:prstClr val="white"/>
              </a:solidFill>
            </a:endParaRPr>
          </a:p>
        </p:txBody>
      </p:sp>
      <p:pic>
        <p:nvPicPr>
          <p:cNvPr id="2" name="Picture 4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641" y="231085"/>
            <a:ext cx="1082331" cy="67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377" y="173425"/>
            <a:ext cx="658841" cy="90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968" y="115760"/>
            <a:ext cx="933721" cy="78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78376" y="1385003"/>
            <a:ext cx="11335407" cy="4747789"/>
          </a:xfrm>
          <a:prstGeom prst="rect">
            <a:avLst/>
          </a:prstGeom>
          <a:solidFill>
            <a:srgbClr val="DEDEE0"/>
          </a:solidFill>
          <a:ln w="10000" cap="flat" cmpd="sng" algn="ctr">
            <a:solidFill>
              <a:srgbClr val="AC956E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dk1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8313" lvl="0" indent="-285750" algn="ctr" defTabSz="914400">
              <a:spcBef>
                <a:spcPts val="0"/>
              </a:spcBef>
              <a:buFontTx/>
              <a:buChar char="-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/>
                <a:cs typeface="Arial" panose="020B0604020202020204" pitchFamily="34" charset="0"/>
              </a:rPr>
              <a:t>Определить особый  глобальный «зеленый» статус БПТ и озера Байкал, как модельной территории национального масштаба с пилотами в сфере  УР, «зеленых»  финансов, </a:t>
            </a:r>
            <a:r>
              <a:rPr lang="ru-RU" sz="1400" b="1" dirty="0" err="1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/>
                <a:cs typeface="Arial" panose="020B0604020202020204" pitchFamily="34" charset="0"/>
              </a:rPr>
              <a:t>низкоуглеродной</a:t>
            </a:r>
            <a:r>
              <a:rPr lang="ru-RU" sz="1400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/>
                <a:cs typeface="Arial" panose="020B0604020202020204" pitchFamily="34" charset="0"/>
              </a:rPr>
              <a:t> экономики и инноваций;</a:t>
            </a:r>
          </a:p>
          <a:p>
            <a:pPr marL="468313" lvl="0" indent="-285750" algn="ctr" defTabSz="914400">
              <a:spcBef>
                <a:spcPts val="0"/>
              </a:spcBef>
              <a:buFontTx/>
              <a:buChar char="-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/>
                <a:cs typeface="Arial" panose="020B0604020202020204" pitchFamily="34" charset="0"/>
              </a:rPr>
              <a:t>Сохранение </a:t>
            </a:r>
            <a:r>
              <a:rPr lang="ru-RU" sz="14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/>
                <a:cs typeface="Arial" panose="020B0604020202020204" pitchFamily="34" charset="0"/>
              </a:rPr>
              <a:t>экосистемы озера Байкал, как стратегического ресурса чистой питьевой воды России;</a:t>
            </a:r>
            <a:br>
              <a:rPr lang="ru-RU" sz="14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/>
                <a:cs typeface="Arial" panose="020B0604020202020204" pitchFamily="34" charset="0"/>
              </a:rPr>
              <a:t>- 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50604050505020204" pitchFamily="18" charset="0"/>
                <a:cs typeface="Arial" panose="020B0604020202020204" pitchFamily="34" charset="0"/>
              </a:rPr>
              <a:t>Определение миссии, целей и задач охраны озера Байкал, </a:t>
            </a:r>
          </a:p>
          <a:p>
            <a:pPr marL="182563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50604050505020204" pitchFamily="18" charset="0"/>
                <a:cs typeface="Arial" panose="020B0604020202020204" pitchFamily="34" charset="0"/>
              </a:rPr>
              <a:t>борьбы с загрязнениями;</a:t>
            </a:r>
            <a:b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50604050505020204" pitchFamily="18" charset="0"/>
                <a:cs typeface="Arial" panose="020B0604020202020204" pitchFamily="34" charset="0"/>
              </a:rPr>
            </a:b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50604050505020204" pitchFamily="18" charset="0"/>
                <a:cs typeface="Arial" panose="020B0604020202020204" pitchFamily="34" charset="0"/>
              </a:rPr>
              <a:t>-  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50604050505020204" pitchFamily="18" charset="0"/>
                <a:ea typeface="Calibri"/>
                <a:cs typeface="Arial" panose="020B0604020202020204" pitchFamily="34" charset="0"/>
              </a:rPr>
              <a:t>Экспертный  многофакторный анализ ситуации в области охраны озера Байкал и устойчивого развития БПТ:  нормативно-правовое регулирование, основные проблемы, пути решения;</a:t>
            </a:r>
            <a:b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50604050505020204" pitchFamily="18" charset="0"/>
                <a:ea typeface="Calibri"/>
                <a:cs typeface="Arial" panose="020B0604020202020204" pitchFamily="34" charset="0"/>
              </a:rPr>
            </a:b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50604050505020204" pitchFamily="18" charset="0"/>
                <a:ea typeface="Calibri"/>
                <a:cs typeface="Arial" panose="020B0604020202020204" pitchFamily="34" charset="0"/>
              </a:rPr>
              <a:t>-  разработка и реализация Приоритетного  проекта «Великое озеро Великой страны»: стратегический вектор, концептуальный анализ, ход разработки, планируемые результаты;</a:t>
            </a:r>
            <a:b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50604050505020204" pitchFamily="18" charset="0"/>
                <a:ea typeface="Calibri"/>
                <a:cs typeface="Arial" panose="020B0604020202020204" pitchFamily="34" charset="0"/>
              </a:rPr>
            </a:b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50604050505020204" pitchFamily="18" charset="0"/>
                <a:ea typeface="Calibri"/>
                <a:cs typeface="Arial" panose="020B0604020202020204" pitchFamily="34" charset="0"/>
              </a:rPr>
              <a:t>-     найти Актуальные пути решения проблемы техно- и антропогенного загрязнения </a:t>
            </a:r>
            <a:r>
              <a:rPr kumimoji="0" lang="ru-RU" sz="14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50604050505020204" pitchFamily="18" charset="0"/>
                <a:ea typeface="Calibri"/>
                <a:cs typeface="Arial" panose="020B0604020202020204" pitchFamily="34" charset="0"/>
              </a:rPr>
              <a:t>водных,земельных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50604050505020204" pitchFamily="18" charset="0"/>
                <a:ea typeface="Calibri"/>
                <a:cs typeface="Arial" panose="020B0604020202020204" pitchFamily="34" charset="0"/>
              </a:rPr>
              <a:t> ресурсов </a:t>
            </a:r>
            <a:r>
              <a:rPr lang="ru-RU" sz="1400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/>
                <a:cs typeface="Arial" panose="020B0604020202020204" pitchFamily="34" charset="0"/>
              </a:rPr>
              <a:t>и атмосферы 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50604050505020204" pitchFamily="18" charset="0"/>
                <a:ea typeface="Calibri"/>
                <a:cs typeface="Arial" panose="020B0604020202020204" pitchFamily="34" charset="0"/>
              </a:rPr>
              <a:t>на БПТ;</a:t>
            </a:r>
          </a:p>
          <a:p>
            <a:pPr marL="468313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457200" algn="l"/>
              </a:tabLst>
              <a:defRPr/>
            </a:pP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50604050505020204" pitchFamily="18" charset="0"/>
                <a:ea typeface="Calibri"/>
                <a:cs typeface="Arial" panose="020B0604020202020204" pitchFamily="34" charset="0"/>
              </a:rPr>
              <a:t>снижение уровня сброса сточных вод в озеро Байкал;</a:t>
            </a:r>
          </a:p>
          <a:p>
            <a:pPr marL="468313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457200" algn="l"/>
              </a:tabLst>
              <a:defRPr/>
            </a:pP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50604050505020204" pitchFamily="18" charset="0"/>
                <a:ea typeface="Calibri"/>
                <a:cs typeface="Arial" panose="020B0604020202020204" pitchFamily="34" charset="0"/>
              </a:rPr>
              <a:t>борьба с развитием </a:t>
            </a:r>
            <a:r>
              <a:rPr kumimoji="0" lang="ru-RU" sz="14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50604050505020204" pitchFamily="18" charset="0"/>
                <a:ea typeface="Calibri"/>
                <a:cs typeface="Arial" panose="020B0604020202020204" pitchFamily="34" charset="0"/>
              </a:rPr>
              <a:t>эвтрофикации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50604050505020204" pitchFamily="18" charset="0"/>
                <a:ea typeface="Calibri"/>
                <a:cs typeface="Arial" panose="020B0604020202020204" pitchFamily="34" charset="0"/>
              </a:rPr>
              <a:t> прибрежной полосы озера сточными водами населенных пунктов и объектов неконтролируемого туристического бизнеса.</a:t>
            </a:r>
          </a:p>
          <a:p>
            <a:pPr marL="468313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457200" algn="l"/>
              </a:tabLst>
              <a:defRPr/>
            </a:pPr>
            <a:r>
              <a:rPr lang="ru-RU" sz="1400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/>
                <a:cs typeface="Arial" panose="020B0604020202020204" pitchFamily="34" charset="0"/>
              </a:rPr>
              <a:t>Остановить неконтролируемую экспансию китайского капитала, сопровождающейся захватом лесов, земель и иных активов.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50604050505020204" pitchFamily="18" charset="0"/>
                <a:ea typeface="Calibri"/>
                <a:cs typeface="Arial" panose="020B0604020202020204" pitchFamily="34" charset="0"/>
              </a:rPr>
              <a:t/>
            </a:r>
            <a:b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50604050505020204" pitchFamily="18" charset="0"/>
                <a:ea typeface="Calibri"/>
                <a:cs typeface="Arial" panose="020B0604020202020204" pitchFamily="34" charset="0"/>
              </a:rPr>
            </a:br>
            <a:endParaRPr kumimoji="0" lang="ru-RU" sz="14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90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3463" y="2"/>
            <a:ext cx="8765628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ru-RU" sz="2400" kern="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</a:rPr>
              <a:t>Предложения</a:t>
            </a:r>
            <a:endParaRPr lang="ru-RU" sz="1800" kern="0" dirty="0" smtClean="0">
              <a:solidFill>
                <a:prstClr val="white"/>
              </a:solidFill>
            </a:endParaRPr>
          </a:p>
        </p:txBody>
      </p:sp>
      <p:pic>
        <p:nvPicPr>
          <p:cNvPr id="2" name="Picture 4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849" y="16202"/>
            <a:ext cx="1082331" cy="67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971" y="16202"/>
            <a:ext cx="658841" cy="90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396" y="-24824"/>
            <a:ext cx="933721" cy="78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8731" y="1355840"/>
            <a:ext cx="10749972" cy="45243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anose="02050604050505020204" pitchFamily="18" charset="0"/>
              <a:ea typeface="Calibri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50604050505020204" pitchFamily="18" charset="0"/>
                <a:ea typeface="Calibri"/>
                <a:cs typeface="Arial" panose="020B0604020202020204" pitchFamily="34" charset="0"/>
              </a:rPr>
              <a:t>Обосновать необходимость создания Байкальского федерального проектного офиса \ государственной корпорации с особым статусом и полномочиями по экспертизе, оценке рисков загрязнения озера Байкал, разрушения его экосистемы и  гармонизации правового регулирования с точки зрения соответствия задачам сохранения озера Байкал и обеспечения достойного уровня жизни жителей БПТ;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sz="1600" b="1" i="0" u="none" strike="noStrike" kern="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anose="02050604050505020204" pitchFamily="18" charset="0"/>
              <a:ea typeface="Calibri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50604050505020204" pitchFamily="18" charset="0"/>
                <a:ea typeface="Calibri"/>
                <a:cs typeface="Arial" panose="020B0604020202020204" pitchFamily="34" charset="0"/>
              </a:rPr>
              <a:t>Подготовить обращения   к органам законодательной и исполнительной власти страны, к авторитетным международным организациям по поддержке инфраструктурных проектов на БПТ, наладить с ними тесное взаимодействие;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ru-RU" sz="1600" b="1" kern="0" cap="all" dirty="0">
              <a:solidFill>
                <a:srgbClr val="002060"/>
              </a:solidFill>
              <a:latin typeface="Bookman Old Style" panose="02050604050505020204" pitchFamily="18" charset="0"/>
              <a:ea typeface="Calibri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anose="02050604050505020204" pitchFamily="18" charset="0"/>
                <a:ea typeface="Calibri"/>
                <a:cs typeface="Arial" panose="020B0604020202020204" pitchFamily="34" charset="0"/>
              </a:rPr>
              <a:t>Создать при Общественном совете АНО «Экология» фонд байкальских проектов и программ, Координационный Экспертный Совет по Байкалу  для выполнения намеченных планов и задач, итоговых решений, определить доп. источники финансирования его деятельности.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90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1Мои документы\1МОИ\1Мои рисунки\Изображения, рисунки\1Пейзаж\Красота\Байкал\1супер\3-14422_10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9" y="3964017"/>
            <a:ext cx="6274219" cy="289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10" y="699121"/>
            <a:ext cx="8734097" cy="3053072"/>
          </a:xfrm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Содружество </a:t>
            </a:r>
            <a:r>
              <a:rPr lang="ru-RU" sz="2000" b="1" dirty="0" smtClean="0">
                <a:solidFill>
                  <a:srgbClr val="002060"/>
                </a:solidFill>
                <a:effectLst/>
              </a:rPr>
              <a:t> и 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сотрудничество</a:t>
            </a:r>
            <a:r>
              <a:rPr lang="ru-RU" sz="2000" b="1" dirty="0" smtClean="0">
                <a:solidFill>
                  <a:srgbClr val="002060"/>
                </a:solidFill>
                <a:effectLst/>
              </a:rPr>
              <a:t>.</a:t>
            </a:r>
            <a:br>
              <a:rPr lang="ru-RU" sz="2000" b="1" dirty="0" smtClean="0">
                <a:solidFill>
                  <a:srgbClr val="002060"/>
                </a:solidFill>
                <a:effectLst/>
              </a:rPr>
            </a:br>
            <a:r>
              <a:rPr lang="ru-RU" sz="2000" b="1" dirty="0" smtClean="0">
                <a:solidFill>
                  <a:srgbClr val="002060"/>
                </a:solidFill>
                <a:effectLst/>
              </a:rPr>
              <a:t>2. Роль байкальского региона, как </a:t>
            </a:r>
            <a:r>
              <a:rPr lang="ru-RU" sz="2000" b="1" dirty="0" smtClean="0">
                <a:solidFill>
                  <a:srgbClr val="0070C0"/>
                </a:solidFill>
                <a:effectLst/>
              </a:rPr>
              <a:t>модельной территории</a:t>
            </a:r>
            <a:r>
              <a:rPr lang="ru-RU" sz="2000" b="1" dirty="0" smtClean="0">
                <a:solidFill>
                  <a:srgbClr val="002060"/>
                </a:solidFill>
                <a:effectLst/>
              </a:rPr>
              <a:t>, на которой можно разрабатывать 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и внедрять </a:t>
            </a:r>
            <a:r>
              <a:rPr lang="ru-RU" sz="2000" b="1" dirty="0">
                <a:solidFill>
                  <a:srgbClr val="4A9C00"/>
                </a:solidFill>
                <a:effectLst/>
              </a:rPr>
              <a:t>эффективные решения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, </a:t>
            </a:r>
            <a:r>
              <a:rPr lang="ru-RU" sz="2000" b="1" dirty="0" smtClean="0">
                <a:solidFill>
                  <a:srgbClr val="002060"/>
                </a:solidFill>
                <a:effectLst/>
              </a:rPr>
              <a:t>инновации, которые 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будут востребованы во всем мире и будут служить  формированию 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Гомо </a:t>
            </a:r>
            <a:r>
              <a:rPr lang="ru-RU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экологикус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5469" y="48888"/>
            <a:ext cx="108690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Ценности и </a:t>
            </a:r>
            <a:r>
              <a:rPr lang="ru-RU" sz="3200" b="1" cap="all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смыслы</a:t>
            </a:r>
            <a:r>
              <a:rPr lang="ru-RU" sz="3200" b="1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sz="3200" b="1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7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3463" y="6"/>
            <a:ext cx="8765628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ru-RU" sz="2400" b="1" cap="all" dirty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Байкальский глобальный альянс:</a:t>
            </a:r>
            <a:br>
              <a:rPr lang="ru-RU" sz="2400" b="1" cap="all" dirty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</a:br>
            <a:r>
              <a:rPr lang="ru-RU" sz="2400" b="1" cap="all" dirty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Инновационная </a:t>
            </a:r>
            <a:r>
              <a:rPr lang="ru-RU" sz="2400" b="1" cap="all" dirty="0" err="1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россия</a:t>
            </a:r>
            <a:r>
              <a:rPr lang="ru-RU" sz="2400" b="1" cap="all" dirty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 – «зеленая экономика»</a:t>
            </a:r>
            <a:endParaRPr lang="ru-RU" sz="1800" kern="0" dirty="0" smtClean="0">
              <a:solidFill>
                <a:schemeClr val="bg1"/>
              </a:solidFill>
            </a:endParaRPr>
          </a:p>
        </p:txBody>
      </p:sp>
      <p:pic>
        <p:nvPicPr>
          <p:cNvPr id="2" name="Picture 4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745" y="1104023"/>
            <a:ext cx="1082331" cy="67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1104053"/>
            <a:ext cx="658841" cy="90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23" y="2008493"/>
            <a:ext cx="933721" cy="78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69780" y="999261"/>
            <a:ext cx="9459312" cy="1477328"/>
          </a:xfrm>
          <a:prstGeom prst="rect">
            <a:avLst/>
          </a:prstGeom>
          <a:solidFill>
            <a:srgbClr val="92D050"/>
          </a:solidFill>
          <a:ln>
            <a:solidFill>
              <a:srgbClr val="336600"/>
            </a:solidFill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Байкальские наилучшие доступные технологии» (НДТ).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Эффективный инструмент, формирующий систему технологического нормирования нагрузки на окружающую среду,  обеспечивает стране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переход к устойчивому развитию.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Байкальские стандарты и сертификаты.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1119479" y="2476590"/>
            <a:ext cx="10945216" cy="378907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AD0101"/>
            </a:solidFill>
            <a:prstDash val="solid"/>
          </a:ln>
          <a:effectLst/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Совершенствование системы нормирования негативного воздействия на окружающую среду: добиваться того, чтобы плата за такое воздействие была адекватна оказываемому негативному воздействию и стимулировала введение экологически безопасных технологий. Принципы НДТ – наилучших доступных технологий  на Байкале  позволит максимально заинтересовать в этом бизнес. 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Предприятия должны получать материальную выгоду от перехода на современные технологии, перехода на программы модернизации производств, на внедрение, например,  современных очистных систем и переработки ТБО и ЖБО. Механизмы целевого стимулирования  в границах  БПТ. Байкальский сетевой центр проектного инжиниринга. 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Повышение  уровня экологической ответственности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природопользователей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за причиняемый вред. Превентивный принцип профилактики рисков нанесения ущерба экосистеме озера. 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Экологическое образование и воспитание. Байкальский открытый университет.  Исполнение экологического законодательства должно стать нормой поведения всех участников природоохранных отношений в Байкальском регионе.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5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11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Ж. диск Самсунг\1МОИ\1Мои рисунки\1.Изображения, рисунки\1Деловые\1 Отрасли\1. Экология\Проблемы, влияние человека, охрана природы\stock-vector-man-trowing-trash-in-the-river-1720241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6" y="1065307"/>
            <a:ext cx="17049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1Мои документы\1МОИ\1Мои рисунки\Изображения, рисунки\1Пейзаж\Красота\Байкал\1супер\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661" y="181567"/>
            <a:ext cx="316678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imag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25" y="1881933"/>
            <a:ext cx="1082331" cy="67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35" y="977464"/>
            <a:ext cx="658841" cy="90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39" y="977468"/>
            <a:ext cx="933721" cy="78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67980" y="23357"/>
            <a:ext cx="8824023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Озеро Байкал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Как  мы относимся к  Великому озеру </a:t>
            </a:r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Великой страны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Где будем ставить запятую? 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38485" y="803697"/>
            <a:ext cx="4752711" cy="523220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800" b="1" dirty="0" smtClean="0">
                <a:solidFill>
                  <a:srgbClr val="EEECE1">
                    <a:lumMod val="25000"/>
                  </a:srgbClr>
                </a:solidFill>
                <a:ea typeface="Times New Roman"/>
              </a:rPr>
              <a:t>агрязнять </a:t>
            </a:r>
            <a:r>
              <a:rPr lang="ru-RU" sz="2800" b="1" dirty="0">
                <a:solidFill>
                  <a:srgbClr val="EEECE1">
                    <a:lumMod val="25000"/>
                  </a:srgbClr>
                </a:solidFill>
                <a:ea typeface="Times New Roman"/>
              </a:rPr>
              <a:t>нельзя сохранить</a:t>
            </a:r>
            <a:endParaRPr lang="ru-RU" sz="2800" b="1" dirty="0">
              <a:solidFill>
                <a:srgbClr val="EEECE1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5311" y="2869324"/>
            <a:ext cx="11598985" cy="3421117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rgbClr val="424E5B"/>
            </a:solidFill>
            <a:prstDash val="solid"/>
          </a:ln>
          <a:effectLst/>
        </p:spPr>
        <p:txBody>
          <a:bodyPr rtlCol="0" anchor="ctr" anchorCtr="1"/>
          <a:lstStyle/>
          <a:p>
            <a:pPr algn="ctr" defTabSz="914400" fontAlgn="base">
              <a:lnSpc>
                <a:spcPct val="115000"/>
              </a:lnSpc>
            </a:pPr>
            <a:r>
              <a:rPr lang="ru-RU" sz="1600" b="1" kern="0" cap="all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/>
                <a:cs typeface="Arial" panose="020B0604020202020204" pitchFamily="34" charset="0"/>
              </a:rPr>
              <a:t>Власть,  гражданское сообщество  должны уже в этом году определиться в своем отношении к уникальному водному объекту  мирового значения:</a:t>
            </a:r>
          </a:p>
          <a:p>
            <a:pPr algn="ctr" defTabSz="914400" fontAlgn="base">
              <a:lnSpc>
                <a:spcPct val="115000"/>
              </a:lnSpc>
            </a:pPr>
            <a:r>
              <a:rPr lang="ru-RU" sz="1600" b="1" kern="0" cap="all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/>
                <a:cs typeface="Arial" panose="020B0604020202020204" pitchFamily="34" charset="0"/>
              </a:rPr>
              <a:t>1. </a:t>
            </a:r>
            <a:r>
              <a:rPr lang="ru-RU" sz="1600" b="1" kern="0" cap="all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Arial" panose="020B0604020202020204" pitchFamily="34" charset="0"/>
              </a:rPr>
              <a:t>БАЙКАЛ – Стратегический  ресурс чистой питьевой воды </a:t>
            </a:r>
            <a:r>
              <a:rPr lang="ru-RU" sz="1600" b="1" kern="0" cap="all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/>
                <a:cs typeface="Arial" panose="020B0604020202020204" pitchFamily="34" charset="0"/>
              </a:rPr>
              <a:t>с уникальными характеристиками «живой» воды, стоимость которого на глобальных  рынках будет расти в геометрической прогрессии;</a:t>
            </a:r>
          </a:p>
          <a:p>
            <a:pPr algn="ctr" defTabSz="914400" fontAlgn="base">
              <a:lnSpc>
                <a:spcPct val="115000"/>
              </a:lnSpc>
            </a:pPr>
            <a:r>
              <a:rPr lang="ru-RU" sz="1600" b="1" kern="0" cap="all" dirty="0" smtClean="0">
                <a:solidFill>
                  <a:srgbClr val="139128"/>
                </a:solidFill>
                <a:latin typeface="Bookman Old Style" panose="02050604050505020204" pitchFamily="18" charset="0"/>
                <a:ea typeface="Calibri"/>
                <a:cs typeface="Arial" panose="020B0604020202020204" pitchFamily="34" charset="0"/>
              </a:rPr>
              <a:t>2. БАЙКАЛ -  Участок Всемирного Наследия ЮНЕСК</a:t>
            </a:r>
            <a:r>
              <a:rPr lang="ru-RU" sz="1600" b="1" kern="0" cap="all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/>
                <a:cs typeface="Arial" panose="020B0604020202020204" pitchFamily="34" charset="0"/>
              </a:rPr>
              <a:t>О и  </a:t>
            </a:r>
            <a:r>
              <a:rPr lang="ru-RU" sz="1600" b="1" kern="0" cap="all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Arial" panose="020B0604020202020204" pitchFamily="34" charset="0"/>
              </a:rPr>
              <a:t>национальное достояние </a:t>
            </a:r>
            <a:r>
              <a:rPr lang="ru-RU" sz="1600" b="1" kern="0" cap="all" dirty="0" err="1" smtClean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Arial" panose="020B0604020202020204" pitchFamily="34" charset="0"/>
              </a:rPr>
              <a:t>россии</a:t>
            </a:r>
            <a:r>
              <a:rPr lang="ru-RU" sz="1600" b="1" kern="0" cap="all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/>
                <a:cs typeface="Arial" panose="020B0604020202020204" pitchFamily="34" charset="0"/>
              </a:rPr>
              <a:t>: «великое озеро великой страны» и приоритетный проект государственного значения, </a:t>
            </a:r>
            <a:r>
              <a:rPr lang="ru-RU" sz="1600" b="1" kern="0" cap="all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Arial" panose="020B0604020202020204" pitchFamily="34" charset="0"/>
              </a:rPr>
              <a:t>модельная территория  </a:t>
            </a:r>
            <a:r>
              <a:rPr lang="ru-RU" sz="1600" b="1" kern="0" cap="all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/>
                <a:cs typeface="Arial" panose="020B0604020202020204" pitchFamily="34" charset="0"/>
              </a:rPr>
              <a:t>и </a:t>
            </a:r>
            <a:r>
              <a:rPr lang="ru-RU" sz="1600" b="1" kern="0" cap="all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Arial" panose="020B0604020202020204" pitchFamily="34" charset="0"/>
              </a:rPr>
              <a:t>для  отработки перехода </a:t>
            </a:r>
            <a:r>
              <a:rPr lang="ru-RU" sz="1600" b="1" kern="0" cap="all" dirty="0" err="1" smtClean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Arial" panose="020B0604020202020204" pitchFamily="34" charset="0"/>
              </a:rPr>
              <a:t>россии</a:t>
            </a:r>
            <a:r>
              <a:rPr lang="ru-RU" sz="1600" b="1" kern="0" cap="all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Arial" panose="020B0604020202020204" pitchFamily="34" charset="0"/>
              </a:rPr>
              <a:t>  на  устойчивое развитие </a:t>
            </a:r>
            <a:r>
              <a:rPr lang="ru-RU" sz="1600" b="1" kern="0" cap="all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/>
                <a:cs typeface="Arial" panose="020B0604020202020204" pitchFamily="34" charset="0"/>
              </a:rPr>
              <a:t>(решение 1 Всероссийского съезда по охране природы 1995 года), и для успешного  </a:t>
            </a:r>
            <a:r>
              <a:rPr lang="ru-RU" sz="1600" b="1" kern="0" cap="all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Arial" panose="020B0604020202020204" pitchFamily="34" charset="0"/>
              </a:rPr>
              <a:t>планетарного  становления  «зеленой» экономики</a:t>
            </a:r>
            <a:r>
              <a:rPr lang="ru-RU" sz="1600" b="1" kern="0" cap="all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/>
                <a:cs typeface="Arial" panose="020B0604020202020204" pitchFamily="34" charset="0"/>
              </a:rPr>
              <a:t>  на  принципах </a:t>
            </a:r>
            <a:r>
              <a:rPr lang="ru-RU" sz="1600" b="1" kern="0" cap="all" dirty="0" err="1" smtClean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Arial" panose="020B0604020202020204" pitchFamily="34" charset="0"/>
              </a:rPr>
              <a:t>ноосферогенеза</a:t>
            </a:r>
            <a:r>
              <a:rPr lang="ru-RU" sz="1600" b="1" kern="0" cap="all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Arial" panose="020B0604020202020204" pitchFamily="34" charset="0"/>
              </a:rPr>
              <a:t>,  ИЛИ…</a:t>
            </a:r>
            <a:endParaRPr lang="ru-RU" sz="1600" kern="0" dirty="0" smtClean="0">
              <a:solidFill>
                <a:srgbClr val="C00000"/>
              </a:solidFill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49692" y="1760782"/>
            <a:ext cx="3340071" cy="720255"/>
          </a:xfrm>
          <a:prstGeom prst="roundRect">
            <a:avLst/>
          </a:prstGeom>
          <a:solidFill>
            <a:srgbClr val="AD0101"/>
          </a:solidFill>
          <a:ln w="254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Что имеем?</a:t>
            </a:r>
          </a:p>
        </p:txBody>
      </p:sp>
    </p:spTree>
    <p:extLst>
      <p:ext uri="{BB962C8B-B14F-4D97-AF65-F5344CB8AC3E}">
        <p14:creationId xmlns:p14="http://schemas.microsoft.com/office/powerpoint/2010/main" val="48665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89699" y="5345851"/>
            <a:ext cx="9990877" cy="13069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19404" y="692696"/>
            <a:ext cx="11472597" cy="55537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 defTabSz="914400" fontAlgn="base">
              <a:lnSpc>
                <a:spcPct val="115000"/>
              </a:lnSpc>
            </a:pP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184112" y="4736"/>
            <a:ext cx="10773741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Перезагрузка матрицы…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78831958"/>
              </p:ext>
            </p:extLst>
          </p:nvPr>
        </p:nvGraphicFramePr>
        <p:xfrm>
          <a:off x="1479533" y="985313"/>
          <a:ext cx="10182899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513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89699" y="5345847"/>
            <a:ext cx="9990877" cy="13069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19404" y="692696"/>
            <a:ext cx="11472597" cy="55537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 defTabSz="914400" fontAlgn="base">
              <a:lnSpc>
                <a:spcPct val="115000"/>
              </a:lnSpc>
            </a:pP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184112" y="4736"/>
            <a:ext cx="10773741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Перезагрузка матрицы…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06261260"/>
              </p:ext>
            </p:extLst>
          </p:nvPr>
        </p:nvGraphicFramePr>
        <p:xfrm>
          <a:off x="1479533" y="985313"/>
          <a:ext cx="10182899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850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1Мои документы\1МОИ\1Мои рисунки\Изображения, рисунки\1Пейзаж\Красота\Байкал\Ольхон\осень\М. Чукмасова\1383853_523615057714459_1034019222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76" y="836714"/>
            <a:ext cx="2804511" cy="317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2059052"/>
            <a:ext cx="12336693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nivers" pitchFamily="34" charset="0"/>
                <a:cs typeface="Tahoma" pitchFamily="34" charset="0"/>
              </a:rPr>
              <a:t>«Зеленая» экономика и УР БПТ</a:t>
            </a:r>
            <a:r>
              <a:rPr lang="ru-RU" sz="2800" b="1" dirty="0" smtClean="0">
                <a:solidFill>
                  <a:srgbClr val="FF0000"/>
                </a:solidFill>
                <a:latin typeface="Arial" charset="0"/>
                <a:cs typeface="Tahoma" pitchFamily="34" charset="0"/>
              </a:rPr>
              <a:t>:</a:t>
            </a:r>
            <a:r>
              <a:rPr lang="ru-RU" sz="2000" b="1" dirty="0" smtClean="0">
                <a:solidFill>
                  <a:srgbClr val="336600"/>
                </a:solidFill>
                <a:latin typeface="Arial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8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это </a:t>
            </a:r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ПУТЬ К УСПЕХ</a:t>
            </a:r>
            <a:r>
              <a:rPr lang="ru-RU" sz="1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У</a:t>
            </a:r>
            <a:r>
              <a:rPr lang="ru-RU" sz="18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 через </a:t>
            </a:r>
          </a:p>
          <a:p>
            <a:pPr algn="ct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СОВРЕМЕННЫЕ РЕШЕНИЯ</a:t>
            </a:r>
            <a:r>
              <a:rPr lang="ru-RU" sz="18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, это </a:t>
            </a: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ЭФФЕКТИВНОСТЬ</a:t>
            </a:r>
            <a:r>
              <a:rPr lang="ru-RU" sz="20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,</a:t>
            </a:r>
            <a:r>
              <a:rPr lang="ru-RU" sz="20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ct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ЭКОЛОГИЯ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И 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ЭКОНОМИЯ</a:t>
            </a:r>
            <a:r>
              <a:rPr lang="ru-RU" sz="20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!</a:t>
            </a:r>
          </a:p>
          <a:p>
            <a:pPr algn="ct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ru-RU" sz="1800" b="1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СПАСИБО ЗА ВНИМАНИЕ!</a:t>
            </a:r>
          </a:p>
          <a:p>
            <a:pPr algn="ct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__________________________________________________</a:t>
            </a:r>
            <a:endParaRPr lang="ru-RU" sz="1800" b="1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75520" y="4221090"/>
            <a:ext cx="9336699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Варфоломеева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Людмила Васильевна, </a:t>
            </a:r>
            <a:endParaRPr lang="ru-RU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директор </a:t>
            </a:r>
            <a:r>
              <a:rPr lang="ru-RU" sz="1800" b="1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ЦСР </a:t>
            </a:r>
            <a:r>
              <a:rPr lang="ru-RU" sz="18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САИБР, член Высшего экологического Совета ГД РФ6 созыва</a:t>
            </a:r>
            <a:endParaRPr lang="en-US" sz="1800" b="1" dirty="0" smtClean="0">
              <a:solidFill>
                <a:srgbClr val="336600"/>
              </a:solidFill>
              <a:latin typeface="Tahoma" pitchFamily="34" charset="0"/>
              <a:cs typeface="Tahoma" pitchFamily="34" charset="0"/>
            </a:endParaRPr>
          </a:p>
          <a:p>
            <a:pPr algn="ct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ru-RU" sz="1800" b="1" dirty="0" smtClean="0">
              <a:solidFill>
                <a:srgbClr val="336600"/>
              </a:solidFill>
              <a:latin typeface="Tahoma" pitchFamily="34" charset="0"/>
              <a:cs typeface="Tahoma" pitchFamily="34" charset="0"/>
            </a:endParaRPr>
          </a:p>
          <a:p>
            <a:pPr algn="ct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800" b="1" u="sng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Конт</a:t>
            </a:r>
            <a:r>
              <a:rPr lang="ru-RU" sz="18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. реквизиты: </a:t>
            </a:r>
            <a:endParaRPr lang="ru-RU" sz="1800" b="1" u="sng" dirty="0" smtClean="0">
              <a:solidFill>
                <a:srgbClr val="336600"/>
              </a:solidFill>
              <a:latin typeface="Tahoma" pitchFamily="34" charset="0"/>
              <a:cs typeface="Tahoma" pitchFamily="34" charset="0"/>
            </a:endParaRPr>
          </a:p>
          <a:p>
            <a:pPr algn="ct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Моб</a:t>
            </a:r>
            <a:r>
              <a:rPr lang="ru-RU" sz="1800" b="1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. тел. +</a:t>
            </a:r>
            <a:r>
              <a:rPr lang="ru-RU" sz="18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7(916)996-89-47</a:t>
            </a:r>
          </a:p>
          <a:p>
            <a:pPr algn="ct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800" b="1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Эл. адрес: </a:t>
            </a:r>
            <a:r>
              <a:rPr lang="en-US" sz="1800" b="1" dirty="0" err="1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ludvarf</a:t>
            </a:r>
            <a:r>
              <a:rPr lang="ru-RU" sz="18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5</a:t>
            </a:r>
            <a:r>
              <a:rPr lang="en-US" sz="18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@gmail.com</a:t>
            </a:r>
            <a:endParaRPr lang="ru-RU" sz="1800" b="1" dirty="0">
              <a:solidFill>
                <a:srgbClr val="3366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1676" y="98048"/>
            <a:ext cx="111703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AD010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Байкал – сердце </a:t>
            </a:r>
            <a:r>
              <a:rPr lang="ru-RU" sz="3600" b="1" dirty="0" smtClean="0">
                <a:solidFill>
                  <a:srgbClr val="AD010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планеты,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3600" b="1" dirty="0">
              <a:solidFill>
                <a:srgbClr val="AD0101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AD010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Ольхон – сердце Байкала!</a:t>
            </a:r>
            <a:endParaRPr lang="ru-RU" sz="3600" b="1" dirty="0">
              <a:solidFill>
                <a:srgbClr val="AD0101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798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Ж. диск Самсунг\1МОИ\1Мои рисунки\1.Изображения, рисунки\1Деловые\1 Отрасли\1. Экология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1" y="2866779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imag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25" y="1881933"/>
            <a:ext cx="1082331" cy="67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35" y="977464"/>
            <a:ext cx="658841" cy="90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39" y="977468"/>
            <a:ext cx="933721" cy="78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67980" y="23357"/>
            <a:ext cx="8824023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Озеро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Байкал – с 1996 года Участок Всемирного Наследия ЮНЕСКО. 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16488" y="1009001"/>
            <a:ext cx="9280635" cy="5401479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lnSpc>
                <a:spcPct val="115000"/>
              </a:lnSpc>
            </a:pPr>
            <a:r>
              <a:rPr lang="ru-RU" sz="2000" b="1" spc="-25" dirty="0" err="1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Бернд</a:t>
            </a:r>
            <a:r>
              <a:rPr lang="ru-RU" sz="2000" b="1" spc="-25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 фон Дросте, </a:t>
            </a:r>
            <a:r>
              <a:rPr lang="ru-RU" sz="2000" spc="-35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Директор Центра Мирового наследия ЮНЕСКО в своем историческом письме от 20 января 2007 года поздравил </a:t>
            </a:r>
            <a:r>
              <a:rPr lang="ru-RU" sz="2000" spc="-35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РФ с </a:t>
            </a:r>
            <a:r>
              <a:rPr lang="ru-RU" sz="2000" spc="-35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Байкальской </a:t>
            </a:r>
            <a:r>
              <a:rPr lang="ru-RU" sz="2000" spc="-35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номинацией</a:t>
            </a:r>
            <a:r>
              <a:rPr lang="ru-RU" sz="2000" spc="-25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</a:rPr>
              <a:t>. </a:t>
            </a:r>
          </a:p>
          <a:p>
            <a:pPr eaLnBrk="0" fontAlgn="base" hangingPunct="0">
              <a:lnSpc>
                <a:spcPct val="115000"/>
              </a:lnSpc>
            </a:pPr>
            <a:r>
              <a:rPr lang="ru-RU" sz="2000" spc="-25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</a:rPr>
              <a:t>Сообщил</a:t>
            </a:r>
            <a:r>
              <a:rPr lang="ru-RU" sz="2000" spc="-25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</a:rPr>
              <a:t>, что </a:t>
            </a: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Комитет по Мировому наследию во время его двенадцатой сессии, состоявшейся в </a:t>
            </a:r>
            <a:r>
              <a:rPr lang="ru-RU" sz="20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Мериде</a:t>
            </a: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, Мексика, 2-7 декабря 1996 г., признал озеро Байкал 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примером выдающейся пресноводной экосистемы согласно всем 4 критериям </a:t>
            </a: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[ (</a:t>
            </a:r>
            <a:r>
              <a:rPr lang="en-US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I</a:t>
            </a: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), (</a:t>
            </a:r>
            <a:r>
              <a:rPr lang="en-US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II</a:t>
            </a: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), (</a:t>
            </a:r>
            <a:r>
              <a:rPr lang="en-US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III</a:t>
            </a: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) и (</a:t>
            </a:r>
            <a:r>
              <a:rPr lang="en-US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IV</a:t>
            </a: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)]. </a:t>
            </a:r>
            <a:endParaRPr lang="ru-RU" sz="2000" dirty="0">
              <a:latin typeface="Bookman Old Style" panose="02050604050505020204" pitchFamily="18" charset="0"/>
              <a:ea typeface="Times New Roman"/>
            </a:endParaRPr>
          </a:p>
          <a:p>
            <a:pPr eaLnBrk="0" fontAlgn="base" hangingPunct="0">
              <a:lnSpc>
                <a:spcPct val="115000"/>
              </a:lnSpc>
            </a:pP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Байкал - 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самое древнее и самое глубокое озеро мира</a:t>
            </a: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, содержащее 20% находящихся в незамерзшем состоянии поверхностных пресных вод Земли. В озере обитает 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выдающаяся флора и фауна</a:t>
            </a:r>
            <a:r>
              <a:rPr lang="ru-RU" sz="20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, </a:t>
            </a: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представляющая 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исключительное значение </a:t>
            </a: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для эволюционной науки. Озеро окружено 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системой охраняемых территорий</a:t>
            </a:r>
            <a:r>
              <a:rPr lang="ru-RU" sz="20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, </a:t>
            </a: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представляющих особую ценность благодаря их красоте и другим природным качествам</a:t>
            </a:r>
            <a:r>
              <a:rPr lang="ru-RU" sz="20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216848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209" y="1008999"/>
            <a:ext cx="1082331" cy="67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35" y="977464"/>
            <a:ext cx="658841" cy="90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19" y="1881933"/>
            <a:ext cx="933721" cy="78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67980" y="23417"/>
            <a:ext cx="8824023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Озеро </a:t>
            </a: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Байкал – с 1996 года Участок Всемирного Наследия ЮНЕСКО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БЛАГОДАРИМ великую плеяду 90-х:</a:t>
            </a:r>
            <a:endParaRPr lang="ru-RU"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16488" y="1063597"/>
            <a:ext cx="9280635" cy="54861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lnSpc>
                <a:spcPct val="115000"/>
              </a:lnSpc>
            </a:pPr>
            <a:r>
              <a:rPr lang="ru-RU" sz="1700" dirty="0">
                <a:solidFill>
                  <a:srgbClr val="000000"/>
                </a:solidFill>
                <a:latin typeface="Bookman Old Style" panose="02050604050505020204" pitchFamily="18" charset="0"/>
              </a:rPr>
              <a:t>Особая благодарность руководителю Комиссии по делам ЮНЕСКО  в РФ </a:t>
            </a:r>
            <a:r>
              <a:rPr lang="ru-RU" sz="17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Георгию Орджоникидзе</a:t>
            </a:r>
            <a:r>
              <a:rPr lang="ru-RU" sz="1700" dirty="0">
                <a:solidFill>
                  <a:srgbClr val="000000"/>
                </a:solidFill>
                <a:latin typeface="Bookman Old Style" panose="02050604050505020204" pitchFamily="18" charset="0"/>
              </a:rPr>
              <a:t>, </a:t>
            </a:r>
            <a:r>
              <a:rPr lang="ru-RU" sz="17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главе </a:t>
            </a:r>
            <a:r>
              <a:rPr lang="ru-RU" sz="1700" dirty="0" err="1" smtClean="0">
                <a:solidFill>
                  <a:srgbClr val="000000"/>
                </a:solidFill>
                <a:latin typeface="Bookman Old Style" panose="02050604050505020204" pitchFamily="18" charset="0"/>
              </a:rPr>
              <a:t>Госкомэкологии</a:t>
            </a:r>
            <a:r>
              <a:rPr lang="ru-RU" sz="17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 90-х </a:t>
            </a:r>
            <a:r>
              <a:rPr lang="ru-RU" sz="17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Виктору Данилову – </a:t>
            </a:r>
            <a:r>
              <a:rPr lang="ru-RU" sz="1700" b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Даниэльяну</a:t>
            </a:r>
            <a:r>
              <a:rPr lang="ru-RU" sz="17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,  секретарю </a:t>
            </a:r>
            <a:r>
              <a:rPr lang="ru-RU" sz="1700" dirty="0">
                <a:solidFill>
                  <a:srgbClr val="000000"/>
                </a:solidFill>
                <a:latin typeface="Bookman Old Style" panose="02050604050505020204" pitchFamily="18" charset="0"/>
              </a:rPr>
              <a:t>Байкальской Правительственной комиссии </a:t>
            </a:r>
            <a:r>
              <a:rPr lang="ru-RU" sz="17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Валентину </a:t>
            </a:r>
            <a:r>
              <a:rPr lang="ru-RU" sz="1700" b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Бровчак</a:t>
            </a:r>
            <a:r>
              <a:rPr lang="ru-RU" sz="1700" dirty="0" err="1" smtClean="0">
                <a:solidFill>
                  <a:srgbClr val="000000"/>
                </a:solidFill>
                <a:latin typeface="Bookman Old Style" panose="02050604050505020204" pitchFamily="18" charset="0"/>
              </a:rPr>
              <a:t>у</a:t>
            </a:r>
            <a:r>
              <a:rPr lang="ru-RU" sz="17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, профессору, руководителю аппарата Комитета по экологии ГД 1 созыва  </a:t>
            </a:r>
            <a:r>
              <a:rPr lang="ru-RU" sz="17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Рубену Мелконяну</a:t>
            </a:r>
            <a:r>
              <a:rPr lang="ru-RU" sz="17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, консультантам этого комитета </a:t>
            </a:r>
            <a:r>
              <a:rPr lang="ru-RU" sz="17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Людмиле Егоровой, Зинаиде </a:t>
            </a:r>
            <a:r>
              <a:rPr lang="ru-RU" sz="1700" b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Антонцевой</a:t>
            </a:r>
            <a:r>
              <a:rPr lang="ru-RU" sz="17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, </a:t>
            </a:r>
            <a:r>
              <a:rPr lang="ru-RU" sz="17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консультанту Комитета по природным ресурсам </a:t>
            </a:r>
            <a:r>
              <a:rPr lang="ru-RU" sz="17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Ольге </a:t>
            </a:r>
            <a:r>
              <a:rPr lang="ru-RU" sz="1700" b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Кривондасовой</a:t>
            </a:r>
            <a:r>
              <a:rPr lang="ru-RU" sz="17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, профессору </a:t>
            </a:r>
            <a:r>
              <a:rPr lang="ru-RU" sz="17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Олегу </a:t>
            </a:r>
            <a:r>
              <a:rPr lang="ru-RU" sz="1700" b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Колбасову</a:t>
            </a:r>
            <a:r>
              <a:rPr lang="ru-RU" sz="17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, профессору </a:t>
            </a:r>
            <a:r>
              <a:rPr lang="ru-RU" sz="17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Ренату Переле</a:t>
            </a:r>
            <a:r>
              <a:rPr lang="ru-RU" sz="17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ту, профессору </a:t>
            </a:r>
            <a:r>
              <a:rPr lang="ru-RU" sz="17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Григорию </a:t>
            </a:r>
            <a:r>
              <a:rPr lang="ru-RU" sz="1700" b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Галазию</a:t>
            </a:r>
            <a:r>
              <a:rPr lang="ru-RU" sz="17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, </a:t>
            </a:r>
            <a:r>
              <a:rPr lang="ru-RU" sz="17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профессору </a:t>
            </a:r>
            <a:r>
              <a:rPr lang="ru-RU" sz="17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Ольге </a:t>
            </a:r>
            <a:r>
              <a:rPr lang="ru-RU" sz="1700" b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Кожовой</a:t>
            </a:r>
            <a:r>
              <a:rPr lang="ru-RU" sz="17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, </a:t>
            </a:r>
            <a:r>
              <a:rPr lang="ru-RU" sz="17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профессору</a:t>
            </a:r>
            <a:r>
              <a:rPr lang="ru-RU" sz="17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Галине Воробьевой, </a:t>
            </a:r>
            <a:r>
              <a:rPr lang="ru-RU" sz="1700" dirty="0">
                <a:solidFill>
                  <a:schemeClr val="tx1"/>
                </a:solidFill>
                <a:latin typeface="Bookman Old Style" panose="02050604050505020204" pitchFamily="18" charset="0"/>
              </a:rPr>
              <a:t>профессору </a:t>
            </a:r>
            <a:r>
              <a:rPr lang="ru-RU" sz="17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Александру Свинину</a:t>
            </a:r>
            <a:r>
              <a:rPr lang="ru-RU" sz="17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, </a:t>
            </a:r>
            <a:r>
              <a:rPr lang="ru-RU" sz="17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профессору </a:t>
            </a:r>
            <a:r>
              <a:rPr lang="ru-RU" sz="17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Михаилу </a:t>
            </a:r>
            <a:r>
              <a:rPr lang="ru-RU" sz="17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Г</a:t>
            </a:r>
            <a:r>
              <a:rPr lang="ru-RU" sz="17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рачеву</a:t>
            </a:r>
            <a:r>
              <a:rPr lang="ru-RU" sz="17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, профессорам </a:t>
            </a:r>
            <a:r>
              <a:rPr lang="ru-RU" sz="17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Александру Антипову, Леониду Корытному</a:t>
            </a:r>
            <a:r>
              <a:rPr lang="ru-RU" sz="17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, представителю президента в Иркутской области </a:t>
            </a:r>
            <a:r>
              <a:rPr lang="ru-RU" sz="17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Игорю </a:t>
            </a:r>
            <a:r>
              <a:rPr lang="ru-RU" sz="1700" b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Широбокову</a:t>
            </a:r>
            <a:r>
              <a:rPr lang="ru-RU" sz="17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, ректору ИГУ  </a:t>
            </a:r>
            <a:r>
              <a:rPr lang="ru-RU" sz="17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Юрию Козлову</a:t>
            </a:r>
            <a:r>
              <a:rPr lang="ru-RU" sz="17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, сотруднику Представительства Республики Бурятия  в </a:t>
            </a:r>
            <a:r>
              <a:rPr lang="ru-RU" sz="1700" dirty="0">
                <a:solidFill>
                  <a:schemeClr val="tx1"/>
                </a:solidFill>
                <a:latin typeface="Bookman Old Style" panose="02050604050505020204" pitchFamily="18" charset="0"/>
              </a:rPr>
              <a:t>М</a:t>
            </a:r>
            <a:r>
              <a:rPr lang="ru-RU" sz="17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оскве  </a:t>
            </a:r>
            <a:r>
              <a:rPr lang="ru-RU" sz="17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Валерию </a:t>
            </a:r>
            <a:r>
              <a:rPr lang="ru-RU" sz="1700" b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Ринчино</a:t>
            </a:r>
            <a:r>
              <a:rPr lang="ru-RU" sz="17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, профессору </a:t>
            </a:r>
            <a:r>
              <a:rPr lang="ru-RU" sz="17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И</a:t>
            </a:r>
            <a:r>
              <a:rPr lang="ru-RU" sz="17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рине </a:t>
            </a:r>
            <a:r>
              <a:rPr lang="ru-RU" sz="1700" b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Урбанаевой</a:t>
            </a:r>
            <a:r>
              <a:rPr lang="ru-RU" sz="17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, профессору </a:t>
            </a:r>
            <a:r>
              <a:rPr lang="ru-RU" sz="17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Вячеславу </a:t>
            </a:r>
            <a:r>
              <a:rPr lang="ru-RU" sz="1700" b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Мантатову</a:t>
            </a:r>
            <a:r>
              <a:rPr lang="ru-RU" sz="17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, видному бурятскому экологу, доценту </a:t>
            </a:r>
            <a:r>
              <a:rPr lang="ru-RU" sz="17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Сергею </a:t>
            </a:r>
            <a:r>
              <a:rPr lang="ru-RU" sz="1700" b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Шапхаеву</a:t>
            </a:r>
            <a:r>
              <a:rPr lang="ru-RU" sz="17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, основателю общественной экологической организации на </a:t>
            </a:r>
            <a:r>
              <a:rPr lang="ru-RU" sz="1700" dirty="0">
                <a:solidFill>
                  <a:schemeClr val="tx1"/>
                </a:solidFill>
                <a:latin typeface="Bookman Old Style" panose="02050604050505020204" pitchFamily="18" charset="0"/>
              </a:rPr>
              <a:t>Б</a:t>
            </a:r>
            <a:r>
              <a:rPr lang="ru-RU" sz="17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айкале </a:t>
            </a:r>
            <a:r>
              <a:rPr lang="ru-RU" sz="17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Дженни </a:t>
            </a:r>
            <a:r>
              <a:rPr lang="ru-RU" sz="1700" b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Саттон</a:t>
            </a:r>
            <a:r>
              <a:rPr lang="ru-RU" sz="17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, руководителю российско-американского проекта </a:t>
            </a:r>
            <a:r>
              <a:rPr lang="ru-RU" sz="17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Джорджу Дэвису </a:t>
            </a:r>
            <a:r>
              <a:rPr lang="ru-RU" sz="17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и его замечательной команде. Без их неоценимого вклада у Байкала не было бы защиты международного уровня…</a:t>
            </a:r>
            <a:endParaRPr lang="ru-RU" sz="1700" dirty="0" smtClean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D:\Ж. диск Самсунг\1МОИ\1Мои рисунки\1.Изображения, рисунки\1Деловые\1 Отрасли\1. Экология\images (3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22" y="5205181"/>
            <a:ext cx="156210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Ж. диск Самсунг\1МОИ\1Мои рисунки\1.Изображения, рисунки\1Пейзаж\1Красота\Байкал\1супер\11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042750"/>
            <a:ext cx="2644193" cy="188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82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3463" y="8549"/>
            <a:ext cx="8765628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  <a:uLnTx/>
                <a:uFillTx/>
                <a:ea typeface="+mj-ea"/>
                <a:cs typeface="+mj-cs"/>
              </a:rPr>
              <a:t>Устойчивое развитие (УР) как главное институциональное условие формирования новой «зеленой» экономики и  конкурентоспособности страны.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  <a:uLnTx/>
                <a:uFillTx/>
                <a:ea typeface="+mj-ea"/>
                <a:cs typeface="+mj-cs"/>
              </a:rPr>
              <a:t>Место Байкала.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2" name="Picture 4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0" y="3274263"/>
            <a:ext cx="1082331" cy="67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35" y="1208976"/>
            <a:ext cx="658841" cy="90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95" y="2113445"/>
            <a:ext cx="933721" cy="78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05061" y="1413934"/>
            <a:ext cx="106295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lvl="0" indent="-342891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002060"/>
                </a:solidFill>
                <a:latin typeface="Candara" panose="020E0502030303020204" pitchFamily="34" charset="0"/>
                <a:ea typeface="Times New Roman"/>
                <a:cs typeface="Arial" panose="020B0604020202020204" pitchFamily="34" charset="0"/>
              </a:rPr>
              <a:t>УР: стратегически определено </a:t>
            </a:r>
            <a:r>
              <a:rPr lang="ru-RU" sz="1800" b="1" dirty="0">
                <a:solidFill>
                  <a:srgbClr val="C00000"/>
                </a:solidFill>
                <a:latin typeface="Candara" panose="020E0502030303020204" pitchFamily="34" charset="0"/>
                <a:ea typeface="Times New Roman"/>
                <a:cs typeface="Arial" panose="020B0604020202020204" pitchFamily="34" charset="0"/>
              </a:rPr>
              <a:t>Указом Президента РФ </a:t>
            </a:r>
            <a:r>
              <a:rPr lang="ru-RU" sz="1800" b="1" dirty="0">
                <a:solidFill>
                  <a:srgbClr val="002060"/>
                </a:solidFill>
                <a:latin typeface="Candara" panose="020E0502030303020204" pitchFamily="34" charset="0"/>
                <a:ea typeface="Times New Roman"/>
                <a:cs typeface="Arial" panose="020B0604020202020204" pitchFamily="34" charset="0"/>
              </a:rPr>
              <a:t>от 1 апреля  1996 г. № </a:t>
            </a:r>
            <a:r>
              <a:rPr lang="ru-RU" sz="1800" b="1" dirty="0" smtClean="0">
                <a:solidFill>
                  <a:srgbClr val="002060"/>
                </a:solidFill>
                <a:latin typeface="Candara" panose="020E0502030303020204" pitchFamily="34" charset="0"/>
                <a:ea typeface="Times New Roman"/>
                <a:cs typeface="Arial" panose="020B0604020202020204" pitchFamily="34" charset="0"/>
              </a:rPr>
              <a:t>440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Candara" panose="020E0502030303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Candara" panose="020E0502030303020204" pitchFamily="34" charset="0"/>
                <a:ea typeface="Times New Roman"/>
                <a:cs typeface="Arial" panose="020B0604020202020204" pitchFamily="34" charset="0"/>
              </a:rPr>
              <a:t>«О Концепции перехода Российской Федерации к устойчивому </a:t>
            </a:r>
            <a:r>
              <a:rPr lang="ru-RU" sz="1800" b="1" dirty="0" smtClean="0">
                <a:solidFill>
                  <a:srgbClr val="002060"/>
                </a:solidFill>
                <a:latin typeface="Candara" panose="020E0502030303020204" pitchFamily="34" charset="0"/>
                <a:ea typeface="Times New Roman"/>
                <a:cs typeface="Arial" panose="020B0604020202020204" pitchFamily="34" charset="0"/>
              </a:rPr>
              <a:t>развитию;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800" b="1" dirty="0">
              <a:solidFill>
                <a:srgbClr val="002060"/>
              </a:solidFill>
              <a:latin typeface="Candara" panose="020E0502030303020204" pitchFamily="34" charset="0"/>
              <a:ea typeface="Times New Roman"/>
              <a:cs typeface="Arial" panose="020B0604020202020204" pitchFamily="34" charset="0"/>
            </a:endParaRPr>
          </a:p>
          <a:p>
            <a:pPr marL="342891" lvl="0" indent="-342891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Вопросы </a:t>
            </a:r>
            <a:r>
              <a:rPr lang="ru-RU" sz="1800" b="1" u="sng" dirty="0" smtClean="0">
                <a:solidFill>
                  <a:srgbClr val="002060"/>
                </a:solidFill>
                <a:latin typeface="Candara" panose="020E0502030303020204" pitchFamily="34" charset="0"/>
              </a:rPr>
              <a:t>системного становления </a:t>
            </a:r>
            <a:r>
              <a:rPr lang="ru-RU" sz="1800" b="1" u="sng" dirty="0" err="1" smtClean="0">
                <a:solidFill>
                  <a:srgbClr val="002060"/>
                </a:solidFill>
                <a:latin typeface="Candara" panose="020E0502030303020204" pitchFamily="34" charset="0"/>
              </a:rPr>
              <a:t>ноосферогенеза</a:t>
            </a:r>
            <a:r>
              <a:rPr lang="ru-RU" sz="1800" b="1" u="sng" dirty="0" smtClean="0">
                <a:solidFill>
                  <a:srgbClr val="002060"/>
                </a:solidFill>
                <a:latin typeface="Candara" panose="020E0502030303020204" pitchFamily="34" charset="0"/>
              </a:rPr>
              <a:t>, умной, конкурентоспособной «зеленой» экономики, обращенной к человеку, </a:t>
            </a:r>
            <a:r>
              <a:rPr lang="ru-RU" sz="18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становятся </a:t>
            </a:r>
            <a:r>
              <a:rPr lang="en-US" sz="18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наиболее актуальными после </a:t>
            </a:r>
            <a:r>
              <a:rPr lang="ru-RU" sz="18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триумфальной  победы на президентских выборах </a:t>
            </a:r>
            <a:r>
              <a:rPr lang="en-US" sz="18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нашего национального лидера и лидера ОНФ </a:t>
            </a:r>
            <a:r>
              <a:rPr lang="en-US" sz="18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- </a:t>
            </a:r>
            <a:r>
              <a:rPr lang="ru-RU" sz="18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Владимира Путина, </a:t>
            </a:r>
            <a:r>
              <a:rPr lang="ru-RU" sz="1800" b="1" dirty="0" smtClean="0">
                <a:latin typeface="Candara" panose="020E0502030303020204" pitchFamily="34" charset="0"/>
              </a:rPr>
              <a:t>который  вновь поставил задачу </a:t>
            </a:r>
            <a:r>
              <a:rPr lang="ru-RU" sz="18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сохранения озера Байкал </a:t>
            </a:r>
            <a:r>
              <a:rPr lang="ru-RU" sz="1800" b="1" dirty="0" smtClean="0">
                <a:latin typeface="Candara" panose="020E0502030303020204" pitchFamily="34" charset="0"/>
              </a:rPr>
              <a:t>в числе приоритетных проектов</a:t>
            </a:r>
            <a:r>
              <a:rPr lang="ru-RU" sz="18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федерального уровня.  </a:t>
            </a:r>
          </a:p>
          <a:p>
            <a:pPr marL="342891" lvl="0" indent="-342891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139128"/>
                </a:solidFill>
                <a:latin typeface="Candara" panose="020E0502030303020204" pitchFamily="34" charset="0"/>
              </a:rPr>
              <a:t>Экологическая повестка </a:t>
            </a:r>
            <a:r>
              <a:rPr lang="ru-RU" sz="18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новой России будет сопряжена с </a:t>
            </a:r>
            <a:r>
              <a:rPr lang="ru-RU" sz="18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командной  работой </a:t>
            </a:r>
            <a:r>
              <a:rPr lang="ru-RU" sz="18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всех профессионалов, обладающих серьезными компетенциями,  убедительной мотивацией и  стремлением  в корне изменить</a:t>
            </a:r>
            <a:r>
              <a:rPr lang="ru-RU" sz="1800" b="1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 ( переформатировать, перезагрузить ) существующую матрицу в природопользовании, экологии и  ресурсосбережении в расширительном «зеленом» контексте. </a:t>
            </a:r>
          </a:p>
          <a:p>
            <a:pPr marL="342891" lvl="0" indent="-342891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1800" b="1" dirty="0" smtClean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marL="342891" lvl="0" indent="-342891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800" b="1" u="sng" dirty="0" smtClean="0">
                <a:solidFill>
                  <a:srgbClr val="C00000"/>
                </a:solidFill>
                <a:latin typeface="Candara" panose="020E0502030303020204" pitchFamily="34" charset="0"/>
              </a:rPr>
              <a:t>Место Байкала и Байкальской природной территории (БПТ</a:t>
            </a:r>
            <a:r>
              <a:rPr lang="ru-RU" sz="18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): </a:t>
            </a:r>
            <a:r>
              <a:rPr lang="ru-RU" sz="18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статус </a:t>
            </a:r>
            <a:r>
              <a:rPr lang="ru-RU" sz="18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модельной территории национального и международного уровня</a:t>
            </a:r>
            <a:r>
              <a:rPr lang="ru-RU" sz="18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, который необходимо срочно законодательно закрепить в существующем законодательстве , найти финансовые источники,  принять  Комплексную Программу УР БПТ  и Дорожную карту системной реализации 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endParaRPr lang="ru-RU" sz="1800" b="1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 descr="D:\Ж. диск Самсунг\1МОИ\1Мои рисунки\1.Изображения, рисунки\Эко\10_big_135835209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7" y="4382814"/>
            <a:ext cx="1001664" cy="100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79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n.ipatova\AppData\Local\Microsoft\Windows\Temporary Internet Files\Content.Outlook\DJODTZW9\IMG_17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9700"/>
            <a:ext cx="2839544" cy="159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.ipatova\Desktop\ad4b42c7f0aaa9cce8d9d6a4aa320ce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7413"/>
            <a:ext cx="2695144" cy="128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63463" y="1"/>
            <a:ext cx="8765628" cy="6586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525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200" dirty="0" smtClean="0">
                <a:ea typeface="Calibri"/>
                <a:cs typeface="Times New Roman"/>
              </a:rPr>
              <a:t>Констатируем: </a:t>
            </a:r>
            <a:endParaRPr lang="ru-RU" sz="3200" dirty="0">
              <a:ea typeface="Calibri"/>
              <a:cs typeface="Times New Roman"/>
            </a:endParaRPr>
          </a:p>
        </p:txBody>
      </p:sp>
      <p:pic>
        <p:nvPicPr>
          <p:cNvPr id="2" name="Picture 4" descr="imag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325" y="336477"/>
            <a:ext cx="1082331" cy="67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130" y="127354"/>
            <a:ext cx="658841" cy="90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749" y="189188"/>
            <a:ext cx="933721" cy="78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396364" y="1429698"/>
            <a:ext cx="9632728" cy="405877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0000" cap="flat" cmpd="sng" algn="ctr">
            <a:solidFill>
              <a:srgbClr val="808DA9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rtlCol="0" anchor="ctr"/>
          <a:lstStyle/>
          <a:p>
            <a:pPr marL="342900" marR="0" lvl="0" indent="-342900" algn="ctr" defTabSz="91440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b="1" i="0" u="none" strike="noStrike" kern="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Отсутствие </a:t>
            </a:r>
            <a:r>
              <a:rPr kumimoji="0" lang="ru-RU" sz="2000" b="1" i="0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институциональных основ охраны озера </a:t>
            </a:r>
            <a:r>
              <a:rPr kumimoji="0" lang="ru-RU" sz="20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байкал</a:t>
            </a:r>
            <a:r>
              <a:rPr kumimoji="0" lang="ru-RU" sz="2000" b="1" i="0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kumimoji="0" lang="ru-RU" sz="2000" b="1" i="0" u="none" strike="noStrike" kern="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(политических, правовых , организационных, финансовых, инфраструктурных, технологических)</a:t>
            </a:r>
          </a:p>
          <a:p>
            <a:pPr marL="342900" marR="0" lvl="0" indent="-342900" algn="ctr" defTabSz="91440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b="1" i="0" u="none" strike="noStrike" kern="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За </a:t>
            </a:r>
            <a:r>
              <a:rPr kumimoji="0" lang="ru-RU" sz="2000" b="1" i="0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20 лет </a:t>
            </a:r>
            <a:r>
              <a:rPr kumimoji="0" lang="ru-RU" sz="2000" b="1" i="0" u="none" strike="noStrike" kern="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практически </a:t>
            </a:r>
            <a:r>
              <a:rPr kumimoji="0" lang="ru-RU" sz="2000" b="1" i="0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не выполнен</a:t>
            </a:r>
            <a:r>
              <a:rPr kumimoji="0" lang="ru-RU" sz="2000" b="1" i="0" u="none" strike="noStrike" kern="0" cap="all" spc="0" normalizeH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kumimoji="0" lang="ru-RU" sz="2000" b="1" i="0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ни один пункт из 6 рекомендаций </a:t>
            </a:r>
            <a:r>
              <a:rPr kumimoji="0" lang="ru-RU" sz="2000" b="1" i="0" u="none" strike="noStrike" kern="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комитета по мировому наследию ЮНЕСКО.</a:t>
            </a:r>
          </a:p>
          <a:p>
            <a:pPr marL="342900" marR="0" lvl="0" indent="-342900" algn="ctr" defTabSz="91440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b="1" i="0" u="none" strike="noStrike" kern="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 настоящее время </a:t>
            </a:r>
            <a:r>
              <a:rPr kumimoji="0" lang="ru-RU" sz="2000" b="1" i="0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выдающаяся пресноводная экосистема </a:t>
            </a:r>
            <a:r>
              <a:rPr kumimoji="0" lang="ru-RU" sz="2000" b="1" i="0" u="none" strike="noStrike" kern="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самого древнего и самого глубокого в мире озера находится </a:t>
            </a:r>
            <a:r>
              <a:rPr kumimoji="0" lang="ru-RU" sz="2000" b="1" i="0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под серьезной  угрозой</a:t>
            </a:r>
            <a:r>
              <a:rPr kumimoji="0" lang="ru-RU" sz="2000" b="1" i="0" u="none" strike="noStrike" kern="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Главный фактор: </a:t>
            </a:r>
            <a:r>
              <a:rPr kumimoji="0" lang="ru-RU" sz="2000" b="1" i="0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нерациональное природопользование, тотальное загрязнение, отсутствие системного мониторинга.  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uLnTx/>
              <a:uFillTx/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48169" y="5521826"/>
            <a:ext cx="8620643" cy="875080"/>
          </a:xfrm>
          <a:prstGeom prst="roundRect">
            <a:avLst/>
          </a:prstGeom>
          <a:solidFill>
            <a:srgbClr val="AD0101"/>
          </a:solidFill>
          <a:ln w="254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Не храним…</a:t>
            </a:r>
          </a:p>
        </p:txBody>
      </p:sp>
    </p:spTree>
    <p:extLst>
      <p:ext uri="{BB962C8B-B14F-4D97-AF65-F5344CB8AC3E}">
        <p14:creationId xmlns:p14="http://schemas.microsoft.com/office/powerpoint/2010/main" val="58390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415149" y="0"/>
            <a:ext cx="10773741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11"/>
            <a:ext cx="12188891" cy="645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404496" y="5559114"/>
            <a:ext cx="9990877" cy="13069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prstClr val="white"/>
                </a:solidFill>
              </a:rPr>
              <a:t>Не храним…</a:t>
            </a:r>
            <a:endParaRPr lang="ru-RU" sz="4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415149" y="0"/>
            <a:ext cx="10773741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1Мои документы\1МОИ\1Мои рисунки\Изображения, рисунки\1Пейзаж\Красота\Байкал\1супер\12105937_531795226984672_110126604678662350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9" y="0"/>
            <a:ext cx="12192000" cy="608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404496" y="5559110"/>
            <a:ext cx="9990877" cy="13069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prstClr val="white"/>
                </a:solidFill>
              </a:rPr>
              <a:t>Не храним…</a:t>
            </a:r>
            <a:endParaRPr lang="ru-RU" sz="4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8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415149" y="0"/>
            <a:ext cx="10773741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1Мои документы\1МОИ\1Мои рисунки\Изображения, рисунки\1Пейзаж\Красота\Байкал\1супер\1003809_340584549407525_265492369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0172"/>
            <a:ext cx="121920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1Мои документы\1МОИ\1Мои рисунки\Изображения, рисунки\1Пейзаж\Красота\Байкал\1супер\409352_214859695313345_146116828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9" y="-1634193"/>
            <a:ext cx="1219200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404496" y="5559104"/>
            <a:ext cx="9990877" cy="13069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prstClr val="white"/>
                </a:solidFill>
              </a:rPr>
              <a:t>Не храним…</a:t>
            </a:r>
            <a:endParaRPr lang="ru-RU" sz="4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0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рек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рек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рек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Трек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Трек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рек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презентацию на тему природы и экологии с фотографиями</Template>
  <TotalTime>3460</TotalTime>
  <Words>2027</Words>
  <Application>Microsoft Office PowerPoint</Application>
  <PresentationFormat>Произвольный</PresentationFormat>
  <Paragraphs>167</Paragraphs>
  <Slides>22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Тема Office</vt:lpstr>
      <vt:lpstr>1_Тема Office</vt:lpstr>
      <vt:lpstr>2_Трек</vt:lpstr>
      <vt:lpstr>4_Трек</vt:lpstr>
      <vt:lpstr>5_Трек</vt:lpstr>
      <vt:lpstr>7_Трек</vt:lpstr>
      <vt:lpstr>8_Трек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Содружество  и сотрудничество. 2. Роль байкальского региона, как модельной территории, на которой можно разрабатывать и внедрять эффективные решения, инновации, которые будут востребованы во всем мире и будут служить  формированию Гомо экологикус.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развития отрасли переработки и утилизации отходов органического происхождения: экономические инструменты, лучшие практики, перспективы развития отечественной индустрии</dc:title>
  <dc:creator>Хамашханов Алексей Сергеевич</dc:creator>
  <cp:lastModifiedBy>User</cp:lastModifiedBy>
  <cp:revision>72</cp:revision>
  <dcterms:created xsi:type="dcterms:W3CDTF">2018-02-14T14:17:30Z</dcterms:created>
  <dcterms:modified xsi:type="dcterms:W3CDTF">2018-03-23T06:35:49Z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