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70" r:id="rId7"/>
    <p:sldId id="271" r:id="rId8"/>
    <p:sldId id="274" r:id="rId9"/>
    <p:sldId id="273" r:id="rId10"/>
    <p:sldId id="262" r:id="rId11"/>
    <p:sldId id="261" r:id="rId12"/>
  </p:sldIdLst>
  <p:sldSz cx="12212638" cy="6869113"/>
  <p:notesSz cx="6858000" cy="9144000"/>
  <p:defaultTextStyle>
    <a:defPPr>
      <a:defRPr lang="ru-RU"/>
    </a:defPPr>
    <a:lvl1pPr marL="0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3"/>
            <a:ext cx="10380742" cy="150261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5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1"/>
            <a:ext cx="5396036" cy="64079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2" y="1537601"/>
            <a:ext cx="5398156" cy="64079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2" y="2178399"/>
            <a:ext cx="5398156" cy="39576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4" y="273492"/>
            <a:ext cx="4017874" cy="116393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4"/>
            <a:ext cx="6827204" cy="586259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4" y="1437428"/>
            <a:ext cx="4017874" cy="4698664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4300"/>
            </a:lvl1pPr>
            <a:lvl2pPr marL="610591" indent="0">
              <a:buNone/>
              <a:defRPr sz="3700"/>
            </a:lvl2pPr>
            <a:lvl3pPr marL="1221181" indent="0">
              <a:buNone/>
              <a:defRPr sz="3200"/>
            </a:lvl3pPr>
            <a:lvl4pPr marL="1831772" indent="0">
              <a:buNone/>
              <a:defRPr sz="2700"/>
            </a:lvl4pPr>
            <a:lvl5pPr marL="2442362" indent="0">
              <a:buNone/>
              <a:defRPr sz="2700"/>
            </a:lvl5pPr>
            <a:lvl6pPr marL="3052953" indent="0">
              <a:buNone/>
              <a:defRPr sz="2700"/>
            </a:lvl6pPr>
            <a:lvl7pPr marL="3663544" indent="0">
              <a:buNone/>
              <a:defRPr sz="2700"/>
            </a:lvl7pPr>
            <a:lvl8pPr marL="4274134" indent="0">
              <a:buNone/>
              <a:defRPr sz="2700"/>
            </a:lvl8pPr>
            <a:lvl9pPr marL="488472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5"/>
            <a:ext cx="7327583" cy="806167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4"/>
            <a:ext cx="10991374" cy="1144852"/>
          </a:xfrm>
          <a:prstGeom prst="rect">
            <a:avLst/>
          </a:prstGeom>
        </p:spPr>
        <p:txBody>
          <a:bodyPr vert="horz" lIns="122118" tIns="61059" rIns="122118" bIns="6105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horz" lIns="122118" tIns="61059" rIns="122118" bIns="610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632" y="6366651"/>
            <a:ext cx="2849616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2652" y="6366651"/>
            <a:ext cx="3867335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390" y="6366651"/>
            <a:ext cx="2849616" cy="365717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18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43" indent="-457943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210" indent="-381619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7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5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24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839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43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002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9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8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7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6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953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54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13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725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38258.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843" y="2385102"/>
            <a:ext cx="7919188" cy="1831470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/>
          <a:p>
            <a:pPr algn="ctr"/>
            <a:r>
              <a:rPr lang="ru-RU" sz="37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37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использования акватории водного объекта.</a:t>
            </a:r>
            <a:endParaRPr lang="ru-RU" sz="37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237" y="36272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856" y="1634356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Необходимо принятие нормативного акта с целью приведения в соответствия Постановлений Правительства    № 230 и №165, действующей редакции Водного кодекса РФ.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Урегулировать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водное и гражданское законодательство в вопросе понуждения заключить договор при уклонении стороны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15" y="229154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0237" y="29128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Водное законодательство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giod.consultant.ru/files/871534/preview/1"/>
          <p:cNvPicPr>
            <a:picLocks noChangeAspect="1" noChangeArrowheads="1"/>
          </p:cNvPicPr>
          <p:nvPr/>
        </p:nvPicPr>
        <p:blipFill>
          <a:blip r:embed="rId3"/>
          <a:srcRect l="5769" t="2735" b="8376"/>
          <a:stretch>
            <a:fillRect/>
          </a:stretch>
        </p:blipFill>
        <p:spPr bwMode="auto">
          <a:xfrm>
            <a:off x="534155" y="934226"/>
            <a:ext cx="3857652" cy="492922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078" name="Picture 6" descr="https://giod.consultant.ru/files/952741/preview/1"/>
          <p:cNvPicPr>
            <a:picLocks noChangeAspect="1" noChangeArrowheads="1"/>
          </p:cNvPicPr>
          <p:nvPr/>
        </p:nvPicPr>
        <p:blipFill>
          <a:blip r:embed="rId4"/>
          <a:srcRect l="7220" t="4115" r="9746" b="9472"/>
          <a:stretch>
            <a:fillRect/>
          </a:stretch>
        </p:blipFill>
        <p:spPr bwMode="auto">
          <a:xfrm>
            <a:off x="8463773" y="1862920"/>
            <a:ext cx="3571900" cy="478634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7871" t="17871" r="50505" b="42142"/>
          <a:stretch>
            <a:fillRect/>
          </a:stretch>
        </p:blipFill>
        <p:spPr bwMode="auto">
          <a:xfrm>
            <a:off x="2748733" y="2934490"/>
            <a:ext cx="3429024" cy="371477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 descr="https://government.consultant.ru/files/909227/preview/1"/>
          <p:cNvPicPr>
            <a:picLocks noChangeAspect="1" noChangeArrowheads="1"/>
          </p:cNvPicPr>
          <p:nvPr/>
        </p:nvPicPr>
        <p:blipFill>
          <a:blip r:embed="rId6"/>
          <a:srcRect l="8292" t="2814" r="7130" b="5737"/>
          <a:stretch>
            <a:fillRect/>
          </a:stretch>
        </p:blipFill>
        <p:spPr bwMode="auto">
          <a:xfrm>
            <a:off x="5249063" y="1291416"/>
            <a:ext cx="3643338" cy="492922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7361" y="14840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Водном Кодексе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841" y="1488680"/>
            <a:ext cx="6319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11. Основания приобретения права пользования  поверхностными водными объектами или их  частями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Водопользование осуществляется по основаниям, предусмотренным иными федеральными законами,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предоставления водных объектов в следующих случаях: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 использование водных объектов для целей морского, внутреннего водного и воздушного транспорта, за исключением случаев, предусмотренных частью 3 статьи 47 настоящего Кодекса.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9130" y="4237424"/>
            <a:ext cx="6463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47. Использование поверхностных водных объектов для  целей морского, внутреннего водного и воздушного  транспорта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Использование поверхностных водных объектов для плавания и стоянки судов, эксплуатации гидротехнических сооружений, проведения дноуглубительных и других работ на территории морского порта или в акватории речного порта, а также работ по содержанию внутренних водных путей Российской Федерации осуществляется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предоставления водных объектов в пользование.</a:t>
            </a:r>
          </a:p>
        </p:txBody>
      </p:sp>
      <p:pic>
        <p:nvPicPr>
          <p:cNvPr id="21506" name="Picture 2" descr="Картинки по запросу акватория по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765" y="1720044"/>
            <a:ext cx="4572032" cy="2503336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путевые  работы на водных путях р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221" y="3791746"/>
            <a:ext cx="4572033" cy="26132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6965" y="3934622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содержанию внутренних водных путей</a:t>
            </a:r>
            <a:endParaRPr lang="ru-RU" sz="1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06319" y="1505730"/>
            <a:ext cx="5429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Стоянка судов, эксплуатация гидротехнических сооружений, проведение дноуглубительных и других работ в акватории речного порта</a:t>
            </a:r>
            <a:endParaRPr lang="ru-RU" sz="1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20237" y="577036"/>
            <a:ext cx="889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соответствии с федеральным законом  от 26 июля 2017 г. N 208-ФЗ)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0039" y="1077103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предоставления водных объектов в пользование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841" y="1862920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49. Использование водных объектов для лечебных и оздоровительных целей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Использование акватории водных объектов для лечебных и оздоровительных целей санаторно-курортными организациями осуществляется на основании договора водопользования, заключаемого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проведения аукциона.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8865" y="29128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Водном Кодексе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санатории на реках россии"/>
          <p:cNvPicPr>
            <a:picLocks noChangeAspect="1" noChangeArrowheads="1"/>
          </p:cNvPicPr>
          <p:nvPr/>
        </p:nvPicPr>
        <p:blipFill>
          <a:blip r:embed="rId3"/>
          <a:srcRect l="5448" t="15126" r="1928"/>
          <a:stretch>
            <a:fillRect/>
          </a:stretch>
        </p:blipFill>
        <p:spPr bwMode="auto">
          <a:xfrm>
            <a:off x="6749261" y="1934358"/>
            <a:ext cx="4857784" cy="2805876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санатории и лечебницы у реки"/>
          <p:cNvPicPr>
            <a:picLocks noChangeAspect="1" noChangeArrowheads="1"/>
          </p:cNvPicPr>
          <p:nvPr/>
        </p:nvPicPr>
        <p:blipFill>
          <a:blip r:embed="rId4"/>
          <a:srcRect r="4352" b="22041"/>
          <a:stretch>
            <a:fillRect/>
          </a:stretch>
        </p:blipFill>
        <p:spPr bwMode="auto">
          <a:xfrm>
            <a:off x="819907" y="3577432"/>
            <a:ext cx="5214974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20238" y="719912"/>
            <a:ext cx="889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соответствии с федеральным законом  от 26 июля 2017 г. N 208-ФЗ)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799" y="129141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проведения аукциона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865" y="1567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Водном Кодексе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965" y="1434292"/>
            <a:ext cx="6929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50. Использование водных объектов для рекреационных целей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 Использование акватории водных объектов, необходимой для эксплуатации пляжей правообладателями земельных участков, находящихся в государственной или муниципальной собственности и расположенных в границах береговой полосы водного объекта общего пользования, а также для рекреационных целей физкультурно-спортивными организациями, туроператорами или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турагентами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осуществляющими свою деятельность в соответствии с федеральными законами, организованного отдыха детей, ветеранов, граждан пожилого возраста, инвалидов, осуществляется на основании договора водопользования, заключаемого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проведения аукциона.</a:t>
            </a:r>
          </a:p>
        </p:txBody>
      </p:sp>
      <p:pic>
        <p:nvPicPr>
          <p:cNvPr id="20482" name="Picture 2" descr="Картинки по запросу яхт клубы парусные школы для детей   на реках"/>
          <p:cNvPicPr>
            <a:picLocks noChangeAspect="1" noChangeArrowheads="1"/>
          </p:cNvPicPr>
          <p:nvPr/>
        </p:nvPicPr>
        <p:blipFill>
          <a:blip r:embed="rId3"/>
          <a:srcRect b="8536"/>
          <a:stretch>
            <a:fillRect/>
          </a:stretch>
        </p:blipFill>
        <p:spPr bwMode="auto">
          <a:xfrm>
            <a:off x="7358180" y="791350"/>
            <a:ext cx="4499254" cy="2714644"/>
          </a:xfrm>
          <a:prstGeom prst="rect">
            <a:avLst/>
          </a:prstGeom>
          <a:noFill/>
        </p:spPr>
      </p:pic>
      <p:sp>
        <p:nvSpPr>
          <p:cNvPr id="20484" name="AutoShape 4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детские парусные шко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2137" y="3791746"/>
            <a:ext cx="4500594" cy="2643206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санатории у реки"/>
          <p:cNvPicPr>
            <a:picLocks noChangeAspect="1" noChangeArrowheads="1"/>
          </p:cNvPicPr>
          <p:nvPr/>
        </p:nvPicPr>
        <p:blipFill>
          <a:blip r:embed="rId5"/>
          <a:srcRect t="16000" r="11499" b="5999"/>
          <a:stretch>
            <a:fillRect/>
          </a:stretch>
        </p:blipFill>
        <p:spPr bwMode="auto">
          <a:xfrm>
            <a:off x="891345" y="4220374"/>
            <a:ext cx="4714908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20238" y="444304"/>
            <a:ext cx="889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соответствии с федеральным законом  от 26 июля 2017 г. N 208-ФЗ)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877" y="100566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проведения аукциона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9841" y="2148672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16. Случаи и порядок заключения договора  водопользования по результатам аукциона или без  проведения аукциона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Договор водопользования заключается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аукциона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исключением случаев, предусмотренных  частью 2 настоящей статьи.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Договор водопользования заключается без проведения аукциона в случае приобретения права пользования в целях, предусмотренных пунктом 1 или 3 части  2 статьи 11 Водного кодекса, а также в случаях, установленных статьями 15, 47, 49 и 50 настоящего Кодекса.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  <p:pic>
        <p:nvPicPr>
          <p:cNvPr id="26626" name="Picture 2" descr="Картинки по запросу аукци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6385" y="2148672"/>
            <a:ext cx="5261928" cy="3429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34617" y="12905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Водном Кодексе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0238" y="629122"/>
            <a:ext cx="8143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соответствии с федеральным законом  от 26 июля 2017 г. N 208-ФЗ)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3179" y="143429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аукциона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3711" y="1648606"/>
            <a:ext cx="108304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Действующая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редакция Правил подготовки и заключения договора водопользования, утвержденных постановлением Правительства от 12 марта 2008г. №165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соответствует изменениям внесенным в Водный кодекс РФ в части целей водопользования:</a:t>
            </a: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Отсутствует перечень документов, по целям водопользования, необходимых для предоставления права пользования на основании договора водопользования без проведения аукциона.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8167" y="36491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46079" y="4577564"/>
            <a:ext cx="4963311" cy="9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6824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 ускорить принятие соответствующего нормативного акта.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435" y="21984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20435" y="21984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129" y="45775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06121" y="5220506"/>
            <a:ext cx="6572296" cy="123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6824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Необходимо внести изменения в постановление Правительства РФ от 14 апреля 2007 г. N 230 для приведения его в соответствие с Водным кодексом РФ.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031" y="191407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п.1 Право на заключение договора водопользования в части использования акватории водного объекта,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для рекреационных целей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приобретается на аукционе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случаях, когда договором водопользования предусматриваются разметка границ акватории водного объекта, размещение на ней зданий, строений, плавательных средств, других объектов и сооружений, а также в случаях, предусматривающих иное обустройство акватории водного объекта, в соответствии с водным законодательством и законодательством о градостроительной деятельности.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155" y="1128252"/>
            <a:ext cx="1107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Действующая редакция Постановления Правительства РФ от 14 апреля 2007 г. N 230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"О договоре водопользования, право на заключение которого приобретается на аукционе, и о проведении аукциона"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соответствует изменениям внесенным в Водный кодекс РФ в части целей водопользования: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20237" y="3557144"/>
            <a:ext cx="771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Водного кодекса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в редакции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закона  от 26 июля 2017 г. N 208-ФЗ)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акватории водных объектов, для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рекреационных целей, осуществляется на основании договора водопользования, заключаемого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проведения аукциона.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детские парус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20435" y="21984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8931" y="48633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965" y="2220110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подготовки и заключения договора водопользования, право на заключение которого приобретается на аукционе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(утвержденные Постановлением Правительства РФ от 14 апреля 2007 г. N 230)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п.14. В случае уклонения одной из сторон от заключения договора водопользования другая сторона вправе обратиться в суд с иском о понуждении заключить договор, а также о возмещении убытков, причиненных уклонением от заключения договора.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2005" y="2220110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Гражданский кодекс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448. Организация и порядок проведения торгов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п.6. Если в соответствии с законом заключение договора возможно только путем проведения торгов, при уклонении организатора торгов от подписания протокола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торгов вправе обратиться в суд с требованием о понуждении заключить договор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также о возмещении убытков, вызванных уклонением от его заключения.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34419" y="5461201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Необходимо внесение изменений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ст.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Водного кодекса.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361" y="107710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Коллизия в законодательстве в части принуждения победителя аукциона к заключению договора водопользования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458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108</cp:revision>
  <dcterms:created xsi:type="dcterms:W3CDTF">2018-01-26T09:47:51Z</dcterms:created>
  <dcterms:modified xsi:type="dcterms:W3CDTF">2018-03-21T10:49:09Z</dcterms:modified>
</cp:coreProperties>
</file>