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86" r:id="rId4"/>
    <p:sldId id="265" r:id="rId5"/>
    <p:sldId id="285" r:id="rId6"/>
    <p:sldId id="287" r:id="rId7"/>
    <p:sldId id="268" r:id="rId8"/>
    <p:sldId id="272" r:id="rId9"/>
    <p:sldId id="262" r:id="rId10"/>
    <p:sldId id="279" r:id="rId11"/>
    <p:sldId id="280" r:id="rId12"/>
    <p:sldId id="269" r:id="rId13"/>
    <p:sldId id="270" r:id="rId14"/>
    <p:sldId id="288" r:id="rId15"/>
    <p:sldId id="267" r:id="rId16"/>
    <p:sldId id="274" r:id="rId17"/>
    <p:sldId id="282" r:id="rId18"/>
    <p:sldId id="276" r:id="rId19"/>
  </p:sldIdLst>
  <p:sldSz cx="12212638" cy="6869113"/>
  <p:notesSz cx="6858000" cy="9144000"/>
  <p:defaultTextStyle>
    <a:defPPr>
      <a:defRPr lang="ru-RU"/>
    </a:defPPr>
    <a:lvl1pPr marL="0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91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81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72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62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953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544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134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725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1" autoAdjust="0"/>
    <p:restoredTop sz="94394" autoAdjust="0"/>
  </p:normalViewPr>
  <p:slideViewPr>
    <p:cSldViewPr>
      <p:cViewPr>
        <p:scale>
          <a:sx n="117" d="100"/>
          <a:sy n="117" d="100"/>
        </p:scale>
        <p:origin x="-234" y="-204"/>
      </p:cViewPr>
      <p:guideLst>
        <p:guide orient="horz" pos="2164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2A38A-CAE3-474E-9E3B-1D50FB38DDB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F408F-B958-46C2-9E28-9533F931C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7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674A0-154D-4B5D-AB32-C47A6AAB345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BFAE-DDA4-4271-BD8E-677AAB2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6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591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181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1772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2362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2953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3544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4134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4725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D3DE9-30DF-442F-8A24-BAF2C503BBC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2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15"/>
              </a:spcAft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ru-RU" altLang="ru-RU" dirty="0" smtClean="0"/>
              <a:t>?:Приглашаем к сотрудничеству сборщиков. Стоимость 160 </a:t>
            </a:r>
            <a:r>
              <a:rPr lang="ru-RU" altLang="ru-RU" dirty="0" err="1" smtClean="0"/>
              <a:t>руб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шт</a:t>
            </a:r>
            <a:r>
              <a:rPr lang="ru-RU" altLang="ru-RU" dirty="0" smtClean="0"/>
              <a:t> с НДС в Перми.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4D4ED-9684-43B1-8E22-F24DDD383E1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BCE0-B36C-4AD4-9AD3-ACC0EF29F559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0B36-4837-4B11-8689-4E34285FEB13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578B-4BF2-4947-A974-4B58FE081CCD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D3D-1F28-4A2B-94D3-F00F36D938D5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3"/>
            <a:ext cx="10380742" cy="150261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5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9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1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6C31-A91E-439C-B293-99D65D1F7701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A97A-8F8F-4298-97CB-9C15D9450950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1"/>
            <a:ext cx="5396036" cy="64079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2" y="1537601"/>
            <a:ext cx="5398156" cy="64079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3852" y="2178399"/>
            <a:ext cx="5398156" cy="39576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0DF-583B-4944-A866-27D679C15D75}" type="datetime1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2232-CDAE-44A6-ACE2-333DADB5A573}" type="datetime1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97E6-C425-485C-B848-C063ADB12007}" type="datetime1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4" y="273492"/>
            <a:ext cx="4017874" cy="116393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802" y="273494"/>
            <a:ext cx="6827204" cy="586259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4" y="1437428"/>
            <a:ext cx="4017874" cy="4698664"/>
          </a:xfrm>
        </p:spPr>
        <p:txBody>
          <a:bodyPr/>
          <a:lstStyle>
            <a:lvl1pPr marL="0" indent="0">
              <a:buNone/>
              <a:defRPr sz="1900"/>
            </a:lvl1pPr>
            <a:lvl2pPr marL="610591" indent="0">
              <a:buNone/>
              <a:defRPr sz="1600"/>
            </a:lvl2pPr>
            <a:lvl3pPr marL="1221181" indent="0">
              <a:buNone/>
              <a:defRPr sz="1300"/>
            </a:lvl3pPr>
            <a:lvl4pPr marL="1831772" indent="0">
              <a:buNone/>
              <a:defRPr sz="1200"/>
            </a:lvl4pPr>
            <a:lvl5pPr marL="2442362" indent="0">
              <a:buNone/>
              <a:defRPr sz="1200"/>
            </a:lvl5pPr>
            <a:lvl6pPr marL="3052953" indent="0">
              <a:buNone/>
              <a:defRPr sz="1200"/>
            </a:lvl6pPr>
            <a:lvl7pPr marL="3663544" indent="0">
              <a:buNone/>
              <a:defRPr sz="1200"/>
            </a:lvl7pPr>
            <a:lvl8pPr marL="4274134" indent="0">
              <a:buNone/>
              <a:defRPr sz="1200"/>
            </a:lvl8pPr>
            <a:lvl9pPr marL="48847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1D5-EB00-46A9-B08A-AAC669340311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</p:spPr>
        <p:txBody>
          <a:bodyPr/>
          <a:lstStyle>
            <a:lvl1pPr marL="0" indent="0">
              <a:buNone/>
              <a:defRPr sz="4300"/>
            </a:lvl1pPr>
            <a:lvl2pPr marL="610591" indent="0">
              <a:buNone/>
              <a:defRPr sz="3700"/>
            </a:lvl2pPr>
            <a:lvl3pPr marL="1221181" indent="0">
              <a:buNone/>
              <a:defRPr sz="3200"/>
            </a:lvl3pPr>
            <a:lvl4pPr marL="1831772" indent="0">
              <a:buNone/>
              <a:defRPr sz="2700"/>
            </a:lvl4pPr>
            <a:lvl5pPr marL="2442362" indent="0">
              <a:buNone/>
              <a:defRPr sz="2700"/>
            </a:lvl5pPr>
            <a:lvl6pPr marL="3052953" indent="0">
              <a:buNone/>
              <a:defRPr sz="2700"/>
            </a:lvl6pPr>
            <a:lvl7pPr marL="3663544" indent="0">
              <a:buNone/>
              <a:defRPr sz="2700"/>
            </a:lvl7pPr>
            <a:lvl8pPr marL="4274134" indent="0">
              <a:buNone/>
              <a:defRPr sz="2700"/>
            </a:lvl8pPr>
            <a:lvl9pPr marL="488472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5"/>
            <a:ext cx="7327583" cy="806167"/>
          </a:xfrm>
        </p:spPr>
        <p:txBody>
          <a:bodyPr/>
          <a:lstStyle>
            <a:lvl1pPr marL="0" indent="0">
              <a:buNone/>
              <a:defRPr sz="1900"/>
            </a:lvl1pPr>
            <a:lvl2pPr marL="610591" indent="0">
              <a:buNone/>
              <a:defRPr sz="1600"/>
            </a:lvl2pPr>
            <a:lvl3pPr marL="1221181" indent="0">
              <a:buNone/>
              <a:defRPr sz="1300"/>
            </a:lvl3pPr>
            <a:lvl4pPr marL="1831772" indent="0">
              <a:buNone/>
              <a:defRPr sz="1200"/>
            </a:lvl4pPr>
            <a:lvl5pPr marL="2442362" indent="0">
              <a:buNone/>
              <a:defRPr sz="1200"/>
            </a:lvl5pPr>
            <a:lvl6pPr marL="3052953" indent="0">
              <a:buNone/>
              <a:defRPr sz="1200"/>
            </a:lvl6pPr>
            <a:lvl7pPr marL="3663544" indent="0">
              <a:buNone/>
              <a:defRPr sz="1200"/>
            </a:lvl7pPr>
            <a:lvl8pPr marL="4274134" indent="0">
              <a:buNone/>
              <a:defRPr sz="1200"/>
            </a:lvl8pPr>
            <a:lvl9pPr marL="48847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E54-3C14-420B-903B-47C922947795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4"/>
            <a:ext cx="10991374" cy="1144852"/>
          </a:xfrm>
          <a:prstGeom prst="rect">
            <a:avLst/>
          </a:prstGeom>
        </p:spPr>
        <p:txBody>
          <a:bodyPr vert="horz" lIns="122118" tIns="61059" rIns="122118" bIns="6105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vert="horz" lIns="122118" tIns="61059" rIns="122118" bIns="610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632" y="6366651"/>
            <a:ext cx="2849616" cy="365717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B176-A685-4454-85DD-03369B3CBC2D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2652" y="6366651"/>
            <a:ext cx="3867335" cy="365717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2390" y="6366651"/>
            <a:ext cx="2849616" cy="365717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2118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43" indent="-457943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210" indent="-381619" algn="l" defTabSz="1221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77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67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58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248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839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430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0020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9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8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7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6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953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54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13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725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prirodaperm.ru/upload/pages/120/image_1496759798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0258" y="2280562"/>
            <a:ext cx="6732123" cy="3416520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pPr algn="ctr"/>
            <a:r>
              <a:rPr lang="ru-RU" sz="2800" dirty="0"/>
              <a:t>Уткин Юрий </a:t>
            </a:r>
            <a:r>
              <a:rPr lang="ru-RU" sz="2800" dirty="0" smtClean="0"/>
              <a:t>Аркадьевич,</a:t>
            </a:r>
            <a:endParaRPr lang="ru-RU" sz="2800" dirty="0"/>
          </a:p>
          <a:p>
            <a:pPr algn="ctr"/>
            <a:r>
              <a:rPr lang="en-US" sz="2800" dirty="0"/>
              <a:t> </a:t>
            </a:r>
            <a:r>
              <a:rPr lang="ru-RU" sz="2800" dirty="0"/>
              <a:t>председатель Пермской городской </a:t>
            </a:r>
            <a:r>
              <a:rPr lang="ru-RU" sz="2800" dirty="0" smtClean="0"/>
              <a:t>Думы, </a:t>
            </a:r>
            <a:r>
              <a:rPr lang="ru-RU" sz="2800" dirty="0"/>
              <a:t>член </a:t>
            </a:r>
            <a:r>
              <a:rPr lang="ru-RU" sz="2800" dirty="0" smtClean="0"/>
              <a:t>Генерального </a:t>
            </a:r>
            <a:r>
              <a:rPr lang="ru-RU" sz="2800" dirty="0"/>
              <a:t>совета </a:t>
            </a:r>
            <a:endParaRPr lang="ru-RU" sz="2800" dirty="0" smtClean="0"/>
          </a:p>
          <a:p>
            <a:pPr algn="ctr"/>
            <a:r>
              <a:rPr lang="ru-RU" sz="2800" dirty="0" smtClean="0"/>
              <a:t>Всероссийской </a:t>
            </a:r>
            <a:r>
              <a:rPr lang="ru-RU" sz="2800" dirty="0"/>
              <a:t>политической партии</a:t>
            </a:r>
          </a:p>
          <a:p>
            <a:pPr algn="ctr"/>
            <a:r>
              <a:rPr lang="ru-RU" sz="2800" dirty="0"/>
              <a:t>«ЕДИНАЯ РОССИЯ»</a:t>
            </a:r>
          </a:p>
          <a:p>
            <a:pPr algn="ctr"/>
            <a:r>
              <a:rPr lang="ru-RU" sz="3700" b="1" dirty="0"/>
              <a:t>«Об опыте экологического </a:t>
            </a:r>
            <a:r>
              <a:rPr lang="ru-RU" sz="3700" b="1" dirty="0" err="1"/>
              <a:t>волонтерства</a:t>
            </a:r>
            <a:r>
              <a:rPr lang="ru-RU" sz="3700" b="1" dirty="0"/>
              <a:t> в городе Перми»</a:t>
            </a:r>
            <a:endParaRPr lang="ru-RU" sz="3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0015" y="0"/>
            <a:ext cx="8376007" cy="114485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Пример проекта по формирование </a:t>
            </a:r>
            <a:r>
              <a:rPr lang="ru-RU" sz="2000" b="1" dirty="0"/>
              <a:t>экологического сознания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 жителей города Перми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55" y="1130300"/>
            <a:ext cx="5567695" cy="453329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В 2017 году при поддержке органов местного самоуправления </a:t>
            </a:r>
            <a:r>
              <a:rPr lang="ru-RU" dirty="0" smtClean="0"/>
              <a:t>города Перми </a:t>
            </a:r>
            <a:r>
              <a:rPr lang="ru-RU" dirty="0"/>
              <a:t>был издан сборник экологических сказок для детей и взрослых «Навстречу миру природы» (автор </a:t>
            </a:r>
            <a:r>
              <a:rPr lang="ru-RU" dirty="0" err="1"/>
              <a:t>В.Г.Эршон</a:t>
            </a:r>
            <a:r>
              <a:rPr lang="ru-RU" dirty="0"/>
              <a:t>, Пермское региональное отделение Общероссийской общественной организации «ЦЕНТР ЭКОЛОГИЧЕСКОЙ ПОЛИТИКИ И КУЛЬТУРЫ»). Пермский сборник занял второе место </a:t>
            </a:r>
            <a:r>
              <a:rPr lang="ru-RU" dirty="0" smtClean="0"/>
              <a:t>в </a:t>
            </a:r>
            <a:r>
              <a:rPr lang="ru-RU" dirty="0"/>
              <a:t>номинации «Проза о природе» всероссийского конкурса Союза журналистов России «Серебряный стриж России».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01" y="1130300"/>
            <a:ext cx="6163337" cy="461920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5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63" y="4730700"/>
            <a:ext cx="5688632" cy="17281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В рамках XV городского конкурса «Эколето-2017» реализовано шесть проектов, призванных </a:t>
            </a:r>
            <a:r>
              <a:rPr lang="ru-RU" sz="2000" dirty="0" smtClean="0"/>
              <a:t>привлечь </a:t>
            </a:r>
            <a:r>
              <a:rPr lang="ru-RU" sz="2000" dirty="0"/>
              <a:t>внимание школьников города </a:t>
            </a:r>
            <a:r>
              <a:rPr lang="ru-RU" sz="2000" dirty="0" smtClean="0"/>
              <a:t>Перми, 5 из них в защиту водоемов.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09" y="5476608"/>
            <a:ext cx="1450662" cy="142676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059340" y="4745615"/>
            <a:ext cx="5976664" cy="1155513"/>
          </a:xfrm>
          <a:prstGeom prst="rect">
            <a:avLst/>
          </a:prstGeom>
        </p:spPr>
        <p:txBody>
          <a:bodyPr vert="horz" lIns="122118" tIns="61059" rIns="122118" bIns="61059" rtlCol="0">
            <a:normAutofit fontScale="47500" lnSpcReduction="20000"/>
          </a:bodyPr>
          <a:lstStyle>
            <a:lvl1pPr marL="457943" indent="-457943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2210" indent="-381619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6477" indent="-305295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7067" indent="-305295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7658" indent="-305295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8248" indent="-305295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8839" indent="-305295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9430" indent="-305295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0020" indent="-305295" algn="l" defTabSz="122118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Впервые в 2017 году состоялся экологический конкурс «Моя природная территория». Инициативные группы жителей города взяли шефство над 22 природными территориями.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9" y="1112326"/>
            <a:ext cx="5342925" cy="3546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51" y="1112326"/>
            <a:ext cx="2437297" cy="36377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17" y="1146547"/>
            <a:ext cx="2676985" cy="356931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2763" y="122188"/>
            <a:ext cx="8983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Примеры экологических мероприятий в городе Перми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4094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794" y="0"/>
            <a:ext cx="10991374" cy="114485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Городской конкурс социально значимых проектов «Город – это мы»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670" y="1030401"/>
            <a:ext cx="11938967" cy="2024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/>
              <a:t>Одним из механизмов поддержки экологических инициатив граждан является ежегодный конкурс социально-значимых проектов «Город – это мы». Ежегодно среди  номинаций конкурса присутствует номинация  «Природа в городе», которая позволяет поддержать экологические инициативы населения. </a:t>
            </a:r>
          </a:p>
          <a:p>
            <a:pPr algn="just"/>
            <a:endParaRPr lang="ru-RU" sz="27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14948"/>
              </p:ext>
            </p:extLst>
          </p:nvPr>
        </p:nvGraphicFramePr>
        <p:xfrm>
          <a:off x="1" y="2960094"/>
          <a:ext cx="12212637" cy="390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2851"/>
                <a:gridCol w="3052851"/>
                <a:gridCol w="3052851"/>
                <a:gridCol w="3054084"/>
              </a:tblGrid>
              <a:tr h="1994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Год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Сумма финансирования</a:t>
                      </a:r>
                      <a:endParaRPr lang="ru-RU" sz="1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 проекта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Количество победителей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Призовой грант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/>
                </a:tc>
              </a:tr>
              <a:tr h="63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2015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до 100 000 р.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709 100 р.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</a:tr>
              <a:tr h="63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2016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до 150 000 р.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774 500 р.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</a:tr>
              <a:tr h="63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2017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до 150 000 р.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1 067 450 р.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6105" y="2944425"/>
            <a:ext cx="246686" cy="49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118" tIns="61059" rIns="122118" bIns="6105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9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950" y="0"/>
            <a:ext cx="8573229" cy="114485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Проекты </a:t>
            </a:r>
            <a:r>
              <a:rPr lang="en-US" sz="2000" b="1" dirty="0" smtClean="0"/>
              <a:t>XIX </a:t>
            </a:r>
            <a:r>
              <a:rPr lang="ru-RU" sz="2000" b="1" dirty="0" smtClean="0"/>
              <a:t>городского конкурса социально значимых проектов </a:t>
            </a:r>
            <a:br>
              <a:rPr lang="ru-RU" sz="2000" b="1" dirty="0" smtClean="0"/>
            </a:br>
            <a:r>
              <a:rPr lang="ru-RU" sz="2000" b="1" dirty="0" smtClean="0"/>
              <a:t>«Город – это мы!», 2017 год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82" y="1126568"/>
            <a:ext cx="11925475" cy="250032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Примеры проектов, выигравших </a:t>
            </a:r>
            <a:r>
              <a:rPr lang="ru-RU" sz="3400" dirty="0"/>
              <a:t>городской грант в рамках </a:t>
            </a:r>
            <a:r>
              <a:rPr lang="ru-RU" sz="3400" dirty="0" smtClean="0"/>
              <a:t>конкурса «Город – это мы» в 2017 году: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проект «Новая </a:t>
            </a:r>
            <a:r>
              <a:rPr lang="ru-RU" sz="3400" dirty="0"/>
              <a:t>жизнь забытой </a:t>
            </a:r>
            <a:r>
              <a:rPr lang="ru-RU" sz="3400" dirty="0" smtClean="0"/>
              <a:t>реки», цель </a:t>
            </a:r>
            <a:r>
              <a:rPr lang="ru-RU" sz="3400" dirty="0"/>
              <a:t>проекта: </a:t>
            </a:r>
            <a:r>
              <a:rPr lang="ru-RU" sz="3400" dirty="0" smtClean="0"/>
              <a:t>создание </a:t>
            </a:r>
            <a:r>
              <a:rPr lang="ru-RU" sz="3400" dirty="0"/>
              <a:t>новой рекреационно-парковой </a:t>
            </a:r>
            <a:r>
              <a:rPr lang="ru-RU" sz="3400" dirty="0" smtClean="0"/>
              <a:t>зоны в долине малой реки </a:t>
            </a:r>
            <a:r>
              <a:rPr lang="ru-RU" sz="3400" dirty="0" err="1" smtClean="0"/>
              <a:t>Егошихи</a:t>
            </a:r>
            <a:r>
              <a:rPr lang="ru-RU" sz="3400" dirty="0" smtClean="0"/>
              <a:t>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проект очистки долины </a:t>
            </a:r>
            <a:r>
              <a:rPr lang="ru-RU" sz="3400" dirty="0" err="1" smtClean="0"/>
              <a:t>Гарцевского</a:t>
            </a:r>
            <a:r>
              <a:rPr lang="ru-RU" sz="3400" dirty="0" smtClean="0"/>
              <a:t> ручья с устранением заболачиваемости и восстановлением русла,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обустройство эко-парка в Кировском районе города Перми,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акция «Освободите дерево» и другие</a:t>
            </a:r>
          </a:p>
          <a:p>
            <a:pPr marL="0" indent="0" algn="just">
              <a:buNone/>
            </a:pPr>
            <a:endParaRPr lang="ru-RU" sz="3400" dirty="0" smtClean="0"/>
          </a:p>
          <a:p>
            <a:pPr marL="0" indent="0" algn="just">
              <a:buNone/>
            </a:pPr>
            <a:endParaRPr lang="ru-RU" sz="3400" dirty="0" smtClean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7" y="3577344"/>
            <a:ext cx="3867144" cy="2194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35" y="3552983"/>
            <a:ext cx="3381116" cy="2254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695" y="5873727"/>
            <a:ext cx="7574624" cy="369532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ru-RU" sz="1600" dirty="0" smtClean="0"/>
              <a:t>                         Занятия йогой и финиш марафона  в созданном </a:t>
            </a:r>
            <a:r>
              <a:rPr lang="ru-RU" sz="1600" dirty="0" err="1" smtClean="0"/>
              <a:t>Егошиха</a:t>
            </a:r>
            <a:r>
              <a:rPr lang="ru-RU" sz="1600" dirty="0" smtClean="0"/>
              <a:t>-парке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194551" y="5842407"/>
            <a:ext cx="3906699" cy="369532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ru-RU" sz="1600" dirty="0" smtClean="0"/>
              <a:t>Участники акции «Освободите дерево»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51" y="3600040"/>
            <a:ext cx="3837952" cy="216024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743" y="266204"/>
            <a:ext cx="10991374" cy="1144852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dirty="0" smtClean="0"/>
              <a:t>Проект  </a:t>
            </a:r>
            <a:r>
              <a:rPr lang="ru-RU" sz="2200" b="1" dirty="0"/>
              <a:t>Группы компаний ПЦБК по сбору отходов «Экологический десант»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1900" dirty="0">
                <a:solidFill>
                  <a:prstClr val="black"/>
                </a:solidFill>
              </a:rPr>
              <a:t>Группа компаний ПЦБК в рамках акции «Экологический десант» предлагает бесплатную установку и вывоз </a:t>
            </a:r>
            <a:r>
              <a:rPr lang="ru-RU" sz="1800" dirty="0" err="1">
                <a:solidFill>
                  <a:prstClr val="black"/>
                </a:solidFill>
              </a:rPr>
              <a:t>экобоксов</a:t>
            </a:r>
            <a:r>
              <a:rPr lang="ru-RU" sz="1800" dirty="0">
                <a:solidFill>
                  <a:prstClr val="black"/>
                </a:solidFill>
              </a:rPr>
              <a:t> с макулатурой и контейнеров для раздельного сбора мусора.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747699"/>
            <a:ext cx="5392737" cy="42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Documents and Settings\ДьяковВА\Мои документы\Мои рисунки\Lbyfvj\wx10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10" y="3074516"/>
            <a:ext cx="5040560" cy="3360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63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"/>
          <p:cNvSpPr>
            <a:spLocks noChangeArrowheads="1"/>
          </p:cNvSpPr>
          <p:nvPr/>
        </p:nvSpPr>
        <p:spPr bwMode="auto">
          <a:xfrm>
            <a:off x="3298007" y="41832"/>
            <a:ext cx="8271093" cy="4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118" tIns="61059" rIns="122118" bIns="6105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 pitchFamily="34" charset="0"/>
              </a:rPr>
              <a:t>А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 pitchFamily="34" charset="0"/>
              </a:rPr>
              <a:t>кция Группы компаний «Лукойл» «Лес Победы»</a:t>
            </a: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849735" y="1088472"/>
            <a:ext cx="4640662" cy="76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118" tIns="61059" rIns="122118" bIns="6105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81619" indent="-381619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21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21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8" y="3938612"/>
            <a:ext cx="4540469" cy="2592288"/>
          </a:xfrm>
        </p:spPr>
      </p:pic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>
            <a:off x="6322343" y="1202308"/>
            <a:ext cx="5393915" cy="49337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Три года в </a:t>
            </a:r>
            <a:r>
              <a:rPr lang="ru-RU" sz="2000" dirty="0" err="1"/>
              <a:t>Черняевском</a:t>
            </a:r>
            <a:r>
              <a:rPr lang="ru-RU" sz="2000" dirty="0"/>
              <a:t> лесу Группа предприятий ЛУКОЙЛ ведет посадку ландшафтных культур. В 2015 году представители «ЛУКОЙЛа» пришли в «</a:t>
            </a:r>
            <a:r>
              <a:rPr lang="ru-RU" sz="2000" dirty="0" err="1"/>
              <a:t>Черняевский</a:t>
            </a:r>
            <a:r>
              <a:rPr lang="ru-RU" sz="2000" dirty="0"/>
              <a:t> лес» посадкой лиственниц почтить память Ветеранов из рядов пермских нефтяников, </a:t>
            </a:r>
            <a:r>
              <a:rPr lang="ru-RU" sz="2000"/>
              <a:t>которые </a:t>
            </a:r>
            <a:r>
              <a:rPr lang="ru-RU" sz="2000" smtClean="0"/>
              <a:t>ушли </a:t>
            </a:r>
            <a:r>
              <a:rPr lang="ru-RU" sz="2000" dirty="0"/>
              <a:t>на фронт или трудились на предприятиях в тылу («Лес Победы»). Посадки не ограничились Акцией «Лес Победы» и на сегодня на ландшафтной поляне высажено более 280 крупномерных саженцев деревьев и кустарников (туя, яблоня, шиповник, сосна, лиственница).</a:t>
            </a:r>
          </a:p>
        </p:txBody>
      </p:sp>
      <p:sp>
        <p:nvSpPr>
          <p:cNvPr id="7173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1362903" y="6366651"/>
            <a:ext cx="576064" cy="365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992210" indent="-381619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526477" indent="-30529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2137067" indent="-305295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747658" indent="-305295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3358248" indent="-30529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3968839" indent="-30529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4579430" indent="-30529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5190020" indent="-30529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ACBA85E-2D8E-4D3A-9FD9-9FD5DA05006E}" type="slidenum">
              <a:rPr lang="ru-RU" altLang="ru-RU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ru-RU" altLang="ru-RU" sz="16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83" y="1202308"/>
            <a:ext cx="4536504" cy="25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949" y="0"/>
            <a:ext cx="8830569" cy="114485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Акция «Миллион </a:t>
            </a:r>
            <a:r>
              <a:rPr lang="ru-RU" sz="2000" b="1" dirty="0"/>
              <a:t>деревьев Пермскому краю</a:t>
            </a:r>
            <a:r>
              <a:rPr lang="ru-RU" sz="2000" b="1" dirty="0" smtClean="0"/>
              <a:t>» и арт–объект «Дом бобра»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0095" y="3080054"/>
            <a:ext cx="4752528" cy="341167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Общественная инициатива «Миллион деревьев Пермскому краю» реализуется с 2016 года. В визит-центре особо охраняемой природной территории  «</a:t>
            </a:r>
            <a:r>
              <a:rPr lang="ru-RU" dirty="0" err="1"/>
              <a:t>Черняевский</a:t>
            </a:r>
            <a:r>
              <a:rPr lang="ru-RU" dirty="0"/>
              <a:t> лес» весной и осенью любой желающий может бесплатно получить и вырастить саженцы деревьев. В 2017 году более 6 тысяч пермяков в рамках Акции высадили 7,6 тысяч саженцев кедра, лиственницы, ивы, ореха маньчжурского и дуба.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3" y="3113190"/>
            <a:ext cx="3661485" cy="2740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663" y="1147401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Арт-объект </a:t>
            </a:r>
            <a:r>
              <a:rPr lang="ru-RU" sz="2000" dirty="0"/>
              <a:t>под названием «Дом бобра</a:t>
            </a:r>
            <a:r>
              <a:rPr lang="ru-RU" sz="2000" dirty="0" smtClean="0"/>
              <a:t>» установлен </a:t>
            </a:r>
            <a:r>
              <a:rPr lang="ru-RU" sz="2000" dirty="0"/>
              <a:t>на сваях посреди пруда на </a:t>
            </a:r>
            <a:r>
              <a:rPr lang="ru-RU" sz="2000" dirty="0" smtClean="0"/>
              <a:t>особо </a:t>
            </a:r>
            <a:r>
              <a:rPr lang="ru-RU" sz="2000" dirty="0"/>
              <a:t>охраняемой природной территории «</a:t>
            </a:r>
            <a:r>
              <a:rPr lang="ru-RU" sz="2000" dirty="0" err="1"/>
              <a:t>Черняевский</a:t>
            </a:r>
            <a:r>
              <a:rPr lang="ru-RU" sz="2000" dirty="0"/>
              <a:t> лес». Экспонат выполнен из огромного пня тополя, весом более 1,5 тонн и высотой около </a:t>
            </a:r>
            <a:endParaRPr lang="ru-RU" sz="2000" dirty="0" smtClean="0"/>
          </a:p>
          <a:p>
            <a:pPr algn="just"/>
            <a:r>
              <a:rPr lang="ru-RU" sz="2000" dirty="0" smtClean="0"/>
              <a:t>2 </a:t>
            </a:r>
            <a:r>
              <a:rPr lang="ru-RU" sz="2000" dirty="0"/>
              <a:t>метров, который обнаружила одна из жительниц Перми.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21" y="1321688"/>
            <a:ext cx="2948898" cy="393157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3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56" y="1274316"/>
            <a:ext cx="6336704" cy="5472608"/>
          </a:xfrm>
        </p:spPr>
        <p:txBody>
          <a:bodyPr>
            <a:normAutofit fontScale="32500" lnSpcReduction="20000"/>
          </a:bodyPr>
          <a:lstStyle/>
          <a:p>
            <a:pPr marL="0" indent="457200" algn="just">
              <a:buNone/>
            </a:pPr>
            <a:r>
              <a:rPr lang="ru-RU" sz="5500" dirty="0"/>
              <a:t>В целом с 2013 года наметилось увеличение количества личных инициатив жителей города и предприятий.  Новый масштаб получают частные инициативы. Такие проекты как экологический фестиваль уборки леса «Лесной воробей» и акция «Слушай соловья» привлекли в 2017 году более 100 волонтеров.</a:t>
            </a:r>
          </a:p>
          <a:p>
            <a:pPr marL="0" indent="457200" algn="just">
              <a:buNone/>
            </a:pPr>
            <a:r>
              <a:rPr lang="ru-RU" sz="5500" dirty="0"/>
              <a:t>Объявленный Президентом РФ 2017 год годом экологии дал стимул развитию </a:t>
            </a:r>
            <a:r>
              <a:rPr lang="ru-RU" sz="5500" dirty="0" smtClean="0"/>
              <a:t>экологического </a:t>
            </a:r>
            <a:r>
              <a:rPr lang="ru-RU" sz="5500" smtClean="0"/>
              <a:t>волонтерства, </a:t>
            </a:r>
            <a:r>
              <a:rPr lang="ru-RU" sz="5500" dirty="0"/>
              <a:t>в том числе и в городе Перми.   </a:t>
            </a:r>
            <a:r>
              <a:rPr lang="ru-RU" sz="5500" dirty="0" smtClean="0"/>
              <a:t>В </a:t>
            </a:r>
            <a:r>
              <a:rPr lang="ru-RU" sz="5500" dirty="0"/>
              <a:t>2017 году  в мероприятия вовлечены порядка 50 тысяч жителей города Перми</a:t>
            </a:r>
            <a:r>
              <a:rPr lang="ru-RU" sz="5500" dirty="0" smtClean="0"/>
              <a:t>.</a:t>
            </a:r>
          </a:p>
          <a:p>
            <a:pPr marL="0" indent="457200" algn="just">
              <a:buNone/>
            </a:pPr>
            <a:r>
              <a:rPr lang="ru-RU" sz="5500" dirty="0"/>
              <a:t> </a:t>
            </a:r>
            <a:r>
              <a:rPr lang="ru-RU" sz="5500" dirty="0" smtClean="0"/>
              <a:t>Как </a:t>
            </a:r>
            <a:r>
              <a:rPr lang="ru-RU" sz="5500" dirty="0"/>
              <a:t>сказал выдающийся советский ученый Дмитрий Сергеевич Лихачев, «экология не должна ограничиваться задачами сохранения окружающей среды. Человек живет не только в природной среде, но и в среде, созданной культурой его предков, им самим». Поэтому необходимо не только повышение качества природного ландшафта и возрождение бывших зеленых пространств, которым в постсоветском пространстве мало уделялось внимание, но и воспитание культуры бережного отношения к природе, культуры сохранения планеты для будущих поколений.</a:t>
            </a:r>
          </a:p>
          <a:p>
            <a:pPr marL="0" indent="0" algn="just">
              <a:buNone/>
            </a:pPr>
            <a:r>
              <a:rPr lang="ru-RU" sz="5500" dirty="0"/>
              <a:t>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2763" y="122188"/>
            <a:ext cx="8958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+mj-lt"/>
              </a:rPr>
              <a:t>Итоги года Экологии в городе </a:t>
            </a:r>
            <a:r>
              <a:rPr lang="ru-RU" b="1" smtClean="0">
                <a:latin typeface="+mj-lt"/>
              </a:rPr>
              <a:t>Перми </a:t>
            </a:r>
          </a:p>
          <a:p>
            <a:pPr algn="r"/>
            <a:r>
              <a:rPr lang="ru-RU" b="1" smtClean="0">
                <a:latin typeface="+mj-lt"/>
              </a:rPr>
              <a:t>и </a:t>
            </a:r>
            <a:r>
              <a:rPr lang="ru-RU" b="1" dirty="0" smtClean="0">
                <a:latin typeface="+mj-lt"/>
              </a:rPr>
              <a:t>перспективы развития </a:t>
            </a:r>
            <a:r>
              <a:rPr lang="ru-RU" b="1" smtClean="0">
                <a:latin typeface="+mj-lt"/>
              </a:rPr>
              <a:t>экологических инициатив</a:t>
            </a:r>
            <a:endParaRPr lang="ru-RU" b="1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706363"/>
            <a:ext cx="5472608" cy="34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2856" y="1126566"/>
            <a:ext cx="3306319" cy="493241"/>
          </a:xfrm>
          <a:prstGeom prst="rect">
            <a:avLst/>
          </a:prstGeom>
          <a:noFill/>
        </p:spPr>
        <p:txBody>
          <a:bodyPr wrap="none" lIns="122118" tIns="61059" rIns="122118" bIns="61059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928" y="2280562"/>
            <a:ext cx="5988081" cy="3452683"/>
          </a:xfrm>
          <a:prstGeom prst="rect">
            <a:avLst/>
          </a:prstGeom>
          <a:noFill/>
        </p:spPr>
        <p:txBody>
          <a:bodyPr wrap="none" lIns="122118" tIns="61059" rIns="122118" bIns="61059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Уткин Юрий Аркадьевич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Пермской городской Думы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https://www.facebook.com/yuriy.utkin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http://duma.perm.ru/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614000,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г.Пермь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ул.Ленина,23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212-11-41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212-51-94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utkin-ya@gorodperm.ru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2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62" y="1086276"/>
            <a:ext cx="11732337" cy="42204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/>
              <a:t>«Еще в начале XX века Владимир Иванович Вернадский предупреждал, </a:t>
            </a:r>
            <a:endParaRPr lang="ru-RU" sz="2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/>
              <a:t>что </a:t>
            </a:r>
            <a:r>
              <a:rPr lang="ru-RU" sz="2800" dirty="0"/>
              <a:t>наступит время, когда людям придется взять на себя ответственность </a:t>
            </a:r>
            <a:endParaRPr lang="ru-RU" sz="2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/>
              <a:t>за </a:t>
            </a:r>
            <a:r>
              <a:rPr lang="ru-RU" sz="2800" dirty="0"/>
              <a:t>развитие и человека, и природы, и такое время, безусловно, наступило. Человечество уже накопило огромное количество экологических долгов </a:t>
            </a:r>
            <a:endParaRPr lang="ru-RU" sz="2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/>
              <a:t>и </a:t>
            </a:r>
            <a:r>
              <a:rPr lang="ru-RU" sz="2800" dirty="0"/>
              <a:t>продолжает испытывать природу на прочность. Это отражается </a:t>
            </a:r>
            <a:endParaRPr lang="ru-RU" sz="2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/>
              <a:t>и </a:t>
            </a:r>
            <a:r>
              <a:rPr lang="ru-RU" sz="2800" dirty="0"/>
              <a:t>на самих людях</a:t>
            </a:r>
            <a:r>
              <a:rPr lang="ru-RU" sz="2800" dirty="0" smtClean="0"/>
              <a:t>».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100" dirty="0" smtClean="0"/>
              <a:t>Президент Российской Федерации Путин В.В.,</a:t>
            </a:r>
          </a:p>
          <a:p>
            <a:pPr marL="0" indent="0" algn="just">
              <a:buNone/>
            </a:pPr>
            <a:r>
              <a:rPr lang="ru-RU" sz="2100" dirty="0"/>
              <a:t>заседание Государственного совета по вопросу </a:t>
            </a:r>
            <a:endParaRPr lang="ru-RU" sz="2100" dirty="0" smtClean="0"/>
          </a:p>
          <a:p>
            <a:pPr marL="0" indent="0" algn="just">
              <a:buNone/>
            </a:pPr>
            <a:r>
              <a:rPr lang="ru-RU" sz="2100" dirty="0" smtClean="0"/>
              <a:t>«</a:t>
            </a:r>
            <a:r>
              <a:rPr lang="ru-RU" sz="2100" dirty="0"/>
              <a:t>Об экологическом развитии Российской Федерации </a:t>
            </a:r>
            <a:endParaRPr lang="ru-RU" sz="2100" dirty="0" smtClean="0"/>
          </a:p>
          <a:p>
            <a:pPr marL="0" indent="0" algn="just">
              <a:buNone/>
            </a:pPr>
            <a:r>
              <a:rPr lang="ru-RU" sz="2100" dirty="0" smtClean="0"/>
              <a:t>в </a:t>
            </a:r>
            <a:r>
              <a:rPr lang="ru-RU" sz="2100" dirty="0"/>
              <a:t>интересах будущих поколений</a:t>
            </a:r>
            <a:r>
              <a:rPr lang="ru-RU" sz="2100" dirty="0" smtClean="0"/>
              <a:t>» 27.12.2016, Кремль</a:t>
            </a:r>
          </a:p>
          <a:p>
            <a:pPr marL="0" indent="0" algn="just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47" y="3356492"/>
            <a:ext cx="4171497" cy="302433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0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/>
              <a:t>«Экологическую тему можно сделать актуальной для каждого путем экологического воспитания – изучения родной природы, но не в формальном плане, а с раннего детства прививать бережное отношение </a:t>
            </a: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к </a:t>
            </a:r>
            <a:r>
              <a:rPr lang="ru-RU" sz="2600" dirty="0"/>
              <a:t>окружающей среде».  </a:t>
            </a:r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1900" dirty="0"/>
              <a:t>Председатель </a:t>
            </a:r>
            <a:r>
              <a:rPr lang="ru-RU" sz="1900" dirty="0" smtClean="0"/>
              <a:t>Правительства Российской Федерации, </a:t>
            </a:r>
          </a:p>
          <a:p>
            <a:pPr marL="0" indent="0">
              <a:buNone/>
            </a:pPr>
            <a:r>
              <a:rPr lang="ru-RU" sz="1900" dirty="0" smtClean="0"/>
              <a:t>председатель Всероссийской </a:t>
            </a:r>
            <a:r>
              <a:rPr lang="ru-RU" sz="1900" dirty="0"/>
              <a:t>политической партии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«</a:t>
            </a:r>
            <a:r>
              <a:rPr lang="ru-RU" sz="1900" dirty="0"/>
              <a:t>ЕДИНАЯ РОССИЯ</a:t>
            </a:r>
            <a:r>
              <a:rPr lang="ru-RU" sz="1900" dirty="0" smtClean="0"/>
              <a:t>» Медведев </a:t>
            </a:r>
            <a:r>
              <a:rPr lang="ru-RU" sz="1900" dirty="0"/>
              <a:t>Д.А., </a:t>
            </a:r>
            <a:r>
              <a:rPr lang="ru-RU" sz="1900" dirty="0" smtClean="0"/>
              <a:t>заседание </a:t>
            </a:r>
            <a:r>
              <a:rPr lang="ru-RU" sz="1900" dirty="0"/>
              <a:t>комиссии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по </a:t>
            </a:r>
            <a:r>
              <a:rPr lang="ru-RU" sz="1900" dirty="0"/>
              <a:t>модернизации и технологическому развитию экономики,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посвященное </a:t>
            </a:r>
            <a:r>
              <a:rPr lang="ru-RU" sz="1900" dirty="0"/>
              <a:t>экологическим аспектам в приоритетных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направлениях </a:t>
            </a:r>
            <a:r>
              <a:rPr lang="ru-RU" sz="1900" dirty="0"/>
              <a:t>модернизации, </a:t>
            </a:r>
            <a:r>
              <a:rPr lang="ru-RU" sz="1900" dirty="0" smtClean="0"/>
              <a:t>26.06.2011, </a:t>
            </a:r>
            <a:r>
              <a:rPr lang="ru-RU" sz="1900" dirty="0"/>
              <a:t>ИА «Росбалт</a:t>
            </a:r>
            <a:r>
              <a:rPr lang="ru-RU" sz="1900" dirty="0" smtClean="0"/>
              <a:t>»</a:t>
            </a:r>
            <a:endParaRPr lang="ru-RU" sz="1900" dirty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51" y="2823504"/>
            <a:ext cx="3134469" cy="35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529" y="1562348"/>
            <a:ext cx="4957685" cy="3816629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pPr algn="just"/>
            <a:r>
              <a:rPr lang="ru-RU" dirty="0" smtClean="0"/>
              <a:t>Город Пермь имеет протяженность 80 000 га. </a:t>
            </a:r>
            <a:r>
              <a:rPr lang="ru-RU" dirty="0"/>
              <a:t>В настоящее время зеленый фонд города занимает площадь 45 390,41 га (56,7 % от площади города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Благоустроить </a:t>
            </a:r>
            <a:r>
              <a:rPr lang="ru-RU" dirty="0"/>
              <a:t>и содержать такую обширную территорию без привлечения «экологических волонтеров» достаточно сложно.</a:t>
            </a: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61056" y="194197"/>
            <a:ext cx="8721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Характеристики территории города Перми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39" y="1673498"/>
            <a:ext cx="6375746" cy="35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967" y="0"/>
            <a:ext cx="9145016" cy="114485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Полномочия органов местного самоуправления в области экологии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63" y="1202308"/>
            <a:ext cx="11737304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К вопросам местного значения в области экологии относятся:</a:t>
            </a:r>
          </a:p>
          <a:p>
            <a:pPr algn="just"/>
            <a:r>
              <a:rPr lang="ru-RU" b="1" dirty="0"/>
              <a:t>- </a:t>
            </a:r>
            <a:r>
              <a:rPr lang="ru-RU" b="1" i="1" dirty="0"/>
              <a:t>организация обустройства мест массового отдыха населения, включая обеспечение свободного доступа граждан к водным объектам общего пользования и их береговым полосам;</a:t>
            </a:r>
          </a:p>
          <a:p>
            <a:pPr algn="just"/>
            <a:r>
              <a:rPr lang="ru-RU" b="1" i="1" dirty="0"/>
              <a:t>- участие в организации деятельности по сбору (в том числе раздельному сбору) и транспортированию твердых коммунальных отходов;</a:t>
            </a:r>
          </a:p>
          <a:p>
            <a:pPr algn="just"/>
            <a:r>
              <a:rPr lang="ru-RU" b="1" dirty="0"/>
              <a:t>- </a:t>
            </a:r>
            <a:r>
              <a:rPr lang="ru-RU" b="1" i="1" dirty="0"/>
              <a:t>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поселения;</a:t>
            </a:r>
          </a:p>
          <a:p>
            <a:pPr algn="just"/>
            <a:r>
              <a:rPr lang="ru-RU" dirty="0"/>
              <a:t>- защита населения и территории от чрезвычайных ситуаций природного и техногенного характера;</a:t>
            </a:r>
          </a:p>
          <a:p>
            <a:pPr algn="just"/>
            <a:r>
              <a:rPr lang="ru-RU" dirty="0"/>
              <a:t>- осуществление муниципального контроля в области использования и охраны особо охраняемых природных территорий местного значения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- осуществление в пределах, установленных водным законодательством Российской Федерации, полномочий собственника водных объектов, информирование населения об ограничениях их использования;</a:t>
            </a:r>
          </a:p>
          <a:p>
            <a:pPr algn="just"/>
            <a:r>
              <a:rPr lang="ru-RU" dirty="0"/>
              <a:t>- осуществление муниципального лесного контроля и др. вопросы местного значения.</a:t>
            </a:r>
          </a:p>
          <a:p>
            <a:pPr marL="0" indent="0">
              <a:buNone/>
            </a:pPr>
            <a:r>
              <a:rPr lang="ru-RU" dirty="0"/>
              <a:t>Органы местного самоуправления для реализации указанных полномочий осуществляют нормативную, представительскую и контрольную функцию.</a:t>
            </a:r>
          </a:p>
          <a:p>
            <a:pPr marL="0" indent="0">
              <a:buNone/>
            </a:pPr>
            <a:r>
              <a:rPr lang="ru-RU" dirty="0" smtClean="0"/>
              <a:t>Каждые </a:t>
            </a:r>
            <a:r>
              <a:rPr lang="ru-RU" dirty="0"/>
              <a:t>три года утверждается муниципальная программа «Охрана природы и лесное хозяйство города Перми».</a:t>
            </a:r>
          </a:p>
          <a:p>
            <a:pPr marL="0" indent="0">
              <a:buNone/>
            </a:pPr>
            <a:r>
              <a:rPr lang="ru-RU" dirty="0" smtClean="0"/>
              <a:t>Объем </a:t>
            </a:r>
            <a:r>
              <a:rPr lang="ru-RU" dirty="0"/>
              <a:t>финансирования из бюджета города Перми </a:t>
            </a:r>
            <a:r>
              <a:rPr lang="ru-RU" dirty="0" smtClean="0"/>
              <a:t>составил:    2016 </a:t>
            </a:r>
            <a:r>
              <a:rPr lang="ru-RU" dirty="0"/>
              <a:t>год - </a:t>
            </a:r>
            <a:r>
              <a:rPr lang="ru-RU" dirty="0" smtClean="0"/>
              <a:t>56 </a:t>
            </a:r>
            <a:r>
              <a:rPr lang="ru-RU" dirty="0"/>
              <a:t>379,528 тыс. руб.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2017 год - </a:t>
            </a:r>
            <a:r>
              <a:rPr lang="ru-RU" dirty="0"/>
              <a:t>61 825,059 тыс. руб.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2018 </a:t>
            </a:r>
            <a:r>
              <a:rPr lang="ru-RU" dirty="0"/>
              <a:t>год - </a:t>
            </a:r>
            <a:r>
              <a:rPr lang="ru-RU" dirty="0" smtClean="0"/>
              <a:t>61 </a:t>
            </a:r>
            <a:r>
              <a:rPr lang="ru-RU" dirty="0"/>
              <a:t>265,000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2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4"/>
            <a:ext cx="10104199" cy="85521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Выездное заседание фракции партии «Единая Россия» </a:t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 err="1" smtClean="0"/>
              <a:t>Балатовском</a:t>
            </a:r>
            <a:r>
              <a:rPr lang="ru-RU" sz="2000" b="1" dirty="0" smtClean="0"/>
              <a:t> парке, Пермь, 26.06.2017 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59" y="3739553"/>
            <a:ext cx="4049826" cy="2702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5" y="3722588"/>
            <a:ext cx="4049825" cy="2702457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10632" y="1202308"/>
            <a:ext cx="10991374" cy="49337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июне 2017 состоялось выездное заседание фракции политической партии «Единая Россия» в Пермской городской Думе. Обсуждались вопросы реализации в Перми мероприятий в рамках Года экологии, работа по муниципальным программам «Благоустройство и содержание объектов озеленения общего пользования и объектов ритуального назначения</a:t>
            </a:r>
            <a:r>
              <a:rPr lang="ru-RU" sz="2000" dirty="0" smtClean="0"/>
              <a:t>», «</a:t>
            </a:r>
            <a:r>
              <a:rPr lang="ru-RU" sz="2000" dirty="0"/>
              <a:t>Охрана природы и лесное хозяйство». Отдельное внимание депутаты уделили состоянию и перспективам развития парка культуры и отдыха «</a:t>
            </a:r>
            <a:r>
              <a:rPr lang="ru-RU" sz="2000" dirty="0" err="1"/>
              <a:t>Балатово</a:t>
            </a:r>
            <a:r>
              <a:rPr lang="ru-RU" sz="2000" dirty="0"/>
              <a:t>», высказали ряд предложений по благоустройству парка. Желающие смогли лично оценить практичность и удобство передвижения по парку на велосипеде.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30" y="-237852"/>
            <a:ext cx="1497807" cy="13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5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4256" y="122188"/>
            <a:ext cx="9634711" cy="738864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pPr algn="r"/>
            <a:r>
              <a:rPr lang="ru-RU" sz="2000" b="1" dirty="0" smtClean="0"/>
              <a:t>Акция «Дни </a:t>
            </a:r>
            <a:r>
              <a:rPr lang="ru-RU" sz="2000" b="1" dirty="0"/>
              <a:t>защиты от экологической опасности</a:t>
            </a:r>
            <a:r>
              <a:rPr lang="ru-RU" sz="2000" b="1" dirty="0" smtClean="0"/>
              <a:t>» </a:t>
            </a:r>
          </a:p>
          <a:p>
            <a:pPr algn="r"/>
            <a:r>
              <a:rPr lang="ru-RU" sz="2000" b="1" dirty="0" smtClean="0"/>
              <a:t>и ежегодное экологическое шествие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9754" y="1067595"/>
            <a:ext cx="11843229" cy="2339302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pPr algn="just"/>
            <a:r>
              <a:rPr lang="ru-RU" dirty="0" smtClean="0"/>
              <a:t>	Ежегодно </a:t>
            </a:r>
            <a:r>
              <a:rPr lang="ru-RU" dirty="0"/>
              <a:t>город Пермь участвует в региональном этапе Всероссийской акции «Дни защиты от экологической опасности». Региональная тема Акции в 2018 году – Год экологического добровольца (волонтера).</a:t>
            </a:r>
          </a:p>
          <a:p>
            <a:pPr algn="just"/>
            <a:r>
              <a:rPr lang="ru-RU" dirty="0" smtClean="0"/>
              <a:t>	</a:t>
            </a:r>
            <a:r>
              <a:rPr lang="ru-RU" dirty="0"/>
              <a:t>Ежегодным мероприятием является Экологическое шествие, приуроченное Всемирному дню окружающей среды и Дню эколога в России, которое проводится уже 15 лет. В 2017 году в шествии приняли участие около 1 000 человек.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6" y="3406897"/>
            <a:ext cx="3157515" cy="2367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102" y="5925458"/>
            <a:ext cx="2582197" cy="415698"/>
          </a:xfrm>
          <a:prstGeom prst="rect">
            <a:avLst/>
          </a:prstGeom>
          <a:noFill/>
        </p:spPr>
        <p:txBody>
          <a:bodyPr wrap="none" lIns="122118" tIns="61059" rIns="122118" bIns="61059" rtlCol="0">
            <a:spAutoFit/>
          </a:bodyPr>
          <a:lstStyle/>
          <a:p>
            <a:r>
              <a:rPr lang="ru-RU" sz="1900" dirty="0"/>
              <a:t>Акция «Чистый берег»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71" y="3419687"/>
            <a:ext cx="4221809" cy="2383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8994" y="5925458"/>
            <a:ext cx="2191962" cy="415698"/>
          </a:xfrm>
          <a:prstGeom prst="rect">
            <a:avLst/>
          </a:prstGeom>
          <a:noFill/>
        </p:spPr>
        <p:txBody>
          <a:bodyPr wrap="none" lIns="122118" tIns="61059" rIns="122118" bIns="61059" rtlCol="0">
            <a:spAutoFit/>
          </a:bodyPr>
          <a:lstStyle/>
          <a:p>
            <a:r>
              <a:rPr lang="ru-RU" sz="1900" dirty="0"/>
              <a:t>Акция «</a:t>
            </a:r>
            <a:r>
              <a:rPr lang="ru-RU" sz="1900" dirty="0" err="1"/>
              <a:t>оБЕРЕГАЙ</a:t>
            </a:r>
            <a:r>
              <a:rPr lang="ru-RU" sz="1900" dirty="0"/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4591" y="6026844"/>
            <a:ext cx="2703769" cy="415698"/>
          </a:xfrm>
          <a:prstGeom prst="rect">
            <a:avLst/>
          </a:prstGeom>
          <a:noFill/>
        </p:spPr>
        <p:txBody>
          <a:bodyPr wrap="none" lIns="122118" tIns="61059" rIns="122118" bIns="61059" rtlCol="0">
            <a:spAutoFit/>
          </a:bodyPr>
          <a:lstStyle/>
          <a:p>
            <a:r>
              <a:rPr lang="ru-RU" sz="1900" dirty="0" smtClean="0"/>
              <a:t>Экологическое шествие</a:t>
            </a:r>
            <a:endParaRPr lang="ru-RU" sz="1900" dirty="0"/>
          </a:p>
        </p:txBody>
      </p:sp>
      <p:pic>
        <p:nvPicPr>
          <p:cNvPr id="10" name="Рисунок 9" descr="Пермские экологи отметили свой профессиональный праздник">
            <a:hlinkClick r:id="rId4" tooltip="&quot;Пермские экологи отметили свой профессиональный праздник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62" y="3506564"/>
            <a:ext cx="3564396" cy="240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2763" y="122189"/>
            <a:ext cx="8958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VI </a:t>
            </a:r>
            <a:r>
              <a:rPr lang="ru-RU" sz="2000" b="1" dirty="0"/>
              <a:t>Пермский </a:t>
            </a:r>
            <a:r>
              <a:rPr lang="ru-RU" sz="2000" b="1" dirty="0" smtClean="0"/>
              <a:t>межрегиональный межвузовский форум </a:t>
            </a:r>
          </a:p>
          <a:p>
            <a:pPr algn="r"/>
            <a:r>
              <a:rPr lang="ru-RU" sz="2000" b="1" dirty="0" smtClean="0"/>
              <a:t>«</a:t>
            </a:r>
            <a:r>
              <a:rPr lang="ru-RU" sz="2000" b="1" dirty="0"/>
              <a:t>Экология города: смыслы и решения</a:t>
            </a:r>
            <a:r>
              <a:rPr lang="ru-RU" sz="2000" b="1" dirty="0" smtClean="0"/>
              <a:t>», город Пермь, 2017 год </a:t>
            </a:r>
          </a:p>
          <a:p>
            <a:pPr algn="r"/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07" y="1346324"/>
            <a:ext cx="3804547" cy="253896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8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7" y="1576285"/>
            <a:ext cx="7191725" cy="479940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07" y="3975988"/>
            <a:ext cx="380454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5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556" y="45495"/>
            <a:ext cx="8665293" cy="72124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/>
              <a:t>Обустройство городских </a:t>
            </a:r>
            <a:r>
              <a:rPr lang="ru-RU" sz="2000" b="1" dirty="0" smtClean="0"/>
              <a:t>лесов в городе Перми</a:t>
            </a:r>
            <a:endParaRPr lang="ru-RU" sz="2000" dirty="0"/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18805" y="6319544"/>
            <a:ext cx="1017720" cy="365717"/>
          </a:xfrm>
        </p:spPr>
        <p:txBody>
          <a:bodyPr/>
          <a:lstStyle/>
          <a:p>
            <a:fld id="{6B0C93F4-54BF-49FF-9444-37BFC0071D5D}" type="slidenum">
              <a:rPr lang="ru-RU" smtClean="0">
                <a:latin typeface="+mj-lt"/>
              </a:rPr>
              <a:pPr/>
              <a:t>9</a:t>
            </a:fld>
            <a:endParaRPr lang="ru-RU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314" y="1346323"/>
            <a:ext cx="11713645" cy="2708634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r>
              <a:rPr lang="ru-RU" dirty="0">
                <a:latin typeface="+mj-lt"/>
                <a:cs typeface="Times New Roman"/>
              </a:rPr>
              <a:t>С 2009 по 2017 годы </a:t>
            </a:r>
            <a:r>
              <a:rPr lang="ru-RU" dirty="0" smtClean="0">
                <a:latin typeface="+mj-lt"/>
                <a:cs typeface="Times New Roman"/>
              </a:rPr>
              <a:t>обустроено: 20 мест отдыха, </a:t>
            </a:r>
          </a:p>
          <a:p>
            <a:r>
              <a:rPr lang="ru-RU" dirty="0" smtClean="0">
                <a:latin typeface="+mj-lt"/>
                <a:cs typeface="Times New Roman"/>
              </a:rPr>
              <a:t>13 экологических троп.</a:t>
            </a:r>
          </a:p>
          <a:p>
            <a:r>
              <a:rPr lang="ru-RU" dirty="0">
                <a:latin typeface="+mj-lt"/>
                <a:cs typeface="Times New Roman"/>
              </a:rPr>
              <a:t>Финансирование из бюджета города составило </a:t>
            </a:r>
            <a:r>
              <a:rPr lang="ru-RU" dirty="0" smtClean="0">
                <a:latin typeface="+mj-lt"/>
                <a:cs typeface="Times New Roman"/>
              </a:rPr>
              <a:t>33 </a:t>
            </a:r>
            <a:r>
              <a:rPr lang="ru-RU" dirty="0">
                <a:latin typeface="+mj-lt"/>
                <a:cs typeface="Times New Roman"/>
              </a:rPr>
              <a:t>млн </a:t>
            </a:r>
            <a:r>
              <a:rPr lang="ru-RU" dirty="0" smtClean="0">
                <a:latin typeface="+mj-lt"/>
                <a:cs typeface="Times New Roman"/>
              </a:rPr>
              <a:t>руб.</a:t>
            </a:r>
          </a:p>
          <a:p>
            <a:r>
              <a:rPr lang="ru-RU" dirty="0">
                <a:latin typeface="+mj-lt"/>
                <a:cs typeface="Times New Roman"/>
              </a:rPr>
              <a:t>До 2020 года </a:t>
            </a:r>
            <a:r>
              <a:rPr lang="ru-RU" dirty="0" smtClean="0">
                <a:latin typeface="+mj-lt"/>
                <a:cs typeface="Times New Roman"/>
              </a:rPr>
              <a:t>запланировано обустройство еще 7 </a:t>
            </a:r>
            <a:r>
              <a:rPr lang="ru-RU" dirty="0">
                <a:latin typeface="+mj-lt"/>
                <a:cs typeface="Times New Roman"/>
              </a:rPr>
              <a:t>мест </a:t>
            </a:r>
            <a:endParaRPr lang="ru-RU" dirty="0" smtClean="0">
              <a:latin typeface="+mj-lt"/>
              <a:cs typeface="Times New Roman"/>
            </a:endParaRPr>
          </a:p>
          <a:p>
            <a:r>
              <a:rPr lang="ru-RU" dirty="0" smtClean="0">
                <a:latin typeface="+mj-lt"/>
                <a:cs typeface="Times New Roman"/>
              </a:rPr>
              <a:t>отдыха и 4 экологических тропы.</a:t>
            </a:r>
            <a:endParaRPr lang="ru-RU" dirty="0">
              <a:latin typeface="+mj-lt"/>
              <a:cs typeface="Times New Roman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9" y="3426841"/>
            <a:ext cx="4824536" cy="3195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95" y="1130300"/>
            <a:ext cx="3916454" cy="304166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53" y="4298652"/>
            <a:ext cx="3916454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47" y="3426721"/>
            <a:ext cx="2398248" cy="31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1316</Words>
  <Application>Microsoft Office PowerPoint</Application>
  <PresentationFormat>Произвольный</PresentationFormat>
  <Paragraphs>139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Полномочия органов местного самоуправления в области экологии</vt:lpstr>
      <vt:lpstr>Выездное заседание фракции партии «Единая Россия»  в Балатовском парке, Пермь, 26.06.2017 </vt:lpstr>
      <vt:lpstr>Презентация PowerPoint</vt:lpstr>
      <vt:lpstr>Презентация PowerPoint</vt:lpstr>
      <vt:lpstr>Обустройство городских лесов в городе Перми</vt:lpstr>
      <vt:lpstr>Пример проекта по формирование экологического сознания  у жителей города Перми</vt:lpstr>
      <vt:lpstr>Презентация PowerPoint</vt:lpstr>
      <vt:lpstr>Городской конкурс социально значимых проектов «Город – это мы»</vt:lpstr>
      <vt:lpstr>Проекты XIX городского конкурса социально значимых проектов  «Город – это мы!», 2017 год</vt:lpstr>
      <vt:lpstr>Проект  Группы компаний ПЦБК по сбору отходов «Экологический десант»  </vt:lpstr>
      <vt:lpstr>Презентация PowerPoint</vt:lpstr>
      <vt:lpstr>Акция «Миллион деревьев Пермскому краю» и арт–объект «Дом бобра»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Афанасьев Артем Олегович</cp:lastModifiedBy>
  <cp:revision>108</cp:revision>
  <cp:lastPrinted>2018-03-21T11:54:51Z</cp:lastPrinted>
  <dcterms:created xsi:type="dcterms:W3CDTF">2018-01-26T09:47:51Z</dcterms:created>
  <dcterms:modified xsi:type="dcterms:W3CDTF">2018-03-22T12:50:15Z</dcterms:modified>
</cp:coreProperties>
</file>