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0" r:id="rId4"/>
    <p:sldId id="258" r:id="rId5"/>
    <p:sldId id="261" r:id="rId6"/>
    <p:sldId id="259" r:id="rId7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38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1605CB0-FDCE-4C85-BE71-5041667DF43A}" type="datetimeFigureOut">
              <a:rPr lang="ru-RU" altLang="ru-RU"/>
              <a:pPr/>
              <a:t>22.03.2018</a:t>
            </a:fld>
            <a:endParaRPr lang="ru-RU" altLang="ru-R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92ED2EA-10A2-4BFF-9A58-499A977DFE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5129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5DF170D-FDAC-4D3E-A0E5-D83F1AFC8DD5}" type="datetimeFigureOut">
              <a:rPr lang="ru-RU" altLang="ru-RU"/>
              <a:pPr/>
              <a:t>22.03.2018</a:t>
            </a:fld>
            <a:endParaRPr lang="ru-RU" altLang="ru-RU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2E0D227-7640-4E8B-9969-13B36665A4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746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3C03-F31D-496D-BC89-8B6A84D2E053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BC8F1-682A-4801-B41D-96E426178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70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5B7AD-5539-443A-8DD3-0AC46E50BBCD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1805B-2387-410C-9223-DA75C3138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8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7C2B1-AFE7-46D5-91AF-AD8C70D5DAB7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6FC52-FEB3-480F-AD2C-BD05A3EAB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1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D0DE6-F4CE-40B0-81F4-F45743A1A14E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9C814-888C-4C71-9FC7-F9D4A862B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3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85B22-25B5-41E5-8E49-B164C91DE56D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5D64-AB31-4F04-B5F4-B0A5A3CCF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6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DBBB6-1F0E-4E7B-92FF-BBC891B24872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3E35E-4FB0-482B-855B-9EB513AF7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8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52923-DBAC-4762-A49E-AEBA19A29397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2F21D-B8BA-4CCB-891C-9FB8CB3C6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93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5ABB-FD5E-4D9D-8613-20630B5262F8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664E6-24BF-4114-91D3-A6569A623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90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FCAF8-444F-4A5A-AE60-D4A2E5CD9643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1B688-D5E9-4C50-B2DE-BFB710D17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2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FECE6-FBBB-4880-8FBB-C3EC5EB8F349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7B4A7-FEA8-43CD-A5E2-8519B04E0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1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1BAD-C1E3-4D60-A7BC-A82ADE127D47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AAB75-F7C7-4E07-9389-E69772BA5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35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073485-80B8-4077-9F8A-F6ACDF87CC1D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5FE4D2-9C97-442C-B154-FA2886E98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2268538" y="1347788"/>
            <a:ext cx="6502400" cy="2533650"/>
            <a:chOff x="1429" y="849"/>
            <a:chExt cx="4096" cy="1596"/>
          </a:xfrm>
        </p:grpSpPr>
        <p:sp>
          <p:nvSpPr>
            <p:cNvPr id="2" name="TextBox 1"/>
            <p:cNvSpPr txBox="1"/>
            <p:nvPr/>
          </p:nvSpPr>
          <p:spPr>
            <a:xfrm>
              <a:off x="1429" y="1484"/>
              <a:ext cx="3311" cy="9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2000">
                  <a:latin typeface="Arial" charset="0"/>
                </a:rPr>
                <a:t>Никифоров Андрей Игоревич</a:t>
              </a:r>
            </a:p>
            <a:p>
              <a:pPr algn="ctr"/>
              <a:endParaRPr lang="ru-RU" altLang="ru-RU" sz="2000">
                <a:latin typeface="Arial" charset="0"/>
              </a:endParaRPr>
            </a:p>
            <a:p>
              <a:pPr algn="ctr"/>
              <a:r>
                <a:rPr lang="ru-RU" altLang="ru-RU">
                  <a:latin typeface="Arial" charset="0"/>
                </a:rPr>
                <a:t>Перспективы внедрения элементов виртуальной реальности в повседневную практику экологического добровольчества</a:t>
              </a:r>
              <a:endParaRPr lang="ru-RU" altLang="ru-RU"/>
            </a:p>
          </p:txBody>
        </p:sp>
        <p:pic>
          <p:nvPicPr>
            <p:cNvPr id="13315" name="Picture 4" descr="C:\Users\HP\Desktop\ВООП\Графика, рисунки, символика\наши\voop_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1484"/>
              <a:ext cx="87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4" descr="20160909011801!Logo-MGIM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849"/>
              <a:ext cx="720" cy="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468313" y="123825"/>
            <a:ext cx="8569325" cy="4864100"/>
            <a:chOff x="295" y="78"/>
            <a:chExt cx="5398" cy="3064"/>
          </a:xfrm>
        </p:grpSpPr>
        <p:pic>
          <p:nvPicPr>
            <p:cNvPr id="14338" name="Picture 4" descr="C:\Users\HP\Desktop\ВООП\Графика, рисунки, символика\наши\voop_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78"/>
              <a:ext cx="1095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295" y="713"/>
              <a:ext cx="403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Всероссийское Общество Охраны Природы (ВООП) – старейшая российская общественная природоохранная организация (создана в 1924 году)</a:t>
              </a:r>
            </a:p>
          </p:txBody>
        </p:sp>
        <p:pic>
          <p:nvPicPr>
            <p:cNvPr id="14340" name="Содержимое 6" descr="ВООП - Google Chrom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8" t="8348" r="18762"/>
            <a:stretch>
              <a:fillRect/>
            </a:stretch>
          </p:blipFill>
          <p:spPr bwMode="auto">
            <a:xfrm>
              <a:off x="3198" y="1257"/>
              <a:ext cx="2495" cy="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476" y="1665"/>
              <a:ext cx="2449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ru-RU" altLang="ru-RU" b="1" u="sng"/>
                <a:t>Цель</a:t>
              </a:r>
              <a:r>
                <a:rPr lang="ru-RU" altLang="ru-RU"/>
                <a:t>: привлечении внимания общественности к экологическим проблемам и организация движения за охрану природы среди населения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323850" y="842963"/>
            <a:ext cx="8569325" cy="3678237"/>
            <a:chOff x="204" y="531"/>
            <a:chExt cx="5398" cy="2317"/>
          </a:xfrm>
        </p:grpSpPr>
        <p:sp>
          <p:nvSpPr>
            <p:cNvPr id="16386" name="Rectangle 2"/>
            <p:cNvSpPr>
              <a:spLocks noChangeArrowheads="1"/>
            </p:cNvSpPr>
            <p:nvPr/>
          </p:nvSpPr>
          <p:spPr bwMode="auto">
            <a:xfrm>
              <a:off x="295" y="804"/>
              <a:ext cx="4581" cy="1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/>
                <a:t>Через экспертизу президиума центрального совета ВООП и его научно-технический совет (НТС) прошли проекты законов:</a:t>
              </a:r>
            </a:p>
            <a:p>
              <a:pPr>
                <a:buFontTx/>
                <a:buChar char="-"/>
              </a:pPr>
              <a:r>
                <a:rPr lang="ru-RU" altLang="ru-RU" sz="1600"/>
                <a:t> «Об охране окружающей среды в Российской Федерации», </a:t>
              </a:r>
            </a:p>
            <a:p>
              <a:pPr>
                <a:buFontTx/>
                <a:buChar char="-"/>
              </a:pPr>
              <a:r>
                <a:rPr lang="ru-RU" altLang="ru-RU" sz="1600"/>
                <a:t> «Об особо охраняемых природных территориях»,</a:t>
              </a:r>
            </a:p>
            <a:p>
              <a:pPr>
                <a:buFontTx/>
                <a:buChar char="-"/>
              </a:pPr>
              <a:r>
                <a:rPr lang="ru-RU" altLang="ru-RU" sz="1600"/>
                <a:t> «О животном мире»,</a:t>
              </a:r>
            </a:p>
            <a:p>
              <a:pPr>
                <a:buFontTx/>
                <a:buChar char="-"/>
              </a:pPr>
              <a:r>
                <a:rPr lang="ru-RU" altLang="ru-RU" sz="1600"/>
                <a:t> «О зеленом фонде городов и городских поселений»,</a:t>
              </a:r>
            </a:p>
            <a:p>
              <a:pPr>
                <a:buFontTx/>
                <a:buChar char="-"/>
              </a:pPr>
              <a:r>
                <a:rPr lang="ru-RU" altLang="ru-RU" sz="1600"/>
                <a:t> «Об экологической экспертизе» и ряд других.</a:t>
              </a:r>
              <a:br>
                <a:rPr lang="ru-RU" altLang="ru-RU" sz="1600"/>
              </a:br>
              <a:r>
                <a:rPr lang="ru-RU" altLang="ru-RU" sz="1600"/>
                <a:t>Общество активно осуществляет международное сотрудничество.</a:t>
              </a:r>
            </a:p>
          </p:txBody>
        </p:sp>
        <p:pic>
          <p:nvPicPr>
            <p:cNvPr id="16387" name="Picture 4" descr="C:\Users\HP\Desktop\ВООП\Графика, рисунки, символика\наши\voop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1121"/>
              <a:ext cx="832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1973" y="531"/>
              <a:ext cx="18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000" b="1"/>
                <a:t>Деятельность ВООП</a:t>
              </a:r>
            </a:p>
          </p:txBody>
        </p:sp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476" y="2482"/>
              <a:ext cx="485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600"/>
                <a:t>В 1984 году за активную природоохранную деятельность ВООП награждено Серебряной медалью программы ООН по окружающей среде (ЮНЕП)</a:t>
              </a:r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204" y="2164"/>
              <a:ext cx="53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/>
                <a:t>С 1960 года ВООП является членом Международного Союза охраны природы (МСОП);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78" name="Group 18"/>
          <p:cNvGrpSpPr>
            <a:grpSpLocks/>
          </p:cNvGrpSpPr>
          <p:nvPr/>
        </p:nvGrpSpPr>
        <p:grpSpPr bwMode="auto">
          <a:xfrm>
            <a:off x="0" y="0"/>
            <a:ext cx="9144000" cy="4787900"/>
            <a:chOff x="0" y="0"/>
            <a:chExt cx="5760" cy="3016"/>
          </a:xfrm>
        </p:grpSpPr>
        <p:pic>
          <p:nvPicPr>
            <p:cNvPr id="15368" name="Рисунок 12" descr="P71128-10351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49" t="22836" r="19513" b="26207"/>
            <a:stretch>
              <a:fillRect/>
            </a:stretch>
          </p:blipFill>
          <p:spPr bwMode="auto">
            <a:xfrm>
              <a:off x="4989" y="0"/>
              <a:ext cx="771" cy="1225"/>
            </a:xfrm>
            <a:prstGeom prst="rect">
              <a:avLst/>
            </a:prstGeom>
            <a:noFill/>
            <a:ln w="254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Рисунок 13" descr="Календарик гагара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847"/>
              <a:ext cx="1406" cy="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Содержимое 7" descr="большая выпь Девяткова Анна 15. jpeg 001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756"/>
              <a:ext cx="817" cy="1173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2" name="Содержимое 11" descr="Худякова мАрия 12 лет, Березники. jpeg 001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1756"/>
              <a:ext cx="962" cy="122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3" name="Содержимое 10" descr="серая неясыть. Оксана Журавских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1711"/>
              <a:ext cx="914" cy="130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1076"/>
              <a:ext cx="5602" cy="884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ru-RU" altLang="ru-RU" sz="2000" b="1"/>
                <a:t>Краевой конкурс рисунков «Животные красной книги Пермского края: детский взгляд»: более 500 участников из Перми и населенных пунктов Пермского края</a:t>
              </a:r>
            </a:p>
          </p:txBody>
        </p:sp>
        <p:sp>
          <p:nvSpPr>
            <p:cNvPr id="15375" name="Заголовок 1"/>
            <p:cNvSpPr>
              <a:spLocks/>
            </p:cNvSpPr>
            <p:nvPr/>
          </p:nvSpPr>
          <p:spPr bwMode="auto">
            <a:xfrm>
              <a:off x="113" y="622"/>
              <a:ext cx="394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1"/>
                  </a:solidFill>
                  <a:latin typeface="Calibri" pitchFamily="34" charset="0"/>
                </a:defRPr>
              </a:lvl1pPr>
              <a:lvl2pPr algn="ctr"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2800" b="1"/>
                <a:t>Красная книга Пермского края:</a:t>
              </a:r>
              <a:br>
                <a:rPr lang="ru-RU" altLang="ru-RU" sz="2800" b="1"/>
              </a:br>
              <a:r>
                <a:rPr lang="ru-RU" altLang="ru-RU" sz="2800" b="1"/>
                <a:t> детский взгляд</a:t>
              </a:r>
            </a:p>
          </p:txBody>
        </p:sp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1882" y="123"/>
              <a:ext cx="2948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/>
                <a:t>Пермское краевое отделение ВООП</a:t>
              </a:r>
            </a:p>
            <a:p>
              <a:r>
                <a:rPr lang="ru-RU" altLang="ru-RU"/>
                <a:t>Руководитель: Хохлов Юрий Николаевич</a:t>
              </a:r>
            </a:p>
          </p:txBody>
        </p:sp>
        <p:sp>
          <p:nvSpPr>
            <p:cNvPr id="15377" name="AutoShape 17"/>
            <p:cNvSpPr>
              <a:spLocks noChangeArrowheads="1"/>
            </p:cNvSpPr>
            <p:nvPr/>
          </p:nvSpPr>
          <p:spPr bwMode="auto">
            <a:xfrm>
              <a:off x="4059" y="577"/>
              <a:ext cx="862" cy="9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5" name="Group 19"/>
          <p:cNvGrpSpPr>
            <a:grpSpLocks/>
          </p:cNvGrpSpPr>
          <p:nvPr/>
        </p:nvGrpSpPr>
        <p:grpSpPr bwMode="auto">
          <a:xfrm>
            <a:off x="179388" y="771525"/>
            <a:ext cx="8964612" cy="4030663"/>
            <a:chOff x="113" y="486"/>
            <a:chExt cx="5647" cy="2539"/>
          </a:xfrm>
        </p:grpSpPr>
        <p:pic>
          <p:nvPicPr>
            <p:cNvPr id="19467" name="Picture 11" descr="Derbni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486"/>
              <a:ext cx="72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8" name="Picture 12" descr="Pooschritelny_personaz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66" t="20268" r="15593"/>
            <a:stretch>
              <a:fillRect/>
            </a:stretch>
          </p:blipFill>
          <p:spPr bwMode="auto">
            <a:xfrm>
              <a:off x="113" y="1439"/>
              <a:ext cx="655" cy="1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0" name="Picture 14" descr="leb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1665"/>
              <a:ext cx="1049" cy="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1" name="Picture 15" descr="Loseno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7" t="13458" r="10144" b="14745"/>
            <a:stretch>
              <a:fillRect/>
            </a:stretch>
          </p:blipFill>
          <p:spPr bwMode="auto">
            <a:xfrm>
              <a:off x="4898" y="531"/>
              <a:ext cx="862" cy="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1338" y="577"/>
              <a:ext cx="344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b="1"/>
                <a:t>Проект</a:t>
              </a:r>
              <a:r>
                <a:rPr lang="ru-RU" altLang="ru-RU"/>
                <a:t>: внедрение экологического просвещения через социальные сети</a:t>
              </a:r>
            </a:p>
          </p:txBody>
        </p:sp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1338" y="1121"/>
              <a:ext cx="322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u="sng"/>
                <a:t>Основная идея</a:t>
              </a:r>
              <a:r>
                <a:rPr lang="ru-RU" altLang="ru-RU"/>
                <a:t>: виртуальные персонажи и события ассоциированы с конкретной региональной экологической проблематикой</a:t>
              </a:r>
            </a:p>
          </p:txBody>
        </p:sp>
        <p:sp>
          <p:nvSpPr>
            <p:cNvPr id="19474" name="Text Box 18"/>
            <p:cNvSpPr txBox="1">
              <a:spLocks noChangeArrowheads="1"/>
            </p:cNvSpPr>
            <p:nvPr/>
          </p:nvSpPr>
          <p:spPr bwMode="auto">
            <a:xfrm>
              <a:off x="839" y="1892"/>
              <a:ext cx="3311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u="sng"/>
                <a:t>Механизм реализации</a:t>
              </a:r>
              <a:r>
                <a:rPr lang="ru-RU" altLang="ru-RU"/>
                <a:t>: виртуальные персонажи дают пользователям сети реальные экологические задания, выполнение которых фиксируется и поощряется как виртуально, так и реально.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179388" y="987425"/>
            <a:ext cx="8785225" cy="3744913"/>
            <a:chOff x="113" y="622"/>
            <a:chExt cx="5534" cy="2359"/>
          </a:xfrm>
        </p:grpSpPr>
        <p:sp>
          <p:nvSpPr>
            <p:cNvPr id="17410" name="Заголовок 12"/>
            <p:cNvSpPr>
              <a:spLocks/>
            </p:cNvSpPr>
            <p:nvPr/>
          </p:nvSpPr>
          <p:spPr bwMode="auto">
            <a:xfrm>
              <a:off x="113" y="622"/>
              <a:ext cx="5534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1"/>
                  </a:solidFill>
                  <a:latin typeface="Calibri" pitchFamily="34" charset="0"/>
                </a:defRPr>
              </a:lvl1pPr>
              <a:lvl2pPr algn="ctr"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2800" b="1">
                  <a:solidFill>
                    <a:srgbClr val="C00000"/>
                  </a:solidFill>
                </a:rPr>
                <a:t>Присоединяйтесь к нам: </a:t>
              </a:r>
              <a:r>
                <a:rPr lang="en-US" altLang="ru-RU" sz="2800" b="1">
                  <a:solidFill>
                    <a:schemeClr val="hlink"/>
                  </a:solidFill>
                </a:rPr>
                <a:t>https://vk.com/pkovoop</a:t>
              </a:r>
              <a:endParaRPr lang="ru-RU" altLang="ru-RU" sz="2800" b="1">
                <a:solidFill>
                  <a:schemeClr val="hlink"/>
                </a:solidFill>
              </a:endParaRPr>
            </a:p>
          </p:txBody>
        </p:sp>
        <p:pic>
          <p:nvPicPr>
            <p:cNvPr id="17411" name="Содержимое 4" descr="группа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076"/>
              <a:ext cx="2986" cy="190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2" name="Picture 4" descr="seraya_neyasy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076"/>
              <a:ext cx="943" cy="1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232</Words>
  <Application>Microsoft Office PowerPoint</Application>
  <PresentationFormat>Экран (16:9)</PresentationFormat>
  <Paragraphs>22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Титова Ольга Андреевна</dc:creator>
  <cp:lastModifiedBy>Косова Алина Юрьевна</cp:lastModifiedBy>
  <cp:revision>7</cp:revision>
  <dcterms:created xsi:type="dcterms:W3CDTF">2018-01-26T09:47:51Z</dcterms:created>
  <dcterms:modified xsi:type="dcterms:W3CDTF">2018-03-22T08:19:32Z</dcterms:modified>
</cp:coreProperties>
</file>