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212638" cy="6869113"/>
  <p:notesSz cx="6858000" cy="9144000"/>
  <p:defaultTextStyle>
    <a:defPPr>
      <a:defRPr lang="ru-RU"/>
    </a:defPPr>
    <a:lvl1pPr marL="0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5165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90331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5496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80661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5826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70992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6157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61322" algn="l" defTabSz="109033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8" y="-96"/>
      </p:cViewPr>
      <p:guideLst>
        <p:guide orient="horz" pos="2164"/>
        <p:guide pos="38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5948" y="2133878"/>
            <a:ext cx="10380742" cy="147240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1896" y="3892497"/>
            <a:ext cx="8548847" cy="1755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5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0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5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80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70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16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61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54162" y="275084"/>
            <a:ext cx="2747844" cy="586100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0632" y="275084"/>
            <a:ext cx="8039987" cy="58610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4714" y="4414042"/>
            <a:ext cx="10380742" cy="1364282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4714" y="2911424"/>
            <a:ext cx="10380742" cy="1502618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51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9033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549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806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582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7099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161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6132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0632" y="1602794"/>
            <a:ext cx="5393915" cy="453329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208091" y="1602794"/>
            <a:ext cx="5393915" cy="4533297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0632" y="1537600"/>
            <a:ext cx="5396036" cy="640799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5165" indent="0">
              <a:buNone/>
              <a:defRPr sz="2400" b="1"/>
            </a:lvl2pPr>
            <a:lvl3pPr marL="1090331" indent="0">
              <a:buNone/>
              <a:defRPr sz="2100" b="1"/>
            </a:lvl3pPr>
            <a:lvl4pPr marL="1635496" indent="0">
              <a:buNone/>
              <a:defRPr sz="1900" b="1"/>
            </a:lvl4pPr>
            <a:lvl5pPr marL="2180661" indent="0">
              <a:buNone/>
              <a:defRPr sz="1900" b="1"/>
            </a:lvl5pPr>
            <a:lvl6pPr marL="2725826" indent="0">
              <a:buNone/>
              <a:defRPr sz="1900" b="1"/>
            </a:lvl6pPr>
            <a:lvl7pPr marL="3270992" indent="0">
              <a:buNone/>
              <a:defRPr sz="1900" b="1"/>
            </a:lvl7pPr>
            <a:lvl8pPr marL="3816157" indent="0">
              <a:buNone/>
              <a:defRPr sz="1900" b="1"/>
            </a:lvl8pPr>
            <a:lvl9pPr marL="436132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0632" y="2178399"/>
            <a:ext cx="5396036" cy="395769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03851" y="1537600"/>
            <a:ext cx="5398156" cy="640799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5165" indent="0">
              <a:buNone/>
              <a:defRPr sz="2400" b="1"/>
            </a:lvl2pPr>
            <a:lvl3pPr marL="1090331" indent="0">
              <a:buNone/>
              <a:defRPr sz="2100" b="1"/>
            </a:lvl3pPr>
            <a:lvl4pPr marL="1635496" indent="0">
              <a:buNone/>
              <a:defRPr sz="1900" b="1"/>
            </a:lvl4pPr>
            <a:lvl5pPr marL="2180661" indent="0">
              <a:buNone/>
              <a:defRPr sz="1900" b="1"/>
            </a:lvl5pPr>
            <a:lvl6pPr marL="2725826" indent="0">
              <a:buNone/>
              <a:defRPr sz="1900" b="1"/>
            </a:lvl6pPr>
            <a:lvl7pPr marL="3270992" indent="0">
              <a:buNone/>
              <a:defRPr sz="1900" b="1"/>
            </a:lvl7pPr>
            <a:lvl8pPr marL="3816157" indent="0">
              <a:buNone/>
              <a:defRPr sz="1900" b="1"/>
            </a:lvl8pPr>
            <a:lvl9pPr marL="4361322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03851" y="2178399"/>
            <a:ext cx="5398156" cy="395769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32" y="273492"/>
            <a:ext cx="4017874" cy="1163933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74802" y="273493"/>
            <a:ext cx="6827204" cy="586259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0632" y="1437426"/>
            <a:ext cx="4017874" cy="4698665"/>
          </a:xfrm>
        </p:spPr>
        <p:txBody>
          <a:bodyPr/>
          <a:lstStyle>
            <a:lvl1pPr marL="0" indent="0">
              <a:buNone/>
              <a:defRPr sz="1700"/>
            </a:lvl1pPr>
            <a:lvl2pPr marL="545165" indent="0">
              <a:buNone/>
              <a:defRPr sz="1400"/>
            </a:lvl2pPr>
            <a:lvl3pPr marL="1090331" indent="0">
              <a:buNone/>
              <a:defRPr sz="1200"/>
            </a:lvl3pPr>
            <a:lvl4pPr marL="1635496" indent="0">
              <a:buNone/>
              <a:defRPr sz="1100"/>
            </a:lvl4pPr>
            <a:lvl5pPr marL="2180661" indent="0">
              <a:buNone/>
              <a:defRPr sz="1100"/>
            </a:lvl5pPr>
            <a:lvl6pPr marL="2725826" indent="0">
              <a:buNone/>
              <a:defRPr sz="1100"/>
            </a:lvl6pPr>
            <a:lvl7pPr marL="3270992" indent="0">
              <a:buNone/>
              <a:defRPr sz="1100"/>
            </a:lvl7pPr>
            <a:lvl8pPr marL="3816157" indent="0">
              <a:buNone/>
              <a:defRPr sz="1100"/>
            </a:lvl8pPr>
            <a:lvl9pPr marL="436132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762" y="4808379"/>
            <a:ext cx="7327583" cy="5676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3762" y="613768"/>
            <a:ext cx="7327583" cy="4121468"/>
          </a:xfrm>
        </p:spPr>
        <p:txBody>
          <a:bodyPr/>
          <a:lstStyle>
            <a:lvl1pPr marL="0" indent="0">
              <a:buNone/>
              <a:defRPr sz="3800"/>
            </a:lvl1pPr>
            <a:lvl2pPr marL="545165" indent="0">
              <a:buNone/>
              <a:defRPr sz="3300"/>
            </a:lvl2pPr>
            <a:lvl3pPr marL="1090331" indent="0">
              <a:buNone/>
              <a:defRPr sz="2900"/>
            </a:lvl3pPr>
            <a:lvl4pPr marL="1635496" indent="0">
              <a:buNone/>
              <a:defRPr sz="2400"/>
            </a:lvl4pPr>
            <a:lvl5pPr marL="2180661" indent="0">
              <a:buNone/>
              <a:defRPr sz="2400"/>
            </a:lvl5pPr>
            <a:lvl6pPr marL="2725826" indent="0">
              <a:buNone/>
              <a:defRPr sz="2400"/>
            </a:lvl6pPr>
            <a:lvl7pPr marL="3270992" indent="0">
              <a:buNone/>
              <a:defRPr sz="2400"/>
            </a:lvl7pPr>
            <a:lvl8pPr marL="3816157" indent="0">
              <a:buNone/>
              <a:defRPr sz="2400"/>
            </a:lvl8pPr>
            <a:lvl9pPr marL="4361322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3762" y="5376036"/>
            <a:ext cx="7327583" cy="806166"/>
          </a:xfrm>
        </p:spPr>
        <p:txBody>
          <a:bodyPr/>
          <a:lstStyle>
            <a:lvl1pPr marL="0" indent="0">
              <a:buNone/>
              <a:defRPr sz="1700"/>
            </a:lvl1pPr>
            <a:lvl2pPr marL="545165" indent="0">
              <a:buNone/>
              <a:defRPr sz="1400"/>
            </a:lvl2pPr>
            <a:lvl3pPr marL="1090331" indent="0">
              <a:buNone/>
              <a:defRPr sz="1200"/>
            </a:lvl3pPr>
            <a:lvl4pPr marL="1635496" indent="0">
              <a:buNone/>
              <a:defRPr sz="1100"/>
            </a:lvl4pPr>
            <a:lvl5pPr marL="2180661" indent="0">
              <a:buNone/>
              <a:defRPr sz="1100"/>
            </a:lvl5pPr>
            <a:lvl6pPr marL="2725826" indent="0">
              <a:buNone/>
              <a:defRPr sz="1100"/>
            </a:lvl6pPr>
            <a:lvl7pPr marL="3270992" indent="0">
              <a:buNone/>
              <a:defRPr sz="1100"/>
            </a:lvl7pPr>
            <a:lvl8pPr marL="3816157" indent="0">
              <a:buNone/>
              <a:defRPr sz="1100"/>
            </a:lvl8pPr>
            <a:lvl9pPr marL="436132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32" y="275083"/>
            <a:ext cx="10991374" cy="1144852"/>
          </a:xfrm>
          <a:prstGeom prst="rect">
            <a:avLst/>
          </a:prstGeom>
        </p:spPr>
        <p:txBody>
          <a:bodyPr vert="horz" lIns="109033" tIns="54517" rIns="109033" bIns="5451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0632" y="1602794"/>
            <a:ext cx="10991374" cy="4533297"/>
          </a:xfrm>
          <a:prstGeom prst="rect">
            <a:avLst/>
          </a:prstGeom>
        </p:spPr>
        <p:txBody>
          <a:bodyPr vert="horz" lIns="109033" tIns="54517" rIns="109033" bIns="545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0632" y="6366650"/>
            <a:ext cx="2849616" cy="365717"/>
          </a:xfrm>
          <a:prstGeom prst="rect">
            <a:avLst/>
          </a:prstGeom>
        </p:spPr>
        <p:txBody>
          <a:bodyPr vert="horz" lIns="109033" tIns="54517" rIns="109033" bIns="54517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BF917-8751-4B49-80CC-656F212F7098}" type="datetimeFigureOut">
              <a:rPr lang="ru-RU" smtClean="0"/>
              <a:pPr/>
              <a:t>22.03.2018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72652" y="6366650"/>
            <a:ext cx="3867335" cy="365717"/>
          </a:xfrm>
          <a:prstGeom prst="rect">
            <a:avLst/>
          </a:prstGeom>
        </p:spPr>
        <p:txBody>
          <a:bodyPr vert="horz" lIns="109033" tIns="54517" rIns="109033" bIns="54517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52390" y="6366650"/>
            <a:ext cx="2849616" cy="365717"/>
          </a:xfrm>
          <a:prstGeom prst="rect">
            <a:avLst/>
          </a:prstGeom>
        </p:spPr>
        <p:txBody>
          <a:bodyPr vert="horz" lIns="109033" tIns="54517" rIns="109033" bIns="54517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7FD6F-8B74-486F-A315-07282643F9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0331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874" indent="-408874" algn="l" defTabSz="1090331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5894" indent="-340728" algn="l" defTabSz="1090331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2913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8078" indent="-272583" algn="l" defTabSz="1090331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3244" indent="-272583" algn="l" defTabSz="1090331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409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3574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8740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33905" indent="-272583" algn="l" defTabSz="109033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5165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331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5496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80661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5826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70992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6157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61322" algn="l" defTabSz="109033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kodeks.systecs.ru/zakon/fz-7_10-01-2002/glavaXIII/st71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kodeks.systecs.ru/zakon/fz-7_10-01-2002/glavaXIII/st74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kodeks.systecs.ru/zakon/fz-7_10-01-2002/glavaXII/st70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garantf1://70473974.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5948" y="549570"/>
            <a:ext cx="10380742" cy="30567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ЭКОЛОГИЧЕСКАЯ КУЛЬТУРА </a:t>
            </a:r>
            <a:r>
              <a:rPr lang="ru-RU" dirty="0" smtClean="0"/>
              <a:t>– </a:t>
            </a:r>
            <a:br>
              <a:rPr lang="ru-RU" dirty="0" smtClean="0"/>
            </a:br>
            <a:r>
              <a:rPr lang="ru-RU" dirty="0" smtClean="0"/>
              <a:t>МОЖЕТ ЛИ СФОРМИРОВАТЬСЯ СТИХИЙНО</a:t>
            </a:r>
            <a:r>
              <a:rPr lang="ru-RU" sz="6400" dirty="0">
                <a:solidFill>
                  <a:srgbClr val="FF0000"/>
                </a:solidFill>
              </a:rPr>
              <a:t>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1896" y="4516427"/>
            <a:ext cx="9852468" cy="865496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 		</a:t>
            </a:r>
            <a:r>
              <a:rPr lang="ru-RU" b="1" i="1" dirty="0" err="1" smtClean="0">
                <a:solidFill>
                  <a:schemeClr val="tx1"/>
                </a:solidFill>
              </a:rPr>
              <a:t>Захлебный</a:t>
            </a:r>
            <a:r>
              <a:rPr lang="ru-RU" b="1" i="1" dirty="0" smtClean="0">
                <a:solidFill>
                  <a:schemeClr val="tx1"/>
                </a:solidFill>
              </a:rPr>
              <a:t> А.Н</a:t>
            </a:r>
            <a:r>
              <a:rPr lang="ru-RU" i="1" dirty="0" smtClean="0">
                <a:solidFill>
                  <a:schemeClr val="tx1"/>
                </a:solidFill>
              </a:rPr>
              <a:t>. –  академик 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		Российской академии образования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32" y="116821"/>
            <a:ext cx="10991374" cy="649122"/>
          </a:xfrm>
        </p:spPr>
        <p:txBody>
          <a:bodyPr>
            <a:normAutofit fontScale="90000"/>
          </a:bodyPr>
          <a:lstStyle/>
          <a:p>
            <a:r>
              <a:rPr lang="ru-RU" sz="3800" b="1" dirty="0"/>
              <a:t>НОРМАТИВНО-ПРАВОВАЯ БАЗА</a:t>
            </a:r>
            <a:endParaRPr lang="ru-RU" sz="3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9754" y="910192"/>
            <a:ext cx="11636956" cy="5769975"/>
          </a:xfrm>
        </p:spPr>
        <p:txBody>
          <a:bodyPr>
            <a:normAutofit fontScale="85000" lnSpcReduction="20000"/>
          </a:bodyPr>
          <a:lstStyle/>
          <a:p>
            <a:r>
              <a:rPr lang="ru-RU" sz="3100" b="1" dirty="0"/>
              <a:t>Федеральный закон №</a:t>
            </a:r>
            <a:r>
              <a:rPr lang="ru-RU" sz="3100" b="1" dirty="0"/>
              <a:t>7 </a:t>
            </a:r>
            <a:r>
              <a:rPr lang="ru-RU" sz="3100" b="1" dirty="0"/>
              <a:t>от 10.01.2002 "Об охране окружающей </a:t>
            </a:r>
            <a:r>
              <a:rPr lang="ru-RU" sz="3100" b="1" dirty="0"/>
              <a:t>среды</a:t>
            </a:r>
            <a:r>
              <a:rPr lang="ru-RU" sz="3100" b="1" dirty="0"/>
              <a:t>" с изменениями</a:t>
            </a:r>
            <a:r>
              <a:rPr lang="ru-RU" sz="2900" b="1" dirty="0"/>
              <a:t>, </a:t>
            </a:r>
            <a:r>
              <a:rPr lang="ru-RU" sz="3100" b="1" dirty="0">
                <a:solidFill>
                  <a:srgbClr val="C00000"/>
                </a:solidFill>
              </a:rPr>
              <a:t>вступившими в силу с </a:t>
            </a:r>
            <a:r>
              <a:rPr lang="ru-RU" sz="3100" b="1" dirty="0">
                <a:solidFill>
                  <a:srgbClr val="C00000"/>
                </a:solidFill>
              </a:rPr>
              <a:t>11.08.2017 </a:t>
            </a:r>
          </a:p>
          <a:p>
            <a:r>
              <a:rPr lang="ru-RU" sz="3300" b="1" dirty="0"/>
              <a:t>Глава XIII - Основы формирования экологической культуры</a:t>
            </a:r>
            <a:endParaRPr lang="ru-RU" sz="3300" dirty="0"/>
          </a:p>
          <a:p>
            <a:pPr lvl="0"/>
            <a:r>
              <a:rPr lang="ru-RU" sz="3300" dirty="0">
                <a:hlinkClick r:id="rId2"/>
              </a:rPr>
              <a:t>Статья 71. Всеобщность и комплексность экологического образования</a:t>
            </a:r>
            <a:r>
              <a:rPr lang="ru-RU" sz="3300" dirty="0"/>
              <a:t> </a:t>
            </a:r>
          </a:p>
          <a:p>
            <a:pPr algn="just"/>
            <a:r>
              <a:rPr lang="ru-RU" sz="3300" dirty="0"/>
              <a:t>В целях формирования экологической культуры и профессиональной подготовки специалистов в области охраны окружающей среды </a:t>
            </a:r>
            <a:r>
              <a:rPr lang="ru-RU" sz="3300" b="1" dirty="0">
                <a:solidFill>
                  <a:srgbClr val="C00000"/>
                </a:solidFill>
              </a:rPr>
              <a:t>устанавливается система всеобщего и комплексного экологического образования, включающая в себя</a:t>
            </a:r>
            <a:r>
              <a:rPr lang="ru-RU" sz="3300" dirty="0">
                <a:solidFill>
                  <a:srgbClr val="C00000"/>
                </a:solidFill>
              </a:rPr>
              <a:t> </a:t>
            </a:r>
            <a:r>
              <a:rPr lang="ru-RU" sz="3300" dirty="0"/>
              <a:t>общее образование, среднее профессиональное образование, высшее образование и дополнительное профессиональное образование специалистов, а также распространение экологических знаний, в том числе через средства массовой информации</a:t>
            </a:r>
            <a:r>
              <a:rPr lang="ru-RU" sz="3300" dirty="0"/>
              <a:t>, ..</a:t>
            </a:r>
          </a:p>
          <a:p>
            <a:pPr lvl="0" algn="just"/>
            <a:r>
              <a:rPr lang="ru-RU" sz="3300" b="1" dirty="0">
                <a:solidFill>
                  <a:srgbClr val="00B0F0"/>
                </a:solidFill>
              </a:rPr>
              <a:t>Статья 72. </a:t>
            </a:r>
            <a:r>
              <a:rPr lang="ru-RU" sz="3300" b="1" dirty="0">
                <a:solidFill>
                  <a:srgbClr val="C00000"/>
                </a:solidFill>
              </a:rPr>
              <a:t>Утратила силу с 1 сентября </a:t>
            </a:r>
            <a:r>
              <a:rPr lang="ru-RU" sz="3300" dirty="0"/>
              <a:t>2013 года. - Федеральный закон от 02.07.2013 №185-ФЗ.</a:t>
            </a:r>
          </a:p>
          <a:p>
            <a:pPr algn="just"/>
            <a:endParaRPr lang="ru-RU" sz="31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32" y="426529"/>
            <a:ext cx="10991374" cy="649122"/>
          </a:xfrm>
        </p:spPr>
        <p:txBody>
          <a:bodyPr>
            <a:noAutofit/>
          </a:bodyPr>
          <a:lstStyle/>
          <a:p>
            <a:r>
              <a:rPr lang="ru-RU" sz="2900" b="1" i="1" dirty="0"/>
              <a:t>Статья 72. </a:t>
            </a:r>
            <a:r>
              <a:rPr lang="ru-RU" sz="3100" b="1" dirty="0">
                <a:solidFill>
                  <a:srgbClr val="00B0F0"/>
                </a:solidFill>
              </a:rPr>
              <a:t>Преподавание основ экологических знаний в образовательных учреждениях</a:t>
            </a:r>
            <a:endParaRPr lang="ru-RU" sz="31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0632" y="1237880"/>
            <a:ext cx="10991374" cy="537014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 В дошкольных образовательных учреждениях, общеобразовательных учреждениях и образовательных учреждениях дополнительного образования независимо от их профиля и организационно-правовых форм осуществляется преподавание основ экологических знаний.</a:t>
            </a:r>
          </a:p>
          <a:p>
            <a:r>
              <a:rPr lang="ru-RU" dirty="0"/>
              <a:t>2. В соответствии с профилем образовательных учреждений, осуществляющих профессиональную подготовку и повышение квалификации специалистов, обеспечивается преподавание учебных дисциплин по охране окружающей среды, экологической безопасности и рациональному природопользованию.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32" y="275083"/>
            <a:ext cx="10991374" cy="562985"/>
          </a:xfrm>
        </p:spPr>
        <p:txBody>
          <a:bodyPr>
            <a:normAutofit fontScale="90000"/>
          </a:bodyPr>
          <a:lstStyle/>
          <a:p>
            <a:r>
              <a:rPr lang="ru-RU" sz="4300" dirty="0">
                <a:hlinkClick r:id="rId2"/>
              </a:rPr>
              <a:t>Статья 74. </a:t>
            </a:r>
            <a:r>
              <a:rPr lang="ru-RU" sz="4300" b="1" dirty="0">
                <a:hlinkClick r:id="rId2"/>
              </a:rPr>
              <a:t>Экологическое просвещение</a:t>
            </a:r>
            <a:endParaRPr lang="ru-RU" sz="43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0632" y="982318"/>
            <a:ext cx="11266078" cy="515377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Экологическое просвещение, в том числе информирование населения о законодательстве в области охраны окружающей среды и законодательстве в области экологической безопасности, </a:t>
            </a:r>
            <a:r>
              <a:rPr lang="ru-RU" dirty="0">
                <a:solidFill>
                  <a:srgbClr val="C00000"/>
                </a:solidFill>
              </a:rPr>
              <a:t>осуществляется органами государственной власти Российской Федерации, органами государственной власти субъектов Российской Федерации, органами местного самоуправления,</a:t>
            </a:r>
            <a:r>
              <a:rPr lang="ru-RU" dirty="0"/>
              <a:t> общественными объединениями, средствами массовой информации, </a:t>
            </a:r>
            <a:r>
              <a:rPr lang="ru-RU" dirty="0">
                <a:solidFill>
                  <a:srgbClr val="C00000"/>
                </a:solidFill>
              </a:rPr>
              <a:t>а также организациями, осуществляющими образовательную деятельность</a:t>
            </a:r>
            <a:r>
              <a:rPr lang="ru-RU" dirty="0"/>
              <a:t>, учреждениями культуры, музеями, библиотеками, природоохранными учреждениями,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32" y="275083"/>
            <a:ext cx="11362252" cy="490860"/>
          </a:xfrm>
        </p:spPr>
        <p:txBody>
          <a:bodyPr>
            <a:normAutofit fontScale="90000"/>
          </a:bodyPr>
          <a:lstStyle/>
          <a:p>
            <a:r>
              <a:rPr lang="ru-RU" sz="3800" b="1" dirty="0"/>
              <a:t>Поручение Президента РФ </a:t>
            </a:r>
            <a:r>
              <a:rPr lang="ru-RU" sz="3800" dirty="0"/>
              <a:t>ПР-140 ГС </a:t>
            </a:r>
            <a:r>
              <a:rPr lang="ru-RU" sz="2900" dirty="0"/>
              <a:t>от 24.01.2017</a:t>
            </a:r>
            <a:endParaRPr lang="ru-RU" sz="29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2967" y="1054442"/>
            <a:ext cx="10991374" cy="2163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0632" y="275083"/>
            <a:ext cx="10991374" cy="851484"/>
          </a:xfrm>
        </p:spPr>
        <p:txBody>
          <a:bodyPr>
            <a:normAutofit fontScale="90000"/>
          </a:bodyPr>
          <a:lstStyle/>
          <a:p>
            <a:r>
              <a:rPr lang="ru-RU" sz="4300" b="1" dirty="0"/>
              <a:t/>
            </a:r>
            <a:br>
              <a:rPr lang="ru-RU" sz="4300" b="1" dirty="0"/>
            </a:br>
            <a:r>
              <a:rPr lang="ru-RU" sz="4300" b="1" dirty="0"/>
              <a:t>Глава </a:t>
            </a:r>
            <a:r>
              <a:rPr lang="ru-RU" sz="4300" b="1" dirty="0"/>
              <a:t>XII - Научные исследования в области охраны окружающей среды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0632" y="1126567"/>
            <a:ext cx="10991374" cy="540935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hlinkClick r:id="rId2"/>
              </a:rPr>
              <a:t>Статья 70. </a:t>
            </a:r>
            <a:r>
              <a:rPr lang="ru-RU" sz="3300" dirty="0">
                <a:hlinkClick r:id="rId2"/>
              </a:rPr>
              <a:t>Научные исследования в области охраны окружающей среды</a:t>
            </a:r>
            <a:r>
              <a:rPr lang="ru-RU" sz="3300" dirty="0"/>
              <a:t> </a:t>
            </a:r>
          </a:p>
          <a:p>
            <a:r>
              <a:rPr lang="ru-RU" sz="3300" dirty="0"/>
              <a:t> </a:t>
            </a:r>
            <a:r>
              <a:rPr lang="ru-RU" sz="3300" dirty="0"/>
              <a:t>Научные исследования в области охраны окружающей среды проводятся в целях социального, экономического и экологически сбалансированного развития Российской Федерации, создания научной основы охраны окружающей среды, разработки научно обоснованных мероприятий по улучшению и восстановлению окружающей среды, обеспечению устойчивого функционирования естественных экологических систем, рациональному использованию и воспроизводству природных ресурсов, обеспечению экологической безопасности.</a:t>
            </a:r>
          </a:p>
          <a:p>
            <a:endParaRPr lang="ru-RU" sz="33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736" y="275083"/>
            <a:ext cx="10585176" cy="1716980"/>
          </a:xfrm>
        </p:spPr>
        <p:txBody>
          <a:bodyPr>
            <a:normAutofit fontScale="90000"/>
          </a:bodyPr>
          <a:lstStyle/>
          <a:p>
            <a:r>
              <a:rPr lang="ru-RU" sz="3300" b="1" dirty="0">
                <a:hlinkClick r:id="rId2"/>
              </a:rPr>
              <a:t>Распоряжение</a:t>
            </a:r>
            <a:r>
              <a:rPr lang="ru-RU" sz="3300" dirty="0"/>
              <a:t> </a:t>
            </a:r>
            <a:r>
              <a:rPr lang="ru-RU" sz="3300" dirty="0"/>
              <a:t>Правительства РФ от </a:t>
            </a:r>
            <a:r>
              <a:rPr lang="ru-RU" sz="2600" dirty="0"/>
              <a:t>23.01.2014 </a:t>
            </a:r>
            <a:r>
              <a:rPr lang="ru-RU" sz="2600" dirty="0"/>
              <a:t>г.</a:t>
            </a:r>
            <a:r>
              <a:rPr lang="ru-RU" sz="3300" dirty="0"/>
              <a:t> </a:t>
            </a:r>
            <a:r>
              <a:rPr lang="ru-RU" sz="3300" dirty="0"/>
              <a:t>N64-р </a:t>
            </a:r>
            <a:br>
              <a:rPr lang="ru-RU" sz="3300" dirty="0"/>
            </a:br>
            <a:r>
              <a:rPr lang="ru-RU" sz="3200" dirty="0"/>
              <a:t>по реализации Основ государственной политики в области экологического развития Российской Федерации на период до 2030 года </a:t>
            </a:r>
            <a:r>
              <a:rPr lang="ru-RU" sz="3200" dirty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0632" y="2064188"/>
            <a:ext cx="10991374" cy="4071903"/>
          </a:xfrm>
        </p:spPr>
        <p:txBody>
          <a:bodyPr>
            <a:normAutofit lnSpcReduction="10000"/>
          </a:bodyPr>
          <a:lstStyle/>
          <a:p>
            <a:r>
              <a:rPr lang="ru-RU" sz="3300" b="1" dirty="0"/>
              <a:t>Минобрнауки </a:t>
            </a:r>
            <a:r>
              <a:rPr lang="ru-RU" sz="3300" b="1" dirty="0"/>
              <a:t>России  до  2020</a:t>
            </a:r>
            <a:r>
              <a:rPr lang="ru-RU" sz="3300" b="1" dirty="0"/>
              <a:t> </a:t>
            </a:r>
            <a:r>
              <a:rPr lang="ru-RU" sz="3300" b="1" dirty="0"/>
              <a:t>года </a:t>
            </a:r>
            <a:r>
              <a:rPr lang="ru-RU" sz="3300" dirty="0"/>
              <a:t>–  п. 72</a:t>
            </a:r>
          </a:p>
          <a:p>
            <a:pPr algn="just"/>
            <a:r>
              <a:rPr lang="ru-RU" sz="3300" dirty="0"/>
              <a:t>Разработать Методологическое</a:t>
            </a:r>
            <a:r>
              <a:rPr lang="ru-RU" sz="3300" dirty="0"/>
              <a:t>, программное и учебно-методическое сопровождение реализации </a:t>
            </a:r>
            <a:r>
              <a:rPr lang="ru-RU" sz="3300" b="1" dirty="0">
                <a:solidFill>
                  <a:srgbClr val="C00000"/>
                </a:solidFill>
              </a:rPr>
              <a:t>экологической составляющей федеральных государственных образовательных стандартов</a:t>
            </a:r>
            <a:r>
              <a:rPr lang="ru-RU" sz="3300" dirty="0"/>
              <a:t> начального, основного и среднего (полного) общего образования </a:t>
            </a:r>
            <a:r>
              <a:rPr lang="ru-RU" sz="3300" b="1" dirty="0">
                <a:solidFill>
                  <a:srgbClr val="C00000"/>
                </a:solidFill>
              </a:rPr>
              <a:t>на основе Концепции общего экологического образования</a:t>
            </a:r>
          </a:p>
          <a:p>
            <a:endParaRPr lang="ru-RU" sz="33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400" dirty="0">
                <a:solidFill>
                  <a:srgbClr val="00B050"/>
                </a:solidFill>
              </a:rPr>
              <a:t>Благодарю  за внимание</a:t>
            </a:r>
            <a:endParaRPr lang="ru-RU" sz="6400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28274" y="405320"/>
            <a:ext cx="10991374" cy="62748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2" descr="Картинки по запросу успехов!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67" y="549569"/>
            <a:ext cx="10550409" cy="497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436938" y="5670422"/>
            <a:ext cx="3703340" cy="1094984"/>
          </a:xfrm>
          <a:prstGeom prst="rect">
            <a:avLst/>
          </a:prstGeom>
          <a:noFill/>
        </p:spPr>
        <p:txBody>
          <a:bodyPr wrap="square" lIns="109033" tIns="54517" rIns="109033" bIns="54517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Успехов!</a:t>
            </a:r>
            <a:endParaRPr lang="ru-RU" sz="6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345</Words>
  <Application>Microsoft Office PowerPoint</Application>
  <PresentationFormat>Произвольный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ЭКОЛОГИЧЕСКАЯ КУЛЬТУРА –  МОЖЕТ ЛИ СФОРМИРОВАТЬСЯ СТИХИЙНО? </vt:lpstr>
      <vt:lpstr>НОРМАТИВНО-ПРАВОВАЯ БАЗА</vt:lpstr>
      <vt:lpstr>Статья 72. Преподавание основ экологических знаний в образовательных учреждениях</vt:lpstr>
      <vt:lpstr>Статья 74. Экологическое просвещение</vt:lpstr>
      <vt:lpstr>Поручение Президента РФ ПР-140 ГС от 24.01.2017</vt:lpstr>
      <vt:lpstr> Глава XII - Научные исследования в области охраны окружающей среды </vt:lpstr>
      <vt:lpstr>Распоряжение Правительства РФ от 23.01.2014 г. N64-р  по реализации Основ государственной политики в области экологического развития Российской Федерации на период до 2030 года  </vt:lpstr>
      <vt:lpstr>Благодарю  за внимание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ZAN</dc:creator>
  <cp:lastModifiedBy>User</cp:lastModifiedBy>
  <cp:revision>19</cp:revision>
  <dcterms:created xsi:type="dcterms:W3CDTF">2018-03-22T08:52:54Z</dcterms:created>
  <dcterms:modified xsi:type="dcterms:W3CDTF">2018-03-22T14:51:15Z</dcterms:modified>
</cp:coreProperties>
</file>