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24"/>
  </p:notesMasterIdLst>
  <p:handoutMasterIdLst>
    <p:handoutMasterId r:id="rId25"/>
  </p:handoutMasterIdLst>
  <p:sldIdLst>
    <p:sldId id="299" r:id="rId3"/>
    <p:sldId id="454" r:id="rId4"/>
    <p:sldId id="450" r:id="rId5"/>
    <p:sldId id="474" r:id="rId6"/>
    <p:sldId id="476" r:id="rId7"/>
    <p:sldId id="475" r:id="rId8"/>
    <p:sldId id="477" r:id="rId9"/>
    <p:sldId id="458" r:id="rId10"/>
    <p:sldId id="459" r:id="rId11"/>
    <p:sldId id="456" r:id="rId12"/>
    <p:sldId id="460" r:id="rId13"/>
    <p:sldId id="478" r:id="rId14"/>
    <p:sldId id="455" r:id="rId15"/>
    <p:sldId id="431" r:id="rId16"/>
    <p:sldId id="462" r:id="rId17"/>
    <p:sldId id="463" r:id="rId18"/>
    <p:sldId id="470" r:id="rId19"/>
    <p:sldId id="465" r:id="rId20"/>
    <p:sldId id="452" r:id="rId21"/>
    <p:sldId id="469" r:id="rId22"/>
    <p:sldId id="284" r:id="rId23"/>
  </p:sldIdLst>
  <p:sldSz cx="12212638" cy="6869113"/>
  <p:notesSz cx="9928225" cy="6797675"/>
  <p:defaultTextStyle>
    <a:defPPr>
      <a:defRPr lang="ru-RU"/>
    </a:defPPr>
    <a:lvl1pPr marL="0" algn="l" defTabSz="10903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5165" algn="l" defTabSz="10903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90331" algn="l" defTabSz="10903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5496" algn="l" defTabSz="10903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80661" algn="l" defTabSz="10903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5826" algn="l" defTabSz="10903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70992" algn="l" defTabSz="10903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16157" algn="l" defTabSz="10903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61322" algn="l" defTabSz="10903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Таран Павел Николаевич" initials="ТПН" lastIdx="12" clrIdx="0"/>
  <p:cmAuthor id="1" name="Базулев Антон Александрович" initials="БАА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8E"/>
    <a:srgbClr val="262626"/>
    <a:srgbClr val="004AE2"/>
    <a:srgbClr val="35E38E"/>
    <a:srgbClr val="D5D5D5"/>
    <a:srgbClr val="F2F2F2"/>
    <a:srgbClr val="FFCC66"/>
    <a:srgbClr val="C8C8C8"/>
    <a:srgbClr val="BFBFBF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7" autoAdjust="0"/>
    <p:restoredTop sz="94629" autoAdjust="0"/>
  </p:normalViewPr>
  <p:slideViewPr>
    <p:cSldViewPr>
      <p:cViewPr varScale="1">
        <p:scale>
          <a:sx n="66" d="100"/>
          <a:sy n="66" d="100"/>
        </p:scale>
        <p:origin x="-984" y="-96"/>
      </p:cViewPr>
      <p:guideLst>
        <p:guide orient="horz" pos="3072"/>
        <p:guide pos="3907"/>
      </p:guideLst>
    </p:cSldViewPr>
  </p:slideViewPr>
  <p:outlineViewPr>
    <p:cViewPr>
      <p:scale>
        <a:sx n="33" d="100"/>
        <a:sy n="33" d="100"/>
      </p:scale>
      <p:origin x="0" y="70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3936" y="-90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6" y="1"/>
            <a:ext cx="4303005" cy="339884"/>
          </a:xfrm>
          <a:prstGeom prst="rect">
            <a:avLst/>
          </a:prstGeom>
        </p:spPr>
        <p:txBody>
          <a:bodyPr vert="horz" lIns="91424" tIns="45711" rIns="91424" bIns="4571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910" y="1"/>
            <a:ext cx="4303005" cy="339884"/>
          </a:xfrm>
          <a:prstGeom prst="rect">
            <a:avLst/>
          </a:prstGeom>
        </p:spPr>
        <p:txBody>
          <a:bodyPr vert="horz" lIns="91424" tIns="45711" rIns="91424" bIns="45711" rtlCol="0"/>
          <a:lstStyle>
            <a:lvl1pPr algn="r">
              <a:defRPr sz="1200"/>
            </a:lvl1pPr>
          </a:lstStyle>
          <a:p>
            <a:fld id="{DF1955F6-0AD7-4B77-9DEE-0437B62E5177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6" y="6456704"/>
            <a:ext cx="4303005" cy="339884"/>
          </a:xfrm>
          <a:prstGeom prst="rect">
            <a:avLst/>
          </a:prstGeom>
        </p:spPr>
        <p:txBody>
          <a:bodyPr vert="horz" lIns="91424" tIns="45711" rIns="91424" bIns="4571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910" y="6456704"/>
            <a:ext cx="4303005" cy="339884"/>
          </a:xfrm>
          <a:prstGeom prst="rect">
            <a:avLst/>
          </a:prstGeom>
        </p:spPr>
        <p:txBody>
          <a:bodyPr vert="horz" lIns="91424" tIns="45711" rIns="91424" bIns="45711" rtlCol="0" anchor="b"/>
          <a:lstStyle>
            <a:lvl1pPr algn="r">
              <a:defRPr sz="1200"/>
            </a:lvl1pPr>
          </a:lstStyle>
          <a:p>
            <a:fld id="{8660E3EE-24D0-4B65-909E-C37A9D9E63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52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6" y="2"/>
            <a:ext cx="4302231" cy="339884"/>
          </a:xfrm>
          <a:prstGeom prst="rect">
            <a:avLst/>
          </a:prstGeom>
        </p:spPr>
        <p:txBody>
          <a:bodyPr vert="horz" lIns="91424" tIns="45711" rIns="91424" bIns="4571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705" y="2"/>
            <a:ext cx="4302231" cy="339884"/>
          </a:xfrm>
          <a:prstGeom prst="rect">
            <a:avLst/>
          </a:prstGeom>
        </p:spPr>
        <p:txBody>
          <a:bodyPr vert="horz" lIns="91424" tIns="45711" rIns="91424" bIns="45711" rtlCol="0"/>
          <a:lstStyle>
            <a:lvl1pPr algn="r">
              <a:defRPr sz="1200"/>
            </a:lvl1pPr>
          </a:lstStyle>
          <a:p>
            <a:fld id="{BC51A98F-3A0C-4D08-819A-416EE25C32C3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700338" y="511175"/>
            <a:ext cx="4527550" cy="2547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1" rIns="91424" bIns="4571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3" y="3228898"/>
            <a:ext cx="7942580" cy="3058954"/>
          </a:xfrm>
          <a:prstGeom prst="rect">
            <a:avLst/>
          </a:prstGeom>
        </p:spPr>
        <p:txBody>
          <a:bodyPr vert="horz" lIns="91424" tIns="45711" rIns="91424" bIns="4571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6" y="6456614"/>
            <a:ext cx="4302231" cy="339884"/>
          </a:xfrm>
          <a:prstGeom prst="rect">
            <a:avLst/>
          </a:prstGeom>
        </p:spPr>
        <p:txBody>
          <a:bodyPr vert="horz" lIns="91424" tIns="45711" rIns="91424" bIns="4571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705" y="6456614"/>
            <a:ext cx="4302231" cy="339884"/>
          </a:xfrm>
          <a:prstGeom prst="rect">
            <a:avLst/>
          </a:prstGeom>
        </p:spPr>
        <p:txBody>
          <a:bodyPr vert="horz" lIns="91424" tIns="45711" rIns="91424" bIns="45711" rtlCol="0" anchor="b"/>
          <a:lstStyle>
            <a:lvl1pPr algn="r">
              <a:defRPr sz="1200"/>
            </a:lvl1pPr>
          </a:lstStyle>
          <a:p>
            <a:fld id="{A5131EE9-86D7-4511-B34F-D9C804B33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859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03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5165" algn="l" defTabSz="10903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90331" algn="l" defTabSz="10903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5496" algn="l" defTabSz="10903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80661" algn="l" defTabSz="10903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5826" algn="l" defTabSz="10903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70992" algn="l" defTabSz="10903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16157" algn="l" defTabSz="10903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61322" algn="l" defTabSz="10903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0338" y="511175"/>
            <a:ext cx="4527550" cy="2547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44026-E495-4B32-96ED-16D1486E19A5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727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0338" y="511175"/>
            <a:ext cx="4527550" cy="2547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44026-E495-4B32-96ED-16D1486E19A5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727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05018" y="6381475"/>
            <a:ext cx="467865" cy="3508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5948" y="2133881"/>
            <a:ext cx="10380742" cy="1472407"/>
          </a:xfrm>
        </p:spPr>
        <p:txBody>
          <a:bodyPr/>
          <a:lstStyle>
            <a:lvl1pPr>
              <a:defRPr sz="38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1896" y="3892497"/>
            <a:ext cx="8548847" cy="1755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5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0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5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80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5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70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6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61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87777" y="6381476"/>
            <a:ext cx="480866" cy="337748"/>
          </a:xfrm>
          <a:prstGeom prst="rect">
            <a:avLst/>
          </a:prstGeom>
        </p:spPr>
        <p:txBody>
          <a:bodyPr vert="horz" lIns="109033" tIns="54517" rIns="109033" bIns="54517" rtlCol="0" anchor="ctr"/>
          <a:lstStyle>
            <a:lvl1pPr algn="ctr">
              <a:defRPr sz="1300" b="0" i="0">
                <a:solidFill>
                  <a:srgbClr val="00518E"/>
                </a:solidFill>
                <a:latin typeface="Arial"/>
                <a:cs typeface="Arial"/>
              </a:defRPr>
            </a:lvl1pPr>
          </a:lstStyle>
          <a:p>
            <a:fld id="{18B832EE-6BA2-674E-9E0C-6708A52B1A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956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87777" y="6391669"/>
            <a:ext cx="480866" cy="327555"/>
          </a:xfrm>
          <a:prstGeom prst="rect">
            <a:avLst/>
          </a:prstGeom>
        </p:spPr>
        <p:txBody>
          <a:bodyPr vert="horz" lIns="109033" tIns="54517" rIns="109033" bIns="54517" rtlCol="0" anchor="ctr"/>
          <a:lstStyle>
            <a:lvl1pPr algn="ctr">
              <a:defRPr sz="1300" b="0" i="0">
                <a:solidFill>
                  <a:srgbClr val="00518E"/>
                </a:solidFill>
                <a:latin typeface="Arial"/>
                <a:cs typeface="Arial"/>
              </a:defRPr>
            </a:lvl1pPr>
          </a:lstStyle>
          <a:p>
            <a:fld id="{18B832EE-6BA2-674E-9E0C-6708A52B1A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485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87777" y="6391669"/>
            <a:ext cx="480866" cy="327555"/>
          </a:xfrm>
          <a:prstGeom prst="rect">
            <a:avLst/>
          </a:prstGeom>
        </p:spPr>
        <p:txBody>
          <a:bodyPr vert="horz" lIns="109033" tIns="54517" rIns="109033" bIns="54517" rtlCol="0" anchor="ctr"/>
          <a:lstStyle>
            <a:lvl1pPr algn="ctr">
              <a:defRPr sz="1300" b="0" i="0">
                <a:solidFill>
                  <a:srgbClr val="00518E"/>
                </a:solidFill>
                <a:latin typeface="Arial"/>
                <a:cs typeface="Arial"/>
              </a:defRPr>
            </a:lvl1pPr>
          </a:lstStyle>
          <a:p>
            <a:fld id="{18B832EE-6BA2-674E-9E0C-6708A52B1A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666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аблица 9"/>
          <p:cNvSpPr>
            <a:spLocks noGrp="1"/>
          </p:cNvSpPr>
          <p:nvPr>
            <p:ph type="tbl" sz="quarter" idx="10"/>
          </p:nvPr>
        </p:nvSpPr>
        <p:spPr>
          <a:xfrm>
            <a:off x="624447" y="982318"/>
            <a:ext cx="10963744" cy="519317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87777" y="6391669"/>
            <a:ext cx="480866" cy="327555"/>
          </a:xfrm>
          <a:prstGeom prst="rect">
            <a:avLst/>
          </a:prstGeom>
        </p:spPr>
        <p:txBody>
          <a:bodyPr vert="horz" lIns="109033" tIns="54517" rIns="109033" bIns="54517" rtlCol="0" anchor="ctr"/>
          <a:lstStyle>
            <a:lvl1pPr algn="ctr">
              <a:defRPr sz="1300" b="0" i="0">
                <a:solidFill>
                  <a:srgbClr val="00518E"/>
                </a:solidFill>
                <a:latin typeface="Arial"/>
                <a:cs typeface="Arial"/>
              </a:defRPr>
            </a:lvl1pPr>
          </a:lstStyle>
          <a:p>
            <a:fld id="{18B832EE-6BA2-674E-9E0C-6708A52B1A2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4892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222" y="96995"/>
            <a:ext cx="11086785" cy="65511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5948" y="1984411"/>
            <a:ext cx="5088599" cy="41198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6208091" y="1984411"/>
            <a:ext cx="5088599" cy="4119878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88696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4447" y="1559315"/>
            <a:ext cx="10963744" cy="3750484"/>
          </a:xfrm>
          <a:prstGeom prst="rect">
            <a:avLst/>
          </a:prstGeom>
        </p:spPr>
        <p:txBody>
          <a:bodyPr lIns="109033" tIns="54517" rIns="109033" bIns="54517" anchor="ctr"/>
          <a:lstStyle>
            <a:lvl1pPr>
              <a:defRPr sz="3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31896" y="6175295"/>
            <a:ext cx="8548847" cy="529320"/>
          </a:xfrm>
          <a:prstGeom prst="rect">
            <a:avLst/>
          </a:prstGeom>
        </p:spPr>
        <p:txBody>
          <a:bodyPr lIns="109033" tIns="54517" rIns="109033" bIns="54517"/>
          <a:lstStyle>
            <a:lvl1pPr marL="0" indent="0" algn="ctr">
              <a:buNone/>
              <a:defRPr sz="290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  <a:lvl2pPr marL="545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0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5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80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5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70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6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61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Дата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132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4447" y="1559315"/>
            <a:ext cx="10963744" cy="3750484"/>
          </a:xfrm>
          <a:prstGeom prst="rect">
            <a:avLst/>
          </a:prstGeom>
        </p:spPr>
        <p:txBody>
          <a:bodyPr lIns="109033" tIns="54517" rIns="109033" bIns="54517" anchor="ctr"/>
          <a:lstStyle>
            <a:lvl1pPr>
              <a:defRPr sz="5200" b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119049 </a:t>
            </a:r>
            <a:r>
              <a:rPr lang="pl-PL" dirty="0" err="1" smtClean="0"/>
              <a:t>Москва</a:t>
            </a:r>
            <a:r>
              <a:rPr lang="pl-PL" dirty="0" smtClean="0"/>
              <a:t>, </a:t>
            </a:r>
            <a:r>
              <a:rPr lang="pl-PL" dirty="0" err="1" smtClean="0"/>
              <a:t>Ленинский</a:t>
            </a:r>
            <a:r>
              <a:rPr lang="pl-PL" dirty="0" smtClean="0"/>
              <a:t> </a:t>
            </a:r>
            <a:r>
              <a:rPr lang="pl-PL" dirty="0" err="1" smtClean="0"/>
              <a:t>проспект</a:t>
            </a:r>
            <a:r>
              <a:rPr lang="pl-PL" dirty="0" smtClean="0"/>
              <a:t>, </a:t>
            </a:r>
            <a:r>
              <a:rPr lang="pl-PL" dirty="0" err="1" smtClean="0"/>
              <a:t>д</a:t>
            </a:r>
            <a:r>
              <a:rPr lang="pl-PL" dirty="0" smtClean="0"/>
              <a:t>. 2-2а, </a:t>
            </a:r>
            <a:r>
              <a:rPr lang="pl-PL" dirty="0" err="1" smtClean="0"/>
              <a:t>офис</a:t>
            </a:r>
            <a:r>
              <a:rPr lang="pl-PL" dirty="0" smtClean="0"/>
              <a:t> 408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Телефон</a:t>
            </a:r>
            <a:r>
              <a:rPr lang="pl-PL" dirty="0" smtClean="0"/>
              <a:t>/</a:t>
            </a:r>
            <a:r>
              <a:rPr lang="pl-PL" dirty="0" err="1" smtClean="0"/>
              <a:t>факс</a:t>
            </a:r>
            <a:r>
              <a:rPr lang="pl-PL" dirty="0" smtClean="0"/>
              <a:t>:</a:t>
            </a:r>
            <a:br>
              <a:rPr lang="pl-PL" dirty="0" smtClean="0"/>
            </a:br>
            <a:r>
              <a:rPr lang="pl-PL" dirty="0" smtClean="0"/>
              <a:t>(495) 955-00-72/43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E-mail: </a:t>
            </a:r>
            <a:r>
              <a:rPr lang="pl-PL" dirty="0" err="1" smtClean="0"/>
              <a:t>frtp@frtp.ru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www.frtp.ru</a:t>
            </a: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339396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4447" y="1559315"/>
            <a:ext cx="10963744" cy="3750484"/>
          </a:xfrm>
          <a:prstGeom prst="rect">
            <a:avLst/>
          </a:prstGeom>
        </p:spPr>
        <p:txBody>
          <a:bodyPr lIns="109033" tIns="54517" rIns="109033" bIns="54517" anchor="ctr"/>
          <a:lstStyle>
            <a:lvl1pPr>
              <a:defRPr sz="38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376207" y="6199742"/>
            <a:ext cx="2201416" cy="552550"/>
          </a:xfrm>
          <a:prstGeom prst="rect">
            <a:avLst/>
          </a:prstGeom>
        </p:spPr>
        <p:txBody>
          <a:bodyPr lIns="109033" tIns="54517" rIns="109033" bIns="54517" anchor="ctr"/>
          <a:lstStyle>
            <a:lvl1pPr marL="0" indent="0" algn="r">
              <a:buNone/>
              <a:defRPr sz="170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  <a:lvl2pPr marL="545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0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5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80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5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70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6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61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Дата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105313" y="6103170"/>
            <a:ext cx="1009818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720621" y="3903109"/>
            <a:ext cx="3654581" cy="433264"/>
          </a:xfrm>
          <a:prstGeom prst="rect">
            <a:avLst/>
          </a:prstGeom>
        </p:spPr>
        <p:txBody>
          <a:bodyPr wrap="square" lIns="109033" tIns="54517" rIns="109033" bIns="54517" rtlCol="0" anchor="ctr">
            <a:spAutoFit/>
          </a:bodyPr>
          <a:lstStyle/>
          <a:p>
            <a:endParaRPr lang="en-US" dirty="0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624447" y="6200836"/>
            <a:ext cx="8559414" cy="548376"/>
          </a:xfrm>
          <a:prstGeom prst="rect">
            <a:avLst/>
          </a:prstGeom>
        </p:spPr>
        <p:txBody>
          <a:bodyPr vert="horz" lIns="109033" tIns="54517" rIns="109033" bIns="54517" anchor="ctr"/>
          <a:lstStyle>
            <a:lvl1pPr marL="0" indent="0">
              <a:buNone/>
              <a:defRPr sz="170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  <a:lvl2pPr>
              <a:defRPr sz="240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defRPr>
            </a:lvl2pPr>
            <a:lvl3pPr>
              <a:defRPr sz="240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defRPr>
            </a:lvl3pPr>
            <a:lvl4pPr>
              <a:defRPr sz="240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defRPr>
            </a:lvl4pPr>
            <a:lvl5pPr>
              <a:defRPr sz="240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ru-RU" dirty="0" smtClean="0"/>
              <a:t>Место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94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632" y="116821"/>
            <a:ext cx="10977559" cy="562984"/>
          </a:xfrm>
          <a:prstGeom prst="rect">
            <a:avLst/>
          </a:prstGeom>
          <a:noFill/>
          <a:ln>
            <a:noFill/>
          </a:ln>
        </p:spPr>
        <p:txBody>
          <a:bodyPr vert="horz" lIns="109033" tIns="54517" rIns="109033" bIns="54517" rtlCol="0" anchor="ctr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0632" y="910195"/>
            <a:ext cx="10977559" cy="5409350"/>
          </a:xfrm>
          <a:prstGeom prst="rect">
            <a:avLst/>
          </a:prstGeom>
        </p:spPr>
        <p:txBody>
          <a:bodyPr vert="horz" lIns="109033" tIns="54517" rIns="109033" bIns="54517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4908" y="6368509"/>
            <a:ext cx="6733646" cy="38934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2522726" y="798801"/>
            <a:ext cx="7358010" cy="0"/>
          </a:xfrm>
          <a:prstGeom prst="line">
            <a:avLst/>
          </a:prstGeom>
          <a:ln w="6350" cmpd="sng">
            <a:solidFill>
              <a:srgbClr val="00518E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487777" y="6353507"/>
            <a:ext cx="480866" cy="365717"/>
          </a:xfrm>
          <a:prstGeom prst="rect">
            <a:avLst/>
          </a:prstGeom>
        </p:spPr>
        <p:txBody>
          <a:bodyPr vert="horz" lIns="109033" tIns="54517" rIns="109033" bIns="54517" rtlCol="0" anchor="ctr"/>
          <a:lstStyle>
            <a:lvl1pPr algn="ctr">
              <a:defRPr sz="1300" b="0" i="0">
                <a:solidFill>
                  <a:srgbClr val="00518E"/>
                </a:solidFill>
                <a:latin typeface="Arial"/>
                <a:cs typeface="Arial"/>
              </a:defRPr>
            </a:lvl1pPr>
          </a:lstStyle>
          <a:p>
            <a:fld id="{18B832EE-6BA2-674E-9E0C-6708A52B1A2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5018" y="6381475"/>
            <a:ext cx="467865" cy="35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31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61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1090331" rtl="0" eaLnBrk="1" latinLnBrk="0" hangingPunct="1">
        <a:spcBef>
          <a:spcPct val="0"/>
        </a:spcBef>
        <a:buNone/>
        <a:defRPr sz="2400" b="0" i="0" kern="1200">
          <a:ln>
            <a:noFill/>
          </a:ln>
          <a:solidFill>
            <a:srgbClr val="00518E"/>
          </a:solidFill>
          <a:latin typeface="Arial"/>
          <a:ea typeface="+mj-ea"/>
          <a:cs typeface="Arial"/>
        </a:defRPr>
      </a:lvl1pPr>
    </p:titleStyle>
    <p:bodyStyle>
      <a:lvl1pPr marL="408874" indent="-408874" algn="l" defTabSz="10903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b="0" i="0" kern="1200">
          <a:solidFill>
            <a:schemeClr val="tx1"/>
          </a:solidFill>
          <a:latin typeface="Arial"/>
          <a:ea typeface="+mn-ea"/>
          <a:cs typeface="Arial"/>
        </a:defRPr>
      </a:lvl1pPr>
      <a:lvl2pPr marL="885894" indent="-340728" algn="l" defTabSz="1090331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1362913" indent="-272583" algn="l" defTabSz="10903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1908078" indent="-272583" algn="l" defTabSz="1090331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2453244" indent="-272583" algn="l" defTabSz="1090331" rtl="0" eaLnBrk="1" latinLnBrk="0" hangingPunct="1">
        <a:spcBef>
          <a:spcPct val="20000"/>
        </a:spcBef>
        <a:buFont typeface="Arial" panose="020B0604020202020204" pitchFamily="34" charset="0"/>
        <a:buChar char="»"/>
        <a:defRPr sz="17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998409" indent="-272583" algn="l" defTabSz="10903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43574" indent="-272583" algn="l" defTabSz="10903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8740" indent="-272583" algn="l" defTabSz="10903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33905" indent="-272583" algn="l" defTabSz="109033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5165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331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5496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0661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5826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70992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6157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61322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8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621" y="226858"/>
            <a:ext cx="10771397" cy="56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8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5451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874" indent="-408874" algn="l" defTabSz="545165" rtl="0" eaLnBrk="1" latinLnBrk="0" hangingPunct="1">
        <a:spcBef>
          <a:spcPct val="20000"/>
        </a:spcBef>
        <a:buFont typeface="Arial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5894" indent="-340728" algn="l" defTabSz="545165" rtl="0" eaLnBrk="1" latinLnBrk="0" hangingPunct="1">
        <a:spcBef>
          <a:spcPct val="20000"/>
        </a:spcBef>
        <a:buFont typeface="Arial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2913" indent="-272583" algn="l" defTabSz="545165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8078" indent="-272583" algn="l" defTabSz="54516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3244" indent="-272583" algn="l" defTabSz="545165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8409" indent="-272583" algn="l" defTabSz="54516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43574" indent="-272583" algn="l" defTabSz="54516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8740" indent="-272583" algn="l" defTabSz="54516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33905" indent="-272583" algn="l" defTabSz="54516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51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5165" algn="l" defTabSz="5451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331" algn="l" defTabSz="5451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5496" algn="l" defTabSz="5451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0661" algn="l" defTabSz="5451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5826" algn="l" defTabSz="5451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70992" algn="l" defTabSz="5451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6157" algn="l" defTabSz="5451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61322" algn="l" defTabSz="5451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g"/><Relationship Id="rId4" Type="http://schemas.openxmlformats.org/officeDocument/2006/relationships/image" Target="../media/image30.jpeg"/><Relationship Id="rId9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4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wm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101" y="838068"/>
            <a:ext cx="11444609" cy="5192977"/>
          </a:xfrm>
        </p:spPr>
        <p:txBody>
          <a:bodyPr/>
          <a:lstStyle/>
          <a:p>
            <a:r>
              <a:rPr lang="ru-RU" sz="3300" dirty="0"/>
              <a:t>Об обеспечении экологической безопасности при эксплуатации, консервации и ликвидации магистральных и промысловых </a:t>
            </a:r>
            <a:r>
              <a:rPr lang="ru-RU" sz="3300" dirty="0"/>
              <a:t>трубопроводов.</a:t>
            </a:r>
            <a:br>
              <a:rPr lang="ru-RU" sz="3300" dirty="0"/>
            </a:br>
            <a:r>
              <a:rPr lang="ru-RU" sz="3300" dirty="0"/>
              <a:t/>
            </a:r>
            <a:br>
              <a:rPr lang="ru-RU" sz="3300" dirty="0"/>
            </a:br>
            <a:r>
              <a:rPr lang="ru-RU" sz="2100" dirty="0"/>
              <a:t>Малышев Игорь</a:t>
            </a:r>
            <a:br>
              <a:rPr lang="ru-RU" sz="2100" dirty="0"/>
            </a:br>
            <a:r>
              <a:rPr lang="ru-RU" sz="2100" dirty="0"/>
              <a:t>Директор НО «ФРТП»</a:t>
            </a:r>
            <a:endParaRPr lang="en-US" sz="2100" b="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4447" y="6200836"/>
            <a:ext cx="10963744" cy="66827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119049 </a:t>
            </a:r>
            <a:r>
              <a:rPr lang="ru-RU" dirty="0">
                <a:solidFill>
                  <a:schemeClr val="bg1"/>
                </a:solidFill>
              </a:rPr>
              <a:t>Москва, Ленинский проспект, д. 2-2а, офис </a:t>
            </a:r>
            <a:r>
              <a:rPr lang="ru-RU" dirty="0" smtClean="0">
                <a:solidFill>
                  <a:schemeClr val="bg1"/>
                </a:solidFill>
              </a:rPr>
              <a:t>328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ru-RU" dirty="0" smtClean="0">
                <a:solidFill>
                  <a:schemeClr val="bg1"/>
                </a:solidFill>
              </a:rPr>
              <a:t>Оф. </a:t>
            </a:r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ru-RU" dirty="0" smtClean="0">
                <a:solidFill>
                  <a:schemeClr val="bg1"/>
                </a:solidFill>
              </a:rPr>
              <a:t>айт</a:t>
            </a:r>
            <a:r>
              <a:rPr lang="en-US" dirty="0" smtClean="0">
                <a:solidFill>
                  <a:schemeClr val="bg1"/>
                </a:solidFill>
              </a:rPr>
              <a:t>: www.frtp.ru </a:t>
            </a:r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Телефон/факс: (495) 955-00-72/43 E-mail: </a:t>
            </a:r>
            <a:r>
              <a:rPr lang="ru-RU" dirty="0" smtClean="0">
                <a:solidFill>
                  <a:schemeClr val="bg1"/>
                </a:solidFill>
              </a:rPr>
              <a:t>frtp@frtp.ru </a:t>
            </a:r>
            <a:endParaRPr lang="ru-RU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13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User\Documents\БУ трубы\Отходы\Фото\24_IMG_03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571" y="3867305"/>
            <a:ext cx="4260601" cy="239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2473" y="3867305"/>
            <a:ext cx="7020644" cy="2464589"/>
          </a:xfrm>
          <a:prstGeom prst="rect">
            <a:avLst/>
          </a:prstGeom>
          <a:solidFill>
            <a:schemeClr val="bg1"/>
          </a:solidFill>
        </p:spPr>
        <p:txBody>
          <a:bodyPr wrap="square" lIns="109033" tIns="54517" rIns="109033" bIns="54517" rtlCol="0">
            <a:spAutoFit/>
          </a:bodyPr>
          <a:lstStyle/>
          <a:p>
            <a:pPr marL="340728" indent="-340728">
              <a:buFont typeface="Wingdings" panose="05000000000000000000" pitchFamily="2" charset="2"/>
              <a:buChar char="ü"/>
            </a:pP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0728" indent="-340728">
              <a:buFont typeface="Wingdings" panose="05000000000000000000" pitchFamily="2" charset="2"/>
              <a:buChar char="ü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соответствии с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ФККО бывшие в употреблении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и демонтированные трубы нефтегазопроводов являются </a:t>
            </a:r>
            <a:r>
              <a:rPr lang="ru-RU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отходами </a:t>
            </a:r>
            <a:r>
              <a:rPr lang="en-US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ru-RU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класса </a:t>
            </a:r>
            <a:r>
              <a:rPr lang="ru-RU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опасности</a:t>
            </a:r>
          </a:p>
          <a:p>
            <a:r>
              <a:rPr lang="ru-RU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(см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. последнюю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цифру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кода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0728" indent="-340728">
              <a:buFont typeface="Wingdings" panose="05000000000000000000" pitchFamily="2" charset="2"/>
              <a:buChar char="ü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Деятельность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по сбору, накоплению, транспортированию, обработке, утилизации, обезвреживанию, размещению отходов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с является </a:t>
            </a:r>
            <a:r>
              <a:rPr lang="ru-RU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обращением с отходами производства </a:t>
            </a:r>
            <a:r>
              <a:rPr lang="en-US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ru-RU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класса опасности и требует наличия лицензии</a:t>
            </a:r>
            <a:r>
              <a:rPr lang="ru-RU" sz="1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32" y="910193"/>
            <a:ext cx="4253485" cy="64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Б/у труба – отход </a:t>
            </a:r>
            <a:r>
              <a:rPr lang="en-US" dirty="0" smtClean="0"/>
              <a:t>IV </a:t>
            </a:r>
            <a:r>
              <a:rPr lang="ru-RU" dirty="0" smtClean="0"/>
              <a:t>класса опасности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B832EE-6BA2-674E-9E0C-6708A52B1A21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7796"/>
              </p:ext>
            </p:extLst>
          </p:nvPr>
        </p:nvGraphicFramePr>
        <p:xfrm>
          <a:off x="912967" y="1631439"/>
          <a:ext cx="10697089" cy="2253072"/>
        </p:xfrm>
        <a:graphic>
          <a:graphicData uri="http://schemas.openxmlformats.org/drawingml/2006/table">
            <a:tbl>
              <a:tblPr firstRow="1" firstCol="1" bandRow="1" bandCol="1">
                <a:tableStyleId>{69012ECD-51FC-41F1-AA8D-1B2483CD663E}</a:tableStyleId>
              </a:tblPr>
              <a:tblGrid>
                <a:gridCol w="2095305"/>
                <a:gridCol w="8601784"/>
              </a:tblGrid>
              <a:tr h="375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Код отхода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Наименование отхода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/>
                </a:tc>
              </a:tr>
              <a:tr h="375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4 69 521 11 51 4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трубы стальные газопроводов отработанные без изоляции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/>
                </a:tc>
              </a:tr>
              <a:tr h="375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4 69 521 12 51 4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трубы стальные газопроводов отработанные с битумной изоляцией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/>
                </a:tc>
              </a:tr>
              <a:tr h="375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4 69 521 13 51 4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трубы стальные газопроводов отработанные с полимерной изоляцией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/>
                </a:tc>
              </a:tr>
              <a:tr h="375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4 69 522 12 51 4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трубы стальные нефтепроводов отработанные с битумной изоляцией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/>
                </a:tc>
              </a:tr>
              <a:tr h="375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4 69 522 13 51 4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трубы стальные нефтепроводов отработанные с полимерной изоляцией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174375" y="1061894"/>
            <a:ext cx="4644431" cy="402487"/>
          </a:xfrm>
          <a:prstGeom prst="rect">
            <a:avLst/>
          </a:prstGeom>
        </p:spPr>
        <p:txBody>
          <a:bodyPr wrap="square" lIns="109033" tIns="54517" rIns="109033" bIns="54517">
            <a:spAutoFit/>
          </a:bodyPr>
          <a:lstStyle/>
          <a:p>
            <a:r>
              <a:rPr lang="ru-RU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№242 от 22.05.2017г.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68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Ответственность за </a:t>
            </a:r>
            <a:r>
              <a:rPr lang="ru-RU" dirty="0" smtClean="0"/>
              <a:t>нарушения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при демонтаже б/у труб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B832EE-6BA2-674E-9E0C-6708A52B1A21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79658"/>
              </p:ext>
            </p:extLst>
          </p:nvPr>
        </p:nvGraphicFramePr>
        <p:xfrm>
          <a:off x="239754" y="838068"/>
          <a:ext cx="11636957" cy="5455254"/>
        </p:xfrm>
        <a:graphic>
          <a:graphicData uri="http://schemas.openxmlformats.org/drawingml/2006/table">
            <a:tbl>
              <a:tblPr firstRow="1" firstCol="1" bandRow="1" bandCol="1">
                <a:tableStyleId>{69012ECD-51FC-41F1-AA8D-1B2483CD663E}</a:tableStyleId>
              </a:tblPr>
              <a:tblGrid>
                <a:gridCol w="769386"/>
                <a:gridCol w="6924470"/>
                <a:gridCol w="3943101"/>
              </a:tblGrid>
              <a:tr h="375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Ст.</a:t>
                      </a:r>
                      <a:endParaRPr lang="ru-RU" sz="14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Нарушение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Ответственность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/>
                </a:tc>
              </a:tr>
              <a:tr h="375512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Кодекс об административных правонарушениях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86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8.2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Несоблюдение </a:t>
                      </a: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экологических и санитарно-эпидемиологических требований при обращении с отходами </a:t>
                      </a:r>
                      <a:r>
                        <a:rPr lang="ru-RU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производства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1595" marR="9159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Штраф </a:t>
                      </a:r>
                      <a:r>
                        <a:rPr lang="ru-RU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100-200т.р. или </a:t>
                      </a: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приостановление деятельности </a:t>
                      </a:r>
                      <a:r>
                        <a:rPr lang="ru-RU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до </a:t>
                      </a: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90 суток.</a:t>
                      </a:r>
                    </a:p>
                  </a:txBody>
                  <a:tcPr marL="91595" marR="91595" marT="0" marB="0" anchor="ctr"/>
                </a:tc>
              </a:tr>
              <a:tr h="5529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8.5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Сокрытие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, умышленное искажение или несвоевременное сообщение информации о состоянии окружающей среды и причинённом вредном </a:t>
                      </a: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воздействий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1595" marR="9159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Штраф 20-80т.р.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1595" marR="91595" marT="0" marB="0" anchor="ctr"/>
                </a:tc>
              </a:tr>
              <a:tr h="3686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8.6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Порча земель в результате нарушения правил обращения отходами производства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1595" marR="9159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Штраф 40-80т.р. или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приостановление деятельности </a:t>
                      </a: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до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90 суток</a:t>
                      </a: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1595" marR="91595" marT="0" marB="0" anchor="ctr"/>
                </a:tc>
              </a:tr>
              <a:tr h="3686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8.31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Загрязнение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лесов отходами </a:t>
                      </a: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производства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1595" marR="9159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Штраф 100-300т.р. или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приостановление деятельности </a:t>
                      </a: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до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90 суток</a:t>
                      </a: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1595" marR="91595" marT="0" marB="0" anchor="ctr"/>
                </a:tc>
              </a:tr>
              <a:tr h="3140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8.41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Невнесение платы за негативное воздействие на окружающую среду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1595" marR="91595" marT="0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Штраф 50-100т.р.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1595" marR="91595" marT="0" marB="0" anchor="ctr"/>
                </a:tc>
              </a:tr>
              <a:tr h="3686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14.1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Осуществление </a:t>
                      </a: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предпринимательской деятельности без </a:t>
                      </a:r>
                      <a:r>
                        <a:rPr lang="ru-RU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лицензии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1595" marR="9159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Штраф 40-200т.р., конфискация, приостановл. </a:t>
                      </a: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деятельности </a:t>
                      </a:r>
                      <a:r>
                        <a:rPr lang="ru-RU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до </a:t>
                      </a: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90 суток</a:t>
                      </a:r>
                      <a:r>
                        <a:rPr lang="ru-RU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.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1595" marR="91595" marT="0" marB="0" anchor="ctr"/>
                </a:tc>
              </a:tr>
              <a:tr h="375512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Уголовный кодекс Российской Федерации 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86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171</a:t>
                      </a:r>
                      <a:endParaRPr lang="ru-RU" sz="11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Осуществление </a:t>
                      </a: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предпринимательской деятельности без </a:t>
                      </a:r>
                      <a:r>
                        <a:rPr lang="ru-RU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лицензии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1595" marR="9159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Штраф </a:t>
                      </a: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до </a:t>
                      </a:r>
                      <a:r>
                        <a:rPr lang="ru-RU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500т.р., </a:t>
                      </a: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лишением свободы </a:t>
                      </a:r>
                      <a:r>
                        <a:rPr lang="ru-RU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до </a:t>
                      </a: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 </a:t>
                      </a:r>
                      <a:r>
                        <a:rPr lang="ru-RU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лет.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1595" marR="91595" marT="0" marB="0" anchor="ctr"/>
                </a:tc>
              </a:tr>
              <a:tr h="3686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237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/>
                </a:tc>
                <a:tc>
                  <a:txBody>
                    <a:bodyPr/>
                    <a:lstStyle/>
                    <a:p>
                      <a:pPr marL="0" indent="13335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Сокрытие фактов, создающих опасность для жизни или здоровья людей, ОС либо для окружающей среды.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1595" marR="91595" marT="0" marB="0" anchor="ctr"/>
                </a:tc>
                <a:tc>
                  <a:txBody>
                    <a:bodyPr/>
                    <a:lstStyle/>
                    <a:p>
                      <a:pPr marL="0" marR="0" indent="13335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Штраф до 300т.р., принудительные работы до 3 лет, лишением свободы до 5 лет.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1595" marR="91595" marT="0" marB="0" anchor="ctr"/>
                </a:tc>
              </a:tr>
              <a:tr h="3686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246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/>
                </a:tc>
                <a:tc>
                  <a:txBody>
                    <a:bodyPr/>
                    <a:lstStyle/>
                    <a:p>
                      <a:pPr marL="0" indent="13335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Нарушение правил охраны окружающей среды при строительстве и эксплуатации промышленных объектов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1595" marR="91595" marT="0" marB="0" anchor="ctr"/>
                </a:tc>
                <a:tc>
                  <a:txBody>
                    <a:bodyPr/>
                    <a:lstStyle/>
                    <a:p>
                      <a:pPr marL="0" marR="0" indent="13335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Штраф до 120т.р., принудительные работы до 5 лет, лишением свободы до 5 лет.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1595" marR="91595" marT="0" marB="0" anchor="ctr"/>
                </a:tc>
              </a:tr>
              <a:tr h="3686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250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Загрязнение поверхностных или подземных вод, источников питьевого водоснабжения, повлекшее причинение вреда ОС, здоровью, смерть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1595" marR="91595" marT="0" marB="0" anchor="ctr"/>
                </a:tc>
                <a:tc>
                  <a:txBody>
                    <a:bodyPr/>
                    <a:lstStyle/>
                    <a:p>
                      <a:pPr marL="0" marR="0" indent="13335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Штраф до 120т.р., принудительные работы до 5 лет, лишением свободы до 5 лет.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1595" marR="91595" marT="0" marB="0" anchor="ctr"/>
                </a:tc>
              </a:tr>
              <a:tr h="3686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254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2582" marR="52582" marT="64875" marB="64875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Отравление, загрязнение, порча земли вследствие нарушения правил обращения с отходами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1595" marR="91595" marT="0" marB="0" anchor="ctr"/>
                </a:tc>
                <a:tc>
                  <a:txBody>
                    <a:bodyPr/>
                    <a:lstStyle/>
                    <a:p>
                      <a:pPr marL="0" marR="0" indent="13335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Штраф до 200т.р., принудительные работы до 5 лет, лишением свободы до 5 лет.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91595" marR="9159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656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Обезвреживание труб</a:t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dirty="0"/>
              <a:t>повышенным содержанием природных </a:t>
            </a:r>
            <a:r>
              <a:rPr lang="ru-RU" dirty="0" smtClean="0"/>
              <a:t>радионуклидов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B832EE-6BA2-674E-9E0C-6708A52B1A2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4287" y="3352345"/>
            <a:ext cx="11624770" cy="1279650"/>
          </a:xfrm>
          <a:prstGeom prst="rect">
            <a:avLst/>
          </a:prstGeom>
        </p:spPr>
        <p:txBody>
          <a:bodyPr wrap="square" lIns="109033" tIns="54517" rIns="109033" bIns="54517">
            <a:spAutoFit/>
          </a:bodyPr>
          <a:lstStyle/>
          <a:p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В соответствии с законодательством Российской Федерации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деятельность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по обращению с отработанными трубами, загрязненными радионуклидами, </a:t>
            </a:r>
            <a:r>
              <a:rPr lang="ru-RU" sz="1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регламентируется нормами и правилами обращения с радиоактивными </a:t>
            </a:r>
            <a:r>
              <a:rPr lang="ru-RU" sz="1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отходами: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закон №190-ФЗ от 11.07.2011, СанПиН 2.6.1.2800-10, СанПиН 2.6.1.2523-09, СП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2.6.2612-10.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1899573" y="875909"/>
            <a:ext cx="8474411" cy="2476437"/>
            <a:chOff x="1242332" y="816951"/>
            <a:chExt cx="6345068" cy="2472431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1242332" y="1315735"/>
              <a:ext cx="6345068" cy="1973647"/>
              <a:chOff x="1265505" y="980918"/>
              <a:chExt cx="6345068" cy="1973647"/>
            </a:xfrm>
          </p:grpSpPr>
          <p:sp>
            <p:nvSpPr>
              <p:cNvPr id="15" name="Овал 14">
                <a:extLst>
                  <a:ext uri="{FF2B5EF4-FFF2-40B4-BE49-F238E27FC236}">
                    <a16:creationId xmlns:lc="http://schemas.openxmlformats.org/drawingml/2006/lockedCanvas" xmlns="" xmlns:a16="http://schemas.microsoft.com/office/drawing/2014/main" id="{A8A6820A-01C8-4551-8473-4A8855B5398E}"/>
                  </a:ext>
                </a:extLst>
              </p:cNvPr>
              <p:cNvSpPr/>
              <p:nvPr/>
            </p:nvSpPr>
            <p:spPr>
              <a:xfrm>
                <a:off x="1654574" y="1315735"/>
                <a:ext cx="5520584" cy="1273018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  <p:pic>
            <p:nvPicPr>
              <p:cNvPr id="16" name="Рисунок 15">
                <a:extLst>
                  <a:ext uri="{FF2B5EF4-FFF2-40B4-BE49-F238E27FC236}">
                    <a16:creationId xmlns:lc="http://schemas.openxmlformats.org/drawingml/2006/lockedCanvas" xmlns="" xmlns:a16="http://schemas.microsoft.com/office/drawing/2014/main" id="{2CC3CB3D-2C11-459B-8467-A13099BBEC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90" t="3476" r="19231" b="74700"/>
              <a:stretch/>
            </p:blipFill>
            <p:spPr>
              <a:xfrm>
                <a:off x="7068044" y="1634262"/>
                <a:ext cx="542529" cy="521419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объект&#10;&#10;Описание создано с высокой степенью достоверности">
                <a:extLst>
                  <a:ext uri="{FF2B5EF4-FFF2-40B4-BE49-F238E27FC236}">
                    <a16:creationId xmlns:lc="http://schemas.openxmlformats.org/drawingml/2006/lockedCanvas" xmlns="" xmlns:a16="http://schemas.microsoft.com/office/drawing/2014/main" id="{E7B960E8-0B10-408D-8AEC-DF74085B9B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371" t="76207" r="30742"/>
              <a:stretch/>
            </p:blipFill>
            <p:spPr>
              <a:xfrm>
                <a:off x="4191271" y="2366523"/>
                <a:ext cx="394165" cy="588042"/>
              </a:xfrm>
              <a:prstGeom prst="rect">
                <a:avLst/>
              </a:prstGeom>
            </p:spPr>
          </p:pic>
          <p:pic>
            <p:nvPicPr>
              <p:cNvPr id="18" name="Рисунок 17" descr="Изображение выглядит как объект&#10;&#10;Описание создано с высокой степенью достоверности">
                <a:extLst>
                  <a:ext uri="{FF2B5EF4-FFF2-40B4-BE49-F238E27FC236}">
                    <a16:creationId xmlns:lc="http://schemas.openxmlformats.org/drawingml/2006/lockedCanvas" xmlns="" xmlns:a16="http://schemas.microsoft.com/office/drawing/2014/main" id="{C3BFE2D6-5637-445C-9792-338C8E4605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09" t="67029" r="66773"/>
              <a:stretch/>
            </p:blipFill>
            <p:spPr>
              <a:xfrm>
                <a:off x="3090389" y="1009384"/>
                <a:ext cx="457857" cy="612702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lc="http://schemas.openxmlformats.org/drawingml/2006/lockedCanvas" xmlns="" xmlns:a16="http://schemas.microsoft.com/office/drawing/2014/main" id="{621855D3-7FE4-4D0F-87F0-BCDBE4F280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23" t="5154" r="68918" b="66559"/>
              <a:stretch/>
            </p:blipFill>
            <p:spPr>
              <a:xfrm>
                <a:off x="5300072" y="980918"/>
                <a:ext cx="449221" cy="612701"/>
              </a:xfrm>
              <a:prstGeom prst="rect">
                <a:avLst/>
              </a:prstGeom>
            </p:spPr>
          </p:pic>
          <p:pic>
            <p:nvPicPr>
              <p:cNvPr id="20" name="Рисунок 19" descr="Изображение выглядит как объект&#10;&#10;Описание создано с высокой степенью достоверности">
                <a:extLst>
                  <a:ext uri="{FF2B5EF4-FFF2-40B4-BE49-F238E27FC236}">
                    <a16:creationId xmlns:lc="http://schemas.openxmlformats.org/drawingml/2006/lockedCanvas" xmlns="" xmlns:a16="http://schemas.microsoft.com/office/drawing/2014/main" id="{F6BB8A5F-8735-4C8F-B663-6ABD20AC7B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674" t="76207" r="15231"/>
              <a:stretch/>
            </p:blipFill>
            <p:spPr>
              <a:xfrm>
                <a:off x="2359342" y="2225055"/>
                <a:ext cx="357907" cy="412413"/>
              </a:xfrm>
              <a:prstGeom prst="rect">
                <a:avLst/>
              </a:prstGeom>
            </p:spPr>
          </p:pic>
          <p:pic>
            <p:nvPicPr>
              <p:cNvPr id="21" name="Рисунок 20" descr="Изображение выглядит как объект&#10;&#10;Описание создано с высокой степенью достоверности">
                <a:extLst>
                  <a:ext uri="{FF2B5EF4-FFF2-40B4-BE49-F238E27FC236}">
                    <a16:creationId xmlns:lc="http://schemas.openxmlformats.org/drawingml/2006/lockedCanvas" xmlns="" xmlns:a16="http://schemas.microsoft.com/office/drawing/2014/main" id="{56855637-D1C7-44E7-BDF2-C4C02D1D26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87" t="72064" r="44834"/>
              <a:stretch/>
            </p:blipFill>
            <p:spPr>
              <a:xfrm>
                <a:off x="1265505" y="1651477"/>
                <a:ext cx="510216" cy="486988"/>
              </a:xfrm>
              <a:prstGeom prst="rect">
                <a:avLst/>
              </a:prstGeom>
            </p:spPr>
          </p:pic>
          <p:pic>
            <p:nvPicPr>
              <p:cNvPr id="22" name="Рисунок 21" descr="Изображение выглядит как объект&#10;&#10;Описание создано с высокой степенью достоверности">
                <a:extLst>
                  <a:ext uri="{FF2B5EF4-FFF2-40B4-BE49-F238E27FC236}">
                    <a16:creationId xmlns:lc="http://schemas.openxmlformats.org/drawingml/2006/lockedCanvas" xmlns="" xmlns:a16="http://schemas.microsoft.com/office/drawing/2014/main" id="{5396F401-51F4-4FB1-8953-46A1C00E35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309" t="76207" r="-495"/>
              <a:stretch/>
            </p:blipFill>
            <p:spPr>
              <a:xfrm>
                <a:off x="5890949" y="2276704"/>
                <a:ext cx="401978" cy="429930"/>
              </a:xfrm>
              <a:prstGeom prst="rect">
                <a:avLst/>
              </a:prstGeom>
            </p:spPr>
          </p:pic>
          <p:sp>
            <p:nvSpPr>
              <p:cNvPr id="23" name="TextBox 43">
                <a:extLst>
                  <a:ext uri="{FF2B5EF4-FFF2-40B4-BE49-F238E27FC236}">
                    <a16:creationId xmlns:lc="http://schemas.openxmlformats.org/drawingml/2006/lockedCanvas" xmlns="" xmlns:a16="http://schemas.microsoft.com/office/drawing/2014/main" id="{5E7D4922-78C8-4997-A7EC-785447252E99}"/>
                  </a:ext>
                </a:extLst>
              </p:cNvPr>
              <p:cNvSpPr txBox="1"/>
              <p:nvPr/>
            </p:nvSpPr>
            <p:spPr>
              <a:xfrm>
                <a:off x="1814296" y="1594362"/>
                <a:ext cx="5253748" cy="87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1700" dirty="0">
                    <a:latin typeface="Arial" panose="020B0604020202020204" pitchFamily="34" charset="0"/>
                    <a:cs typeface="Arial" panose="020B0604020202020204" pitchFamily="34" charset="0"/>
                  </a:rPr>
                  <a:t>Ежегодно на предприятиях нефтегазового комплекса </a:t>
                </a:r>
                <a:r>
                  <a:rPr lang="ru-RU" sz="1700" dirty="0">
                    <a:latin typeface="Arial" panose="020B0604020202020204" pitchFamily="34" charset="0"/>
                    <a:cs typeface="Arial" panose="020B0604020202020204" pitchFamily="34" charset="0"/>
                  </a:rPr>
                  <a:t>образуется </a:t>
                </a:r>
                <a:r>
                  <a:rPr lang="ru-RU" sz="1700" dirty="0">
                    <a:latin typeface="Arial" panose="020B0604020202020204" pitchFamily="34" charset="0"/>
                    <a:cs typeface="Arial" panose="020B0604020202020204" pitchFamily="34" charset="0"/>
                  </a:rPr>
                  <a:t>десятки тысяч тонн оборудования и материалов, </a:t>
                </a:r>
                <a:r>
                  <a:rPr lang="ru-RU" sz="17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загрязненных природными радионуклидами </a:t>
                </a:r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:lc="http://schemas.openxmlformats.org/drawingml/2006/lockedCanvas" xmlns="" xmlns:a16="http://schemas.microsoft.com/office/drawing/2014/main" id="{1A9D36D4-1E1F-4284-BEA7-2E0FFDA6F006}"/>
                  </a:ext>
                </a:extLst>
              </p:cNvPr>
              <p:cNvSpPr/>
              <p:nvPr/>
            </p:nvSpPr>
            <p:spPr>
              <a:xfrm>
                <a:off x="4202345" y="1125490"/>
                <a:ext cx="372016" cy="37201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!</a:t>
                </a:r>
              </a:p>
            </p:txBody>
          </p:sp>
        </p:grpSp>
        <p:pic>
          <p:nvPicPr>
            <p:cNvPr id="5" name="Рисунок 4" descr="Изображение выглядит как текст&#10;&#10;Описание создано с высокой степенью достоверности">
              <a:extLst>
                <a:ext uri="{FF2B5EF4-FFF2-40B4-BE49-F238E27FC236}">
                  <a16:creationId xmlns:lc="http://schemas.openxmlformats.org/drawingml/2006/lockedCanvas" xmlns="" xmlns:a16="http://schemas.microsoft.com/office/drawing/2014/main" id="{33648815-3F8C-45B0-88FE-B5D6A24D0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019" y="816951"/>
              <a:ext cx="1314665" cy="1152128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701345" y="4636665"/>
            <a:ext cx="10879231" cy="1674751"/>
            <a:chOff x="670573" y="4741423"/>
            <a:chExt cx="8145635" cy="1672041"/>
          </a:xfrm>
        </p:grpSpPr>
        <p:grpSp>
          <p:nvGrpSpPr>
            <p:cNvPr id="31" name="Группа 30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BE71A81D-CB07-4A48-B23F-C872515AD314}"/>
                </a:ext>
              </a:extLst>
            </p:cNvPr>
            <p:cNvGrpSpPr/>
            <p:nvPr/>
          </p:nvGrpSpPr>
          <p:grpSpPr>
            <a:xfrm>
              <a:off x="735690" y="4741423"/>
              <a:ext cx="945022" cy="738664"/>
              <a:chOff x="909706" y="1870132"/>
              <a:chExt cx="1166950" cy="1009650"/>
            </a:xfrm>
          </p:grpSpPr>
          <p:pic>
            <p:nvPicPr>
              <p:cNvPr id="33" name="Рисунок 32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9106ADC7-AAAD-4438-86EC-5765CB1D9C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50" t="77820" r="23348"/>
              <a:stretch/>
            </p:blipFill>
            <p:spPr>
              <a:xfrm>
                <a:off x="909706" y="2655842"/>
                <a:ext cx="1166950" cy="223940"/>
              </a:xfrm>
              <a:prstGeom prst="rect">
                <a:avLst/>
              </a:prstGeom>
            </p:spPr>
          </p:pic>
          <p:pic>
            <p:nvPicPr>
              <p:cNvPr id="34" name="Рисунок 33" descr="Изображение выглядит как коллекция картинок&#10;&#10;Описание создано с очень высокой степенью достоверности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17DE0572-60C9-4B10-B55B-1229427D4D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001" t="8879" r="31140" b="11122"/>
              <a:stretch/>
            </p:blipFill>
            <p:spPr>
              <a:xfrm>
                <a:off x="1076474" y="1870132"/>
                <a:ext cx="792293" cy="785710"/>
              </a:xfrm>
              <a:prstGeom prst="rect">
                <a:avLst/>
              </a:prstGeom>
            </p:spPr>
          </p:pic>
        </p:grpSp>
        <p:sp>
          <p:nvSpPr>
            <p:cNvPr id="35" name="Прямоугольник 34"/>
            <p:cNvSpPr/>
            <p:nvPr/>
          </p:nvSpPr>
          <p:spPr>
            <a:xfrm>
              <a:off x="1805079" y="4754160"/>
              <a:ext cx="7011129" cy="1659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700" b="1" dirty="0">
                  <a:latin typeface="Arial" panose="020B0604020202020204" pitchFamily="34" charset="0"/>
                  <a:cs typeface="Arial" panose="020B0604020202020204" pitchFamily="34" charset="0"/>
                </a:rPr>
                <a:t>АО «ЭКОМЕТ-С» </a:t>
              </a:r>
              <a:r>
                <a:rPr lang="ru-RU" sz="1700" dirty="0">
                  <a:latin typeface="Arial" panose="020B0604020202020204" pitchFamily="34" charset="0"/>
                  <a:cs typeface="Arial" panose="020B0604020202020204" pitchFamily="34" charset="0"/>
                </a:rPr>
                <a:t>– единственное специализированное предприятие в Российской Федерации по обращению </a:t>
              </a:r>
              <a:r>
                <a:rPr lang="ru-RU" sz="1700" dirty="0">
                  <a:latin typeface="Arial" panose="020B0604020202020204" pitchFamily="34" charset="0"/>
                  <a:cs typeface="Arial" panose="020B0604020202020204" pitchFamily="34" charset="0"/>
                </a:rPr>
                <a:t>с </a:t>
              </a:r>
              <a:r>
                <a:rPr lang="ru-RU" sz="1700" dirty="0">
                  <a:latin typeface="Arial" panose="020B0604020202020204" pitchFamily="34" charset="0"/>
                  <a:cs typeface="Arial" panose="020B0604020202020204" pitchFamily="34" charset="0"/>
                </a:rPr>
                <a:t>металлические отходы, загрязненные радиоактивными </a:t>
              </a:r>
              <a:r>
                <a:rPr lang="ru-RU" sz="1700" dirty="0">
                  <a:latin typeface="Arial" panose="020B0604020202020204" pitchFamily="34" charset="0"/>
                  <a:cs typeface="Arial" panose="020B0604020202020204" pitchFamily="34" charset="0"/>
                </a:rPr>
                <a:t>веществами (МОЗРВ).</a:t>
              </a:r>
            </a:p>
            <a:p>
              <a:endParaRPr lang="ru-RU" sz="17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700" b="1" dirty="0">
                  <a:latin typeface="Arial" panose="020B0604020202020204" pitchFamily="34" charset="0"/>
                  <a:cs typeface="Arial" panose="020B0604020202020204" pitchFamily="34" charset="0"/>
                </a:rPr>
                <a:t>ПАО «Роснефть»</a:t>
              </a:r>
              <a:r>
                <a:rPr lang="ru-RU" sz="17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700" dirty="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ru-RU" sz="1700" dirty="0">
                  <a:latin typeface="Arial" panose="020B0604020202020204" pitchFamily="34" charset="0"/>
                  <a:cs typeface="Arial" panose="020B0604020202020204" pitchFamily="34" charset="0"/>
                </a:rPr>
                <a:t>первая компания ТЭК заключавшая соглашение с АО «</a:t>
              </a:r>
              <a:r>
                <a:rPr lang="ru-RU" sz="1700" dirty="0" err="1">
                  <a:latin typeface="Arial" panose="020B0604020202020204" pitchFamily="34" charset="0"/>
                  <a:cs typeface="Arial" panose="020B0604020202020204" pitchFamily="34" charset="0"/>
                </a:rPr>
                <a:t>Экомет</a:t>
              </a:r>
              <a:r>
                <a:rPr lang="ru-RU" sz="1700" dirty="0">
                  <a:latin typeface="Arial" panose="020B0604020202020204" pitchFamily="34" charset="0"/>
                  <a:cs typeface="Arial" panose="020B0604020202020204" pitchFamily="34" charset="0"/>
                </a:rPr>
                <a:t>-С» на утилизацию радиоактивных труб после их эксплуатации.</a:t>
              </a:r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7E64877C-4950-4115-B0FF-9F096B53D5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77" t="12730" r="16686" b="9951"/>
            <a:stretch/>
          </p:blipFill>
          <p:spPr>
            <a:xfrm>
              <a:off x="670573" y="5589240"/>
              <a:ext cx="1041953" cy="6621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8887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86028" y="130835"/>
            <a:ext cx="8945805" cy="562984"/>
          </a:xfrm>
        </p:spPr>
        <p:txBody>
          <a:bodyPr>
            <a:noAutofit/>
          </a:bodyPr>
          <a:lstStyle/>
          <a:p>
            <a:r>
              <a:rPr lang="ru-RU" dirty="0"/>
              <a:t>Р</a:t>
            </a:r>
            <a:r>
              <a:rPr lang="ru-RU" dirty="0"/>
              <a:t>ынок б/у труб</a:t>
            </a:r>
            <a:endParaRPr lang="en-US" sz="1700" i="1" dirty="0"/>
          </a:p>
        </p:txBody>
      </p:sp>
      <p:sp>
        <p:nvSpPr>
          <p:cNvPr id="50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11487777" y="6391669"/>
            <a:ext cx="480866" cy="327555"/>
          </a:xfrm>
        </p:spPr>
        <p:txBody>
          <a:bodyPr/>
          <a:lstStyle/>
          <a:p>
            <a:fld id="{18B832EE-6BA2-674E-9E0C-6708A52B1A21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458704"/>
              </p:ext>
            </p:extLst>
          </p:nvPr>
        </p:nvGraphicFramePr>
        <p:xfrm>
          <a:off x="1857846" y="836713"/>
          <a:ext cx="8856985" cy="54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2003"/>
                <a:gridCol w="4574910"/>
                <a:gridCol w="3020072"/>
              </a:tblGrid>
              <a:tr h="54006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54" name="Группа 53"/>
          <p:cNvGrpSpPr/>
          <p:nvPr/>
        </p:nvGrpSpPr>
        <p:grpSpPr>
          <a:xfrm>
            <a:off x="1881876" y="917519"/>
            <a:ext cx="8717044" cy="5244009"/>
            <a:chOff x="3973" y="999794"/>
            <a:chExt cx="9032524" cy="5572409"/>
          </a:xfrm>
        </p:grpSpPr>
        <p:sp>
          <p:nvSpPr>
            <p:cNvPr id="55" name="Стрелка вниз 54"/>
            <p:cNvSpPr/>
            <p:nvPr/>
          </p:nvSpPr>
          <p:spPr>
            <a:xfrm>
              <a:off x="463495" y="2420888"/>
              <a:ext cx="388193" cy="172868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Стрелка вниз 55"/>
            <p:cNvSpPr/>
            <p:nvPr/>
          </p:nvSpPr>
          <p:spPr>
            <a:xfrm>
              <a:off x="463494" y="3462007"/>
              <a:ext cx="388193" cy="172868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Стрелка вниз 57"/>
            <p:cNvSpPr/>
            <p:nvPr/>
          </p:nvSpPr>
          <p:spPr>
            <a:xfrm>
              <a:off x="475904" y="4509670"/>
              <a:ext cx="388193" cy="172868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Стрелка вниз 58"/>
            <p:cNvSpPr/>
            <p:nvPr/>
          </p:nvSpPr>
          <p:spPr>
            <a:xfrm>
              <a:off x="475904" y="5557121"/>
              <a:ext cx="388193" cy="172868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Стрелка вниз 59"/>
            <p:cNvSpPr/>
            <p:nvPr/>
          </p:nvSpPr>
          <p:spPr>
            <a:xfrm>
              <a:off x="2825556" y="2464044"/>
              <a:ext cx="388193" cy="172868"/>
            </a:xfrm>
            <a:prstGeom prst="downArrow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Стрелка вниз 60"/>
            <p:cNvSpPr/>
            <p:nvPr/>
          </p:nvSpPr>
          <p:spPr>
            <a:xfrm>
              <a:off x="1719450" y="2464044"/>
              <a:ext cx="388193" cy="172868"/>
            </a:xfrm>
            <a:prstGeom prst="downArrow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Стрелка вниз 64"/>
            <p:cNvSpPr/>
            <p:nvPr/>
          </p:nvSpPr>
          <p:spPr>
            <a:xfrm>
              <a:off x="4032449" y="2464044"/>
              <a:ext cx="388193" cy="172868"/>
            </a:xfrm>
            <a:prstGeom prst="downArrow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Стрелка вниз 65"/>
            <p:cNvSpPr/>
            <p:nvPr/>
          </p:nvSpPr>
          <p:spPr>
            <a:xfrm>
              <a:off x="5184577" y="2464044"/>
              <a:ext cx="388193" cy="172868"/>
            </a:xfrm>
            <a:prstGeom prst="downArrow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Стрелка вниз 66"/>
            <p:cNvSpPr/>
            <p:nvPr/>
          </p:nvSpPr>
          <p:spPr>
            <a:xfrm>
              <a:off x="1719450" y="3472156"/>
              <a:ext cx="388193" cy="172868"/>
            </a:xfrm>
            <a:prstGeom prst="downArrow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Стрелка вниз 69"/>
            <p:cNvSpPr/>
            <p:nvPr/>
          </p:nvSpPr>
          <p:spPr>
            <a:xfrm>
              <a:off x="2825556" y="3472156"/>
              <a:ext cx="388193" cy="172868"/>
            </a:xfrm>
            <a:prstGeom prst="downArrow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Стрелка вниз 70"/>
            <p:cNvSpPr/>
            <p:nvPr/>
          </p:nvSpPr>
          <p:spPr>
            <a:xfrm>
              <a:off x="4536505" y="3472156"/>
              <a:ext cx="388193" cy="172868"/>
            </a:xfrm>
            <a:prstGeom prst="downArrow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Стрелка вниз 71"/>
            <p:cNvSpPr/>
            <p:nvPr/>
          </p:nvSpPr>
          <p:spPr>
            <a:xfrm>
              <a:off x="3456385" y="4510117"/>
              <a:ext cx="388193" cy="143019"/>
            </a:xfrm>
            <a:prstGeom prst="downArrow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Стрелка вниз 72"/>
            <p:cNvSpPr/>
            <p:nvPr/>
          </p:nvSpPr>
          <p:spPr>
            <a:xfrm>
              <a:off x="1979712" y="5560388"/>
              <a:ext cx="388193" cy="172868"/>
            </a:xfrm>
            <a:prstGeom prst="downArrow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Стрелка вниз 75"/>
            <p:cNvSpPr/>
            <p:nvPr/>
          </p:nvSpPr>
          <p:spPr>
            <a:xfrm>
              <a:off x="3635896" y="5560388"/>
              <a:ext cx="388193" cy="172868"/>
            </a:xfrm>
            <a:prstGeom prst="downArrow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Стрелка вниз 76"/>
            <p:cNvSpPr/>
            <p:nvPr/>
          </p:nvSpPr>
          <p:spPr>
            <a:xfrm>
              <a:off x="5119911" y="5560388"/>
              <a:ext cx="388193" cy="172868"/>
            </a:xfrm>
            <a:prstGeom prst="downArrow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8" name="Группа 77"/>
            <p:cNvGrpSpPr/>
            <p:nvPr/>
          </p:nvGrpSpPr>
          <p:grpSpPr>
            <a:xfrm>
              <a:off x="3973" y="1009144"/>
              <a:ext cx="9032524" cy="5563059"/>
              <a:chOff x="3973" y="1009144"/>
              <a:chExt cx="9032524" cy="5563059"/>
            </a:xfrm>
          </p:grpSpPr>
          <p:grpSp>
            <p:nvGrpSpPr>
              <p:cNvPr id="82" name="Группа 81"/>
              <p:cNvGrpSpPr/>
              <p:nvPr/>
            </p:nvGrpSpPr>
            <p:grpSpPr>
              <a:xfrm>
                <a:off x="3973" y="1576479"/>
                <a:ext cx="9032524" cy="4995724"/>
                <a:chOff x="258177" y="963625"/>
                <a:chExt cx="8676020" cy="4287913"/>
              </a:xfrm>
            </p:grpSpPr>
            <p:grpSp>
              <p:nvGrpSpPr>
                <p:cNvPr id="85" name="Группа 84"/>
                <p:cNvGrpSpPr/>
                <p:nvPr/>
              </p:nvGrpSpPr>
              <p:grpSpPr>
                <a:xfrm>
                  <a:off x="258177" y="963625"/>
                  <a:ext cx="5703249" cy="4287913"/>
                  <a:chOff x="386420" y="954907"/>
                  <a:chExt cx="7079894" cy="4287913"/>
                </a:xfrm>
              </p:grpSpPr>
              <p:sp>
                <p:nvSpPr>
                  <p:cNvPr id="118" name="Скругленный прямоугольник 117"/>
                  <p:cNvSpPr/>
                  <p:nvPr/>
                </p:nvSpPr>
                <p:spPr>
                  <a:xfrm>
                    <a:off x="445701" y="954907"/>
                    <a:ext cx="1440160" cy="720080"/>
                  </a:xfrm>
                  <a:prstGeom prst="round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1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</a:p>
                  <a:p>
                    <a:pPr algn="ctr"/>
                    <a:r>
                      <a:rPr lang="ru-RU" sz="11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1. Источники</a:t>
                    </a:r>
                  </a:p>
                  <a:p>
                    <a:pPr algn="ctr"/>
                    <a:endParaRPr lang="ru-RU" sz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9" name="Скругленный прямоугольник 118"/>
                  <p:cNvSpPr/>
                  <p:nvPr/>
                </p:nvSpPr>
                <p:spPr>
                  <a:xfrm>
                    <a:off x="445697" y="1853208"/>
                    <a:ext cx="1440160" cy="720080"/>
                  </a:xfrm>
                  <a:prstGeom prst="round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1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2. Демонтаж</a:t>
                    </a:r>
                  </a:p>
                </p:txBody>
              </p:sp>
              <p:sp>
                <p:nvSpPr>
                  <p:cNvPr id="120" name="Скругленный прямоугольник 119"/>
                  <p:cNvSpPr/>
                  <p:nvPr/>
                </p:nvSpPr>
                <p:spPr>
                  <a:xfrm>
                    <a:off x="386420" y="2730374"/>
                    <a:ext cx="1529135" cy="720080"/>
                  </a:xfrm>
                  <a:prstGeom prst="round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0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3.Реставрация</a:t>
                    </a:r>
                  </a:p>
                </p:txBody>
              </p:sp>
              <p:sp>
                <p:nvSpPr>
                  <p:cNvPr id="121" name="Скругленный прямоугольник 120"/>
                  <p:cNvSpPr/>
                  <p:nvPr/>
                </p:nvSpPr>
                <p:spPr>
                  <a:xfrm>
                    <a:off x="445699" y="3626953"/>
                    <a:ext cx="1440160" cy="720080"/>
                  </a:xfrm>
                  <a:prstGeom prst="round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1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4. Трейдеры</a:t>
                    </a:r>
                  </a:p>
                </p:txBody>
              </p:sp>
              <p:sp>
                <p:nvSpPr>
                  <p:cNvPr id="122" name="Скругленный прямоугольник 121"/>
                  <p:cNvSpPr/>
                  <p:nvPr/>
                </p:nvSpPr>
                <p:spPr>
                  <a:xfrm>
                    <a:off x="445700" y="4522740"/>
                    <a:ext cx="1440160" cy="720080"/>
                  </a:xfrm>
                  <a:prstGeom prst="round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1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5. Рынок, потребители</a:t>
                    </a:r>
                    <a:endParaRPr lang="ru-RU" sz="11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3" name="Скругленный прямоугольник 122"/>
                  <p:cNvSpPr/>
                  <p:nvPr/>
                </p:nvSpPr>
                <p:spPr>
                  <a:xfrm>
                    <a:off x="2013045" y="959597"/>
                    <a:ext cx="1209301" cy="720080"/>
                  </a:xfrm>
                  <a:prstGeom prst="round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Газпром</a:t>
                    </a:r>
                  </a:p>
                  <a:p>
                    <a:pPr algn="ctr"/>
                    <a:r>
                      <a:rPr lang="ru-RU" sz="12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350 </a:t>
                    </a:r>
                    <a:r>
                      <a:rPr lang="ru-RU" sz="1200" b="1" dirty="0" err="1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тыс.т</a:t>
                    </a:r>
                    <a:r>
                      <a:rPr lang="ru-RU" sz="12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.</a:t>
                    </a:r>
                    <a:endParaRPr lang="ru-RU" sz="12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4" name="Скругленный прямоугольник 123"/>
                  <p:cNvSpPr/>
                  <p:nvPr/>
                </p:nvSpPr>
                <p:spPr>
                  <a:xfrm>
                    <a:off x="2025418" y="1865094"/>
                    <a:ext cx="1209301" cy="720080"/>
                  </a:xfrm>
                  <a:prstGeom prst="round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100" dirty="0" err="1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Краснодаргазстрой</a:t>
                    </a:r>
                    <a:r>
                      <a:rPr lang="ru-RU" sz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ru-RU" sz="7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</a:t>
                    </a:r>
                    <a:r>
                      <a:rPr lang="ru-RU" sz="75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сортировка)</a:t>
                    </a:r>
                    <a:endParaRPr lang="ru-RU" sz="75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5" name="Скругленный прямоугольник 124"/>
                  <p:cNvSpPr/>
                  <p:nvPr/>
                </p:nvSpPr>
                <p:spPr>
                  <a:xfrm>
                    <a:off x="2013046" y="2737295"/>
                    <a:ext cx="5423248" cy="720080"/>
                  </a:xfrm>
                  <a:prstGeom prst="round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Более 100 компаний по восстановлению и реставрации</a:t>
                    </a:r>
                    <a:endParaRPr lang="ru-RU" sz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6" name="Скругленный прямоугольник 125"/>
                  <p:cNvSpPr/>
                  <p:nvPr/>
                </p:nvSpPr>
                <p:spPr>
                  <a:xfrm>
                    <a:off x="3277040" y="959597"/>
                    <a:ext cx="1319309" cy="720080"/>
                  </a:xfrm>
                  <a:prstGeom prst="round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050" dirty="0" err="1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Транснефть</a:t>
                    </a:r>
                    <a:endParaRPr lang="ru-RU" sz="105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/>
                    <a:r>
                      <a:rPr lang="ru-RU" sz="12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350 </a:t>
                    </a:r>
                    <a:r>
                      <a:rPr lang="ru-RU" sz="1200" b="1" dirty="0" err="1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тыс.т</a:t>
                    </a:r>
                    <a:r>
                      <a:rPr lang="ru-RU" sz="12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.</a:t>
                    </a:r>
                  </a:p>
                </p:txBody>
              </p:sp>
              <p:sp>
                <p:nvSpPr>
                  <p:cNvPr id="127" name="Скругленный прямоугольник 126"/>
                  <p:cNvSpPr/>
                  <p:nvPr/>
                </p:nvSpPr>
                <p:spPr>
                  <a:xfrm>
                    <a:off x="3326274" y="1865094"/>
                    <a:ext cx="1253177" cy="720080"/>
                  </a:xfrm>
                  <a:prstGeom prst="round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Магма</a:t>
                    </a:r>
                  </a:p>
                </p:txBody>
              </p:sp>
              <p:sp>
                <p:nvSpPr>
                  <p:cNvPr id="128" name="Скругленный прямоугольник 127"/>
                  <p:cNvSpPr/>
                  <p:nvPr/>
                </p:nvSpPr>
                <p:spPr>
                  <a:xfrm>
                    <a:off x="4658317" y="959597"/>
                    <a:ext cx="1440159" cy="720080"/>
                  </a:xfrm>
                  <a:prstGeom prst="round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Нефтяные компании</a:t>
                    </a:r>
                  </a:p>
                  <a:p>
                    <a:pPr algn="ctr"/>
                    <a:r>
                      <a:rPr lang="en-US" sz="12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</a:t>
                    </a:r>
                    <a:r>
                      <a:rPr lang="ru-RU" sz="12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50 </a:t>
                    </a:r>
                    <a:r>
                      <a:rPr lang="ru-RU" sz="1200" b="1" dirty="0" err="1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тыс.т</a:t>
                    </a:r>
                    <a:r>
                      <a:rPr lang="ru-RU" sz="12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.</a:t>
                    </a:r>
                  </a:p>
                </p:txBody>
              </p:sp>
              <p:sp>
                <p:nvSpPr>
                  <p:cNvPr id="129" name="Скругленный прямоугольник 128"/>
                  <p:cNvSpPr/>
                  <p:nvPr/>
                </p:nvSpPr>
                <p:spPr>
                  <a:xfrm>
                    <a:off x="5189909" y="1927395"/>
                    <a:ext cx="2276405" cy="645893"/>
                  </a:xfrm>
                  <a:prstGeom prst="round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200" dirty="0" err="1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Демонтажники</a:t>
                    </a:r>
                    <a:r>
                      <a:rPr lang="ru-RU" sz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и </a:t>
                    </a:r>
                    <a:r>
                      <a:rPr lang="ru-RU" sz="1200" dirty="0" err="1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ломовщики</a:t>
                    </a:r>
                    <a:r>
                      <a:rPr lang="ru-RU" sz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(</a:t>
                    </a:r>
                    <a:r>
                      <a:rPr lang="ru-RU" sz="10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более 200) </a:t>
                    </a:r>
                  </a:p>
                </p:txBody>
              </p:sp>
              <p:sp>
                <p:nvSpPr>
                  <p:cNvPr id="130" name="Скругленный прямоугольник 129"/>
                  <p:cNvSpPr/>
                  <p:nvPr/>
                </p:nvSpPr>
                <p:spPr>
                  <a:xfrm>
                    <a:off x="6161183" y="954907"/>
                    <a:ext cx="1275111" cy="720080"/>
                  </a:xfrm>
                  <a:prstGeom prst="round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0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Бесхозные </a:t>
                    </a:r>
                    <a:r>
                      <a:rPr lang="ru-RU" sz="9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трубопроводы</a:t>
                    </a:r>
                  </a:p>
                  <a:p>
                    <a:pPr algn="ctr"/>
                    <a:r>
                      <a:rPr lang="ru-RU" sz="12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50 </a:t>
                    </a:r>
                    <a:r>
                      <a:rPr lang="ru-RU" sz="1200" b="1" dirty="0" err="1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тыс.т</a:t>
                    </a:r>
                    <a:r>
                      <a:rPr lang="ru-RU" sz="12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.</a:t>
                    </a:r>
                    <a:endParaRPr lang="ru-RU" sz="12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1" name="Скругленный прямоугольник 130"/>
                  <p:cNvSpPr/>
                  <p:nvPr/>
                </p:nvSpPr>
                <p:spPr>
                  <a:xfrm>
                    <a:off x="5982138" y="4522740"/>
                    <a:ext cx="1440159" cy="720080"/>
                  </a:xfrm>
                  <a:prstGeom prst="round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Лом (</a:t>
                    </a:r>
                    <a:r>
                      <a:rPr lang="en-US" sz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</a:t>
                    </a:r>
                    <a:r>
                      <a:rPr lang="ru-RU" sz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0%).</a:t>
                    </a:r>
                  </a:p>
                </p:txBody>
              </p:sp>
              <p:sp>
                <p:nvSpPr>
                  <p:cNvPr id="132" name="Скругленный прямоугольник 131"/>
                  <p:cNvSpPr/>
                  <p:nvPr/>
                </p:nvSpPr>
                <p:spPr>
                  <a:xfrm>
                    <a:off x="2013044" y="3617241"/>
                    <a:ext cx="5423250" cy="720080"/>
                  </a:xfrm>
                  <a:prstGeom prst="round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Более 200 компаний (трейдеры и нанесение изоляции)</a:t>
                    </a:r>
                    <a:endParaRPr lang="ru-RU" sz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7" name="Скругленный прямоугольник 96"/>
                <p:cNvSpPr/>
                <p:nvPr/>
              </p:nvSpPr>
              <p:spPr>
                <a:xfrm>
                  <a:off x="6125885" y="963625"/>
                  <a:ext cx="2808312" cy="720080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171450" indent="-171450" algn="ctr">
                    <a:buFontTx/>
                    <a:buChar char="-"/>
                  </a:pPr>
                  <a:r>
                    <a:rPr lang="ru-RU" sz="12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Непрозрачность схем сбыта</a:t>
                  </a:r>
                </a:p>
              </p:txBody>
            </p:sp>
            <p:sp>
              <p:nvSpPr>
                <p:cNvPr id="112" name="Скругленный прямоугольник 111"/>
                <p:cNvSpPr/>
                <p:nvPr/>
              </p:nvSpPr>
              <p:spPr>
                <a:xfrm>
                  <a:off x="6125885" y="1870637"/>
                  <a:ext cx="2808312" cy="720080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171450" indent="-171450" algn="ctr">
                    <a:buFontTx/>
                    <a:buChar char="-"/>
                  </a:pPr>
                  <a:r>
                    <a:rPr lang="ru-RU" sz="12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Отсутствие </a:t>
                  </a:r>
                  <a:r>
                    <a:rPr lang="ru-RU" sz="1200" dirty="0" err="1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экологич</a:t>
                  </a:r>
                  <a:r>
                    <a:rPr lang="ru-RU" sz="12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технологий</a:t>
                  </a:r>
                </a:p>
                <a:p>
                  <a:pPr marL="171450" indent="-171450" algn="ctr">
                    <a:buFontTx/>
                    <a:buChar char="-"/>
                  </a:pPr>
                  <a:r>
                    <a:rPr lang="ru-RU" sz="12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Ущерб природе, разливы.</a:t>
                  </a:r>
                </a:p>
                <a:p>
                  <a:pPr marL="171450" indent="-171450" algn="ctr">
                    <a:buFontTx/>
                    <a:buChar char="-"/>
                  </a:pPr>
                  <a:r>
                    <a:rPr lang="ru-RU" sz="12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Непрозрачность фин. потоков.</a:t>
                  </a:r>
                </a:p>
              </p:txBody>
            </p:sp>
            <p:sp>
              <p:nvSpPr>
                <p:cNvPr id="113" name="Скругленный прямоугольник 112"/>
                <p:cNvSpPr/>
                <p:nvPr/>
              </p:nvSpPr>
              <p:spPr>
                <a:xfrm>
                  <a:off x="6125885" y="2730381"/>
                  <a:ext cx="2808312" cy="720080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05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 </a:t>
                  </a:r>
                  <a:r>
                    <a:rPr lang="ru-RU" sz="1050" dirty="0" err="1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Экологич</a:t>
                  </a:r>
                  <a:r>
                    <a:rPr lang="ru-RU" sz="105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ущерб, кустарные технологии обработки</a:t>
                  </a:r>
                  <a:r>
                    <a:rPr lang="ru-RU" sz="105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  <a:endParaRPr lang="ru-RU" sz="105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171450" indent="-171450" algn="ctr">
                    <a:buFontTx/>
                    <a:buChar char="-"/>
                  </a:pPr>
                  <a:r>
                    <a:rPr lang="ru-RU" sz="105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Качество восстановленных труб  в основном не проверяется.</a:t>
                  </a:r>
                </a:p>
                <a:p>
                  <a:pPr marL="171450" indent="-171450" algn="ctr">
                    <a:buFontTx/>
                    <a:buChar char="-"/>
                  </a:pPr>
                  <a:r>
                    <a:rPr lang="ru-RU" sz="105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Наличный расчет, уход от налогов.</a:t>
                  </a:r>
                  <a:endParaRPr lang="ru-RU" sz="105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Скругленный прямоугольник 113"/>
                <p:cNvSpPr/>
                <p:nvPr/>
              </p:nvSpPr>
              <p:spPr>
                <a:xfrm>
                  <a:off x="6125885" y="3625959"/>
                  <a:ext cx="2808312" cy="720080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- Фальсификация новых </a:t>
                  </a:r>
                  <a:r>
                    <a:rPr lang="ru-RU" sz="12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труб.</a:t>
                  </a:r>
                  <a:endParaRPr lang="ru-RU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ru-RU" sz="12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 Коррупция в ЖКХ и строит-</a:t>
                  </a:r>
                  <a:r>
                    <a:rPr lang="ru-RU" sz="1200" dirty="0" err="1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ве</a:t>
                  </a:r>
                  <a:r>
                    <a:rPr lang="ru-RU" sz="12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  <a:endParaRPr lang="ru-RU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ru-RU" sz="12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 Бесконтрольная реализация </a:t>
                  </a:r>
                  <a:r>
                    <a:rPr lang="ru-RU" sz="12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по поддельным документам</a:t>
                  </a:r>
                  <a:r>
                    <a:rPr lang="ru-RU" sz="12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</a:p>
              </p:txBody>
            </p:sp>
            <p:sp>
              <p:nvSpPr>
                <p:cNvPr id="115" name="Скругленный прямоугольник 114"/>
                <p:cNvSpPr/>
                <p:nvPr/>
              </p:nvSpPr>
              <p:spPr>
                <a:xfrm>
                  <a:off x="6125885" y="4506279"/>
                  <a:ext cx="2808312" cy="720080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171450" indent="-171450" algn="ctr">
                    <a:buFontTx/>
                    <a:buChar char="-"/>
                  </a:pPr>
                  <a:r>
                    <a:rPr lang="ru-RU" sz="105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Ущерб </a:t>
                  </a:r>
                  <a:r>
                    <a:rPr lang="ru-RU" sz="105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от неправомерного использования </a:t>
                  </a:r>
                  <a:r>
                    <a:rPr lang="ru-RU" sz="105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б/у труб и ликвидации последствий аварий</a:t>
                  </a:r>
                  <a:r>
                    <a:rPr lang="ru-RU" sz="10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  <a:endParaRPr lang="ru-RU" sz="105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6" name="Скругленный прямоугольник 115"/>
                <p:cNvSpPr/>
                <p:nvPr/>
              </p:nvSpPr>
              <p:spPr>
                <a:xfrm>
                  <a:off x="3159331" y="4531456"/>
                  <a:ext cx="1540362" cy="720080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2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Б/у трубы (</a:t>
                  </a:r>
                  <a:r>
                    <a:rPr lang="en-US" sz="12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40</a:t>
                  </a:r>
                  <a:r>
                    <a:rPr lang="ru-RU" sz="12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%).</a:t>
                  </a:r>
                </a:p>
              </p:txBody>
            </p:sp>
            <p:sp>
              <p:nvSpPr>
                <p:cNvPr id="117" name="Скругленный прямоугольник 116"/>
                <p:cNvSpPr/>
                <p:nvPr/>
              </p:nvSpPr>
              <p:spPr>
                <a:xfrm>
                  <a:off x="1568593" y="4531458"/>
                  <a:ext cx="1549528" cy="720080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2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«Новая» труба (</a:t>
                  </a:r>
                  <a:r>
                    <a:rPr lang="en-US" sz="12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40</a:t>
                  </a:r>
                  <a:r>
                    <a:rPr lang="ru-RU" sz="12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%).</a:t>
                  </a:r>
                </a:p>
              </p:txBody>
            </p:sp>
          </p:grp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53689" y="1009144"/>
                <a:ext cx="1182985" cy="41947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ЭТАПЫ</a:t>
                </a:r>
                <a:endParaRPr lang="ru-RU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9" name="Скругленный прямоугольник 78"/>
            <p:cNvSpPr/>
            <p:nvPr/>
          </p:nvSpPr>
          <p:spPr>
            <a:xfrm>
              <a:off x="6112789" y="999796"/>
              <a:ext cx="2923707" cy="40839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НЕДОСТАТКИ</a:t>
              </a:r>
              <a:endPara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Скругленный прямоугольник 80"/>
            <p:cNvSpPr/>
            <p:nvPr/>
          </p:nvSpPr>
          <p:spPr>
            <a:xfrm>
              <a:off x="1368235" y="999794"/>
              <a:ext cx="4548160" cy="40839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rgbClr val="29292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УЧАСТНИКИ РЫНКА</a:t>
              </a:r>
              <a:endParaRPr lang="ru-RU" sz="1600" dirty="0">
                <a:solidFill>
                  <a:srgbClr val="29292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3" name="Двойная стрелка влево/вправо 132"/>
          <p:cNvSpPr/>
          <p:nvPr/>
        </p:nvSpPr>
        <p:spPr>
          <a:xfrm>
            <a:off x="5288449" y="2770581"/>
            <a:ext cx="479169" cy="30126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90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География компаний-реставраторов б/у </a:t>
            </a:r>
            <a:r>
              <a:rPr lang="ru-RU" dirty="0" smtClean="0"/>
              <a:t>труб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на </a:t>
            </a:r>
            <a:r>
              <a:rPr lang="ru-RU" dirty="0"/>
              <a:t>территории Российской Федерации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B832EE-6BA2-674E-9E0C-6708A52B1A21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898226"/>
            <a:ext cx="12212638" cy="5201787"/>
            <a:chOff x="0" y="896773"/>
            <a:chExt cx="9144000" cy="519337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96773"/>
              <a:ext cx="9144000" cy="519337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7504" y="1529335"/>
              <a:ext cx="1296144" cy="1905128"/>
            </a:xfrm>
            <a:prstGeom prst="rect">
              <a:avLst/>
            </a:prstGeom>
            <a:ln cap="sq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8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Москва и</a:t>
              </a:r>
              <a:endParaRPr lang="en-US" sz="800" b="1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8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Московская област</a:t>
              </a:r>
              <a:r>
                <a:rPr lang="ru-RU" sz="6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ь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</a:t>
              </a:r>
              <a:r>
                <a:rPr lang="ru-RU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АртМеталл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</a:t>
              </a:r>
              <a:r>
                <a:rPr lang="ru-RU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Элот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r>
                <a:rPr lang="ru-RU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СтальтрубоСервис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Торговый Дом НСК-Металл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«ИТЗ» (изоляционный завод)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</a:t>
              </a:r>
              <a:r>
                <a:rPr lang="ru-RU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ТрубПромИнвест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</a:t>
              </a:r>
              <a:r>
                <a:rPr lang="ru-RU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Армметалл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«Металл Регион»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ОАО «МТЗК» (изоляционный завод)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«БТ СВАП» (изоляционный завод)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АО «НЕГАС»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«МЗМ» (изоляционный завод)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«Мега-Сталь»</a:t>
              </a:r>
            </a:p>
            <a:p>
              <a:pPr algn="ctr"/>
              <a:r>
                <a:rPr lang="ru-RU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Мытищинский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 трубный завод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</a:t>
              </a:r>
              <a:r>
                <a:rPr lang="ru-RU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ТрубПром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«АГ Трейд»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</a:t>
              </a:r>
              <a:r>
                <a:rPr lang="ru-RU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ВторГазТруба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39852" y="1058295"/>
              <a:ext cx="1512168" cy="141348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8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Свердловская область</a:t>
              </a:r>
            </a:p>
            <a:p>
              <a:pPr algn="ctr"/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«НЗРТ»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Торговый дом «</a:t>
              </a:r>
              <a:r>
                <a:rPr lang="ru-RU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Союзтехносталь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r>
                <a:rPr lang="ru-RU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Уткинский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 завод реставрации труб»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«ПЗТ-</a:t>
              </a:r>
              <a:r>
                <a:rPr lang="ru-RU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Айрон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«ПК Система»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ПО «Трубы Урала»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</a:t>
              </a:r>
              <a:r>
                <a:rPr lang="ru-RU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Техснаб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«ЭнергоКомплект-2015»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ПО «Трубное решение»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«Гермес-сталь»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НПК «Специальная металлургия»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«Южно-Уральская трубная компания»</a:t>
              </a:r>
            </a:p>
          </p:txBody>
        </p:sp>
        <p:cxnSp>
          <p:nvCxnSpPr>
            <p:cNvPr id="8" name="Прямая со стрелкой 7"/>
            <p:cNvCxnSpPr>
              <a:stCxn id="7" idx="2"/>
            </p:cNvCxnSpPr>
            <p:nvPr/>
          </p:nvCxnSpPr>
          <p:spPr>
            <a:xfrm>
              <a:off x="3995936" y="2471777"/>
              <a:ext cx="504055" cy="3811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>
              <a:stCxn id="6" idx="2"/>
            </p:cNvCxnSpPr>
            <p:nvPr/>
          </p:nvCxnSpPr>
          <p:spPr>
            <a:xfrm>
              <a:off x="755576" y="3434463"/>
              <a:ext cx="504056" cy="589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211960" y="4221088"/>
              <a:ext cx="1800200" cy="104474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8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Челябинская область</a:t>
              </a:r>
            </a:p>
            <a:p>
              <a:pPr algn="ctr"/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</a:t>
              </a:r>
              <a:r>
                <a:rPr lang="ru-RU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Трубосталь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» 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ПКФ «Навигатор»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ТД «Олимп»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</a:t>
              </a:r>
              <a:r>
                <a:rPr lang="ru-RU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Ч</a:t>
              </a:r>
              <a:r>
                <a:rPr lang="ru-RU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елябтрубосталь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</a:t>
              </a:r>
              <a:r>
                <a:rPr lang="ru-RU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Копейский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 завод изоляции труб» 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«Металлург» 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Торговый Дом «</a:t>
              </a:r>
              <a:r>
                <a:rPr lang="ru-RU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ТрубСибКом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«Уральская Металлообрабатывающая Компания»</a:t>
              </a:r>
            </a:p>
          </p:txBody>
        </p:sp>
        <p:cxnSp>
          <p:nvCxnSpPr>
            <p:cNvPr id="11" name="Прямая со стрелкой 10"/>
            <p:cNvCxnSpPr>
              <a:stCxn id="10" idx="0"/>
            </p:cNvCxnSpPr>
            <p:nvPr/>
          </p:nvCxnSpPr>
          <p:spPr>
            <a:xfrm flipH="1" flipV="1">
              <a:off x="4662010" y="3789040"/>
              <a:ext cx="450050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23528" y="4322395"/>
              <a:ext cx="1368152" cy="58477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8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Ростовская область</a:t>
              </a:r>
            </a:p>
            <a:p>
              <a:pPr algn="ctr"/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«Донской завод трубной изоляции»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</a:t>
              </a:r>
              <a:r>
                <a:rPr lang="ru-RU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Деркул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» 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«Завод по изоляции труб» </a:t>
              </a:r>
            </a:p>
          </p:txBody>
        </p:sp>
        <p:cxnSp>
          <p:nvCxnSpPr>
            <p:cNvPr id="13" name="Прямая со стрелкой 12"/>
            <p:cNvCxnSpPr/>
            <p:nvPr/>
          </p:nvCxnSpPr>
          <p:spPr>
            <a:xfrm>
              <a:off x="1067162" y="4893069"/>
              <a:ext cx="480502" cy="3361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481790" y="3414990"/>
              <a:ext cx="927720" cy="983292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8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Нижегородская область</a:t>
              </a:r>
            </a:p>
            <a:p>
              <a:pPr algn="ctr"/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«ТЗК-НН»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«НТК»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</a:t>
              </a:r>
              <a:r>
                <a:rPr lang="ru-RU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Трубопром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</a:t>
              </a:r>
              <a:r>
                <a:rPr lang="ru-RU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Нижегород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 Металл»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</a:t>
              </a:r>
              <a:r>
                <a:rPr lang="ru-RU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СтальКом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«МТП РЕСУРС»</a:t>
              </a:r>
            </a:p>
          </p:txBody>
        </p:sp>
        <p:cxnSp>
          <p:nvCxnSpPr>
            <p:cNvPr id="15" name="Прямая со стрелкой 14"/>
            <p:cNvCxnSpPr/>
            <p:nvPr/>
          </p:nvCxnSpPr>
          <p:spPr>
            <a:xfrm flipH="1" flipV="1">
              <a:off x="2339752" y="3284984"/>
              <a:ext cx="596398" cy="13000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164288" y="1214463"/>
              <a:ext cx="1647899" cy="891108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8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Ханты-Мансийский</a:t>
              </a:r>
              <a:endParaRPr lang="en-US" sz="800" b="1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8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автономный округ</a:t>
              </a:r>
            </a:p>
            <a:p>
              <a:pPr algn="ctr"/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«Первый </a:t>
              </a:r>
              <a:r>
                <a:rPr lang="ru-RU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Сургутский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 Завод Реставрации Труб»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«Трест </a:t>
              </a:r>
              <a:r>
                <a:rPr lang="ru-RU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Запсибгидрострой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</a:t>
              </a:r>
              <a:r>
                <a:rPr lang="ru-RU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Нижневартовский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 трубный завод»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ЗАО «ТВЭЛ-Тобольск» 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«ТРИМЕТ»</a:t>
              </a:r>
            </a:p>
          </p:txBody>
        </p:sp>
        <p:cxnSp>
          <p:nvCxnSpPr>
            <p:cNvPr id="17" name="Прямая со стрелкой 16"/>
            <p:cNvCxnSpPr/>
            <p:nvPr/>
          </p:nvCxnSpPr>
          <p:spPr>
            <a:xfrm flipH="1">
              <a:off x="6690611" y="1735404"/>
              <a:ext cx="463910" cy="181428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220365" y="4122877"/>
              <a:ext cx="1647899" cy="49164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8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Новосибирская область</a:t>
              </a:r>
            </a:p>
            <a:p>
              <a:pPr algn="ctr"/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r>
                <a:rPr lang="ru-RU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МетСнаб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 Сибирь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</a:p>
            <a:p>
              <a:pPr algn="ctr"/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ООО 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«Трубная </a:t>
              </a:r>
              <a:r>
                <a:rPr lang="ru-RU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МеталлоБаза</a:t>
              </a:r>
              <a:r>
                <a:rPr lang="ru-RU" sz="600" dirty="0">
                  <a:latin typeface="Arial" panose="020B0604020202020204" pitchFamily="34" charset="0"/>
                  <a:cs typeface="Arial" panose="020B0604020202020204" pitchFamily="34" charset="0"/>
                </a:rPr>
                <a:t>» </a:t>
              </a:r>
              <a:endParaRPr lang="ru-RU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Прямая со стрелкой 18"/>
            <p:cNvCxnSpPr>
              <a:stCxn id="18" idx="0"/>
            </p:cNvCxnSpPr>
            <p:nvPr/>
          </p:nvCxnSpPr>
          <p:spPr>
            <a:xfrm flipH="1" flipV="1">
              <a:off x="7812360" y="3645025"/>
              <a:ext cx="231954" cy="47785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625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Деятельность реставраторов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B832EE-6BA2-674E-9E0C-6708A52B1A2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2" name="Picture 2" descr="C:\Users\User\Documents\БУ трубы\Отходы\Проверки\Фото\IMG_20171222_1400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09" t="-4" r="27610" b="20836"/>
          <a:stretch/>
        </p:blipFill>
        <p:spPr bwMode="auto">
          <a:xfrm>
            <a:off x="-1491363" y="1559315"/>
            <a:ext cx="7548757" cy="346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User\Documents\БУ трубы\Отходы\Проверки\Фото\IMG_20171222_1400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09" t="-21261" r="27443" b="20657"/>
          <a:stretch/>
        </p:blipFill>
        <p:spPr bwMode="auto">
          <a:xfrm>
            <a:off x="4519638" y="612992"/>
            <a:ext cx="7260269" cy="439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26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Деятельность реставраторов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B832EE-6BA2-674E-9E0C-6708A52B1A21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5" name="Рисунок 1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24" r="9824" b="11944"/>
          <a:stretch/>
        </p:blipFill>
        <p:spPr>
          <a:xfrm>
            <a:off x="2630" y="926545"/>
            <a:ext cx="5385699" cy="2632259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61" t="-1" r="10561" b="22625"/>
          <a:stretch/>
        </p:blipFill>
        <p:spPr>
          <a:xfrm>
            <a:off x="-95090" y="3866585"/>
            <a:ext cx="5466293" cy="2343792"/>
          </a:xfrm>
          <a:prstGeom prst="rect">
            <a:avLst/>
          </a:prstGeom>
        </p:spPr>
      </p:pic>
      <p:pic>
        <p:nvPicPr>
          <p:cNvPr id="10" name="Picture 2" descr="C:\Users\User\Documents\БУ трубы\Отходы\Фото\Карта_Трубы урал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799" y="926253"/>
            <a:ext cx="5957540" cy="526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62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Деятельность реставраторов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B832EE-6BA2-674E-9E0C-6708A52B1A21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Билимбай120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Закладка 1" time="732.75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5173" y="3578807"/>
            <a:ext cx="6409796" cy="2703937"/>
          </a:xfrm>
          <a:prstGeom prst="rect">
            <a:avLst/>
          </a:prstGeom>
        </p:spPr>
      </p:pic>
      <p:pic>
        <p:nvPicPr>
          <p:cNvPr id="5" name="Восстановление и продажа труб б_у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5174" y="850994"/>
            <a:ext cx="6409796" cy="267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6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67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Транспортирование отходов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B832EE-6BA2-674E-9E0C-6708A52B1A2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2101" y="838068"/>
            <a:ext cx="11252263" cy="1941369"/>
          </a:xfrm>
          <a:prstGeom prst="rect">
            <a:avLst/>
          </a:prstGeom>
        </p:spPr>
        <p:txBody>
          <a:bodyPr wrap="square" lIns="109033" tIns="54517" rIns="109033" bIns="54517">
            <a:spAutoFit/>
          </a:bodyPr>
          <a:lstStyle/>
          <a:p>
            <a:pPr algn="just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Транспортирование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отработанных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труб (ст.15-16 №89-ФЗ):</a:t>
            </a:r>
            <a:endParaRPr lang="ru-RU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8874" indent="-408874" algn="just">
              <a:buFont typeface="+mj-lt"/>
              <a:buAutoNum type="arabicParenR"/>
            </a:pPr>
            <a:r>
              <a:rPr lang="ru-RU" sz="1700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лица, допущенные к транспортированию отходов, обязаны иметь документ о </a:t>
            </a:r>
            <a:r>
              <a:rPr lang="ru-RU" sz="1700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квалификации; </a:t>
            </a:r>
            <a:endParaRPr lang="ru-RU" sz="1700" dirty="0">
              <a:solidFill>
                <a:srgbClr val="0051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8874" indent="-408874" algn="just">
              <a:buFont typeface="+mj-lt"/>
              <a:buAutoNum type="arabicParenR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специально оборудованных и снабженных специальными знаками транспортных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средствах;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8874" indent="-408874" algn="just">
              <a:buFont typeface="+mj-lt"/>
              <a:buAutoNum type="arabicParenR"/>
            </a:pPr>
            <a:r>
              <a:rPr lang="ru-RU" sz="1700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соблюдением требований безопасности дорожного </a:t>
            </a:r>
            <a:r>
              <a:rPr lang="ru-RU" sz="1700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движения;</a:t>
            </a:r>
            <a:endParaRPr lang="ru-RU" sz="1700" dirty="0">
              <a:solidFill>
                <a:srgbClr val="0051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8874" indent="-408874" algn="just">
              <a:buFont typeface="+mj-lt"/>
              <a:buAutoNum type="arabicParenR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наличии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паспорта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отходов;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8874" indent="-408874" algn="just">
              <a:buFont typeface="+mj-lt"/>
              <a:buAutoNum type="arabicParenR"/>
            </a:pPr>
            <a:r>
              <a:rPr lang="ru-RU" sz="1700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наличии документации для транспортирования и передачи отходов с указанием количества транспортируемых отходов, цели и места назначения их </a:t>
            </a:r>
            <a:r>
              <a:rPr lang="ru-RU" sz="1700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транспортирования.</a:t>
            </a:r>
          </a:p>
        </p:txBody>
      </p:sp>
      <p:pic>
        <p:nvPicPr>
          <p:cNvPr id="6146" name="Picture 2" descr="C:\Users\User\Documents\БУ трубы\Отходы\Фото\IMG_337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0" r="2468" b="5274"/>
          <a:stretch/>
        </p:blipFill>
        <p:spPr bwMode="auto">
          <a:xfrm>
            <a:off x="555821" y="2782618"/>
            <a:ext cx="5263961" cy="331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ocuments\БУ трубы\Отходы\Фото\IMG_337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1" r="14325" b="9815"/>
          <a:stretch/>
        </p:blipFill>
        <p:spPr bwMode="auto">
          <a:xfrm>
            <a:off x="6513563" y="2785434"/>
            <a:ext cx="5144694" cy="331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42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Поручение Правительства Российской Федерации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B832EE-6BA2-674E-9E0C-6708A52B1A2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4956" y="838068"/>
            <a:ext cx="11411754" cy="1864425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pPr algn="just"/>
            <a:r>
              <a:rPr lang="ru-R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«Минприроды России и Росприроднадзору России провести внеплановые проверки деятельности наиболее крупных реставраторов бывших в употреблении труб на предмет соблюдения требований законодательства в области обращения с отходами производства и потребления».</a:t>
            </a:r>
          </a:p>
          <a:p>
            <a:pPr algn="just"/>
            <a:endParaRPr lang="ru-RU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7 декабря 2017г.                         Заместитель Председателя Правительства РФ</a:t>
            </a:r>
          </a:p>
          <a:p>
            <a:pPr algn="r"/>
            <a:r>
              <a:rPr lang="ru-R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А.Г. </a:t>
            </a:r>
            <a:r>
              <a:rPr lang="ru-RU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Хлопонин</a:t>
            </a:r>
            <a:r>
              <a:rPr lang="ru-R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User\Documents\БУ трубы\Отходы\Фото\P10805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48" y="2929685"/>
            <a:ext cx="5257467" cy="295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БУ трубы\Отходы\Фото\P10500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2" t="-22962" r="-24322" b="22962"/>
          <a:stretch/>
        </p:blipFill>
        <p:spPr bwMode="auto">
          <a:xfrm>
            <a:off x="6202493" y="2055325"/>
            <a:ext cx="6811996" cy="383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80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86028" y="116821"/>
            <a:ext cx="8945805" cy="562984"/>
          </a:xfrm>
        </p:spPr>
        <p:txBody>
          <a:bodyPr/>
          <a:lstStyle/>
          <a:p>
            <a:r>
              <a:rPr lang="ru-RU" dirty="0"/>
              <a:t>О Фонде</a:t>
            </a:r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62568" y="3535709"/>
            <a:ext cx="11250865" cy="187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9790" tIns="54896" rIns="109790" bIns="54896" anchor="b"/>
          <a:lstStyle/>
          <a:p>
            <a:pPr marL="575452" indent="-575452" algn="just">
              <a:spcAft>
                <a:spcPts val="715"/>
              </a:spcAft>
              <a:buFont typeface="Wingdings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Map Symbols" pitchFamily="2" charset="2"/>
              </a:rPr>
              <a:t>Содействие развитию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Map Symbols" pitchFamily="2" charset="2"/>
              </a:rPr>
              <a:t>трубной промышленности Российской Федерации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Map Symbols" pitchFamily="2" charset="2"/>
              </a:rPr>
              <a:t>;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Map Symbols" pitchFamily="2" charset="2"/>
            </a:endParaRPr>
          </a:p>
          <a:p>
            <a:pPr marL="575452" indent="-575452" algn="just">
              <a:spcAft>
                <a:spcPts val="715"/>
              </a:spcAft>
              <a:buFont typeface="Wingdings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Map Symbols" pitchFamily="2" charset="2"/>
              </a:rPr>
              <a:t>Защита трубного рынка Евразийского экономического союза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Map Symbols" pitchFamily="2" charset="2"/>
              </a:rPr>
              <a:t>;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Map Symbols" pitchFamily="2" charset="2"/>
            </a:endParaRPr>
          </a:p>
          <a:p>
            <a:pPr marL="575452" indent="-575452" algn="just">
              <a:spcAft>
                <a:spcPts val="715"/>
              </a:spcAft>
              <a:buFont typeface="Wingdings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Map Symbols" pitchFamily="2" charset="2"/>
              </a:rPr>
              <a:t>Представление интересов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Map Symbols" pitchFamily="2" charset="2"/>
              </a:rPr>
              <a:t>трубных заводов в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Map Symbols" pitchFamily="2" charset="2"/>
              </a:rPr>
              <a:t>государственных органах власти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Map Symbols" pitchFamily="2" charset="2"/>
              </a:rPr>
              <a:t>Российской Федерации и Евразийского экономического союза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Map Symbols" pitchFamily="2" charset="2"/>
              </a:rPr>
              <a:t>;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5452" indent="-575452" algn="just">
              <a:spcAft>
                <a:spcPts val="715"/>
              </a:spcAft>
              <a:buFont typeface="Wingdings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Продвижение трубной продукции на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внутреннем и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внешнем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рынках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5452" indent="-575452" algn="just">
              <a:spcAft>
                <a:spcPts val="715"/>
              </a:spcAft>
              <a:buFont typeface="Wingdings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Популяризация достижений российской трубной отрасли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42"/>
          <p:cNvSpPr txBox="1">
            <a:spLocks noChangeArrowheads="1"/>
          </p:cNvSpPr>
          <p:nvPr/>
        </p:nvSpPr>
        <p:spPr bwMode="auto">
          <a:xfrm>
            <a:off x="337677" y="838068"/>
            <a:ext cx="11686691" cy="69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9033" tIns="54517" rIns="109033" bIns="54517">
            <a:spAutoFit/>
          </a:bodyPr>
          <a:lstStyle/>
          <a:p>
            <a:pPr algn="ctr"/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развития трубной промышленности учрежден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 г.</a:t>
            </a:r>
          </a:p>
          <a:p>
            <a:pPr algn="ctr"/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трубными заводами</a:t>
            </a:r>
            <a:r>
              <a:rPr lang="en-US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6784" y="3362432"/>
            <a:ext cx="1183088" cy="433264"/>
          </a:xfrm>
          <a:prstGeom prst="rect">
            <a:avLst/>
          </a:prstGeom>
          <a:noFill/>
        </p:spPr>
        <p:txBody>
          <a:bodyPr wrap="none" lIns="109033" tIns="54517" rIns="109033" bIns="54517" rtlCol="0">
            <a:spAutoFit/>
          </a:bodyPr>
          <a:lstStyle/>
          <a:p>
            <a:r>
              <a:rPr lang="ru-RU" sz="1900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r>
              <a:rPr lang="en-US" sz="1900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dirty="0" smtClean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51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6783" y="1600164"/>
            <a:ext cx="1707654" cy="433264"/>
          </a:xfrm>
          <a:prstGeom prst="rect">
            <a:avLst/>
          </a:prstGeom>
          <a:noFill/>
        </p:spPr>
        <p:txBody>
          <a:bodyPr wrap="none" lIns="109033" tIns="54517" rIns="109033" bIns="54517" rtlCol="0">
            <a:spAutoFit/>
          </a:bodyPr>
          <a:lstStyle/>
          <a:p>
            <a:r>
              <a:rPr lang="ru-RU" sz="1900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Учредители</a:t>
            </a:r>
            <a:r>
              <a:rPr lang="en-US" sz="1900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dirty="0" smtClean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0051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487777" y="6353507"/>
            <a:ext cx="480866" cy="365717"/>
          </a:xfrm>
        </p:spPr>
        <p:txBody>
          <a:bodyPr/>
          <a:lstStyle/>
          <a:p>
            <a:fld id="{18B832EE-6BA2-674E-9E0C-6708A52B1A2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14" y="2367125"/>
            <a:ext cx="1250251" cy="106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509" y="2367123"/>
            <a:ext cx="1250251" cy="106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14" y="1444129"/>
            <a:ext cx="1250251" cy="106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509" y="1444127"/>
            <a:ext cx="1250251" cy="106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081" y="1637835"/>
            <a:ext cx="2459490" cy="62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081" y="2594720"/>
            <a:ext cx="2459490" cy="62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Референт\AppData\Local\Microsoft\Windows\Temporary Internet Files\Content.Outlook\VXV2XXCF\PNTZ_h.jpg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226" y="2595266"/>
            <a:ext cx="2544730" cy="68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226" y="1576035"/>
            <a:ext cx="2544730" cy="68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32101" y="5490110"/>
            <a:ext cx="11379048" cy="685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033" tIns="54517" rIns="109033" bIns="54517" anchor="ctr"/>
          <a:lstStyle/>
          <a:p>
            <a:pPr algn="ctr">
              <a:defRPr/>
            </a:pPr>
            <a:r>
              <a:rPr lang="ru-RU" sz="1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ПАО «ТМК», ПАО «ЧТПЗ», АО «ОМК» </a:t>
            </a:r>
            <a:r>
              <a:rPr lang="ru-RU" sz="1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входят в </a:t>
            </a:r>
            <a:r>
              <a:rPr lang="en-US" sz="1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TOP-10 </a:t>
            </a:r>
            <a:r>
              <a:rPr lang="ru-RU" sz="1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мировых производителей труб.</a:t>
            </a:r>
          </a:p>
          <a:p>
            <a:pPr algn="ctr">
              <a:defRPr/>
            </a:pPr>
            <a:r>
              <a:rPr lang="ru-RU" sz="1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оля компаний на </a:t>
            </a:r>
            <a:r>
              <a:rPr lang="ru-RU" sz="1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российском внутреннем рынке </a:t>
            </a:r>
            <a:r>
              <a:rPr lang="ru-RU" sz="1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составляет 65 </a:t>
            </a:r>
            <a:r>
              <a:rPr lang="ru-RU" sz="1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- 70 </a:t>
            </a:r>
            <a:r>
              <a:rPr lang="ru-RU" sz="1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%.</a:t>
            </a:r>
            <a:endParaRPr lang="ru-RU" sz="1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70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ПРЕДЛОЖЕНИЯ: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B832EE-6BA2-674E-9E0C-6708A52B1A2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1434" y="765943"/>
            <a:ext cx="11733129" cy="5332041"/>
          </a:xfrm>
          <a:prstGeom prst="rect">
            <a:avLst/>
          </a:prstGeom>
        </p:spPr>
        <p:txBody>
          <a:bodyPr wrap="square" lIns="109033" tIns="54517" rIns="109033" bIns="54517">
            <a:spAutoFit/>
          </a:bodyPr>
          <a:lstStyle/>
          <a:p>
            <a:pPr marL="408874" indent="-408874" algn="just">
              <a:spcBef>
                <a:spcPts val="477"/>
              </a:spcBef>
              <a:spcAft>
                <a:spcPts val="477"/>
              </a:spcAft>
              <a:buFont typeface="+mj-lt"/>
              <a:buAutoNum type="arabicPeriod"/>
            </a:pP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Упорядочить обязательные требования при продлении срока безаварийной эксплуатации магистральных и промысловых трубопроводов.</a:t>
            </a:r>
          </a:p>
          <a:p>
            <a:pPr marL="408874" indent="-408874" algn="just">
              <a:spcBef>
                <a:spcPts val="477"/>
              </a:spcBef>
              <a:spcAft>
                <a:spcPts val="477"/>
              </a:spcAft>
              <a:buFont typeface="+mj-lt"/>
              <a:buAutoNum type="arabicPeriod"/>
            </a:pPr>
            <a:r>
              <a:rPr lang="ru-RU" sz="1700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Установить требование </a:t>
            </a:r>
            <a:r>
              <a:rPr lang="ru-RU" sz="1700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исключении магистральных </a:t>
            </a:r>
            <a:r>
              <a:rPr lang="ru-RU" sz="1700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промысловых трубопроводов </a:t>
            </a:r>
            <a:r>
              <a:rPr lang="ru-RU" sz="1700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из государственного </a:t>
            </a:r>
            <a:r>
              <a:rPr lang="ru-RU" sz="1700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реестра </a:t>
            </a:r>
            <a:r>
              <a:rPr lang="ru-RU" sz="1700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опасных производственных объектов после фактического выполнения </a:t>
            </a:r>
            <a:r>
              <a:rPr lang="ru-RU" sz="1700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 по ликвидации </a:t>
            </a:r>
            <a:r>
              <a:rPr lang="ru-RU" sz="1700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700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приложением подтверждающих документов (</a:t>
            </a:r>
            <a:r>
              <a:rPr lang="ru-RU" sz="1700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Российской Федерации </a:t>
            </a:r>
            <a:r>
              <a:rPr lang="ru-RU" sz="1700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24.11.1998 </a:t>
            </a:r>
            <a:r>
              <a:rPr lang="ru-RU" sz="1700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1371, </a:t>
            </a:r>
            <a:r>
              <a:rPr lang="ru-RU" sz="1700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</a:t>
            </a:r>
            <a:r>
              <a:rPr lang="ru-RU" sz="1700" dirty="0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Ростехнадзора</a:t>
            </a:r>
            <a:r>
              <a:rPr lang="ru-RU" sz="1700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25.11.2016 N 494).</a:t>
            </a:r>
            <a:endParaRPr lang="ru-RU" sz="1700" dirty="0">
              <a:solidFill>
                <a:srgbClr val="0051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8874" indent="-408874" algn="just">
              <a:spcBef>
                <a:spcPts val="477"/>
              </a:spcBef>
              <a:spcAft>
                <a:spcPts val="477"/>
              </a:spcAft>
              <a:buFont typeface="+mj-lt"/>
              <a:buAutoNum type="arabicPeriod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Установить требование об обязательном получении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положительного заключения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государственной экологической экспертизы документации на консервацию и ликвидацию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магистральных и промысловых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трубопроводов (ст.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закона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21.07.1997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116-ФЗ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промышленной безопасности опасных производственных объектов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8874" indent="-408874" algn="just">
              <a:spcBef>
                <a:spcPts val="477"/>
              </a:spcBef>
              <a:spcAft>
                <a:spcPts val="477"/>
              </a:spcAft>
              <a:buFont typeface="+mj-lt"/>
              <a:buAutoNum type="arabicPeriod"/>
            </a:pPr>
            <a:r>
              <a:rPr lang="ru-RU" sz="1700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Предусмотреть повышенную ответственность эксплуатирующей организации </a:t>
            </a:r>
            <a:r>
              <a:rPr lang="ru-RU" sz="1700" dirty="0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правонарушения, связанные с невыполнением предусмотренных законодательством требований по предупреждению и ликвидации разливов нефти и нефтепродуктов как в случае аварийных ситуаций, так и в процессе ликвидации магистральных и промысловых трубопроводов (ст. 46 Федерального закона от 10.01.2002 N 7-ФЗ «Об охране окружающей среды», Кодекс об административных правонарушениях).</a:t>
            </a:r>
          </a:p>
          <a:p>
            <a:pPr marL="408874" indent="-408874" algn="just">
              <a:spcBef>
                <a:spcPts val="477"/>
              </a:spcBef>
              <a:spcAft>
                <a:spcPts val="477"/>
              </a:spcAft>
              <a:buFont typeface="+mj-lt"/>
              <a:buAutoNum type="arabicPeriod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Усилить контроль за нарушениями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природоохранного законодательства участников рынка бывших в употреблении труб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и информировать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контрольно-надзорные и правоохранительные органы по выявленным нарушениям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52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47" y="910193"/>
            <a:ext cx="10963744" cy="5697850"/>
          </a:xfrm>
        </p:spPr>
        <p:txBody>
          <a:bodyPr/>
          <a:lstStyle/>
          <a:p>
            <a:r>
              <a:rPr lang="ru-RU" sz="3800" dirty="0"/>
              <a:t>СПАСИБО ЗА ВНИМАНИЕ!!! </a:t>
            </a:r>
            <a:br>
              <a:rPr lang="ru-RU" sz="3800" dirty="0"/>
            </a:br>
            <a:r>
              <a:rPr lang="ru-RU" sz="2900" dirty="0"/>
              <a:t/>
            </a:r>
            <a:br>
              <a:rPr lang="ru-RU" sz="2900" dirty="0"/>
            </a:br>
            <a:r>
              <a:rPr lang="pl-PL" sz="2100" dirty="0"/>
              <a:t>119049 Москва,</a:t>
            </a:r>
            <a:br>
              <a:rPr lang="pl-PL" sz="2100" dirty="0"/>
            </a:br>
            <a:r>
              <a:rPr lang="pl-PL" sz="2100" dirty="0"/>
              <a:t>Ленинский проспект,</a:t>
            </a:r>
            <a:br>
              <a:rPr lang="pl-PL" sz="2100" dirty="0"/>
            </a:br>
            <a:r>
              <a:rPr lang="pl-PL" sz="2100" dirty="0"/>
              <a:t>д. 2-2а, офис </a:t>
            </a:r>
            <a:r>
              <a:rPr lang="ru-RU" sz="2100" dirty="0"/>
              <a:t>328</a:t>
            </a:r>
            <a:r>
              <a:rPr lang="pl-PL" sz="2100" dirty="0"/>
              <a:t/>
            </a:r>
            <a:br>
              <a:rPr lang="pl-PL" sz="2100" dirty="0"/>
            </a:br>
            <a:r>
              <a:rPr lang="pl-PL" sz="2100" dirty="0"/>
              <a:t/>
            </a:r>
            <a:br>
              <a:rPr lang="pl-PL" sz="2100" dirty="0"/>
            </a:br>
            <a:r>
              <a:rPr lang="pl-PL" sz="2100" dirty="0" err="1"/>
              <a:t>Телефон</a:t>
            </a:r>
            <a:r>
              <a:rPr lang="pl-PL" sz="2100" dirty="0"/>
              <a:t> / </a:t>
            </a:r>
            <a:r>
              <a:rPr lang="pl-PL" sz="2100" dirty="0" err="1"/>
              <a:t>факс</a:t>
            </a:r>
            <a:r>
              <a:rPr lang="pl-PL" sz="2100" dirty="0"/>
              <a:t>:</a:t>
            </a:r>
            <a:br>
              <a:rPr lang="pl-PL" sz="2100" dirty="0"/>
            </a:br>
            <a:r>
              <a:rPr lang="pl-PL" sz="2100" dirty="0"/>
              <a:t>8 (495) 955-00-72 / 43</a:t>
            </a:r>
            <a:r>
              <a:rPr lang="pl-PL" sz="2900" dirty="0"/>
              <a:t/>
            </a:r>
            <a:br>
              <a:rPr lang="pl-PL" sz="2900" dirty="0"/>
            </a:br>
            <a:r>
              <a:rPr lang="pl-PL" sz="2900" dirty="0"/>
              <a:t/>
            </a:r>
            <a:br>
              <a:rPr lang="pl-PL" sz="2900" dirty="0"/>
            </a:br>
            <a:r>
              <a:rPr lang="pl-PL" sz="2900" dirty="0"/>
              <a:t>E-mail: </a:t>
            </a:r>
            <a:r>
              <a:rPr lang="pl-PL" sz="2900" dirty="0" err="1"/>
              <a:t>frtp@frtp.ru</a:t>
            </a:r>
            <a:r>
              <a:rPr lang="pl-PL" sz="2900" dirty="0"/>
              <a:t/>
            </a:r>
            <a:br>
              <a:rPr lang="pl-PL" sz="2900" dirty="0"/>
            </a:br>
            <a:r>
              <a:rPr lang="pl-PL" sz="2900" u="sng" dirty="0" err="1"/>
              <a:t>www.frtp.ru</a:t>
            </a:r>
            <a:endParaRPr lang="en-US" sz="2900" u="sng" dirty="0"/>
          </a:p>
        </p:txBody>
      </p:sp>
    </p:spTree>
    <p:extLst>
      <p:ext uri="{BB962C8B-B14F-4D97-AF65-F5344CB8AC3E}">
        <p14:creationId xmlns:p14="http://schemas.microsoft.com/office/powerpoint/2010/main" val="138105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573180" y="2253763"/>
            <a:ext cx="4231620" cy="2115657"/>
            <a:chOff x="1043608" y="2450493"/>
            <a:chExt cx="3168352" cy="2112234"/>
          </a:xfrm>
        </p:grpSpPr>
        <p:pic>
          <p:nvPicPr>
            <p:cNvPr id="4" name="Picture 2" descr="https://regnum.ru/uploads/pictures/news/2016/08/05/regnum_picture_147038955650336_normal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2450493"/>
              <a:ext cx="3168352" cy="2112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798583" y="3933056"/>
              <a:ext cx="289953" cy="537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b="1" dirty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ru-RU" sz="29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Эксплуатация магистральных и промысловых трубопроводов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B832EE-6BA2-674E-9E0C-6708A52B1A2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7844" y="894874"/>
            <a:ext cx="6342295" cy="2156813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pPr algn="just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Общая длина магистральных и промысловых трубопроводов составляет </a:t>
            </a: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около 285 тыс. км.</a:t>
            </a:r>
          </a:p>
          <a:p>
            <a:pPr algn="just"/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20% магистральных трубопроводов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и около </a:t>
            </a: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40% промысловых нефтепроводов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имеют </a:t>
            </a:r>
            <a:r>
              <a:rPr lang="ru-RU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 более 30 лет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7843" y="4214384"/>
            <a:ext cx="6539777" cy="1279650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pPr algn="just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В России из-за износа оборудования происходит </a:t>
            </a:r>
            <a:r>
              <a:rPr lang="ru-RU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25 000  разливов нефти в год</a:t>
            </a:r>
            <a:r>
              <a:rPr lang="ru-RU" sz="1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just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в результате которых в почву и водные объекты попадаем </a:t>
            </a:r>
            <a:r>
              <a:rPr lang="ru-RU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1,5 млн. тонн нефти</a:t>
            </a:r>
            <a:r>
              <a:rPr lang="ru-RU" sz="1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http://www.lom-msk.ru/wp-content/uploads/2016/02/f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570" y="894874"/>
            <a:ext cx="4316878" cy="182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interfax.ru/ftproot/textphotos/2013/09/10/bloo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568" y="3102772"/>
            <a:ext cx="4316878" cy="215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17844" y="5454048"/>
            <a:ext cx="11155602" cy="987262"/>
          </a:xfrm>
          <a:prstGeom prst="rect">
            <a:avLst/>
          </a:prstGeom>
        </p:spPr>
        <p:txBody>
          <a:bodyPr wrap="square" lIns="109033" tIns="54517" rIns="109033" bIns="54517">
            <a:spAutoFit/>
          </a:bodyPr>
          <a:lstStyle/>
          <a:p>
            <a:pPr algn="ctr"/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Срок эксплуатации трубопроводов продлевается по результатам</a:t>
            </a:r>
          </a:p>
          <a:p>
            <a:pPr algn="ctr"/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экспертизы промышленной безопасности на основании определения </a:t>
            </a:r>
            <a:r>
              <a:rPr lang="ru-RU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остаточного ресурса и прогнозируемого срока безопасной эксплуатации.</a:t>
            </a:r>
            <a:endParaRPr lang="ru-RU" sz="1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9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Консервация </a:t>
            </a:r>
            <a:r>
              <a:rPr lang="ru-RU" dirty="0"/>
              <a:t>магистральных и промысловых трубопроводов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B832EE-6BA2-674E-9E0C-6708A52B1A2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67" y="835460"/>
            <a:ext cx="10346217" cy="462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4262" y="4516427"/>
            <a:ext cx="6803847" cy="1895203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pPr marL="408874" indent="-408874">
              <a:buFont typeface="+mj-lt"/>
              <a:buAutoNum type="arabicPeriod"/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Трубопровод исключается из реестра ОПО на время консервации.</a:t>
            </a:r>
          </a:p>
          <a:p>
            <a:pPr marL="408874" indent="-408874">
              <a:buFont typeface="+mj-lt"/>
              <a:buAutoNum type="arabicPeriod"/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Контроль технической и экологической безопасности не осуществляется.</a:t>
            </a:r>
          </a:p>
          <a:p>
            <a:pPr marL="408874" indent="-408874">
              <a:buFont typeface="+mj-lt"/>
              <a:buAutoNum type="arabicPeriod"/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Сроки консервации и количество консервации не регламентированы</a:t>
            </a:r>
            <a:r>
              <a:rPr lang="ru-RU" dirty="0" smtClean="0"/>
              <a:t>.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7837436" y="909748"/>
            <a:ext cx="4135447" cy="738664"/>
            <a:chOff x="5868144" y="908273"/>
            <a:chExt cx="3096344" cy="737469"/>
          </a:xfrm>
        </p:grpSpPr>
        <p:sp>
          <p:nvSpPr>
            <p:cNvPr id="5" name="TextBox 4"/>
            <p:cNvSpPr txBox="1"/>
            <p:nvPr/>
          </p:nvSpPr>
          <p:spPr>
            <a:xfrm>
              <a:off x="6084168" y="908273"/>
              <a:ext cx="2880320" cy="73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- действующий алгоритм</a:t>
              </a:r>
            </a:p>
            <a:p>
              <a:r>
                <a:rPr lang="ru-RU" dirty="0" smtClean="0"/>
                <a:t>- предложения</a:t>
              </a:r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868144" y="1058862"/>
              <a:ext cx="216024" cy="1791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868144" y="1351279"/>
              <a:ext cx="216024" cy="179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187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Консервация и ликвидация промысловых трубопроводов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B832EE-6BA2-674E-9E0C-6708A52B1A2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9754" y="780013"/>
            <a:ext cx="11082631" cy="3249420"/>
          </a:xfrm>
          <a:prstGeom prst="rect">
            <a:avLst/>
          </a:prstGeom>
        </p:spPr>
        <p:txBody>
          <a:bodyPr wrap="square" lIns="109033" tIns="54517" rIns="109033" bIns="54517">
            <a:spAutoFit/>
          </a:bodyPr>
          <a:lstStyle/>
          <a:p>
            <a:pPr algn="ctr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Федеральные нормы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правила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в области промышленной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безопасности</a:t>
            </a: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«Правила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безопасной эксплуатации </a:t>
            </a:r>
            <a:r>
              <a:rPr lang="ru-RU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внутрипромысловых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 трубопроводов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(Приказ Ростехнадзор от 15.11.2017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N 5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вступил в силу 21.03.2018г.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Консервация и ликвидация проводится на основе документации, подлежащей экспертизе промышленной безопасности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Срок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консервации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определяется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проектной организацией, но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не должен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превышать 3 лет со дня принятия решения о консервации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Ликвидация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должна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быть произведена в срок не позднее 5 лет со дня принятия решения о ликвидации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068" y="3723055"/>
            <a:ext cx="5561229" cy="230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9754" y="4011555"/>
            <a:ext cx="5337613" cy="2202979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В процессе ликвидации должны быть обеспечены следующие мероприятия:</a:t>
            </a:r>
          </a:p>
          <a:p>
            <a:pPr marL="340728" indent="-340728">
              <a:buFont typeface="Arial" panose="020B0604020202020204" pitchFamily="34" charset="0"/>
              <a:buChar char="•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предотвращение загрязнения окружающей среды;</a:t>
            </a:r>
          </a:p>
          <a:p>
            <a:pPr marL="340728" indent="-340728">
              <a:buFont typeface="Arial" panose="020B0604020202020204" pitchFamily="34" charset="0"/>
              <a:buChar char="•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утилизация отходов производства;</a:t>
            </a:r>
          </a:p>
          <a:p>
            <a:pPr marL="340728" indent="-340728">
              <a:buFont typeface="Arial" panose="020B0604020202020204" pitchFamily="34" charset="0"/>
              <a:buChar char="•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утилизация оборудования и труб;</a:t>
            </a:r>
          </a:p>
          <a:p>
            <a:pPr marL="340728" indent="-340728">
              <a:buFont typeface="Arial" panose="020B0604020202020204" pitchFamily="34" charset="0"/>
              <a:buChar char="•"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рекультивация нарушенных земель.</a:t>
            </a:r>
          </a:p>
          <a:p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1340224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Ликвидация </a:t>
            </a:r>
            <a:r>
              <a:rPr lang="ru-RU" dirty="0"/>
              <a:t>магистральных и промысловых трубопроводов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B832EE-6BA2-674E-9E0C-6708A52B1A2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74" y="765943"/>
            <a:ext cx="10479698" cy="454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3050" y="4600765"/>
            <a:ext cx="6539777" cy="1664370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pPr marL="408874" indent="-408874">
              <a:buFont typeface="+mj-lt"/>
              <a:buAutoNum type="arabicPeriod"/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Трубопровод исключается из реестра ОПО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08874" indent="-408874">
              <a:buFont typeface="+mj-lt"/>
              <a:buAutoNum type="arabicPeriod"/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Обязательный срок ликвидации не регламентирован</a:t>
            </a:r>
            <a:r>
              <a:rPr lang="ru-RU" dirty="0" smtClean="0"/>
              <a:t>.</a:t>
            </a:r>
          </a:p>
          <a:p>
            <a:pPr marL="408874" indent="-408874">
              <a:buFont typeface="+mj-lt"/>
              <a:buAutoNum type="arabicPeriod"/>
            </a:pPr>
            <a:r>
              <a:rPr lang="ru-RU" dirty="0" smtClean="0"/>
              <a:t>Контроль выполненных работ по итогам ликвидации не осуществляется.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7837436" y="924262"/>
            <a:ext cx="4135447" cy="738664"/>
            <a:chOff x="5868144" y="922764"/>
            <a:chExt cx="3096344" cy="737469"/>
          </a:xfrm>
        </p:grpSpPr>
        <p:sp>
          <p:nvSpPr>
            <p:cNvPr id="6" name="TextBox 5"/>
            <p:cNvSpPr txBox="1"/>
            <p:nvPr/>
          </p:nvSpPr>
          <p:spPr>
            <a:xfrm>
              <a:off x="6084168" y="922764"/>
              <a:ext cx="2880320" cy="737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- действующий алгоритм</a:t>
              </a:r>
            </a:p>
            <a:p>
              <a:r>
                <a:rPr lang="ru-RU" dirty="0" smtClean="0"/>
                <a:t>- предложения</a:t>
              </a:r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5868144" y="1058862"/>
              <a:ext cx="216024" cy="1791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868144" y="1351279"/>
              <a:ext cx="216024" cy="179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648833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Усиления </a:t>
            </a:r>
            <a:r>
              <a:rPr lang="ru-RU" dirty="0"/>
              <a:t>ответственности за нарушение требований экологической безопасности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B832EE-6BA2-674E-9E0C-6708A52B1A2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2101" y="838068"/>
            <a:ext cx="11444609" cy="5603910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федерального закона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№376543-7</a:t>
            </a:r>
          </a:p>
          <a:p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«О внесении изменений в Кодекс Российской Федерации об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административных правонарушениях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в части усиления ответственности за нарушение требований экологической безопасности при проведении работ в сфере недропользования».</a:t>
            </a:r>
          </a:p>
          <a:p>
            <a:pPr algn="just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Статус: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сбор замечаний и предложений до 30.03.2018г.</a:t>
            </a:r>
          </a:p>
          <a:p>
            <a:pPr algn="just"/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установление мер административной ответственности за правонарушения, связанные с невыполнением предусмотренных законодательством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требований по предупреждению и ликвидации разливов нефти и нефтепродуктов, непредставлением, несвоевременным представлением, представлением не в полном объеме или представлением заведомо недостоверных сведений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мероприятиях по предупреждению и ликвидации разливов нефти и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нефтепродуктов.</a:t>
            </a: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://finugor.ru/sites/finugor.ru/files/images/g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47" y="2467178"/>
            <a:ext cx="4520140" cy="225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ocuments\БУ трубы\Отходы\Фото\2018-02-19-PHOTO-0000013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759" r="45" b="46325"/>
          <a:stretch/>
        </p:blipFill>
        <p:spPr bwMode="auto">
          <a:xfrm>
            <a:off x="6154400" y="2464892"/>
            <a:ext cx="5529344" cy="223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170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47" y="116821"/>
            <a:ext cx="10977559" cy="562984"/>
          </a:xfrm>
        </p:spPr>
        <p:txBody>
          <a:bodyPr/>
          <a:lstStyle/>
          <a:p>
            <a:r>
              <a:rPr lang="ru-RU" dirty="0"/>
              <a:t>Ликвидация трубопроводов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B832EE-6BA2-674E-9E0C-6708A52B1A2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052" name="Picture 4" descr="C:\Users\User\Documents\БУ трубы\Отходы\Фото\IMG_42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918" y="1555616"/>
            <a:ext cx="3608980" cy="360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ocuments\БУ трубы\Отходы\Фото\IMG_42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47" y="1559315"/>
            <a:ext cx="3462235" cy="360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ocuments\БУ трубы\Отходы\Фото\2018-02-19-PHOTO-000001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79" y="1555616"/>
            <a:ext cx="3608981" cy="36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07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47" y="116821"/>
            <a:ext cx="10977559" cy="562984"/>
          </a:xfrm>
        </p:spPr>
        <p:txBody>
          <a:bodyPr/>
          <a:lstStyle/>
          <a:p>
            <a:r>
              <a:rPr lang="ru-RU" dirty="0"/>
              <a:t>Ликвидация трубопроводов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8B832EE-6BA2-674E-9E0C-6708A52B1A2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074" name="Picture 2" descr="C:\Users\User\Documents\БУ трубы\Отходы\Фото\2018-02-19-PHOTO-000001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1991"/>
          <a:stretch/>
        </p:blipFill>
        <p:spPr bwMode="auto">
          <a:xfrm>
            <a:off x="624447" y="1544712"/>
            <a:ext cx="3462235" cy="360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ocuments\БУ трубы\Отходы\Фото\2018-02-19-PHOTO-000001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8"/>
          <a:stretch/>
        </p:blipFill>
        <p:spPr bwMode="auto">
          <a:xfrm>
            <a:off x="4279029" y="1550066"/>
            <a:ext cx="3654581" cy="360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ocuments\БУ трубы\Отходы\Фото\33333333333333333333333333333333333333333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8" r="2408" b="3437"/>
          <a:stretch/>
        </p:blipFill>
        <p:spPr bwMode="auto">
          <a:xfrm>
            <a:off x="8171055" y="1550066"/>
            <a:ext cx="3798419" cy="360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98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10539</TotalTime>
  <Words>1647</Words>
  <Application>Microsoft Office PowerPoint</Application>
  <PresentationFormat>Произвольный</PresentationFormat>
  <Paragraphs>282</Paragraphs>
  <Slides>21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Тема Office</vt:lpstr>
      <vt:lpstr>Custom Design</vt:lpstr>
      <vt:lpstr>Об обеспечении экологической безопасности при эксплуатации, консервации и ликвидации магистральных и промысловых трубопроводов.  Малышев Игорь Директор НО «ФРТП»</vt:lpstr>
      <vt:lpstr>О Фонде</vt:lpstr>
      <vt:lpstr>Эксплуатация магистральных и промысловых трубопроводов</vt:lpstr>
      <vt:lpstr>Консервация магистральных и промысловых трубопроводов</vt:lpstr>
      <vt:lpstr>Консервация и ликвидация промысловых трубопроводов</vt:lpstr>
      <vt:lpstr>Ликвидация магистральных и промысловых трубопроводов</vt:lpstr>
      <vt:lpstr>Усиления ответственности за нарушение требований экологической безопасности </vt:lpstr>
      <vt:lpstr>Ликвидация трубопроводов</vt:lpstr>
      <vt:lpstr>Ликвидация трубопроводов</vt:lpstr>
      <vt:lpstr>Б/у труба – отход IV класса опасности</vt:lpstr>
      <vt:lpstr>Ответственность за нарушения при демонтаже б/у труб</vt:lpstr>
      <vt:lpstr>Обезвреживание труб с повышенным содержанием природных радионуклидов </vt:lpstr>
      <vt:lpstr>Рынок б/у труб</vt:lpstr>
      <vt:lpstr>География компаний-реставраторов б/у труб на территории Российской Федерации</vt:lpstr>
      <vt:lpstr>Деятельность реставраторов</vt:lpstr>
      <vt:lpstr>Деятельность реставраторов</vt:lpstr>
      <vt:lpstr>Деятельность реставраторов</vt:lpstr>
      <vt:lpstr>Транспортирование отходов</vt:lpstr>
      <vt:lpstr>Поручение Правительства Российской Федерации</vt:lpstr>
      <vt:lpstr>ПРЕДЛОЖЕНИЯ:</vt:lpstr>
      <vt:lpstr>СПАСИБО ЗА ВНИМАНИЕ!!!   119049 Москва, Ленинский проспект, д. 2-2а, офис 328  Телефон / факс: 8 (495) 955-00-72 / 43  E-mail: frtp@frtp.ru www.frtp.ru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Pavel</dc:creator>
  <cp:lastModifiedBy>User</cp:lastModifiedBy>
  <cp:revision>860</cp:revision>
  <cp:lastPrinted>2018-03-21T15:20:49Z</cp:lastPrinted>
  <dcterms:created xsi:type="dcterms:W3CDTF">2015-02-24T14:26:00Z</dcterms:created>
  <dcterms:modified xsi:type="dcterms:W3CDTF">2018-03-22T09:06:48Z</dcterms:modified>
</cp:coreProperties>
</file>