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61" r:id="rId5"/>
    <p:sldId id="259" r:id="rId6"/>
    <p:sldId id="268" r:id="rId7"/>
    <p:sldId id="269" r:id="rId8"/>
    <p:sldId id="260" r:id="rId9"/>
    <p:sldId id="263" r:id="rId10"/>
    <p:sldId id="262" r:id="rId11"/>
    <p:sldId id="265" r:id="rId12"/>
    <p:sldId id="266" r:id="rId13"/>
    <p:sldId id="264" r:id="rId14"/>
  </p:sldIdLst>
  <p:sldSz cx="12204700" cy="6877050"/>
  <p:notesSz cx="6858000" cy="9144000"/>
  <p:defaultTextStyle>
    <a:defPPr>
      <a:defRPr lang="ru-RU"/>
    </a:defPPr>
    <a:lvl1pPr marL="0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0591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21181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31772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42362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52953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63544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74134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84725" algn="l" defTabSz="122118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407" autoAdjust="0"/>
    <p:restoredTop sz="94660"/>
  </p:normalViewPr>
  <p:slideViewPr>
    <p:cSldViewPr>
      <p:cViewPr>
        <p:scale>
          <a:sx n="100" d="100"/>
          <a:sy n="100" d="100"/>
        </p:scale>
        <p:origin x="-732" y="-72"/>
      </p:cViewPr>
      <p:guideLst>
        <p:guide orient="horz" pos="2166"/>
        <p:guide pos="384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3" y="2136345"/>
            <a:ext cx="10373995" cy="147410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5" y="3896995"/>
            <a:ext cx="8543290" cy="175746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0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21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42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52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63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74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84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7" y="275403"/>
            <a:ext cx="2746058" cy="58677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275403"/>
            <a:ext cx="8034761" cy="58677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353" y="2136344"/>
            <a:ext cx="10373995" cy="147410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0705" y="3896995"/>
            <a:ext cx="8543290" cy="1757468"/>
          </a:xfrm>
        </p:spPr>
        <p:txBody>
          <a:bodyPr/>
          <a:lstStyle>
            <a:lvl1pPr marL="0" indent="0" algn="ctr">
              <a:buNone/>
              <a:defRPr/>
            </a:lvl1pPr>
            <a:lvl2pPr marL="545165" indent="0" algn="ctr">
              <a:buNone/>
              <a:defRPr/>
            </a:lvl2pPr>
            <a:lvl3pPr marL="1090331" indent="0" algn="ctr">
              <a:buNone/>
              <a:defRPr/>
            </a:lvl3pPr>
            <a:lvl4pPr marL="1635496" indent="0" algn="ctr">
              <a:buNone/>
              <a:defRPr/>
            </a:lvl4pPr>
            <a:lvl5pPr marL="2180661" indent="0" algn="ctr">
              <a:buNone/>
              <a:defRPr/>
            </a:lvl5pPr>
            <a:lvl6pPr marL="2725826" indent="0" algn="ctr">
              <a:buNone/>
              <a:defRPr/>
            </a:lvl6pPr>
            <a:lvl7pPr marL="3270992" indent="0" algn="ctr">
              <a:buNone/>
              <a:defRPr/>
            </a:lvl7pPr>
            <a:lvl8pPr marL="3816157" indent="0" algn="ctr">
              <a:buNone/>
              <a:defRPr/>
            </a:lvl8pPr>
            <a:lvl9pPr marL="4361322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B067B-1629-4AA3-B6F8-C384A3CD7C0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461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E83E5-3A01-4556-A0F9-1634FFC14B7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57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87" y="4419142"/>
            <a:ext cx="10373995" cy="1365859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087" y="2914788"/>
            <a:ext cx="10373995" cy="1504354"/>
          </a:xfrm>
        </p:spPr>
        <p:txBody>
          <a:bodyPr anchor="b"/>
          <a:lstStyle>
            <a:lvl1pPr marL="0" indent="0">
              <a:buNone/>
              <a:defRPr sz="2400"/>
            </a:lvl1pPr>
            <a:lvl2pPr marL="545165" indent="0">
              <a:buNone/>
              <a:defRPr sz="2100"/>
            </a:lvl2pPr>
            <a:lvl3pPr marL="1090331" indent="0">
              <a:buNone/>
              <a:defRPr sz="1900"/>
            </a:lvl3pPr>
            <a:lvl4pPr marL="1635496" indent="0">
              <a:buNone/>
              <a:defRPr sz="1700"/>
            </a:lvl4pPr>
            <a:lvl5pPr marL="2180661" indent="0">
              <a:buNone/>
              <a:defRPr sz="1700"/>
            </a:lvl5pPr>
            <a:lvl6pPr marL="2725826" indent="0">
              <a:buNone/>
              <a:defRPr sz="1700"/>
            </a:lvl6pPr>
            <a:lvl7pPr marL="3270992" indent="0">
              <a:buNone/>
              <a:defRPr sz="1700"/>
            </a:lvl7pPr>
            <a:lvl8pPr marL="3816157" indent="0">
              <a:buNone/>
              <a:defRPr sz="1700"/>
            </a:lvl8pPr>
            <a:lvl9pPr marL="4361322" indent="0">
              <a:buNone/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6AB8D-3BF3-43E6-968A-C97083B14D8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36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10235" y="1604646"/>
            <a:ext cx="5390409" cy="453853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04056" y="1604646"/>
            <a:ext cx="5390409" cy="453853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88CA7-D66A-4B83-90CD-83BD1A1A724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70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539377"/>
            <a:ext cx="5392529" cy="64153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0235" y="2180916"/>
            <a:ext cx="5392529" cy="39622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9819" y="1539377"/>
            <a:ext cx="5394647" cy="641539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5165" indent="0">
              <a:buNone/>
              <a:defRPr sz="2400" b="1"/>
            </a:lvl2pPr>
            <a:lvl3pPr marL="1090331" indent="0">
              <a:buNone/>
              <a:defRPr sz="2100" b="1"/>
            </a:lvl3pPr>
            <a:lvl4pPr marL="1635496" indent="0">
              <a:buNone/>
              <a:defRPr sz="1900" b="1"/>
            </a:lvl4pPr>
            <a:lvl5pPr marL="2180661" indent="0">
              <a:buNone/>
              <a:defRPr sz="1900" b="1"/>
            </a:lvl5pPr>
            <a:lvl6pPr marL="2725826" indent="0">
              <a:buNone/>
              <a:defRPr sz="1900" b="1"/>
            </a:lvl6pPr>
            <a:lvl7pPr marL="3270992" indent="0">
              <a:buNone/>
              <a:defRPr sz="1900" b="1"/>
            </a:lvl7pPr>
            <a:lvl8pPr marL="3816157" indent="0">
              <a:buNone/>
              <a:defRPr sz="1900" b="1"/>
            </a:lvl8pPr>
            <a:lvl9pPr marL="436132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9819" y="2180916"/>
            <a:ext cx="5394647" cy="3962264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9B265-DF97-4EDF-B62E-AD6A9091B0A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61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438E4D-7B1D-4C8D-B20C-49B17115FA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762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7914D4-32A8-4C67-8C27-04A1C5ECDE1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399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6" y="273808"/>
            <a:ext cx="4015262" cy="116527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1699" y="273809"/>
            <a:ext cx="6822766" cy="586937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36" y="1439087"/>
            <a:ext cx="4015262" cy="4704094"/>
          </a:xfrm>
        </p:spPr>
        <p:txBody>
          <a:bodyPr/>
          <a:lstStyle>
            <a:lvl1pPr marL="0" indent="0">
              <a:buNone/>
              <a:defRPr sz="1700"/>
            </a:lvl1pPr>
            <a:lvl2pPr marL="545165" indent="0">
              <a:buNone/>
              <a:defRPr sz="1400"/>
            </a:lvl2pPr>
            <a:lvl3pPr marL="1090331" indent="0">
              <a:buNone/>
              <a:defRPr sz="1200"/>
            </a:lvl3pPr>
            <a:lvl4pPr marL="1635496" indent="0">
              <a:buNone/>
              <a:defRPr sz="1100"/>
            </a:lvl4pPr>
            <a:lvl5pPr marL="2180661" indent="0">
              <a:buNone/>
              <a:defRPr sz="1100"/>
            </a:lvl5pPr>
            <a:lvl6pPr marL="2725826" indent="0">
              <a:buNone/>
              <a:defRPr sz="1100"/>
            </a:lvl6pPr>
            <a:lvl7pPr marL="3270992" indent="0">
              <a:buNone/>
              <a:defRPr sz="1100"/>
            </a:lvl7pPr>
            <a:lvl8pPr marL="3816157" indent="0">
              <a:buNone/>
              <a:defRPr sz="1100"/>
            </a:lvl8pPr>
            <a:lvl9pPr marL="436132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C6BB6A-921E-4436-A9DE-36E745A11E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302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207" y="4813935"/>
            <a:ext cx="7322820" cy="568312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207" y="614477"/>
            <a:ext cx="7322820" cy="4126230"/>
          </a:xfrm>
        </p:spPr>
        <p:txBody>
          <a:bodyPr/>
          <a:lstStyle>
            <a:lvl1pPr marL="0" indent="0">
              <a:buNone/>
              <a:defRPr sz="3800"/>
            </a:lvl1pPr>
            <a:lvl2pPr marL="545165" indent="0">
              <a:buNone/>
              <a:defRPr sz="3300"/>
            </a:lvl2pPr>
            <a:lvl3pPr marL="1090331" indent="0">
              <a:buNone/>
              <a:defRPr sz="2900"/>
            </a:lvl3pPr>
            <a:lvl4pPr marL="1635496" indent="0">
              <a:buNone/>
              <a:defRPr sz="2400"/>
            </a:lvl4pPr>
            <a:lvl5pPr marL="2180661" indent="0">
              <a:buNone/>
              <a:defRPr sz="2400"/>
            </a:lvl5pPr>
            <a:lvl6pPr marL="2725826" indent="0">
              <a:buNone/>
              <a:defRPr sz="2400"/>
            </a:lvl6pPr>
            <a:lvl7pPr marL="3270992" indent="0">
              <a:buNone/>
              <a:defRPr sz="2400"/>
            </a:lvl7pPr>
            <a:lvl8pPr marL="3816157" indent="0">
              <a:buNone/>
              <a:defRPr sz="2400"/>
            </a:lvl8pPr>
            <a:lvl9pPr marL="4361322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207" y="5382247"/>
            <a:ext cx="7322820" cy="807098"/>
          </a:xfrm>
        </p:spPr>
        <p:txBody>
          <a:bodyPr/>
          <a:lstStyle>
            <a:lvl1pPr marL="0" indent="0">
              <a:buNone/>
              <a:defRPr sz="1700"/>
            </a:lvl1pPr>
            <a:lvl2pPr marL="545165" indent="0">
              <a:buNone/>
              <a:defRPr sz="1400"/>
            </a:lvl2pPr>
            <a:lvl3pPr marL="1090331" indent="0">
              <a:buNone/>
              <a:defRPr sz="1200"/>
            </a:lvl3pPr>
            <a:lvl4pPr marL="1635496" indent="0">
              <a:buNone/>
              <a:defRPr sz="1100"/>
            </a:lvl4pPr>
            <a:lvl5pPr marL="2180661" indent="0">
              <a:buNone/>
              <a:defRPr sz="1100"/>
            </a:lvl5pPr>
            <a:lvl6pPr marL="2725826" indent="0">
              <a:buNone/>
              <a:defRPr sz="1100"/>
            </a:lvl6pPr>
            <a:lvl7pPr marL="3270992" indent="0">
              <a:buNone/>
              <a:defRPr sz="1100"/>
            </a:lvl7pPr>
            <a:lvl8pPr marL="3816157" indent="0">
              <a:buNone/>
              <a:defRPr sz="1100"/>
            </a:lvl8pPr>
            <a:lvl9pPr marL="436132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0CA8C-F457-4585-922E-6F954797C90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25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6897E6-5C05-468D-9D2D-9BDF4A1C317F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659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48407" y="275402"/>
            <a:ext cx="2746058" cy="58677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10235" y="275402"/>
            <a:ext cx="8034761" cy="58677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A8282-AF00-4061-855C-F93392C3F45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88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4087" y="4419143"/>
            <a:ext cx="10373995" cy="1365858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087" y="2914787"/>
            <a:ext cx="10373995" cy="150435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059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2118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317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4236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529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6354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741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8472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10235" y="1604646"/>
            <a:ext cx="5390409" cy="453853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204056" y="1604646"/>
            <a:ext cx="5390409" cy="453853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539377"/>
            <a:ext cx="5392529" cy="64154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91" indent="0">
              <a:buNone/>
              <a:defRPr sz="2700" b="1"/>
            </a:lvl2pPr>
            <a:lvl3pPr marL="1221181" indent="0">
              <a:buNone/>
              <a:defRPr sz="2400" b="1"/>
            </a:lvl3pPr>
            <a:lvl4pPr marL="1831772" indent="0">
              <a:buNone/>
              <a:defRPr sz="2100" b="1"/>
            </a:lvl4pPr>
            <a:lvl5pPr marL="2442362" indent="0">
              <a:buNone/>
              <a:defRPr sz="2100" b="1"/>
            </a:lvl5pPr>
            <a:lvl6pPr marL="3052953" indent="0">
              <a:buNone/>
              <a:defRPr sz="2100" b="1"/>
            </a:lvl6pPr>
            <a:lvl7pPr marL="3663544" indent="0">
              <a:buNone/>
              <a:defRPr sz="2100" b="1"/>
            </a:lvl7pPr>
            <a:lvl8pPr marL="4274134" indent="0">
              <a:buNone/>
              <a:defRPr sz="2100" b="1"/>
            </a:lvl8pPr>
            <a:lvl9pPr marL="488472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0235" y="2180916"/>
            <a:ext cx="5392529" cy="396226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9823" y="1539377"/>
            <a:ext cx="5394647" cy="64154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91" indent="0">
              <a:buNone/>
              <a:defRPr sz="2700" b="1"/>
            </a:lvl2pPr>
            <a:lvl3pPr marL="1221181" indent="0">
              <a:buNone/>
              <a:defRPr sz="2400" b="1"/>
            </a:lvl3pPr>
            <a:lvl4pPr marL="1831772" indent="0">
              <a:buNone/>
              <a:defRPr sz="2100" b="1"/>
            </a:lvl4pPr>
            <a:lvl5pPr marL="2442362" indent="0">
              <a:buNone/>
              <a:defRPr sz="2100" b="1"/>
            </a:lvl5pPr>
            <a:lvl6pPr marL="3052953" indent="0">
              <a:buNone/>
              <a:defRPr sz="2100" b="1"/>
            </a:lvl6pPr>
            <a:lvl7pPr marL="3663544" indent="0">
              <a:buNone/>
              <a:defRPr sz="2100" b="1"/>
            </a:lvl7pPr>
            <a:lvl8pPr marL="4274134" indent="0">
              <a:buNone/>
              <a:defRPr sz="2100" b="1"/>
            </a:lvl8pPr>
            <a:lvl9pPr marL="488472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9823" y="2180916"/>
            <a:ext cx="5394647" cy="396226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40" y="273808"/>
            <a:ext cx="4015262" cy="116527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71699" y="273811"/>
            <a:ext cx="6822766" cy="5869372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0240" y="1439090"/>
            <a:ext cx="4015262" cy="4704093"/>
          </a:xfrm>
        </p:spPr>
        <p:txBody>
          <a:bodyPr/>
          <a:lstStyle>
            <a:lvl1pPr marL="0" indent="0">
              <a:buNone/>
              <a:defRPr sz="1900"/>
            </a:lvl1pPr>
            <a:lvl2pPr marL="610591" indent="0">
              <a:buNone/>
              <a:defRPr sz="1600"/>
            </a:lvl2pPr>
            <a:lvl3pPr marL="1221181" indent="0">
              <a:buNone/>
              <a:defRPr sz="1300"/>
            </a:lvl3pPr>
            <a:lvl4pPr marL="1831772" indent="0">
              <a:buNone/>
              <a:defRPr sz="1200"/>
            </a:lvl4pPr>
            <a:lvl5pPr marL="2442362" indent="0">
              <a:buNone/>
              <a:defRPr sz="1200"/>
            </a:lvl5pPr>
            <a:lvl6pPr marL="3052953" indent="0">
              <a:buNone/>
              <a:defRPr sz="1200"/>
            </a:lvl6pPr>
            <a:lvl7pPr marL="3663544" indent="0">
              <a:buNone/>
              <a:defRPr sz="1200"/>
            </a:lvl7pPr>
            <a:lvl8pPr marL="4274134" indent="0">
              <a:buNone/>
              <a:defRPr sz="1200"/>
            </a:lvl8pPr>
            <a:lvl9pPr marL="488472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207" y="4813936"/>
            <a:ext cx="7322820" cy="56831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92207" y="614477"/>
            <a:ext cx="7322820" cy="4126230"/>
          </a:xfrm>
        </p:spPr>
        <p:txBody>
          <a:bodyPr/>
          <a:lstStyle>
            <a:lvl1pPr marL="0" indent="0">
              <a:buNone/>
              <a:defRPr sz="4300"/>
            </a:lvl1pPr>
            <a:lvl2pPr marL="610591" indent="0">
              <a:buNone/>
              <a:defRPr sz="3700"/>
            </a:lvl2pPr>
            <a:lvl3pPr marL="1221181" indent="0">
              <a:buNone/>
              <a:defRPr sz="3200"/>
            </a:lvl3pPr>
            <a:lvl4pPr marL="1831772" indent="0">
              <a:buNone/>
              <a:defRPr sz="2700"/>
            </a:lvl4pPr>
            <a:lvl5pPr marL="2442362" indent="0">
              <a:buNone/>
              <a:defRPr sz="2700"/>
            </a:lvl5pPr>
            <a:lvl6pPr marL="3052953" indent="0">
              <a:buNone/>
              <a:defRPr sz="2700"/>
            </a:lvl6pPr>
            <a:lvl7pPr marL="3663544" indent="0">
              <a:buNone/>
              <a:defRPr sz="2700"/>
            </a:lvl7pPr>
            <a:lvl8pPr marL="4274134" indent="0">
              <a:buNone/>
              <a:defRPr sz="2700"/>
            </a:lvl8pPr>
            <a:lvl9pPr marL="4884725" indent="0">
              <a:buNone/>
              <a:defRPr sz="27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92207" y="5382249"/>
            <a:ext cx="7322820" cy="807098"/>
          </a:xfrm>
        </p:spPr>
        <p:txBody>
          <a:bodyPr/>
          <a:lstStyle>
            <a:lvl1pPr marL="0" indent="0">
              <a:buNone/>
              <a:defRPr sz="1900"/>
            </a:lvl1pPr>
            <a:lvl2pPr marL="610591" indent="0">
              <a:buNone/>
              <a:defRPr sz="1600"/>
            </a:lvl2pPr>
            <a:lvl3pPr marL="1221181" indent="0">
              <a:buNone/>
              <a:defRPr sz="1300"/>
            </a:lvl3pPr>
            <a:lvl4pPr marL="1831772" indent="0">
              <a:buNone/>
              <a:defRPr sz="1200"/>
            </a:lvl4pPr>
            <a:lvl5pPr marL="2442362" indent="0">
              <a:buNone/>
              <a:defRPr sz="1200"/>
            </a:lvl5pPr>
            <a:lvl6pPr marL="3052953" indent="0">
              <a:buNone/>
              <a:defRPr sz="1200"/>
            </a:lvl6pPr>
            <a:lvl7pPr marL="3663544" indent="0">
              <a:buNone/>
              <a:defRPr sz="1200"/>
            </a:lvl7pPr>
            <a:lvl8pPr marL="4274134" indent="0">
              <a:buNone/>
              <a:defRPr sz="1200"/>
            </a:lvl8pPr>
            <a:lvl9pPr marL="488472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0235" y="275402"/>
            <a:ext cx="10984230" cy="1146175"/>
          </a:xfrm>
          <a:prstGeom prst="rect">
            <a:avLst/>
          </a:prstGeom>
        </p:spPr>
        <p:txBody>
          <a:bodyPr vert="horz" lIns="122118" tIns="61059" rIns="122118" bIns="6105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235" y="1604646"/>
            <a:ext cx="10984230" cy="4538535"/>
          </a:xfrm>
          <a:prstGeom prst="rect">
            <a:avLst/>
          </a:prstGeom>
        </p:spPr>
        <p:txBody>
          <a:bodyPr vert="horz" lIns="122118" tIns="61059" rIns="122118" bIns="6105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10235" y="6374008"/>
            <a:ext cx="2847763" cy="366140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9939" y="6374008"/>
            <a:ext cx="3864822" cy="366140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46702" y="6374008"/>
            <a:ext cx="2847763" cy="366140"/>
          </a:xfrm>
          <a:prstGeom prst="rect">
            <a:avLst/>
          </a:prstGeom>
        </p:spPr>
        <p:txBody>
          <a:bodyPr vert="horz" lIns="122118" tIns="61059" rIns="122118" bIns="6105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21181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943" indent="-457943" algn="l" defTabSz="1221181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2210" indent="-381619" algn="l" defTabSz="122118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6477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7067" indent="-305295" algn="l" defTabSz="1221181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658" indent="-305295" algn="l" defTabSz="1221181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8248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8839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430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90020" indent="-305295" algn="l" defTabSz="1221181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591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181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772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362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2953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3544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4134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725" algn="l" defTabSz="122118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235" y="275401"/>
            <a:ext cx="10984230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033" tIns="54517" rIns="109033" bIns="545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235" y="1604646"/>
            <a:ext cx="10984230" cy="453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235" y="6262573"/>
            <a:ext cx="2847763" cy="4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>
            <a:lvl1pPr>
              <a:defRPr sz="17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9939" y="6262573"/>
            <a:ext cx="3864822" cy="4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>
            <a:lvl1pPr algn="ctr">
              <a:defRPr sz="17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6702" y="6262573"/>
            <a:ext cx="2847763" cy="477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9033" tIns="54517" rIns="109033" bIns="54517" numCol="1" anchor="t" anchorCtr="0" compatLnSpc="1">
            <a:prstTxWarp prst="textNoShape">
              <a:avLst/>
            </a:prstTxWarp>
          </a:bodyPr>
          <a:lstStyle>
            <a:lvl1pPr algn="r">
              <a:defRPr sz="17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65D0824-9511-4C2B-B834-77BE22C2762A}" type="slidenum">
              <a:rPr lang="ru-RU" alt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4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5165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9033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35496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8066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8874" indent="-408874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5894" indent="-340728" algn="l" rtl="0" fontAlgn="base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62913" indent="-272583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8078" indent="-272583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53244" indent="-272583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8409" indent="-272583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43574" indent="-272583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8740" indent="-272583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33905" indent="-272583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165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33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49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661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826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99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6157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1322" algn="l" defTabSz="109033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microsoft.com/office/2007/relationships/hdphoto" Target="../media/hdphoto8.wdp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7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3.jpeg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фото2012\Художественное\Илья\_MG_519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047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5921" y="4658885"/>
            <a:ext cx="10153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00FFFF"/>
                </a:solidFill>
                <a:latin typeface="Mistral" panose="03090702030407020403" pitchFamily="66" charset="0"/>
                <a:cs typeface="Arial" panose="020B0604020202020204" pitchFamily="34" charset="0"/>
              </a:rPr>
              <a:t>ПРОБЛЕМЫ ДАМПИНГА в АРКТИКЕ</a:t>
            </a:r>
            <a:endParaRPr lang="ru-RU" sz="6000" b="1" dirty="0">
              <a:solidFill>
                <a:srgbClr val="00FFFF"/>
              </a:solidFill>
              <a:latin typeface="Mistral" panose="03090702030407020403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226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93_bi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0" b="12584"/>
          <a:stretch/>
        </p:blipFill>
        <p:spPr bwMode="auto">
          <a:xfrm>
            <a:off x="271861" y="727984"/>
            <a:ext cx="3048000" cy="17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72_bi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8" t="17325" r="12246" b="11931"/>
          <a:stretch/>
        </p:blipFill>
        <p:spPr bwMode="auto">
          <a:xfrm>
            <a:off x="339553" y="2609274"/>
            <a:ext cx="3023741" cy="185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69" t="25520" r="17739" b="22416"/>
          <a:stretch/>
        </p:blipFill>
        <p:spPr bwMode="auto">
          <a:xfrm>
            <a:off x="3519628" y="2609275"/>
            <a:ext cx="2866421" cy="185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" y="4541881"/>
            <a:ext cx="3023741" cy="181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-41" b="41"/>
          <a:stretch/>
        </p:blipFill>
        <p:spPr bwMode="auto">
          <a:xfrm>
            <a:off x="3510062" y="4523201"/>
            <a:ext cx="2885554" cy="182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95" y="4512456"/>
            <a:ext cx="3256587" cy="1831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734195" y="752590"/>
            <a:ext cx="5574818" cy="3601749"/>
            <a:chOff x="6734195" y="752590"/>
            <a:chExt cx="5574818" cy="3601749"/>
          </a:xfrm>
        </p:grpSpPr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4195" y="752590"/>
              <a:ext cx="5294856" cy="3601749"/>
            </a:xfrm>
            <a:prstGeom prst="rect">
              <a:avLst/>
            </a:prstGeom>
            <a:noFill/>
            <a:ln w="19050">
              <a:solidFill>
                <a:srgbClr val="00B0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51" y="1556893"/>
              <a:ext cx="3992562" cy="365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5" name="Picture 11" descr="35_bi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3506" r="12740" b="6334"/>
          <a:stretch/>
        </p:blipFill>
        <p:spPr bwMode="auto">
          <a:xfrm>
            <a:off x="3510061" y="727984"/>
            <a:ext cx="2866421" cy="177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17469" y="4512456"/>
            <a:ext cx="1822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/>
              <a:t>Анадырь</a:t>
            </a:r>
            <a:endParaRPr lang="ru-RU" sz="1800" dirty="0"/>
          </a:p>
        </p:txBody>
      </p:sp>
      <p:sp>
        <p:nvSpPr>
          <p:cNvPr id="3" name="Стрелка вниз 2"/>
          <p:cNvSpPr/>
          <p:nvPr/>
        </p:nvSpPr>
        <p:spPr>
          <a:xfrm rot="5400000">
            <a:off x="10361780" y="4097556"/>
            <a:ext cx="725289" cy="126901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6" name="Picture 12" descr="E:\Мои фотографии\Анадырь2013\Анадырь-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1872" y="5144633"/>
            <a:ext cx="942650" cy="119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861" y="126157"/>
            <a:ext cx="7186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Дампинг </a:t>
            </a:r>
            <a:r>
              <a:rPr lang="ru-RU" dirty="0" err="1" smtClean="0"/>
              <a:t>плавсредств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8502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886" y="918245"/>
            <a:ext cx="9145016" cy="5400600"/>
          </a:xfrm>
          <a:prstGeom prst="rect">
            <a:avLst/>
          </a:prstGeom>
          <a:noFill/>
          <a:ln w="19050" cmpd="sng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68226" y="6318845"/>
            <a:ext cx="89289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Фрагмент карты-схемы дампинга взрывчатых </a:t>
            </a:r>
            <a:r>
              <a:rPr lang="ru-RU" sz="1600" dirty="0" smtClean="0"/>
              <a:t>веществ (</a:t>
            </a:r>
            <a:r>
              <a:rPr lang="ru-RU" sz="1200" i="1" dirty="0" smtClean="0"/>
              <a:t>по данным Северного флота ВМФ России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565846" y="342181"/>
            <a:ext cx="942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Районы дампинга боеприпасов и взрывчатых веществ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5773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0" y="910574"/>
            <a:ext cx="10378233" cy="572450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25069" y="189438"/>
            <a:ext cx="10475701" cy="4794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/>
        </p:spPr>
        <p:txBody>
          <a:bodyPr lIns="109027" tIns="54514" rIns="109027" bIns="54514">
            <a:spAutoFit/>
          </a:bodyPr>
          <a:lstStyle/>
          <a:p>
            <a:pPr algn="ctr" defTabSz="1090331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02060"/>
                </a:solidFill>
                <a:latin typeface="+mj-lt"/>
              </a:rPr>
              <a:t>Районы падения ОЧРН космодрома Плесецк</a:t>
            </a:r>
          </a:p>
        </p:txBody>
      </p:sp>
    </p:spTree>
    <p:extLst>
      <p:ext uri="{BB962C8B-B14F-4D97-AF65-F5344CB8AC3E}">
        <p14:creationId xmlns:p14="http://schemas.microsoft.com/office/powerpoint/2010/main" val="354349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/>
          <p:cNvPicPr>
            <a:picLocks noGrp="1"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1526" y="850878"/>
            <a:ext cx="11401648" cy="5175299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582070" y="270173"/>
            <a:ext cx="534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отходов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76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720416" y="126157"/>
            <a:ext cx="9994718" cy="642766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отходов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428554" y="1055439"/>
            <a:ext cx="6439251" cy="3104224"/>
          </a:xfrm>
          <a:prstGeom prst="rect">
            <a:avLst/>
          </a:prstGeom>
        </p:spPr>
        <p:txBody>
          <a:bodyPr lIns="122118" tIns="61059" rIns="122118" bIns="61059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801"/>
              </a:spcAft>
              <a:defRPr/>
            </a:pPr>
            <a:r>
              <a:rPr lang="ru-RU" sz="2700" dirty="0"/>
              <a:t>1. Активность ОЯТ в реакторах АПЛ составляет около 5319,7 </a:t>
            </a:r>
            <a:r>
              <a:rPr lang="ru-RU" sz="2700" dirty="0" err="1"/>
              <a:t>ТБк</a:t>
            </a:r>
            <a:r>
              <a:rPr lang="ru-RU" sz="2700" dirty="0"/>
              <a:t> </a:t>
            </a:r>
            <a:r>
              <a:rPr lang="en-US" sz="2700" dirty="0"/>
              <a:t>(</a:t>
            </a:r>
            <a:r>
              <a:rPr lang="ru-RU" sz="2700" dirty="0"/>
              <a:t>143,8 </a:t>
            </a:r>
            <a:r>
              <a:rPr lang="ru-RU" sz="2700" dirty="0" err="1"/>
              <a:t>кКи</a:t>
            </a:r>
            <a:r>
              <a:rPr lang="en-US" sz="2700" dirty="0"/>
              <a:t>)</a:t>
            </a:r>
            <a:r>
              <a:rPr lang="ru-RU" sz="2700" dirty="0"/>
              <a:t> по оценке на 2012г. и превосходит активность всех других затопленных </a:t>
            </a:r>
            <a:r>
              <a:rPr lang="ru-RU" sz="2700" dirty="0" smtClean="0"/>
              <a:t>объектов в Арктике.</a:t>
            </a:r>
            <a:endParaRPr lang="ru-RU" sz="2700" dirty="0"/>
          </a:p>
          <a:p>
            <a:pPr algn="l">
              <a:spcAft>
                <a:spcPts val="801"/>
              </a:spcAft>
              <a:defRPr/>
            </a:pPr>
            <a:r>
              <a:rPr lang="ru-RU" sz="2700" dirty="0"/>
              <a:t>2. На АПЛ </a:t>
            </a:r>
            <a:r>
              <a:rPr lang="ru-RU" sz="2700" dirty="0" smtClean="0"/>
              <a:t> Б-159 </a:t>
            </a:r>
            <a:r>
              <a:rPr lang="ru-RU" sz="2700" dirty="0"/>
              <a:t>отсутствуют дополнительные защитные барьеры между ОЯТ и морской средой,  что увеличивает риск возможного загрязнения.</a:t>
            </a:r>
          </a:p>
          <a:p>
            <a:pPr algn="l">
              <a:spcAft>
                <a:spcPts val="801"/>
              </a:spcAft>
              <a:defRPr/>
            </a:pPr>
            <a:r>
              <a:rPr lang="ru-RU" sz="2700" dirty="0"/>
              <a:t>3. АПЛ </a:t>
            </a:r>
            <a:r>
              <a:rPr lang="ru-RU" sz="2700" dirty="0" smtClean="0"/>
              <a:t> Б-159 </a:t>
            </a:r>
            <a:r>
              <a:rPr lang="ru-RU" sz="2700" dirty="0"/>
              <a:t>затонула на выходе из Кольского залива, где рядом проходят судоходные пути, при этом районы рыбного промысла расположены недалеко от места затопления. </a:t>
            </a:r>
          </a:p>
          <a:p>
            <a:pPr algn="l">
              <a:defRPr/>
            </a:pPr>
            <a:endParaRPr lang="ru-RU" sz="27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462" name="Rectangle 12"/>
          <p:cNvSpPr>
            <a:spLocks noChangeArrowheads="1"/>
          </p:cNvSpPr>
          <p:nvPr/>
        </p:nvSpPr>
        <p:spPr bwMode="auto">
          <a:xfrm>
            <a:off x="279697" y="6066132"/>
            <a:ext cx="5750646" cy="5234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122118" tIns="61059" rIns="122118" bIns="61059" anchor="ctr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bg1"/>
                </a:solidFill>
              </a:rPr>
              <a:t>В 2014 </a:t>
            </a:r>
            <a:r>
              <a:rPr lang="ru-RU" sz="1300" b="1" dirty="0">
                <a:solidFill>
                  <a:schemeClr val="bg1"/>
                </a:solidFill>
              </a:rPr>
              <a:t>г. </a:t>
            </a:r>
            <a:r>
              <a:rPr lang="ru-RU" sz="1300" b="1" dirty="0" smtClean="0">
                <a:solidFill>
                  <a:schemeClr val="bg1"/>
                </a:solidFill>
              </a:rPr>
              <a:t>НИС «Иван Петров» обследовал АПЛ Б-159. Состояние АПЛ признано удовлетворительным. Решение о подъеме не принято.</a:t>
            </a:r>
            <a:r>
              <a:rPr lang="ru-RU" sz="1300" b="1" dirty="0" smtClean="0">
                <a:solidFill>
                  <a:srgbClr val="FF0000"/>
                </a:solidFill>
              </a:rPr>
              <a:t> </a:t>
            </a:r>
            <a:endParaRPr lang="ru-RU" sz="13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0" b="17415"/>
          <a:stretch/>
        </p:blipFill>
        <p:spPr bwMode="auto">
          <a:xfrm>
            <a:off x="7038454" y="3642934"/>
            <a:ext cx="4680520" cy="309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84485" y="768922"/>
            <a:ext cx="4250659" cy="5112568"/>
            <a:chOff x="484485" y="768922"/>
            <a:chExt cx="4250659" cy="511256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485" y="768922"/>
              <a:ext cx="4250659" cy="51125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5-конечная звезда 1"/>
            <p:cNvSpPr/>
            <p:nvPr/>
          </p:nvSpPr>
          <p:spPr>
            <a:xfrm>
              <a:off x="3654078" y="1350293"/>
              <a:ext cx="288032" cy="25202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45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1030152" y="1134269"/>
            <a:ext cx="6288811" cy="5116398"/>
            <a:chOff x="251520" y="1556792"/>
            <a:chExt cx="4711030" cy="5103277"/>
          </a:xfrm>
        </p:grpSpPr>
        <p:pic>
          <p:nvPicPr>
            <p:cNvPr id="3" name="Picture 2" descr="Новая земля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556792"/>
              <a:ext cx="4711030" cy="5103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Oval 3"/>
            <p:cNvSpPr>
              <a:spLocks noChangeArrowheads="1"/>
            </p:cNvSpPr>
            <p:nvPr/>
          </p:nvSpPr>
          <p:spPr bwMode="auto">
            <a:xfrm>
              <a:off x="2537000" y="4806000"/>
              <a:ext cx="605272" cy="606250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/>
          </p:nvSpPr>
          <p:spPr bwMode="auto">
            <a:xfrm flipH="1">
              <a:off x="3121312" y="4873763"/>
              <a:ext cx="499992" cy="12861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3621665" y="4447603"/>
              <a:ext cx="432048" cy="65231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ts val="1336"/>
                </a:spcAft>
              </a:pPr>
              <a:r>
                <a:rPr lang="ru-RU" sz="5900" b="1">
                  <a:solidFill>
                    <a:srgbClr val="FF0000"/>
                  </a:solidFill>
                </a:rPr>
                <a:t>?</a:t>
              </a:r>
              <a:endParaRPr lang="ru-RU" sz="59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58534" y="2646437"/>
            <a:ext cx="42484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Arial Narrow" panose="020B0606020202030204" pitchFamily="34" charset="0"/>
              </a:rPr>
              <a:t>Место затопления реакторного отсека </a:t>
            </a:r>
            <a:endParaRPr lang="ru-RU" sz="1800" dirty="0" smtClean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АПЛ  </a:t>
            </a:r>
            <a:r>
              <a:rPr lang="ru-RU" sz="1800" dirty="0">
                <a:latin typeface="Arial Narrow" panose="020B0606020202030204" pitchFamily="34" charset="0"/>
              </a:rPr>
              <a:t>К-421 не найдено.</a:t>
            </a:r>
          </a:p>
          <a:p>
            <a:r>
              <a:rPr lang="ru-RU" sz="1800" dirty="0">
                <a:latin typeface="Arial Narrow" panose="020B0606020202030204" pitchFamily="34" charset="0"/>
              </a:rPr>
              <a:t>Радиационный потенциал ОЯТ в реакторе </a:t>
            </a:r>
            <a:r>
              <a:rPr lang="ru-RU" sz="1800" dirty="0" smtClean="0">
                <a:latin typeface="Arial Narrow" panose="020B0606020202030204" pitchFamily="34" charset="0"/>
              </a:rPr>
              <a:t> </a:t>
            </a:r>
            <a:r>
              <a:rPr lang="ru-RU" sz="1800" dirty="0">
                <a:latin typeface="Arial Narrow" panose="020B0606020202030204" pitchFamily="34" charset="0"/>
              </a:rPr>
              <a:t>составляет  на 2012 </a:t>
            </a:r>
            <a:r>
              <a:rPr lang="ru-RU" sz="1800" dirty="0" smtClean="0">
                <a:latin typeface="Arial Narrow" panose="020B0606020202030204" pitchFamily="34" charset="0"/>
              </a:rPr>
              <a:t>г. 90,2 </a:t>
            </a:r>
            <a:r>
              <a:rPr lang="ru-RU" sz="1800" dirty="0" err="1">
                <a:latin typeface="Arial Narrow" panose="020B0606020202030204" pitchFamily="34" charset="0"/>
              </a:rPr>
              <a:t>ТБк</a:t>
            </a:r>
            <a:r>
              <a:rPr lang="ru-RU" sz="1800" dirty="0">
                <a:latin typeface="Arial Narrow" panose="020B0606020202030204" pitchFamily="34" charset="0"/>
              </a:rPr>
              <a:t> (5,2 </a:t>
            </a:r>
            <a:r>
              <a:rPr lang="ru-RU" sz="1800" dirty="0" err="1">
                <a:latin typeface="Arial Narrow" panose="020B0606020202030204" pitchFamily="34" charset="0"/>
              </a:rPr>
              <a:t>кКи</a:t>
            </a:r>
            <a:r>
              <a:rPr lang="ru-RU" sz="1800" dirty="0">
                <a:latin typeface="Arial Narrow" panose="020B0606020202030204" pitchFamily="34" charset="0"/>
              </a:rPr>
              <a:t>).</a:t>
            </a:r>
          </a:p>
          <a:p>
            <a:r>
              <a:rPr lang="ru-RU" sz="1800" dirty="0">
                <a:latin typeface="Arial Narrow" panose="020B0606020202030204" pitchFamily="34" charset="0"/>
              </a:rPr>
              <a:t>Состояние защитных барьеров неизвестно, требуются дополнительные </a:t>
            </a:r>
            <a:r>
              <a:rPr lang="ru-RU" sz="1800" dirty="0" smtClean="0">
                <a:latin typeface="Arial Narrow" panose="020B0606020202030204" pitchFamily="34" charset="0"/>
              </a:rPr>
              <a:t>исследования.</a:t>
            </a:r>
          </a:p>
          <a:p>
            <a:endParaRPr lang="ru-RU" sz="1800" dirty="0">
              <a:latin typeface="Arial Narrow" panose="020B0606020202030204" pitchFamily="34" charset="0"/>
            </a:endParaRPr>
          </a:p>
          <a:p>
            <a:r>
              <a:rPr lang="ru-RU" sz="1800" dirty="0" smtClean="0">
                <a:latin typeface="Arial Narrow" panose="020B0606020202030204" pitchFamily="34" charset="0"/>
              </a:rPr>
              <a:t>Утрачено место затопления реакторной сборки ледокола «Ленин»</a:t>
            </a:r>
            <a:endParaRPr lang="ru-RU" sz="1800" dirty="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0191" y="270173"/>
            <a:ext cx="541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отходов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52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835860" y="902230"/>
            <a:ext cx="4320480" cy="2755691"/>
            <a:chOff x="485726" y="734532"/>
            <a:chExt cx="4320480" cy="2755691"/>
          </a:xfrm>
        </p:grpSpPr>
        <p:pic>
          <p:nvPicPr>
            <p:cNvPr id="2050" name="Picture 2" descr="Залив Цивольки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7"/>
            <a:stretch>
              <a:fillRect/>
            </a:stretch>
          </p:blipFill>
          <p:spPr bwMode="auto">
            <a:xfrm>
              <a:off x="485726" y="734532"/>
              <a:ext cx="4320480" cy="275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717974" y="2639095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996100" y="2424782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68866" y="2356099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881591" y="2219994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485726" y="3881308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 Narrow" panose="020B0606020202030204" pitchFamily="34" charset="0"/>
              </a:rPr>
              <a:t>Залив </a:t>
            </a:r>
            <a:r>
              <a:rPr lang="ru-RU" sz="1400" dirty="0" err="1">
                <a:latin typeface="Arial Narrow" panose="020B0606020202030204" pitchFamily="34" charset="0"/>
              </a:rPr>
              <a:t>Цивольки</a:t>
            </a:r>
            <a:r>
              <a:rPr lang="ru-RU" sz="1400" dirty="0">
                <a:latin typeface="Arial Narrow" panose="020B0606020202030204" pitchFamily="34" charset="0"/>
              </a:rPr>
              <a:t>. </a:t>
            </a:r>
            <a:endParaRPr lang="ru-RU" sz="1400" dirty="0" smtClean="0">
              <a:latin typeface="Arial Narrow" panose="020B0606020202030204" pitchFamily="34" charset="0"/>
            </a:endParaRPr>
          </a:p>
          <a:p>
            <a:r>
              <a:rPr lang="ru-RU" sz="1400" dirty="0" smtClean="0">
                <a:latin typeface="Arial Narrow" panose="020B0606020202030204" pitchFamily="34" charset="0"/>
              </a:rPr>
              <a:t>Экранная </a:t>
            </a:r>
            <a:r>
              <a:rPr lang="ru-RU" sz="1400" dirty="0">
                <a:latin typeface="Arial Narrow" panose="020B0606020202030204" pitchFamily="34" charset="0"/>
              </a:rPr>
              <a:t>сборка атомного ледокола "Ленин". </a:t>
            </a:r>
            <a:br>
              <a:rPr lang="ru-RU" sz="1400" dirty="0">
                <a:latin typeface="Arial Narrow" panose="020B0606020202030204" pitchFamily="34" charset="0"/>
              </a:rPr>
            </a:br>
            <a:r>
              <a:rPr lang="ru-RU" sz="1400" dirty="0">
                <a:latin typeface="Arial Narrow" panose="020B0606020202030204" pitchFamily="34" charset="0"/>
              </a:rPr>
              <a:t>Более 1600 контейнеров, 6 </a:t>
            </a:r>
            <a:r>
              <a:rPr lang="ru-RU" sz="1400" dirty="0" err="1">
                <a:latin typeface="Arial Narrow" panose="020B0606020202030204" pitchFamily="34" charset="0"/>
              </a:rPr>
              <a:t>крупногабаритов</a:t>
            </a:r>
            <a:r>
              <a:rPr lang="ru-RU" sz="1400" dirty="0">
                <a:latin typeface="Arial Narrow" panose="020B0606020202030204" pitchFamily="34" charset="0"/>
              </a:rPr>
              <a:t>, 1 баржа с ТРО</a:t>
            </a:r>
            <a:r>
              <a:rPr lang="ru-RU" sz="1400" dirty="0" smtClean="0">
                <a:latin typeface="Arial Narrow" panose="020B0606020202030204" pitchFamily="34" charset="0"/>
              </a:rPr>
              <a:t>.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606406" y="881270"/>
            <a:ext cx="5108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заливе Абросимова </a:t>
            </a:r>
            <a:r>
              <a:rPr lang="ru-RU" sz="1400" dirty="0" smtClean="0"/>
              <a:t>захоронены</a:t>
            </a:r>
            <a:r>
              <a:rPr lang="ru-RU" sz="1400" dirty="0"/>
              <a:t>: </a:t>
            </a:r>
          </a:p>
          <a:p>
            <a:r>
              <a:rPr lang="ru-RU" sz="1400" dirty="0"/>
              <a:t>РО </a:t>
            </a:r>
            <a:r>
              <a:rPr lang="ru-RU" sz="1400" dirty="0" smtClean="0"/>
              <a:t> АПЛ  К- </a:t>
            </a:r>
            <a:r>
              <a:rPr lang="ru-RU" sz="1400" dirty="0"/>
              <a:t>901 с двумя реакторами с ОЯТ (575 </a:t>
            </a:r>
            <a:r>
              <a:rPr lang="ru-RU" sz="1400" dirty="0" err="1"/>
              <a:t>ТБк</a:t>
            </a:r>
            <a:r>
              <a:rPr lang="ru-RU" sz="1400" dirty="0"/>
              <a:t> на 2012 г.)</a:t>
            </a:r>
          </a:p>
          <a:p>
            <a:r>
              <a:rPr lang="ru-RU" sz="1400" dirty="0"/>
              <a:t>Баржа с РО АПЛ </a:t>
            </a:r>
            <a:r>
              <a:rPr lang="ru-RU" sz="1400" dirty="0" smtClean="0"/>
              <a:t>К-285 </a:t>
            </a:r>
            <a:r>
              <a:rPr lang="ru-RU" sz="1400" dirty="0"/>
              <a:t>с двумя реакторами </a:t>
            </a:r>
            <a:r>
              <a:rPr lang="ru-RU" sz="1400" dirty="0" smtClean="0"/>
              <a:t> </a:t>
            </a:r>
            <a:r>
              <a:rPr lang="ru-RU" sz="1400" dirty="0"/>
              <a:t>(476ТБк)</a:t>
            </a:r>
          </a:p>
          <a:p>
            <a:r>
              <a:rPr lang="ru-RU" sz="1400" dirty="0"/>
              <a:t>РО АПЛ </a:t>
            </a:r>
            <a:r>
              <a:rPr lang="ru-RU" sz="1400" dirty="0" smtClean="0"/>
              <a:t> К-254 </a:t>
            </a:r>
            <a:r>
              <a:rPr lang="ru-RU" sz="1400" dirty="0"/>
              <a:t>с двумя реакторами</a:t>
            </a:r>
          </a:p>
          <a:p>
            <a:r>
              <a:rPr lang="ru-RU" sz="1400" dirty="0"/>
              <a:t>РО АПЛ </a:t>
            </a:r>
            <a:r>
              <a:rPr lang="ru-RU" sz="1400" dirty="0" smtClean="0"/>
              <a:t>К-260 </a:t>
            </a:r>
            <a:r>
              <a:rPr lang="ru-RU" sz="1400" dirty="0"/>
              <a:t>с двумя реакторами</a:t>
            </a:r>
          </a:p>
          <a:p>
            <a:r>
              <a:rPr lang="ru-RU" sz="1400" dirty="0"/>
              <a:t>Лихтер "Л-8711" с 5-ю парогенераторами</a:t>
            </a:r>
          </a:p>
          <a:p>
            <a:r>
              <a:rPr lang="ru-RU" sz="1400" dirty="0"/>
              <a:t>Баржа МНН-231500 с ТРО</a:t>
            </a:r>
          </a:p>
          <a:p>
            <a:r>
              <a:rPr lang="ru-RU" sz="1400" dirty="0"/>
              <a:t>Баржа МБСН-378250 с ТРО </a:t>
            </a:r>
          </a:p>
          <a:p>
            <a:r>
              <a:rPr lang="ru-RU" sz="1400" dirty="0"/>
              <a:t>ТРО в контейнерах и без упаковки</a:t>
            </a:r>
          </a:p>
          <a:p>
            <a:r>
              <a:rPr lang="ru-RU" sz="1400" dirty="0"/>
              <a:t>Точное местоположение отсеков с ОЯТ неизвестно.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5454278" y="3494718"/>
            <a:ext cx="5508613" cy="3114347"/>
            <a:chOff x="5454278" y="3494718"/>
            <a:chExt cx="5508613" cy="3114347"/>
          </a:xfrm>
        </p:grpSpPr>
        <p:pic>
          <p:nvPicPr>
            <p:cNvPr id="1028" name="Picture 4" descr="Залив Абросимова"/>
            <p:cNvPicPr>
              <a:picLocks noChangeAspect="1" noChangeArrowheads="1"/>
            </p:cNvPicPr>
            <p:nvPr/>
          </p:nvPicPr>
          <p:blipFill>
            <a:blip r:embed="rId4">
              <a:lum brigh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84" t="14764" r="24261" b="51219"/>
            <a:stretch>
              <a:fillRect/>
            </a:stretch>
          </p:blipFill>
          <p:spPr bwMode="auto">
            <a:xfrm>
              <a:off x="5454278" y="3494718"/>
              <a:ext cx="5508613" cy="3114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19541" y="4619972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38175" y="4811810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465409" y="4974404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29026" y="5146498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792643" y="4672550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816480" y="5309092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E:\Знаки логотипы\Радио3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980097" y="4835144"/>
              <a:ext cx="327234" cy="325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/>
          <p:cNvSpPr txBox="1"/>
          <p:nvPr/>
        </p:nvSpPr>
        <p:spPr>
          <a:xfrm>
            <a:off x="4100191" y="270173"/>
            <a:ext cx="541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отходов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27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242169" y="846237"/>
            <a:ext cx="10188773" cy="5642955"/>
            <a:chOff x="1242169" y="846237"/>
            <a:chExt cx="10188773" cy="564295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2169" y="846237"/>
              <a:ext cx="10168136" cy="564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06406" y="5022701"/>
              <a:ext cx="48245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smtClean="0">
                  <a:solidFill>
                    <a:schemeClr val="bg1"/>
                  </a:solidFill>
                </a:rPr>
                <a:t>Залив </a:t>
              </a:r>
              <a:r>
                <a:rPr lang="ru-RU" sz="1400" dirty="0" err="1" smtClean="0">
                  <a:solidFill>
                    <a:schemeClr val="bg1"/>
                  </a:solidFill>
                </a:rPr>
                <a:t>Степового</a:t>
              </a:r>
              <a:r>
                <a:rPr lang="ru-RU" sz="1400" dirty="0" smtClean="0">
                  <a:solidFill>
                    <a:schemeClr val="bg1"/>
                  </a:solidFill>
                </a:rPr>
                <a:t>.  АПЛ К-27 затоплена </a:t>
              </a:r>
              <a:r>
                <a:rPr lang="ru-RU" sz="1400" dirty="0">
                  <a:solidFill>
                    <a:schemeClr val="bg1"/>
                  </a:solidFill>
                </a:rPr>
                <a:t>в Карском море </a:t>
              </a:r>
              <a:r>
                <a:rPr lang="ru-RU" sz="1400" dirty="0" smtClean="0">
                  <a:solidFill>
                    <a:schemeClr val="bg1"/>
                  </a:solidFill>
                </a:rPr>
                <a:t> в сентябре </a:t>
              </a:r>
              <a:r>
                <a:rPr lang="ru-RU" sz="1400" dirty="0">
                  <a:solidFill>
                    <a:schemeClr val="bg1"/>
                  </a:solidFill>
                </a:rPr>
                <a:t>1982 года </a:t>
              </a:r>
              <a:r>
                <a:rPr lang="ru-RU" sz="1400" dirty="0" smtClean="0">
                  <a:solidFill>
                    <a:schemeClr val="bg1"/>
                  </a:solidFill>
                </a:rPr>
                <a:t>у северо-восточного </a:t>
              </a:r>
              <a:r>
                <a:rPr lang="ru-RU" sz="1400" dirty="0">
                  <a:solidFill>
                    <a:schemeClr val="bg1"/>
                  </a:solidFill>
                </a:rPr>
                <a:t>побережья архипелага Новая </a:t>
              </a:r>
              <a:r>
                <a:rPr lang="ru-RU" sz="1400" dirty="0" smtClean="0">
                  <a:solidFill>
                    <a:schemeClr val="bg1"/>
                  </a:solidFill>
                </a:rPr>
                <a:t>Земля </a:t>
              </a:r>
              <a:r>
                <a:rPr lang="ru-RU" sz="1400" dirty="0">
                  <a:solidFill>
                    <a:schemeClr val="bg1"/>
                  </a:solidFill>
                </a:rPr>
                <a:t>на глубине 75 метров. Планируется к поднятию и утилизации.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100191" y="270173"/>
            <a:ext cx="541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отходов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099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рктика\Дампинг\Завод Фран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14" y="738833"/>
            <a:ext cx="3096344" cy="153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Арктика\Дампинг\ЗаводРАО Ла-Ман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214" y="4693797"/>
            <a:ext cx="3074021" cy="173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Арктика\Дампинг\Селлафилд ст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45" y="2677592"/>
            <a:ext cx="3066158" cy="174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124"/>
          <a:stretch/>
        </p:blipFill>
        <p:spPr bwMode="auto">
          <a:xfrm>
            <a:off x="8109023" y="765969"/>
            <a:ext cx="3893086" cy="28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840981" y="3726557"/>
            <a:ext cx="3185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Зона сброса ЖРО в Ла-Манше</a:t>
            </a:r>
            <a:endParaRPr lang="ru-RU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 descr="C:\Users\3\Desktop\Экофорум 2018\Европа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02" y="741115"/>
            <a:ext cx="4476874" cy="568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9902" y="411882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Селлафилд</a:t>
            </a:r>
            <a:r>
              <a:rPr lang="ru-RU" sz="14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, Англия</a:t>
            </a:r>
            <a:endParaRPr lang="ru-RU" sz="1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26" y="1351953"/>
            <a:ext cx="1740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Доукрей</a:t>
            </a:r>
            <a:r>
              <a:rPr lang="ru-RU" sz="14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, Шотландия</a:t>
            </a:r>
            <a:endParaRPr lang="ru-RU" sz="1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65736" y="5957082"/>
            <a:ext cx="1802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FFFF00"/>
                </a:solidFill>
              </a:rPr>
              <a:t>Ла-</a:t>
            </a:r>
            <a:r>
              <a:rPr lang="ru-RU" sz="1400" b="1" dirty="0" err="1" smtClean="0">
                <a:solidFill>
                  <a:srgbClr val="FFFF00"/>
                </a:solidFill>
              </a:rPr>
              <a:t>Агуа</a:t>
            </a:r>
            <a:r>
              <a:rPr lang="ru-RU" sz="1400" b="1" dirty="0" smtClean="0">
                <a:solidFill>
                  <a:srgbClr val="FFFF00"/>
                </a:solidFill>
              </a:rPr>
              <a:t>, Франция</a:t>
            </a:r>
            <a:endParaRPr lang="ru-RU" sz="1400" b="1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77814" y="198165"/>
            <a:ext cx="9785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радиоактивных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отходов. Трансграничный перенос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026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318" y="2805445"/>
            <a:ext cx="5256584" cy="369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10" y="1062261"/>
            <a:ext cx="5332730" cy="4001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61790" y="198165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Дампинг грунтов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64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Арктика\дампинг Отчет\Схема затонувшихЗапад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90" y="246212"/>
            <a:ext cx="9433048" cy="6416100"/>
          </a:xfrm>
          <a:prstGeom prst="rect">
            <a:avLst/>
          </a:prstGeom>
          <a:noFill/>
          <a:ln w="19050">
            <a:solidFill>
              <a:srgbClr val="00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0302" y="1593592"/>
            <a:ext cx="42484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Arial Narrow" panose="020B0606020202030204" pitchFamily="34" charset="0"/>
              </a:rPr>
              <a:t>Без учета результатов испытаний  ядерного оружия</a:t>
            </a:r>
            <a:endParaRPr lang="ru-RU" sz="14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326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333</Words>
  <Application>Microsoft Office PowerPoint</Application>
  <PresentationFormat>Произвольный</PresentationFormat>
  <Paragraphs>42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Оформление по умолчанию</vt:lpstr>
      <vt:lpstr>Презентация PowerPoint</vt:lpstr>
      <vt:lpstr>Презентация PowerPoint</vt:lpstr>
      <vt:lpstr>Дампинг радиоактивных отходов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3</cp:lastModifiedBy>
  <cp:revision>38</cp:revision>
  <dcterms:created xsi:type="dcterms:W3CDTF">2018-03-20T10:41:47Z</dcterms:created>
  <dcterms:modified xsi:type="dcterms:W3CDTF">2018-03-21T13:00:33Z</dcterms:modified>
</cp:coreProperties>
</file>