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40" d="100"/>
          <a:sy n="140" d="100"/>
        </p:scale>
        <p:origin x="-768" y="-21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284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3803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8639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662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9917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8541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7946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7032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3918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0935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8661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938BFD-B2AF-402D-BF8C-365A42343D1B}" type="datetimeFigureOut">
              <a:rPr lang="ru-RU" smtClean="0"/>
              <a:t>16.03.2018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3A08-245B-4136-89DC-F7DF9C91F99F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0965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767756"/>
            <a:ext cx="9001000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Лобанов 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Федор Иванович</a:t>
            </a:r>
            <a: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200" i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Президент группы компаний, профессор</a:t>
            </a:r>
            <a:r>
              <a:rPr lang="ru-RU" sz="1200" i="1" dirty="0">
                <a:latin typeface="Arial" panose="020B0604020202020204" pitchFamily="34" charset="0"/>
                <a:cs typeface="Arial" panose="020B0604020202020204" pitchFamily="34" charset="0"/>
              </a:rPr>
              <a:t>, доктор химических наук</a:t>
            </a:r>
          </a:p>
          <a:p>
            <a:pPr algn="ctr">
              <a:spcBef>
                <a:spcPts val="600"/>
              </a:spcBef>
            </a:pP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Мини ТЭЦ на основе модифицированного биошлама коммунальных очистных сооружений как одно из направлений альтернативной энергетики</a:t>
            </a:r>
            <a:endParaRPr lang="ru-RU" alt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76256" y="4011910"/>
            <a:ext cx="22322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4344705"/>
            <a:ext cx="941626" cy="31527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4309924"/>
            <a:ext cx="987959" cy="374973"/>
          </a:xfrm>
          <a:prstGeom prst="rect">
            <a:avLst/>
          </a:prstGeom>
        </p:spPr>
      </p:pic>
      <p:pic>
        <p:nvPicPr>
          <p:cNvPr id="7" name="Picture 2" descr="\\kntp.local\dfs\frdata\a.plekhanov\Desktop\44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6429" y="3507854"/>
            <a:ext cx="2989787" cy="1299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Logo FMI PROCESS.bmp" descr="Logo FMI PROCESS.bmp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843536" y="4409119"/>
            <a:ext cx="671572" cy="392112"/>
          </a:xfrm>
          <a:prstGeom prst="rect">
            <a:avLst/>
          </a:prstGeom>
          <a:ln w="3175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4056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1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Завод г. Тонон : Установка с одиночной фильтрацией"/>
          <p:cNvSpPr/>
          <p:nvPr/>
        </p:nvSpPr>
        <p:spPr>
          <a:xfrm>
            <a:off x="35496" y="845615"/>
            <a:ext cx="9002180" cy="4885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Печи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SAND (</a:t>
            </a: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Тонон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Франция) – 30 000 тонн/год</a:t>
            </a:r>
          </a:p>
          <a:p>
            <a:pPr algn="ctr">
              <a:lnSpc>
                <a:spcPct val="100000"/>
              </a:lnSpc>
              <a:defRPr b="1"/>
            </a:pPr>
            <a:r>
              <a:rPr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Установка</a:t>
            </a: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одиночной </a:t>
            </a:r>
            <a:r>
              <a:rPr sz="14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фильтрацией</a:t>
            </a:r>
            <a:r>
              <a:rPr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0" name="Picture 2" descr="\\kntp.local\dfs\frdata\a.plekhanov\Desktop\Ф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655" y="1347614"/>
            <a:ext cx="5023862" cy="3325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9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2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Завод г. Тонон : Установка с одиночной фильтрацией"/>
          <p:cNvSpPr/>
          <p:nvPr/>
        </p:nvSpPr>
        <p:spPr>
          <a:xfrm>
            <a:off x="107504" y="857571"/>
            <a:ext cx="9001000" cy="4885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Печи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SAND (</a:t>
            </a: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Сент-Этьен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Франция) – 40 000 тонн/год</a:t>
            </a:r>
          </a:p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Двойная фильтрация</a:t>
            </a:r>
            <a:endParaRPr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\\kntp.local\dfs\frdata\a.plekhanov\Desktop\Ф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468" y="1346166"/>
            <a:ext cx="5033072" cy="3353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7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7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Завод г. Тонон : Установка с одиночной фильтрацией"/>
          <p:cNvSpPr/>
          <p:nvPr/>
        </p:nvSpPr>
        <p:spPr>
          <a:xfrm>
            <a:off x="35496" y="843963"/>
            <a:ext cx="9073008" cy="4885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Печи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SAND (</a:t>
            </a: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Тонон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Франция)</a:t>
            </a:r>
          </a:p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Силос подачи известнякового продукта</a:t>
            </a:r>
            <a:endParaRPr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\\kntp.local\dfs\frdata\a.plekhanov\Desktop\Ф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333652"/>
            <a:ext cx="5040560" cy="3375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68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9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Завод г. Тонон : Установка с одиночной фильтрацией"/>
          <p:cNvSpPr/>
          <p:nvPr/>
        </p:nvSpPr>
        <p:spPr>
          <a:xfrm>
            <a:off x="107504" y="868809"/>
            <a:ext cx="9001000" cy="4885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Печи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 SAND (</a:t>
            </a: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Тонон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Франция)</a:t>
            </a:r>
          </a:p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Пневматический транспорт для золы и фильтр сухого метода</a:t>
            </a:r>
            <a:endParaRPr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\\kntp.local\dfs\frdata\a.plekhanov\Desktop\Ф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317" y="1370099"/>
            <a:ext cx="2277701" cy="337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\\kntp.local\dfs\frdata\a.plekhanov\Desktop\Ф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8502" y="1370098"/>
            <a:ext cx="2274815" cy="3373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1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TERMIPACK : Экономичная и малогабаритная установка для обработки до 4000 тонн осадков сточных вод в год"/>
          <p:cNvSpPr/>
          <p:nvPr/>
        </p:nvSpPr>
        <p:spPr>
          <a:xfrm>
            <a:off x="107504" y="843558"/>
            <a:ext cx="9001000" cy="2731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Мониторинг технологии сжигания</a:t>
            </a:r>
            <a:endParaRPr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\\kntp.local\dfs\frdata\a.plekhanov\Desktop\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08827"/>
            <a:ext cx="4100097" cy="2747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788024" y="1474207"/>
            <a:ext cx="419920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ЭКСПЛУАТАЦИЯ ОБЪЕКТА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Непрерывная работа в автоматическом режиме (круглосуточно, семь дней в неделю)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затраты на техническое обслуживание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Автоматическое изменение всех технологических процессов, включая сжигание, относительно к химическому составу поступающего осадка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608004" y="2787774"/>
            <a:ext cx="451197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СООТВЕТСТВИЕ САМЫМ СТРОГИМ ЕВРОПЕЙСКИМ НОРМАМ И СТАНДАРТАМ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Непрерывный анализ и архивирование данных о выхлопных дымах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Очистка от высокосернистого газа и солей щелочных металлов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Дополнительное удаление загрязняющих веществ способом сухой очистки и кальцинированием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Отсутствие жидких и влажных отходов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00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ВТОРИЧНОЕ ИСПОЛЬЗОВАНИЕ ЭНЕРГИИ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 электричества или пара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990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1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TERMIPACK : Экономичная и малогабаритная установка для обработки до 4000 тонн осадков сточных вод в год"/>
          <p:cNvSpPr/>
          <p:nvPr/>
        </p:nvSpPr>
        <p:spPr>
          <a:xfrm>
            <a:off x="107504" y="843558"/>
            <a:ext cx="9001000" cy="2731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Референт-лист</a:t>
            </a:r>
            <a:endParaRPr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Коммуны:…"/>
          <p:cNvSpPr/>
          <p:nvPr/>
        </p:nvSpPr>
        <p:spPr>
          <a:xfrm>
            <a:off x="1331640" y="1316765"/>
            <a:ext cx="2425508" cy="298158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Осадки городских сточных вод</a:t>
            </a:r>
            <a:r>
              <a:rPr sz="1000" b="1" i="1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1000" b="1" i="1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endParaRPr sz="1000" b="1" i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г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. </a:t>
            </a:r>
            <a:r>
              <a:rPr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СЕНТ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-</a:t>
            </a:r>
            <a:r>
              <a:rPr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ШАМОН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, 2000 г.,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1xBR1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9 000 т/год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endParaRPr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г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. </a:t>
            </a:r>
            <a:r>
              <a:rPr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РОМАН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-СЮР-ИЗЕР, 2001 г.,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1xBR1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9 000 т/год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endParaRPr lang="ru-RU" sz="10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Cambria"/>
            </a:endParaRP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г</a:t>
            </a:r>
            <a:r>
              <a:rPr lang="ru-RU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. АНДРЕЗЬЁ, 2002 г.,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2xBR5 – </a:t>
            </a:r>
            <a:r>
              <a:rPr lang="ru-RU" sz="1000" b="1" i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6 000 т/год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endParaRPr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г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. ТОНОН, 2004 г.,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</a:t>
            </a:r>
            <a:r>
              <a:rPr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2xBR2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30 000 т/год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endParaRPr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г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. </a:t>
            </a:r>
            <a:r>
              <a:rPr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СЕНТ-ЭТЬЕН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Cambria"/>
              </a:rPr>
              <a:t>, 2005 г.,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2xBR3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40 000 т/год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endParaRPr lang="ru-RU" sz="10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БУРГУАН, 2008 г.,</a:t>
            </a:r>
          </a:p>
          <a:p>
            <a:pPr>
              <a:defRPr sz="2800">
                <a:latin typeface="Helvetica"/>
                <a:ea typeface="Helvetica"/>
                <a:cs typeface="Helvetica"/>
                <a:sym typeface="Helvetica"/>
              </a:defRPr>
            </a:pP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en-US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</a:t>
            </a:r>
            <a:r>
              <a:rPr lang="en-US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– </a:t>
            </a:r>
            <a:r>
              <a:rPr lang="ru-RU" sz="1000" b="1" i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</a:t>
            </a:r>
            <a:r>
              <a:rPr lang="ru-RU" sz="10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10 000 т/год</a:t>
            </a:r>
            <a:endParaRPr lang="ru-RU" sz="10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 descr="\\kntp.local\dfs\frdata\a.plekhanov\Desktop\2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03598"/>
            <a:ext cx="2907667" cy="1793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4966232" y="2731115"/>
            <a:ext cx="145745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i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/>
              </a:rPr>
              <a:t>Завод в г</a:t>
            </a:r>
            <a:r>
              <a:rPr lang="ru-RU" sz="10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/>
              </a:rPr>
              <a:t>. </a:t>
            </a:r>
            <a:r>
              <a:rPr lang="ru-RU" sz="1000" b="1" i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  <a:sym typeface="Cambria"/>
              </a:rPr>
              <a:t>Сент-Этьен</a:t>
            </a:r>
            <a:endParaRPr lang="ru-RU" sz="1000" dirty="0">
              <a:solidFill>
                <a:schemeClr val="bg1"/>
              </a:solidFill>
            </a:endParaRPr>
          </a:p>
        </p:txBody>
      </p:sp>
      <p:pic>
        <p:nvPicPr>
          <p:cNvPr id="14" name="Picture 3" descr="\\kntp.local\dfs\frdata\a.plekhanov\Desktop\3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992500"/>
            <a:ext cx="2907667" cy="1941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551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9" name="Прямоугольник 8"/>
          <p:cNvSpPr/>
          <p:nvPr/>
        </p:nvSpPr>
        <p:spPr>
          <a:xfrm>
            <a:off x="10593" y="793036"/>
            <a:ext cx="912790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Установки для сжигания осадка сточных вод</a:t>
            </a:r>
            <a:endParaRPr lang="ru-RU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 descr="\\kntp.local\dfs\frdata\a.plekhanov\Desktop\66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15766"/>
            <a:ext cx="2952328" cy="2053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kntp.local\dfs\frdata\a.plekhanov\Desktop\5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252" y="2260456"/>
            <a:ext cx="2791212" cy="1967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647638" y="4221690"/>
            <a:ext cx="346086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Печи SUN SAND</a:t>
            </a:r>
            <a:r>
              <a:rPr lang="ru-RU" sz="85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Печи для средних и больших станций очистки сточных вод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Требуется проектирование и установка здания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сжигаемого осадка: 6 000 до 80 000 тонн в год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07504" y="1138992"/>
            <a:ext cx="8936139" cy="1792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FMI – дочернее предприятие концерна SNF, мирового лидера по производству полимеров, используемых для очистки воды.</a:t>
            </a:r>
          </a:p>
          <a:p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FMI имеет 20-летний опыт разработки</a:t>
            </a:r>
            <a:r>
              <a:rPr lang="fr-FR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производства и сдачи в эксплуатацию «под ключ» объектов термической обработки осадков сточных вод</a:t>
            </a:r>
            <a:r>
              <a:rPr lang="ru-RU" sz="8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85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8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Используя </a:t>
            </a: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собственные технологии, компания FMI разработала два вида печей с псевдоожиженным слоем, подходящим для городов с различной численностью населения. Применение этих печей может позволить использование в городах вторичного тепла от сжигания осадка сточных вод.</a:t>
            </a:r>
          </a:p>
          <a:p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Преимущества печей </a:t>
            </a:r>
            <a:r>
              <a:rPr lang="en-US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FMI</a:t>
            </a:r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Позволяют перерабатывать осадок </a:t>
            </a:r>
            <a:r>
              <a:rPr lang="ru-RU" sz="8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предварительной сушки </a:t>
            </a: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непосредственно на месте его складирования и хранения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Низкий уровень выбросов </a:t>
            </a: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атмосферу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загрязняют окружающую среду и могут размещаться вблизи от жилых районов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Автоматический контроль и управление всеми технологическими процессами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Возможная остановка и быстрый последующий запуск (концепция «Stop &amp; Start</a:t>
            </a:r>
            <a:r>
              <a:rPr lang="ru-RU" sz="8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8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Простота монтажа</a:t>
            </a:r>
            <a:endParaRPr lang="ru-RU" sz="8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07504" y="3333829"/>
            <a:ext cx="2808312" cy="10079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Печи TERMIPAK</a:t>
            </a:r>
            <a:r>
              <a:rPr lang="ru-RU" sz="85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Компактные печи для небольших </a:t>
            </a:r>
            <a:r>
              <a:rPr lang="ru-RU" sz="8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станций</a:t>
            </a:r>
          </a:p>
          <a:p>
            <a:pPr lvl="0"/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по </a:t>
            </a: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очистке сточных вод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Низкие инвестиционные и </a:t>
            </a:r>
            <a:r>
              <a:rPr lang="ru-RU" sz="8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эксплуатационные</a:t>
            </a:r>
          </a:p>
          <a:p>
            <a:pPr lvl="0"/>
            <a:r>
              <a:rPr lang="ru-RU" sz="85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расходы</a:t>
            </a:r>
            <a:endParaRPr lang="ru-RU" sz="85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сжигаемого </a:t>
            </a:r>
            <a:r>
              <a:rPr lang="ru-RU" sz="8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осадка:</a:t>
            </a:r>
          </a:p>
          <a:p>
            <a:pPr lvl="0"/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5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2 </a:t>
            </a:r>
            <a:r>
              <a:rPr lang="ru-RU" sz="85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до 6 000 тонн в год</a:t>
            </a:r>
          </a:p>
        </p:txBody>
      </p:sp>
    </p:spTree>
    <p:extLst>
      <p:ext uri="{BB962C8B-B14F-4D97-AF65-F5344CB8AC3E}">
        <p14:creationId xmlns:p14="http://schemas.microsoft.com/office/powerpoint/2010/main" val="96631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2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13" name="TERMIPACK : Экономичная и малогабаритная установка для обработки до 4000 тонн осадков сточных вод в год"/>
          <p:cNvSpPr/>
          <p:nvPr/>
        </p:nvSpPr>
        <p:spPr>
          <a:xfrm>
            <a:off x="110038" y="843232"/>
            <a:ext cx="8926458" cy="4885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defRPr b="1"/>
            </a:pP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TERMIPACK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 </a:t>
            </a:r>
            <a:r>
              <a:rPr lang="ru-RU" sz="1400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®</a:t>
            </a: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Экономичная </a:t>
            </a:r>
            <a:r>
              <a:rPr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малогабаритная установка для </a:t>
            </a: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обработки</a:t>
            </a:r>
            <a:endParaRPr lang="ru-RU" sz="1400" b="1" i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 b="1"/>
            </a:pP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</a:t>
            </a:r>
            <a:r>
              <a:rPr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 </a:t>
            </a:r>
            <a:r>
              <a:rPr sz="1400" b="1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тонн осадков сточных вод в год 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91867"/>
            <a:ext cx="2047236" cy="2536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\\kntp.local\dfs\frdata\a.plekhanov\Desktop\77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371" y="1419622"/>
            <a:ext cx="4554797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\\kntp.local\dfs\frdata\a.plekhanov\Desktop\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59582"/>
            <a:ext cx="4244506" cy="3476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7" name="Logo FMI PROCESS.bmp" descr="Logo FMI PROCESS.bmp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35693" y="843558"/>
            <a:ext cx="9073008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Печи с псевдоожиженным слоем, работающие по технологии сжигания осадков сточных вод SUN SAND</a:t>
            </a:r>
            <a:r>
              <a:rPr lang="fr-FR" alt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alt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предлагаются в 4 –х размерах и </a:t>
            </a:r>
            <a:r>
              <a:rPr lang="ru-RU" altLang="ru-RU" sz="1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позволяют обрабатывать от 6 000 до 80 000 тонн осадков в год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зависимости от процентного содержания сухого вещества</a:t>
            </a:r>
            <a:r>
              <a:rPr lang="ru-RU" altLang="ru-RU" sz="1000" dirty="0" smtClean="0"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)</a:t>
            </a:r>
            <a:endParaRPr lang="ru-RU" alt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07504" y="1635646"/>
            <a:ext cx="460851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Автоматическое функционирование 24 часа в сутки, 7 дней в неделю, либо</a:t>
            </a:r>
            <a:r>
              <a:rPr lang="fr-F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в случае необходимости, возможная остановка печи, например, в выходные дни, благодаря концепции «Stop &amp; Start».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Абсолютное сжигание и время пребывания газов более 2 секунд при температуре выше 850°С, согласно Европейскому законодательству.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Данная технология гарантирует ограничение выбросов в атмосферу.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Выбросы отходящих газов в соответствии с Европейским законодательством при непрерывном контроле анализаторами.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Система рекуперации и вторичное использование энергии для отопления жилых помещений, а также утилизация конечных отходов в индустрии.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Выполненная полностью из высокотехнологичных сплавов конструкция позволяет упростить эксплуатацию и техническое обслуживание</a:t>
            </a:r>
            <a:r>
              <a:rPr lang="fr-F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устранить деформации благодаря системе 3D без использования огнеупорного кирпича </a:t>
            </a:r>
            <a:r>
              <a:rPr lang="fr-F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быстрые остановка и запуск</a:t>
            </a:r>
            <a:r>
              <a:rPr lang="fr-FR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сокращенное время технического обслуживания).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4067944" y="4515966"/>
            <a:ext cx="50705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Специально разработана </a:t>
            </a: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рентабельная конструкция 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печей из </a:t>
            </a: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высокотехнологичных сплавов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не требует применения огнеупорного </a:t>
            </a:r>
            <a:r>
              <a:rPr lang="ru-RU" sz="9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кирпича</a:t>
            </a:r>
            <a:r>
              <a:rPr lang="ru-RU" sz="9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18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9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11" name="TERMIPACK : Экономичная и малогабаритная установка для обработки до 4000 тонн осадков сточных вод в год"/>
          <p:cNvSpPr/>
          <p:nvPr/>
        </p:nvSpPr>
        <p:spPr>
          <a:xfrm>
            <a:off x="100016" y="798846"/>
            <a:ext cx="9008488" cy="2731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Технологическая линия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SUN SAND</a:t>
            </a:r>
            <a:r>
              <a:rPr lang="ru-RU" sz="1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endParaRPr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9592" y="4083918"/>
            <a:ext cx="81369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  <a:r>
              <a:rPr lang="en-US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Загрузка осадков;   2. Накопитель и дозированная подача реагентов;   3. Печь с псевдоожиженным слоем;   3.1. Регулирование  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температуры;   4. Горелки;   5. Дымовой канал;   6. Рекуперация энергии типа «воздух-воздух»;    7. Теплообменник типа «вода-</a:t>
            </a:r>
          </a:p>
          <a:p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воздух»;   8. </a:t>
            </a:r>
            <a:r>
              <a:rPr lang="ru-RU" sz="10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Газодувка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9. Фильтр сухого метода;   10. накопительный силос золы;   11. Вентилятор центробежный;</a:t>
            </a:r>
          </a:p>
          <a:p>
            <a:r>
              <a:rPr lang="ru-RU" sz="1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</a:t>
            </a:r>
            <a:r>
              <a:rPr lang="ru-RU" sz="1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Воздушный компрессор;   13. Анализ выбросов;   14. Реагенты (опционально). </a:t>
            </a:r>
            <a:endParaRPr lang="ru-RU" sz="1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8" y="1059581"/>
            <a:ext cx="6667898" cy="304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850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1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2" name="Прямоугольник 1"/>
          <p:cNvSpPr/>
          <p:nvPr/>
        </p:nvSpPr>
        <p:spPr>
          <a:xfrm>
            <a:off x="36532" y="843558"/>
            <a:ext cx="90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FMI Process: Общие сведения технологии SUN SAND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682133"/>
              </p:ext>
            </p:extLst>
          </p:nvPr>
        </p:nvGraphicFramePr>
        <p:xfrm>
          <a:off x="899592" y="1275606"/>
          <a:ext cx="7556499" cy="3133725"/>
        </p:xfrm>
        <a:graphic>
          <a:graphicData uri="http://schemas.openxmlformats.org/drawingml/2006/table">
            <a:tbl>
              <a:tblPr bandRow="1"/>
              <a:tblGrid>
                <a:gridCol w="4716473"/>
                <a:gridCol w="1420013"/>
                <a:gridCol w="1420013"/>
              </a:tblGrid>
              <a:tr h="3930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BR 3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TERMIPAK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Производительность установки максимальная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US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kern="1200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600 </a:t>
                      </a: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кг/час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20 000 т/год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800 кг/час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6 000 т/год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Максимальное содержание влаги в осадке 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80%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80%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Допустимая норма сухого вещества в осадках 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20% - 30%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20% - 30%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Допустимая норма содержания органических веществ при сжигании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450</a:t>
                      </a: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/>
                          <a:cs typeface="Arial" panose="020B0604020202020204" pitchFamily="34" charset="0"/>
                        </a:rPr>
                        <a:t> кг/час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Helvetica"/>
                          <a:cs typeface="Arial" panose="020B0604020202020204" pitchFamily="34" charset="0"/>
                        </a:rPr>
                        <a:t>150 кг/час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Максимальная подача газа в печь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450 кВт/ч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338 кВт/ч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Время пребывания отходящих газов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мин 2 сек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мин 2 сек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Температура дожига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                    Минимум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                    Максимум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850 °C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8</a:t>
                      </a: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0 °C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850 °C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880 °C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Установленная электрическая мощность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132 кВт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kern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mbria"/>
                          <a:cs typeface="Arial" panose="020B0604020202020204" pitchFamily="34" charset="0"/>
                        </a:rPr>
                        <a:t>90 кВт</a:t>
                      </a:r>
                      <a:endParaRPr lang="ru-RU" sz="11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2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7" name="Прямоугольник 6"/>
          <p:cNvSpPr/>
          <p:nvPr/>
        </p:nvSpPr>
        <p:spPr>
          <a:xfrm>
            <a:off x="36532" y="843558"/>
            <a:ext cx="90730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i="1" dirty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FMI Process: 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Эффективная обработка продуктов сгорания</a:t>
            </a:r>
            <a:endParaRPr lang="ru-RU" sz="1400" b="1" i="1" dirty="0">
              <a:solidFill>
                <a:srgbClr val="000000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3439433"/>
              </p:ext>
            </p:extLst>
          </p:nvPr>
        </p:nvGraphicFramePr>
        <p:xfrm>
          <a:off x="3923928" y="1347614"/>
          <a:ext cx="4669967" cy="3119120"/>
        </p:xfrm>
        <a:graphic>
          <a:graphicData uri="http://schemas.openxmlformats.org/drawingml/2006/table">
            <a:tbl>
              <a:tblPr bandRow="1"/>
              <a:tblGrid>
                <a:gridCol w="1656183"/>
                <a:gridCol w="1512168"/>
                <a:gridCol w="1501616"/>
              </a:tblGrid>
              <a:tr h="14732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НАИМЕНОВАНИЕ ВЫБРОСОВ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ЗНАЧЕНИЯ ДОПУСТИМЫХ ВЫБРОСОВ 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мг/Нм</a:t>
                      </a:r>
                      <a:r>
                        <a:rPr lang="ru-RU" sz="1000" b="1" baseline="30000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Средние годовые значения выбросов установки SUN SAND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NOx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HCI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0,8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SO</a:t>
                      </a:r>
                      <a:r>
                        <a:rPr lang="ru-RU" sz="1000" b="1" baseline="-250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ru-RU" sz="1100" baseline="-25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19,5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5,9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COT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пыли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фтористого водорода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4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0,2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ртути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0,035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диоксины и фураны 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0,1 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нг/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000" b="1" baseline="300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0,005 нг/</a:t>
                      </a:r>
                      <a:r>
                        <a:rPr lang="en-US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H</a:t>
                      </a:r>
                      <a:r>
                        <a:rPr lang="ru-RU" sz="10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м</a:t>
                      </a:r>
                      <a:r>
                        <a:rPr lang="ru-RU" sz="1000" b="1" baseline="30000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3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0800" marR="50800" marT="50800" marB="5080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8" name="Этап 1 : Нейтрализация кислотных газов непосредственно в камере горения…"/>
          <p:cNvSpPr/>
          <p:nvPr/>
        </p:nvSpPr>
        <p:spPr>
          <a:xfrm>
            <a:off x="755576" y="1635646"/>
            <a:ext cx="2721917" cy="236603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defTabSz="449580">
              <a:lnSpc>
                <a:spcPct val="100000"/>
              </a:lnSpc>
              <a:defRPr sz="2400">
                <a:solidFill>
                  <a:schemeClr val="accent3">
                    <a:hueOff val="-333989"/>
                    <a:satOff val="3917"/>
                    <a:lumOff val="-6666"/>
                  </a:schemeClr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1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1 :</a:t>
            </a:r>
            <a:br>
              <a:rPr sz="1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Нейтрализация кислотных газов непосредственно в камере горения </a:t>
            </a:r>
          </a:p>
          <a:p>
            <a:pPr>
              <a:lnSpc>
                <a:spcPct val="100000"/>
              </a:lnSpc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 lang="ru-RU" sz="1000" b="1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 lang="ru-RU" sz="1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sz="2400" b="1">
                <a:latin typeface="Helvetica"/>
                <a:ea typeface="Helvetica"/>
                <a:cs typeface="Helvetica"/>
                <a:sym typeface="Helvetica"/>
              </a:defRPr>
            </a:pPr>
            <a:endParaRPr sz="1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defRPr sz="2400">
                <a:solidFill>
                  <a:schemeClr val="accent2">
                    <a:hueOff val="4199809"/>
                    <a:satOff val="-2937"/>
                    <a:lumOff val="11608"/>
                  </a:schemeClr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1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2 :</a:t>
            </a:r>
            <a:br>
              <a:rPr sz="1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Фильтрация и задержка золы на первом уровне рукавного фильтра </a:t>
            </a:r>
          </a:p>
          <a:p>
            <a:pPr>
              <a:lnSpc>
                <a:spcPct val="100000"/>
              </a:lnSpc>
              <a:defRPr sz="2400" b="1"/>
            </a:pPr>
            <a:endParaRPr lang="ru-RU" sz="1000" b="1" u="sng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sz="2400" b="1"/>
            </a:pPr>
            <a:endParaRPr lang="ru-RU" sz="1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defRPr sz="2400" b="1"/>
            </a:pPr>
            <a:endParaRPr sz="1000" b="1" u="sng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449580">
              <a:lnSpc>
                <a:spcPct val="100000"/>
              </a:lnSpc>
              <a:defRPr sz="2400" b="1">
                <a:solidFill>
                  <a:schemeClr val="accent4">
                    <a:satOff val="1488"/>
                    <a:lumOff val="-7242"/>
                  </a:schemeClr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rPr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3 :</a:t>
            </a:r>
            <a:br>
              <a:rPr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sz="1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Адсорбция </a:t>
            </a:r>
            <a:r>
              <a:rPr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sz="1000" u="sng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абсорбция </a:t>
            </a:r>
            <a:r>
              <a:rPr sz="1000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вторичном уровне рукавного фильтра </a:t>
            </a:r>
          </a:p>
        </p:txBody>
      </p:sp>
    </p:spTree>
    <p:extLst>
      <p:ext uri="{BB962C8B-B14F-4D97-AF65-F5344CB8AC3E}">
        <p14:creationId xmlns:p14="http://schemas.microsoft.com/office/powerpoint/2010/main" val="214672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17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203598"/>
            <a:ext cx="5731843" cy="3461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RMIPACK : Экономичная и малогабаритная установка для обработки до 4000 тонн осадков сточных вод в год"/>
          <p:cNvSpPr/>
          <p:nvPr/>
        </p:nvSpPr>
        <p:spPr>
          <a:xfrm>
            <a:off x="100016" y="858438"/>
            <a:ext cx="9008488" cy="2731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FMI Process: </a:t>
            </a:r>
            <a:r>
              <a:rPr lang="ru-RU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Преимущества технологии сжигания </a:t>
            </a: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SUN SAND</a:t>
            </a:r>
            <a:r>
              <a:rPr lang="ru-RU" sz="1400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®</a:t>
            </a:r>
            <a:endParaRPr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689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775324" y="62503"/>
            <a:ext cx="2368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ГРУППА КОМПАНИЙ «КНТП»</a:t>
            </a:r>
            <a:endParaRPr lang="ru-RU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776" y="339542"/>
            <a:ext cx="1075202" cy="36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978" y="339542"/>
            <a:ext cx="948510" cy="360000"/>
          </a:xfrm>
          <a:prstGeom prst="rect">
            <a:avLst/>
          </a:prstGeom>
        </p:spPr>
      </p:pic>
      <p:pic>
        <p:nvPicPr>
          <p:cNvPr id="9" name="Logo FMI PROCESS.bmp" descr="Logo FMI PROCESS.bmp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466930" y="4743836"/>
            <a:ext cx="671572" cy="392112"/>
          </a:xfrm>
          <a:prstGeom prst="rect">
            <a:avLst/>
          </a:prstGeom>
          <a:ln w="3175">
            <a:miter lim="400000"/>
          </a:ln>
        </p:spPr>
      </p:pic>
      <p:sp>
        <p:nvSpPr>
          <p:cNvPr id="10" name="TERMIPACK : Экономичная и малогабаритная установка для обработки до 4000 тонн осадков сточных вод в год"/>
          <p:cNvSpPr/>
          <p:nvPr/>
        </p:nvSpPr>
        <p:spPr>
          <a:xfrm>
            <a:off x="100016" y="858438"/>
            <a:ext cx="9008488" cy="27315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/>
          <a:p>
            <a:pPr algn="ctr">
              <a:lnSpc>
                <a:spcPct val="100000"/>
              </a:lnSpc>
              <a:defRPr b="1"/>
            </a:pPr>
            <a:r>
              <a:rPr lang="en-US" sz="1400" b="1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"/>
              </a:rPr>
              <a:t>FMI Process</a:t>
            </a:r>
            <a:endParaRPr sz="1400" b="1" i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Запатентованная конструкция печи позволяющая устранить деформацию, благодаря системе без использования огнеупорного кирпича"/>
          <p:cNvSpPr/>
          <p:nvPr/>
        </p:nvSpPr>
        <p:spPr>
          <a:xfrm>
            <a:off x="84225" y="1203598"/>
            <a:ext cx="9024279" cy="488595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28575" tIns="28575" rIns="28575" bIns="28575" anchor="ctr">
            <a:spAutoFit/>
          </a:bodyPr>
          <a:lstStyle>
            <a:lvl1pPr defTabSz="449580">
              <a:lnSpc>
                <a:spcPct val="100000"/>
              </a:lnSpc>
              <a:defRPr b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lvl1pPr>
          </a:lstStyle>
          <a:p>
            <a:pPr algn="ctr"/>
            <a:r>
              <a:rPr sz="14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Запатентованная конструкция </a:t>
            </a:r>
            <a:r>
              <a:rPr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печи</a:t>
            </a:r>
            <a:r>
              <a:rPr lang="ru-RU"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,</a:t>
            </a:r>
            <a:r>
              <a:rPr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 </a:t>
            </a:r>
            <a:r>
              <a:rPr sz="14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позволяющая устранить </a:t>
            </a:r>
            <a:r>
              <a:rPr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деформацию </a:t>
            </a:r>
            <a:r>
              <a:rPr sz="14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благодаря </a:t>
            </a:r>
            <a:r>
              <a:rPr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системе</a:t>
            </a:r>
            <a:endParaRPr lang="ru-RU" sz="1400" i="1" dirty="0" smtClean="0">
              <a:latin typeface="Arial" panose="020B0604020202020204" pitchFamily="34" charset="0"/>
              <a:ea typeface="Times New Roman"/>
              <a:cs typeface="Arial" panose="020B0604020202020204" pitchFamily="34" charset="0"/>
              <a:sym typeface="Times New Roman"/>
            </a:endParaRPr>
          </a:p>
          <a:p>
            <a:pPr algn="ctr"/>
            <a:r>
              <a:rPr sz="1400" i="1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без </a:t>
            </a:r>
            <a:r>
              <a:rPr sz="1400" i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  <a:sym typeface="Times New Roman"/>
              </a:rPr>
              <a:t>использования огнеупорного кирпича</a:t>
            </a:r>
          </a:p>
        </p:txBody>
      </p:sp>
      <p:pic>
        <p:nvPicPr>
          <p:cNvPr id="12" name="Picture 2" descr="\\kntp.local\dfs\frdata\a.plekhanov\Desktop\2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419" y="1689054"/>
            <a:ext cx="2833945" cy="289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\\kntp.local\dfs\frdata\a.plekhanov\Desktop\3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0095" y="2067694"/>
            <a:ext cx="3357103" cy="2514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47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</TotalTime>
  <Words>969</Words>
  <Application>Microsoft Office PowerPoint</Application>
  <PresentationFormat>Экран (16:9)</PresentationFormat>
  <Paragraphs>176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Титова Ольга Андреевна</dc:creator>
  <cp:lastModifiedBy>Alexander Plekhanov</cp:lastModifiedBy>
  <cp:revision>35</cp:revision>
  <dcterms:created xsi:type="dcterms:W3CDTF">2018-01-26T09:47:51Z</dcterms:created>
  <dcterms:modified xsi:type="dcterms:W3CDTF">2018-03-16T11:20:49Z</dcterms:modified>
</cp:coreProperties>
</file>