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59" r:id="rId9"/>
    <p:sldId id="262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50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8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8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63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62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91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5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94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03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91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93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66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38BFD-B2AF-402D-BF8C-365A42343D1B}" type="datetimeFigureOut">
              <a:rPr lang="ru-RU" smtClean="0"/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A3A08-245B-4136-89DC-F7DF9C91F9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96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923678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Солдатова Людмила Васильевна</a:t>
            </a:r>
            <a:endParaRPr lang="ru-RU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Проблемы внедрения наилучших доступных технологий в сфере ВКХ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56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595" y="1461826"/>
            <a:ext cx="66967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Жесткая система нормирования качества сточных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четкого разделения ответственности между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абонентами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организациями ВКХ по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возмещению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ущерба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водному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объекту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Избыточные требования со стороны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контролирующих</a:t>
            </a: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органов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начислений ущерба при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несоблюдении</a:t>
            </a:r>
          </a:p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действующих нормативов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70174" y="843558"/>
            <a:ext cx="4118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 проблемы</a:t>
            </a:r>
            <a:endParaRPr lang="ru-RU" sz="8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5" descr="Волг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7000"/>
                    </a14:imgEffect>
                    <a14:imgEffect>
                      <a14:brightnessContrast bright="2000" contrast="-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19782"/>
            <a:ext cx="1919879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O:\Экология\ФОТО\фото НСА\20170623_09464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  <a14:imgEffect>
                      <a14:brightnessContrast bright="3000"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835" y="2715926"/>
            <a:ext cx="1920000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6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213417"/>
              </p:ext>
            </p:extLst>
          </p:nvPr>
        </p:nvGraphicFramePr>
        <p:xfrm>
          <a:off x="29057" y="881988"/>
          <a:ext cx="6840760" cy="3526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</a:tblGrid>
              <a:tr h="1555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Норматив, мг/л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8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ПДКп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.**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НДС для НСА ОАО «Нижегородский водоканал», разработанный на основании ПДКр.х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.**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 стран ЕС***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Технологические показатели для очищенной воды для 7е «Очистка с биологическим удалением азота и биолого-химическим удалением фосфора с ацидофикацией»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  <a:tr h="311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 взвешенных веществ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нормируется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  <a:tr h="155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 БПК5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  <a:tr h="1555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 ХПК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  <a:tr h="311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 азот аммонийных солей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нормируется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  <a:tr h="311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 азота нитратов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10,17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2,26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  <a:tr h="311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 азота нитритов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0,912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нормируется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  <a:tr h="461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Концентрация фосфора фосфатов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1,14 (определена исходя из норматива для полифосфатов)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0,326</a:t>
                      </a:r>
                      <a:endParaRPr lang="ru-RU" sz="9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9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708" marR="50708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905608" y="904118"/>
            <a:ext cx="2130888" cy="343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ПДКп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 допустимая концентрация для питьевой воды,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определенная СанПиН 2.1.4.1074-01 «Питьевая вода и водоснабжение населенных мест. Питьевая вода. Гигиенические требования к качеству воды централизованных систем питьевого водоснабжения. Контроль качества. Гигиенические требования к обеспечению безопасности систем горячего водоснабжения. Санитарно-эпидемиологические правила и нормативы», утв. Постановлением Главного государственного санитарного врача РФ от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26.09.2001№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</a:p>
          <a:p>
            <a:pPr algn="ctr"/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НДС – норматив допустимого сброса</a:t>
            </a:r>
          </a:p>
          <a:p>
            <a:pPr algn="ctr"/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ПДКр.х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предельно допустимая концентрация для водных объектов рыбохозяйственного значения, определенная приказом Минсельхоза России от 13.12.2016 N 552 "Об утверждении нормативов качества воды водных объектов рыбохозяйственного значения, в том числе нормативов предельно допустимых концентраций вредных веществ в водах водных объектов рыбохозяйственного значения"</a:t>
            </a:r>
          </a:p>
          <a:p>
            <a:pPr algn="ctr"/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***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стран ЕС – ограничения концентраций, предусмотренные Директивой Совета Европейского сообщества от 21 мая 1991 года «Об очистке городских стоков» (91/271/ЕЕС)</a:t>
            </a: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**** Согласно ИТС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10-2015</a:t>
            </a: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600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технологические </a:t>
            </a:r>
            <a:r>
              <a:rPr lang="ru-RU" altLang="ru-RU" sz="600" u="sng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</a:t>
            </a:r>
            <a:r>
              <a:rPr lang="ru-RU" altLang="ru-RU" sz="600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показатели концентрации загрязняющих веществ, объема и (или) массы выбросов, сбросов загрязняющих веществ, образования отходов, потребления воды и использования энергетических ресурсов в расчете на единицу времени или единицу производимой продукции (товара), выполняемой работы, оказываемой </a:t>
            </a:r>
            <a:r>
              <a:rPr lang="ru-RU" altLang="ru-RU" sz="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услуги</a:t>
            </a:r>
          </a:p>
          <a:p>
            <a:pPr lvl="0" indent="3429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600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технологические </a:t>
            </a:r>
            <a:r>
              <a:rPr lang="ru-RU" altLang="ru-RU" sz="600" u="sng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нормативы</a:t>
            </a:r>
            <a:r>
              <a:rPr lang="ru-RU" altLang="ru-RU" sz="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нормативы выбросов, сбросов загрязняющих веществ, нормативы допустимых физических воздействий, которые устанавливаются с применением технологических </a:t>
            </a:r>
            <a:r>
              <a:rPr lang="ru-RU" altLang="ru-RU" sz="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показателей</a:t>
            </a:r>
            <a:endParaRPr lang="ru-RU" sz="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76706" y="258092"/>
            <a:ext cx="5740931" cy="338554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Сравнительная характеристика нормативов качества воды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595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32040" y="123477"/>
            <a:ext cx="4211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Коэффициенты к плате за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НВОС*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предприятий 1 категории с 01.01.2020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8107"/>
              </p:ext>
            </p:extLst>
          </p:nvPr>
        </p:nvGraphicFramePr>
        <p:xfrm>
          <a:off x="43114" y="857671"/>
          <a:ext cx="906539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833"/>
                <a:gridCol w="8033557"/>
              </a:tblGrid>
              <a:tr h="181971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Коэффициент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Основания применения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объем или массу выбросов загрязняющих веществ, сбросов загрязняющих веществ в пределах технологических нормативов после внедрения наилучших доступных технологий на объекте, оказывающем негативное воздействие на окружающую среду;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объем или массу отходов производства и потребления, подлежащих накоплению и фактически использованных с момента образования в собственном производстве в соответствии с технологическим регламентом или переданных для использования в течение срока, предусмотренного законодательством Российской Федерации в области обращения с отходами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объем или массу выбросов загрязняющих веществ, сбросов загрязняющих веществ в пределах нормативов допустимых выбросов, нормативов допустимых сбросов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объем или массу отходов производства и потребления, размещенных в пределах лимитов на их размещение, а также в соответствии с отчетностью об образовании, использовании, обезвреживании и о размещении отходов производства и потребления, представляемой в соответствии с законодательством Российской Федерации в области обращения с отходами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объем или массу выбросов загрязняющих веществ, сбросов загрязняющих веществ в пределах временно разрешенных выбросов, временно разрешенных сбросов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объем или массу отходов производства и потребления, размещенных с превышением установленных лимитов на их размещение либо указанных в декларации о воздействии на окружающую среду, а также в отчетности об образовании, использовании, обезвреживании и о размещении отходов производства и потребления, представляемой в соответствии с законодательством Российской Федерации в области обращения с отходами</a:t>
                      </a:r>
                      <a:endParaRPr lang="ru-RU" sz="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9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объем или массу выбросов загрязняющих веществ, сбросов загрязняющих веществ, превышающих установленные для объектов I категории такие объем или массу, а также превышающих указанные в декларации о воздействии на окружающую среду для объектов II категории такие объем или массу</a:t>
                      </a:r>
                      <a:endParaRPr lang="ru-RU" sz="9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508104" y="4494753"/>
            <a:ext cx="348204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НВОС – негативное воздействие на окружающую среду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367955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976943"/>
            <a:ext cx="8640960" cy="120032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Минприроды России от 13.04.2009 N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Методики исчисления размера вреда, причиненного водным объектам вследствие нарушения водного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законодательства»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Зарегистрировано в Минюсте России 25.05.2009 N 13989)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2807824" y="2355726"/>
            <a:ext cx="360000" cy="3600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2882210"/>
            <a:ext cx="5472608" cy="120032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вреда, причиненного Чебоксарскому вдхр. /р.Волга/, в результате сброса сточных вод после очистных сооружений Нижегородской станции аэрации, при не достижении ПДКр.х. рядом веществ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3159208"/>
            <a:ext cx="2231568" cy="646331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Ориентировочно</a:t>
            </a: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млн руб./сутки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10" idx="3"/>
            <a:endCxn id="11" idx="1"/>
          </p:cNvCxnSpPr>
          <p:nvPr/>
        </p:nvCxnSpPr>
        <p:spPr>
          <a:xfrm flipV="1">
            <a:off x="5724128" y="3482374"/>
            <a:ext cx="8640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520" y="976943"/>
            <a:ext cx="8640960" cy="369332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Вред водным объектам при сбросе сточных вод через ЦСВ возмещают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051520" y="1489006"/>
            <a:ext cx="360000" cy="3600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748999" y="1489006"/>
            <a:ext cx="360000" cy="360000"/>
          </a:xfrm>
          <a:prstGeom prst="down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51520" y="1986394"/>
            <a:ext cx="3960000" cy="369332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ВКХ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48999" y="1986394"/>
            <a:ext cx="3960000" cy="369332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Абоненты организаций ВКХ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2787774"/>
            <a:ext cx="8640960" cy="646331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возмещения вреда организациями ВКХ и абонентами</a:t>
            </a:r>
          </a:p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разграничен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507854"/>
            <a:ext cx="864096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Методика 87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применяется к организациям, осуществляющим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водоотведение,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выявления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ими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сброса абонентом в централизованную систему водоотведения сточных вод, не соответствующих нормативам допустимых сбросов абонентов, лимитам на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сбросы,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нормативам водоотведения (сброса) по составу сточных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уведомления об этом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по надзору в сфере природопользования и ее территориальных органов, осуществляющих федеральный государственный экологический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предоставлением подтверждающих результатов лабораторных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исследований.</a:t>
            </a:r>
          </a:p>
          <a:p>
            <a:pPr algn="ctr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случаях Методика применяется к абонентам, допустившим такой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сброс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8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02.rl0.ru/3d978a68056bec141fdc6194007c1830/c612x544/media.istockphoto.com/vectors/scales-of-justice-vector-id474209955?k=6&amp;m=474209955&amp;s=612x612&amp;w=0&amp;h=6C3kiZ6wm6U36_Rz9IeUq89hQiDTqXoQrPEsX7JAdhg=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789229"/>
            <a:ext cx="4454999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31840" y="676347"/>
            <a:ext cx="3012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Ожидания от НДТ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99568"/>
            <a:ext cx="4032448" cy="313932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Риски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Затраты на внедрение НДТ не окупятся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Увеличение платы за НВОС в части сброса сточных вод в перспективе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Двойное нормирование (ТНВ, ГН, ПДКр.х.)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Неясные механизмы получения КЭР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Неясные перспективы по внедрению автоматического контроля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1199567"/>
            <a:ext cx="4032448" cy="313932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u="sng" dirty="0" smtClean="0"/>
              <a:t>Возможные стимулы</a:t>
            </a:r>
          </a:p>
          <a:p>
            <a:pPr algn="ctr"/>
            <a:endParaRPr lang="ru-RU" b="1" u="sng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Система господдержки внедрения НДТ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Приоритет ТНВ над ГН и ПДКр.х.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/>
              <a:t>Сокращение перечня нормируемых веществ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Требования соответствующие возможностям промышленности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Гибкая система платежей за НВОС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/>
              <a:t>Окупаемость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36619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3688" y="771550"/>
            <a:ext cx="56732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для решения проблем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9622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разработки подзаконных актов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реализующих внедрение наилучших доступных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изменить Методику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87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частности, необходимо наложить мораторий на ее применение в период проведение предприятиями, в том числе и организациями ВКХ природоохранных мероприятий направленных на реконструкцию (модернизацию) очистных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процедуру разделения ответственности за причинение вреда окружающей среды между организациями ВКХ и их абонентами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четким урегулированием принципа «загрязнитель-платит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2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1119" y="235572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Спасибо за внимание!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2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987</Words>
  <Application>Microsoft Office PowerPoint</Application>
  <PresentationFormat>Экран (16:9)</PresentationFormat>
  <Paragraphs>111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Титова Ольга Андреевна</dc:creator>
  <cp:lastModifiedBy>Солдатова Людмила Васильевна</cp:lastModifiedBy>
  <cp:revision>48</cp:revision>
  <dcterms:created xsi:type="dcterms:W3CDTF">2018-01-26T09:47:51Z</dcterms:created>
  <dcterms:modified xsi:type="dcterms:W3CDTF">2018-03-20T11:02:36Z</dcterms:modified>
</cp:coreProperties>
</file>