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495" r:id="rId2"/>
    <p:sldId id="483" r:id="rId3"/>
    <p:sldId id="507" r:id="rId4"/>
    <p:sldId id="480" r:id="rId5"/>
    <p:sldId id="478" r:id="rId6"/>
    <p:sldId id="496" r:id="rId7"/>
    <p:sldId id="479" r:id="rId8"/>
    <p:sldId id="481" r:id="rId9"/>
    <p:sldId id="484" r:id="rId10"/>
    <p:sldId id="485" r:id="rId11"/>
    <p:sldId id="505" r:id="rId12"/>
    <p:sldId id="501" r:id="rId13"/>
    <p:sldId id="504" r:id="rId14"/>
    <p:sldId id="500" r:id="rId15"/>
    <p:sldId id="498" r:id="rId16"/>
    <p:sldId id="499" r:id="rId17"/>
    <p:sldId id="50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94D1"/>
    <a:srgbClr val="4574A5"/>
    <a:srgbClr val="0D1D30"/>
    <a:srgbClr val="1A3F6D"/>
    <a:srgbClr val="245FA6"/>
    <a:srgbClr val="5891CD"/>
    <a:srgbClr val="FFFFFF"/>
    <a:srgbClr val="1B56A2"/>
    <a:srgbClr val="FFCD8F"/>
    <a:srgbClr val="FFF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8" autoAdjust="0"/>
    <p:restoredTop sz="99090" autoAdjust="0"/>
  </p:normalViewPr>
  <p:slideViewPr>
    <p:cSldViewPr snapToGrid="0">
      <p:cViewPr varScale="1">
        <p:scale>
          <a:sx n="107" d="100"/>
          <a:sy n="107" d="100"/>
        </p:scale>
        <p:origin x="-1736" y="-96"/>
      </p:cViewPr>
      <p:guideLst>
        <p:guide orient="horz" pos="938"/>
        <p:guide pos="2654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35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0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/>
            </a:lvl1pPr>
          </a:lstStyle>
          <a:p>
            <a:pPr>
              <a:defRPr/>
            </a:pPr>
            <a:fld id="{4F403CB5-1D3E-9441-AFB9-C4EA9B1AF2A2}" type="datetimeFigureOut">
              <a:rPr lang="ru-RU"/>
              <a:pPr>
                <a:defRPr/>
              </a:pPr>
              <a:t>20.12.17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0"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/>
            </a:lvl1pPr>
          </a:lstStyle>
          <a:p>
            <a:pPr>
              <a:defRPr/>
            </a:pPr>
            <a:fld id="{0C62ACF4-5DD7-8E46-99E5-BEF272F45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442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Calibri" charset="0"/>
              </a:defRPr>
            </a:lvl1pPr>
          </a:lstStyle>
          <a:p>
            <a:pPr>
              <a:defRPr/>
            </a:pPr>
            <a:fld id="{FB0FD32C-9B2E-0B43-8125-D6163D9EE81E}" type="datetimeFigureOut">
              <a:rPr lang="ru-RU"/>
              <a:pPr>
                <a:defRPr/>
              </a:pPr>
              <a:t>20.12.17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Calibri" charset="0"/>
              </a:defRPr>
            </a:lvl1pPr>
          </a:lstStyle>
          <a:p>
            <a:pPr>
              <a:defRPr/>
            </a:pPr>
            <a:fld id="{7DCB6AF5-1698-8E4E-A4E1-9574AA9C2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91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>
              <a:latin typeface="Calibri" charset="0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D08EDEE0-F998-6F4C-880D-2A83FEED9A31}" type="slidenum">
              <a:rPr kumimoji="0" lang="ru-RU" sz="1200">
                <a:latin typeface="Calibri" charset="0"/>
              </a:rPr>
              <a:pPr/>
              <a:t>1</a:t>
            </a:fld>
            <a:endParaRPr kumimoji="0"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dirty="0">
              <a:latin typeface="Calibri" charset="0"/>
            </a:endParaRP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8F52325E-9510-B441-A3DC-4E400AF15879}" type="slidenum">
              <a:rPr kumimoji="0" lang="ru-RU" sz="1200">
                <a:latin typeface="Calibri" charset="0"/>
              </a:rPr>
              <a:pPr/>
              <a:t>11</a:t>
            </a:fld>
            <a:endParaRPr kumimoji="0"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dirty="0">
              <a:latin typeface="Calibri" charset="0"/>
            </a:endParaRP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8F52325E-9510-B441-A3DC-4E400AF15879}" type="slidenum">
              <a:rPr kumimoji="0" lang="ru-RU" sz="1200">
                <a:latin typeface="Calibri" charset="0"/>
              </a:rPr>
              <a:pPr/>
              <a:t>12</a:t>
            </a:fld>
            <a:endParaRPr kumimoji="0"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dirty="0">
              <a:latin typeface="Calibri" charset="0"/>
            </a:endParaRP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8F52325E-9510-B441-A3DC-4E400AF15879}" type="slidenum">
              <a:rPr kumimoji="0" lang="ru-RU" sz="1200">
                <a:latin typeface="Calibri" charset="0"/>
              </a:rPr>
              <a:pPr/>
              <a:t>13</a:t>
            </a:fld>
            <a:endParaRPr kumimoji="0"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102D0-C912-4AB3-9BB3-DD1F3702DA07}" type="slidenum">
              <a:rPr lang="en-GB"/>
              <a:pPr/>
              <a:t>15</a:t>
            </a:fld>
            <a:endParaRPr lang="en-GB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149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>
              <a:latin typeface="Calibri" charset="0"/>
            </a:endParaRPr>
          </a:p>
        </p:txBody>
      </p:sp>
      <p:sp>
        <p:nvSpPr>
          <p:cNvPr id="191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FCF0FA7D-D98A-AF41-AE56-0A5AFE2AAAF2}" type="slidenum">
              <a:rPr kumimoji="0" lang="ru-RU" sz="1200">
                <a:latin typeface="Calibri" charset="0"/>
              </a:rPr>
              <a:pPr/>
              <a:t>17</a:t>
            </a:fld>
            <a:endParaRPr kumimoji="0"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7473A-81FD-0349-BC94-E846ED5D1C7D}" type="datetimeFigureOut">
              <a:rPr lang="ru-RU"/>
              <a:pPr>
                <a:defRPr/>
              </a:pPr>
              <a:t>20.12.17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D8FCC-E5E7-0046-9323-98FA9FA0C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7592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17597-CB70-6D49-8503-8C39C9844090}" type="datetimeFigureOut">
              <a:rPr lang="ru-RU"/>
              <a:pPr>
                <a:defRPr/>
              </a:pPr>
              <a:t>20.12.17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6C902-176B-F74E-919A-804E16202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339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6054-9830-444D-9911-DD941E7CED81}" type="datetimeFigureOut">
              <a:rPr lang="ru-RU"/>
              <a:pPr>
                <a:defRPr/>
              </a:pPr>
              <a:t>20.12.17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D0E10-153D-F641-A4A5-4FB81178E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9033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9876E-3E42-7E4D-97F5-698692A4321D}" type="datetimeFigureOut">
              <a:rPr lang="ru-RU"/>
              <a:pPr>
                <a:defRPr/>
              </a:pPr>
              <a:t>20.12.17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A135-7FA1-E14C-AC80-AD41EFE0D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12034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B0B50-C1BF-D54A-BD40-BC237ACEE8D0}" type="datetimeFigureOut">
              <a:rPr lang="ru-RU"/>
              <a:pPr>
                <a:defRPr/>
              </a:pPr>
              <a:t>20.12.17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C705B-11C0-FA48-9DDB-CFAA19A9D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1575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05AEA-2D7F-C74B-AE24-D9C08FC7BF44}" type="datetimeFigureOut">
              <a:rPr lang="ru-RU"/>
              <a:pPr>
                <a:defRPr/>
              </a:pPr>
              <a:t>20.12.17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7BF77-0695-394F-B91B-AED02EED8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76440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881B-25D5-9843-A607-8D72CA98A693}" type="datetimeFigureOut">
              <a:rPr lang="ru-RU"/>
              <a:pPr>
                <a:defRPr/>
              </a:pPr>
              <a:t>20.12.17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EB8B4-5C37-FC40-8504-1E0715E76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834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112C-432F-A347-97D4-2FB0EA7E0D1D}" type="datetimeFigureOut">
              <a:rPr lang="ru-RU"/>
              <a:pPr>
                <a:defRPr/>
              </a:pPr>
              <a:t>20.12.17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7DB4-CC0E-5347-A4B6-B0A2FD225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56769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81356-9F9D-4E42-A67F-147C132D54BE}" type="datetimeFigureOut">
              <a:rPr lang="ru-RU"/>
              <a:pPr>
                <a:defRPr/>
              </a:pPr>
              <a:t>20.12.17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08C2-2002-3E49-87E6-5039600F0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04082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A9F4C-CCE0-0948-8047-C578885CC05C}" type="datetimeFigureOut">
              <a:rPr lang="ru-RU"/>
              <a:pPr>
                <a:defRPr/>
              </a:pPr>
              <a:t>20.12.17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D84C-6E4D-3544-B649-45C11088C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0707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4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" name="Прямоугольный треугольник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F59BD4-C826-6B4A-8F0A-6A00FFFCE68B}" type="datetimeFigureOut">
              <a:rPr lang="ru-RU"/>
              <a:pPr>
                <a:defRPr/>
              </a:pPr>
              <a:t>20.12.17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80AF3F-EFA1-964F-AC10-1935CC1BB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2148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jpeg"/><Relationship Id="rId15" Type="http://schemas.openxmlformats.org/officeDocument/2006/relationships/image" Target="../media/image4.jpeg"/><Relationship Id="rId16" Type="http://schemas.openxmlformats.org/officeDocument/2006/relationships/image" Target="../media/image5.jpeg"/><Relationship Id="rId1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1" descr="фон презентации Alta.jpe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3571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rgbClr val="045C75"/>
                </a:solidFill>
                <a:latin typeface="Constantia" charset="0"/>
              </a:defRPr>
            </a:lvl1pPr>
          </a:lstStyle>
          <a:p>
            <a:pPr>
              <a:defRPr/>
            </a:pPr>
            <a:fld id="{B598EF0C-3050-884C-AA11-1DFB2AC17907}" type="datetimeFigureOut">
              <a:rPr lang="ru-RU"/>
              <a:pPr>
                <a:defRPr/>
              </a:pPr>
              <a:t>20.12.17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solidFill>
                  <a:srgbClr val="045C75"/>
                </a:solidFill>
                <a:latin typeface="Constantia" charset="0"/>
              </a:defRPr>
            </a:lvl1pPr>
          </a:lstStyle>
          <a:p>
            <a:pPr>
              <a:defRPr/>
            </a:pPr>
            <a:fld id="{18C6691A-34D9-C747-A377-5A12AAEC7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2" name="Изображение 16" descr="фон презентации Alta.jpe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395288" cy="9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Изображение 19" descr="фон презентации Alta.jpe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0"/>
            <a:ext cx="47132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Изображение 20" descr="фон презентации Alta.jpe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34194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Изображение 22" descr="фон презентации Alta.jpe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4450"/>
            <a:ext cx="2070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5" r:id="rId9"/>
    <p:sldLayoutId id="2147484413" r:id="rId10"/>
    <p:sldLayoutId id="2147484414" r:id="rId11"/>
  </p:sldLayoutIdLst>
  <p:transition xmlns:p14="http://schemas.microsoft.com/office/powerpoint/2010/main"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5000" kern="12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Calibri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Calibri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Calibri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Calibri" pitchFamily="34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0"/>
        <a:buChar char=""/>
        <a:defRPr kumimoji="1" sz="26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kumimoji="1" sz="21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0"/>
        <a:buChar char="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0"/>
        <a:buChar char="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7" Type="http://schemas.openxmlformats.org/officeDocument/2006/relationships/image" Target="../media/image15.jpg"/><Relationship Id="rId8" Type="http://schemas.openxmlformats.org/officeDocument/2006/relationships/image" Target="../media/image16.jp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959" y="329314"/>
            <a:ext cx="9008985" cy="1296903"/>
          </a:xfrm>
        </p:spPr>
        <p:txBody>
          <a:bodyPr/>
          <a:lstStyle/>
          <a:p>
            <a:pPr marR="0" eaLnBrk="1" hangingPunct="1"/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Альтернативные решения центральному канализованию</a:t>
            </a:r>
          </a:p>
          <a:p>
            <a:pPr marR="0" eaLnBrk="1" hangingPunct="1"/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«Удаленный̆ </a:t>
            </a:r>
            <a:r>
              <a:rPr lang="ru-RU" sz="2400" b="1" dirty="0">
                <a:solidFill>
                  <a:schemeClr val="tx2"/>
                </a:solidFill>
                <a:latin typeface="+mj-lt"/>
              </a:rPr>
              <a:t>технолог,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эффективный̆ </a:t>
            </a:r>
            <a:r>
              <a:rPr lang="ru-RU" sz="2400" b="1" dirty="0">
                <a:solidFill>
                  <a:schemeClr val="tx2"/>
                </a:solidFill>
                <a:latin typeface="+mj-lt"/>
              </a:rPr>
              <a:t>контроль и </a:t>
            </a:r>
            <a:endParaRPr lang="ru-RU" sz="2400" b="1" dirty="0" smtClean="0">
              <a:solidFill>
                <a:schemeClr val="tx2"/>
              </a:solidFill>
              <a:latin typeface="+mj-lt"/>
            </a:endParaRPr>
          </a:p>
          <a:p>
            <a:pPr marR="0" eaLnBrk="1" hangingPunct="1"/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управление </a:t>
            </a:r>
            <a:r>
              <a:rPr lang="ru-RU" sz="2400" b="1" dirty="0">
                <a:solidFill>
                  <a:schemeClr val="tx2"/>
                </a:solidFill>
                <a:latin typeface="+mj-lt"/>
              </a:rPr>
              <a:t>очистными сооружениями» </a:t>
            </a:r>
          </a:p>
          <a:p>
            <a:pPr marR="0" eaLnBrk="1" hangingPunct="1"/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5367" name="Picture 8" descr="C:\Users\aav\Desktop\Цветок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9" y="1594246"/>
            <a:ext cx="6515881" cy="503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19770" y="6403119"/>
            <a:ext cx="3037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eaLnBrk="1" hangingPunct="1"/>
            <a:r>
              <a:rPr lang="ru-RU" sz="1800" dirty="0">
                <a:solidFill>
                  <a:schemeClr val="tx2"/>
                </a:solidFill>
              </a:rPr>
              <a:t>Компания </a:t>
            </a:r>
            <a:r>
              <a:rPr lang="en-US" sz="1800" dirty="0">
                <a:solidFill>
                  <a:schemeClr val="tx2"/>
                </a:solidFill>
              </a:rPr>
              <a:t>Alta </a:t>
            </a:r>
            <a:r>
              <a:rPr lang="en-US" sz="1800" dirty="0" smtClean="0">
                <a:solidFill>
                  <a:schemeClr val="tx2"/>
                </a:solidFill>
              </a:rPr>
              <a:t>Group</a:t>
            </a:r>
            <a:r>
              <a:rPr lang="ru-RU" sz="1800" dirty="0" smtClean="0">
                <a:solidFill>
                  <a:schemeClr val="tx2"/>
                </a:solidFill>
              </a:rPr>
              <a:t>, 2017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5738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133" y="3543300"/>
            <a:ext cx="4301067" cy="3251200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879340" y="6172834"/>
            <a:ext cx="1470660" cy="545226"/>
            <a:chOff x="3622040" y="3416934"/>
            <a:chExt cx="1629300" cy="545226"/>
          </a:xfrm>
        </p:grpSpPr>
        <p:sp>
          <p:nvSpPr>
            <p:cNvPr id="13" name="Пятиугольник 12"/>
            <p:cNvSpPr/>
            <p:nvPr/>
          </p:nvSpPr>
          <p:spPr>
            <a:xfrm>
              <a:off x="3622040" y="3427679"/>
              <a:ext cx="1629300" cy="534481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ea typeface="Times New Roman"/>
                  <a:cs typeface="Times New Roman"/>
                </a:rPr>
                <a:t> 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4" name="Надпись 68"/>
            <p:cNvSpPr txBox="1"/>
            <p:nvPr/>
          </p:nvSpPr>
          <p:spPr>
            <a:xfrm>
              <a:off x="3692683" y="3416934"/>
              <a:ext cx="1210688" cy="48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 smtClean="0">
                  <a:solidFill>
                    <a:srgbClr val="243F71"/>
                  </a:solidFill>
                  <a:latin typeface="Calibri Light"/>
                  <a:ea typeface="Calibri"/>
                  <a:cs typeface="Arial"/>
                </a:rPr>
                <a:t>ИТОГ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2" name="Изображение 1" descr="Монтаж 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5" t="12925" r="10692" b="20593"/>
          <a:stretch/>
        </p:blipFill>
        <p:spPr>
          <a:xfrm rot="5400000">
            <a:off x="781457" y="2826157"/>
            <a:ext cx="3250384" cy="4686301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46160" y="6184900"/>
            <a:ext cx="1542940" cy="522384"/>
            <a:chOff x="4984860" y="3035903"/>
            <a:chExt cx="1629300" cy="534481"/>
          </a:xfrm>
        </p:grpSpPr>
        <p:sp>
          <p:nvSpPr>
            <p:cNvPr id="15" name="Пятиугольник 14"/>
            <p:cNvSpPr/>
            <p:nvPr/>
          </p:nvSpPr>
          <p:spPr>
            <a:xfrm>
              <a:off x="4984860" y="3035903"/>
              <a:ext cx="1629300" cy="534481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ea typeface="Times New Roman"/>
                  <a:cs typeface="Times New Roman"/>
                </a:rPr>
                <a:t> 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6" name="Надпись 54"/>
            <p:cNvSpPr txBox="1"/>
            <p:nvPr/>
          </p:nvSpPr>
          <p:spPr>
            <a:xfrm>
              <a:off x="5014662" y="3037858"/>
              <a:ext cx="1462337" cy="498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kern="1200" dirty="0">
                  <a:solidFill>
                    <a:srgbClr val="243F71"/>
                  </a:solidFill>
                  <a:effectLst/>
                  <a:latin typeface="Calibri Light"/>
                  <a:ea typeface="Calibri"/>
                  <a:cs typeface="Arial"/>
                </a:rPr>
                <a:t>МОНТАЖ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0500" y="1739900"/>
            <a:ext cx="372409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ru-RU" sz="1800" dirty="0">
                <a:latin typeface="Calibri" pitchFamily="34" charset="0"/>
              </a:rPr>
              <a:t>адаптация модулей к </a:t>
            </a:r>
            <a:r>
              <a:rPr lang="ru-RU" sz="1800" dirty="0" smtClean="0">
                <a:latin typeface="Calibri" pitchFamily="34" charset="0"/>
              </a:rPr>
              <a:t>участку 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ru-RU" sz="1800" dirty="0" smtClean="0">
                <a:latin typeface="Calibri" pitchFamily="34" charset="0"/>
              </a:rPr>
              <a:t>габаритные </a:t>
            </a:r>
            <a:r>
              <a:rPr lang="ru-RU" sz="1800" dirty="0">
                <a:latin typeface="Calibri" pitchFamily="34" charset="0"/>
              </a:rPr>
              <a:t>размеры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ru-RU" sz="1800" dirty="0" smtClean="0">
                <a:latin typeface="Calibri" pitchFamily="34" charset="0"/>
              </a:rPr>
              <a:t>любой монтаж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ru-RU" sz="1800" dirty="0">
                <a:latin typeface="Calibri" pitchFamily="34" charset="0"/>
              </a:rPr>
              <a:t>увеличение производительности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800" dirty="0" smtClean="0">
                <a:latin typeface="Calibri" pitchFamily="34" charset="0"/>
              </a:rPr>
              <a:t>     по </a:t>
            </a:r>
            <a:r>
              <a:rPr lang="ru-RU" sz="1800" dirty="0">
                <a:latin typeface="Calibri" pitchFamily="34" charset="0"/>
              </a:rPr>
              <a:t>мере необходимости</a:t>
            </a:r>
          </a:p>
          <a:p>
            <a:pPr marL="285750" indent="-285750">
              <a:buFont typeface="Arial"/>
              <a:buChar char="•"/>
            </a:pPr>
            <a:endParaRPr lang="ru-RU" sz="18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189" y="1727200"/>
            <a:ext cx="437901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ru-RU" sz="1800" dirty="0">
                <a:latin typeface="Calibri" pitchFamily="34" charset="0"/>
              </a:rPr>
              <a:t>п</a:t>
            </a:r>
            <a:r>
              <a:rPr lang="ru-RU" sz="1800" dirty="0" smtClean="0">
                <a:latin typeface="Calibri" pitchFamily="34" charset="0"/>
              </a:rPr>
              <a:t>олная заводская готовность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ru-RU" sz="1800" dirty="0" smtClean="0">
                <a:latin typeface="Calibri" pitchFamily="34" charset="0"/>
              </a:rPr>
              <a:t>не требуют </a:t>
            </a:r>
            <a:r>
              <a:rPr lang="ru-RU" sz="1800" dirty="0">
                <a:latin typeface="Calibri" pitchFamily="34" charset="0"/>
              </a:rPr>
              <a:t>капитального ремонта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ru-RU" sz="1800" dirty="0">
                <a:latin typeface="Calibri" pitchFamily="34" charset="0"/>
              </a:rPr>
              <a:t>низкие эксплуатационные затраты</a:t>
            </a: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ru-RU" sz="1800" dirty="0">
                <a:latin typeface="Calibri" pitchFamily="34" charset="0"/>
              </a:rPr>
              <a:t>не требуется присутствие технического </a:t>
            </a:r>
            <a:endParaRPr lang="ru-RU" sz="1800" dirty="0" smtClean="0">
              <a:latin typeface="Calibri" pitchFamily="34" charset="0"/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800" dirty="0" smtClean="0">
                <a:latin typeface="Calibri" pitchFamily="34" charset="0"/>
              </a:rPr>
              <a:t>     персонала </a:t>
            </a:r>
            <a:r>
              <a:rPr lang="ru-RU" sz="1800" dirty="0">
                <a:latin typeface="Calibri" pitchFamily="34" charset="0"/>
              </a:rPr>
              <a:t>(SMS– оповещение)</a:t>
            </a:r>
          </a:p>
          <a:p>
            <a:endParaRPr lang="ru-RU" sz="18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4166" y="342900"/>
            <a:ext cx="455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chemeClr val="accent1"/>
                </a:solidFill>
                <a:latin typeface="Calibri" pitchFamily="34" charset="0"/>
                <a:ea typeface="Arial" charset="0"/>
              </a:rPr>
              <a:t>Производство - 1 месяц</a:t>
            </a:r>
          </a:p>
          <a:p>
            <a:pPr algn="r"/>
            <a:r>
              <a:rPr lang="ru-RU" sz="2800" dirty="0">
                <a:solidFill>
                  <a:schemeClr val="accent1"/>
                </a:solidFill>
                <a:latin typeface="Calibri" pitchFamily="34" charset="0"/>
                <a:ea typeface="Arial" charset="0"/>
              </a:rPr>
              <a:t>СМР- 1 неделя</a:t>
            </a:r>
          </a:p>
          <a:p>
            <a:pPr algn="r"/>
            <a:r>
              <a:rPr lang="ru-RU" sz="2800" dirty="0">
                <a:solidFill>
                  <a:schemeClr val="accent1"/>
                </a:solidFill>
                <a:latin typeface="Calibri" pitchFamily="34" charset="0"/>
                <a:ea typeface="Arial" charset="0"/>
              </a:rPr>
              <a:t>ПНР - 1 день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335652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686" y="360569"/>
            <a:ext cx="8992924" cy="954107"/>
          </a:xfr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dirty="0">
                <a:solidFill>
                  <a:schemeClr val="tx2"/>
                </a:solidFill>
                <a:latin typeface="+mj-lt"/>
              </a:rPr>
              <a:t>От теории к практике</a:t>
            </a:r>
          </a:p>
          <a:p>
            <a:pPr>
              <a:spcBef>
                <a:spcPct val="0"/>
              </a:spcBef>
            </a:pPr>
            <a:r>
              <a:rPr lang="ru-RU" sz="2800" dirty="0">
                <a:solidFill>
                  <a:schemeClr val="tx2"/>
                </a:solidFill>
                <a:latin typeface="+mj-lt"/>
              </a:rPr>
              <a:t>Нас. пункт в Красноярской области 600 м3/сутки</a:t>
            </a:r>
            <a:endParaRPr lang="ru-RU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Изображение 1" descr="IMG_197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9" b="16888"/>
          <a:stretch/>
        </p:blipFill>
        <p:spPr>
          <a:xfrm>
            <a:off x="0" y="1624217"/>
            <a:ext cx="9158955" cy="5233783"/>
          </a:xfrm>
          <a:prstGeom prst="rect">
            <a:avLst/>
          </a:prstGeom>
        </p:spPr>
      </p:pic>
      <p:pic>
        <p:nvPicPr>
          <p:cNvPr id="4" name="Изображение 3" descr="IMG_1975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9" t="41880" r="50248" b="40244"/>
          <a:stretch/>
        </p:blipFill>
        <p:spPr>
          <a:xfrm>
            <a:off x="6848376" y="1624217"/>
            <a:ext cx="2310580" cy="1460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86813" y="1792931"/>
            <a:ext cx="1542940" cy="522384"/>
            <a:chOff x="4984860" y="3035903"/>
            <a:chExt cx="1629300" cy="534481"/>
          </a:xfrm>
        </p:grpSpPr>
        <p:sp>
          <p:nvSpPr>
            <p:cNvPr id="8" name="Пятиугольник 7"/>
            <p:cNvSpPr/>
            <p:nvPr/>
          </p:nvSpPr>
          <p:spPr>
            <a:xfrm>
              <a:off x="4984860" y="3035903"/>
              <a:ext cx="1629300" cy="534481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ea typeface="Times New Roman"/>
                  <a:cs typeface="Times New Roman"/>
                </a:rPr>
                <a:t> 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Надпись 54"/>
            <p:cNvSpPr txBox="1"/>
            <p:nvPr/>
          </p:nvSpPr>
          <p:spPr>
            <a:xfrm>
              <a:off x="5014662" y="3037858"/>
              <a:ext cx="1462337" cy="498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kern="1200" dirty="0">
                  <a:solidFill>
                    <a:srgbClr val="243F71"/>
                  </a:solidFill>
                  <a:effectLst/>
                  <a:latin typeface="Calibri Light"/>
                  <a:ea typeface="Calibri"/>
                  <a:cs typeface="Arial"/>
                </a:rPr>
                <a:t>МОНТАЖ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178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_192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7375"/>
          <a:stretch/>
        </p:blipFill>
        <p:spPr>
          <a:xfrm>
            <a:off x="0" y="1591070"/>
            <a:ext cx="9144000" cy="526693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97686" y="360569"/>
            <a:ext cx="89929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18288" bIns="45720" numCol="1" rtlCol="0" anchor="t" anchorCtr="0" compatLnSpc="1">
            <a:prstTxWarp prst="textNoShape">
              <a:avLst/>
            </a:prstTxWarp>
            <a:spAutoFit/>
          </a:bodyPr>
          <a:lstStyle>
            <a:lvl1pPr marL="0" marR="45720" indent="0" algn="r" eaLnBrk="0" hangingPunct="0">
              <a:buClr>
                <a:srgbClr val="0BD0D9"/>
              </a:buClr>
              <a:buSzPct val="95000"/>
              <a:buFont typeface="Wingdings 2" charset="0"/>
              <a:buNone/>
              <a:defRPr>
                <a:solidFill>
                  <a:schemeClr val="tx2"/>
                </a:solidFill>
                <a:latin typeface="+mj-lt"/>
              </a:defRPr>
            </a:lvl1pPr>
            <a:lvl2pPr indent="0" algn="ctr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0"/>
              <a:buNone/>
              <a:defRPr>
                <a:latin typeface="+mn-lt"/>
                <a:cs typeface="Arial" pitchFamily="34" charset="0"/>
              </a:defRPr>
            </a:lvl2pPr>
            <a:lvl3pPr indent="0" algn="ctr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charset="0"/>
              <a:buNone/>
              <a:defRPr sz="2100">
                <a:latin typeface="+mn-lt"/>
                <a:cs typeface="Arial" pitchFamily="34" charset="0"/>
              </a:defRPr>
            </a:lvl3pPr>
            <a:lvl4pPr indent="0" algn="ctr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charset="0"/>
              <a:buNone/>
              <a:defRPr sz="2000">
                <a:latin typeface="+mn-lt"/>
                <a:cs typeface="Arial" pitchFamily="34" charset="0"/>
              </a:defRPr>
            </a:lvl4pPr>
            <a:lvl5pPr indent="0" algn="ctr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charset="0"/>
              <a:buNone/>
              <a:defRPr sz="2000">
                <a:latin typeface="+mn-lt"/>
                <a:cs typeface="Arial" pitchFamily="34" charset="0"/>
              </a:defRPr>
            </a:lvl5pPr>
            <a:lvl6pPr indent="0" algn="ctr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>
                <a:latin typeface="+mn-lt"/>
                <a:ea typeface="+mn-ea"/>
                <a:cs typeface="+mn-cs"/>
              </a:defRPr>
            </a:lvl6pPr>
            <a:lvl7pPr indent="0" algn="ctr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baseline="0">
                <a:latin typeface="+mn-lt"/>
                <a:ea typeface="+mn-ea"/>
                <a:cs typeface="+mn-cs"/>
              </a:defRPr>
            </a:lvl7pPr>
            <a:lvl8pPr indent="0" algn="ctr">
              <a:spcBef>
                <a:spcPct val="20000"/>
              </a:spcBef>
              <a:buClr>
                <a:schemeClr val="tx2"/>
              </a:buClr>
              <a:buNone/>
              <a:defRPr kumimoji="0" sz="1600">
                <a:latin typeface="+mn-lt"/>
                <a:ea typeface="+mn-ea"/>
                <a:cs typeface="+mn-cs"/>
              </a:defRPr>
            </a:lvl8pPr>
            <a:lvl9pPr indent="0" algn="ctr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baseline="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От теории к практике</a:t>
            </a:r>
          </a:p>
          <a:p>
            <a:r>
              <a:rPr lang="ru-RU" sz="2800" dirty="0"/>
              <a:t>Нас. пункт в Красноярской области 600 м3/сутки</a:t>
            </a:r>
            <a:endParaRPr lang="ru-RU" sz="28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86813" y="1792931"/>
            <a:ext cx="1542940" cy="522384"/>
            <a:chOff x="4984860" y="3035903"/>
            <a:chExt cx="1629300" cy="534481"/>
          </a:xfrm>
        </p:grpSpPr>
        <p:sp>
          <p:nvSpPr>
            <p:cNvPr id="5" name="Пятиугольник 4"/>
            <p:cNvSpPr/>
            <p:nvPr/>
          </p:nvSpPr>
          <p:spPr>
            <a:xfrm>
              <a:off x="4984860" y="3035903"/>
              <a:ext cx="1629300" cy="534481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ea typeface="Times New Roman"/>
                  <a:cs typeface="Times New Roman"/>
                </a:rPr>
                <a:t> 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7" name="Надпись 54"/>
            <p:cNvSpPr txBox="1"/>
            <p:nvPr/>
          </p:nvSpPr>
          <p:spPr>
            <a:xfrm>
              <a:off x="5014662" y="3037858"/>
              <a:ext cx="1462337" cy="498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kern="1200" dirty="0">
                  <a:solidFill>
                    <a:srgbClr val="243F71"/>
                  </a:solidFill>
                  <a:effectLst/>
                  <a:latin typeface="Calibri Light"/>
                  <a:ea typeface="Calibri"/>
                  <a:cs typeface="Arial"/>
                </a:rPr>
                <a:t>МОНТАЖ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40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97686" y="360569"/>
            <a:ext cx="89929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18288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marR="45720" indent="0" algn="r" eaLnBrk="0" hangingPunct="0">
              <a:buClr>
                <a:srgbClr val="0BD0D9"/>
              </a:buClr>
              <a:buSzPct val="95000"/>
              <a:buFont typeface="Wingdings 2" charset="0"/>
              <a:buNone/>
              <a:defRPr>
                <a:solidFill>
                  <a:schemeClr val="tx2"/>
                </a:solidFill>
                <a:latin typeface="+mj-lt"/>
              </a:defRPr>
            </a:lvl1pPr>
            <a:lvl2pPr indent="0" algn="ctr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charset="0"/>
              <a:buNone/>
              <a:defRPr>
                <a:latin typeface="+mn-lt"/>
                <a:cs typeface="Arial" pitchFamily="34" charset="0"/>
              </a:defRPr>
            </a:lvl2pPr>
            <a:lvl3pPr indent="0" algn="ctr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charset="0"/>
              <a:buNone/>
              <a:defRPr sz="2100">
                <a:latin typeface="+mn-lt"/>
                <a:cs typeface="Arial" pitchFamily="34" charset="0"/>
              </a:defRPr>
            </a:lvl3pPr>
            <a:lvl4pPr indent="0" algn="ctr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charset="0"/>
              <a:buNone/>
              <a:defRPr sz="2000">
                <a:latin typeface="+mn-lt"/>
                <a:cs typeface="Arial" pitchFamily="34" charset="0"/>
              </a:defRPr>
            </a:lvl4pPr>
            <a:lvl5pPr indent="0" algn="ctr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charset="0"/>
              <a:buNone/>
              <a:defRPr sz="2000">
                <a:latin typeface="+mn-lt"/>
                <a:cs typeface="Arial" pitchFamily="34" charset="0"/>
              </a:defRPr>
            </a:lvl5pPr>
            <a:lvl6pPr indent="0" algn="ctr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>
                <a:latin typeface="+mn-lt"/>
                <a:ea typeface="+mn-ea"/>
                <a:cs typeface="+mn-cs"/>
              </a:defRPr>
            </a:lvl6pPr>
            <a:lvl7pPr indent="0" algn="ctr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baseline="0">
                <a:latin typeface="+mn-lt"/>
                <a:ea typeface="+mn-ea"/>
                <a:cs typeface="+mn-cs"/>
              </a:defRPr>
            </a:lvl7pPr>
            <a:lvl8pPr indent="0" algn="ctr">
              <a:spcBef>
                <a:spcPct val="20000"/>
              </a:spcBef>
              <a:buClr>
                <a:schemeClr val="tx2"/>
              </a:buClr>
              <a:buNone/>
              <a:defRPr kumimoji="0" sz="1600">
                <a:latin typeface="+mn-lt"/>
                <a:ea typeface="+mn-ea"/>
                <a:cs typeface="+mn-cs"/>
              </a:defRPr>
            </a:lvl8pPr>
            <a:lvl9pPr indent="0" algn="ctr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baseline="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От теории к практике</a:t>
            </a:r>
          </a:p>
          <a:p>
            <a:r>
              <a:rPr lang="ru-RU" sz="2800" dirty="0"/>
              <a:t>Нас. пункт в Красноярской области 600 м3/сутки</a:t>
            </a:r>
            <a:endParaRPr lang="ru-RU" sz="2800" dirty="0"/>
          </a:p>
        </p:txBody>
      </p:sp>
      <p:pic>
        <p:nvPicPr>
          <p:cNvPr id="4" name="Изображение 3" descr="d82b222e-56c7-4091-ab20-a47d361943c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6380"/>
            <a:ext cx="5682160" cy="4261620"/>
          </a:xfrm>
          <a:prstGeom prst="rect">
            <a:avLst/>
          </a:prstGeom>
        </p:spPr>
      </p:pic>
      <p:pic>
        <p:nvPicPr>
          <p:cNvPr id="7" name="Изображение 6" descr="308af752-8ed5-45f4-bb0c-9277816d22e9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6"/>
          <a:stretch/>
        </p:blipFill>
        <p:spPr>
          <a:xfrm>
            <a:off x="5003907" y="1590605"/>
            <a:ext cx="4140093" cy="2825104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14609" y="1697774"/>
            <a:ext cx="1470660" cy="545226"/>
            <a:chOff x="3622040" y="3416934"/>
            <a:chExt cx="1629300" cy="545226"/>
          </a:xfrm>
        </p:grpSpPr>
        <p:sp>
          <p:nvSpPr>
            <p:cNvPr id="9" name="Пятиугольник 8"/>
            <p:cNvSpPr/>
            <p:nvPr/>
          </p:nvSpPr>
          <p:spPr>
            <a:xfrm>
              <a:off x="3622040" y="3427679"/>
              <a:ext cx="1629300" cy="534481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ea typeface="Times New Roman"/>
                  <a:cs typeface="Times New Roman"/>
                </a:rPr>
                <a:t> 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Надпись 68"/>
            <p:cNvSpPr txBox="1"/>
            <p:nvPr/>
          </p:nvSpPr>
          <p:spPr>
            <a:xfrm>
              <a:off x="3692683" y="3416934"/>
              <a:ext cx="1210688" cy="48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 smtClean="0">
                  <a:solidFill>
                    <a:srgbClr val="243F71"/>
                  </a:solidFill>
                  <a:latin typeface="Calibri Light"/>
                  <a:ea typeface="Calibri"/>
                  <a:cs typeface="Arial"/>
                </a:rPr>
                <a:t>ИТОГ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00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791290" y="1577905"/>
            <a:ext cx="7653591" cy="4378183"/>
            <a:chOff x="755680" y="1166279"/>
            <a:chExt cx="7653591" cy="4378183"/>
          </a:xfrm>
        </p:grpSpPr>
        <p:sp>
          <p:nvSpPr>
            <p:cNvPr id="4" name="TextBox 3"/>
            <p:cNvSpPr txBox="1"/>
            <p:nvPr/>
          </p:nvSpPr>
          <p:spPr>
            <a:xfrm>
              <a:off x="755680" y="1218655"/>
              <a:ext cx="3957891" cy="36223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45720" rIns="0" bIns="0" numCol="1" anchor="t" anchorCtr="0" compatLnSpc="1">
              <a:prstTxWarp prst="textNoShape">
                <a:avLst/>
              </a:prstTxWarp>
            </a:bodyPr>
            <a:lstStyle>
              <a:lvl1pPr algn="ctr">
                <a:spcBef>
                  <a:spcPct val="0"/>
                </a:spcBef>
                <a:buNone/>
                <a:defRPr sz="3600">
                  <a:latin typeface="+mj-lt"/>
                  <a:ea typeface="+mj-ea"/>
                  <a:cs typeface="+mj-cs"/>
                </a:defRPr>
              </a:lvl1pPr>
            </a:lstStyle>
            <a:p>
              <a:pPr lvl="1"/>
              <a:r>
                <a:rPr lang="en-US" sz="1800" dirty="0" smtClean="0"/>
                <a:t>Degremont</a:t>
              </a:r>
            </a:p>
            <a:p>
              <a:pPr marL="1028700" lvl="1" indent="-571500">
                <a:buFont typeface="Arial"/>
                <a:buChar char="•"/>
              </a:pPr>
              <a:r>
                <a:rPr lang="en-US" sz="1800" dirty="0" smtClean="0"/>
                <a:t>Meteor-IFAS</a:t>
              </a:r>
            </a:p>
            <a:p>
              <a:pPr marL="1028700" lvl="1" indent="-571500">
                <a:buFont typeface="Arial"/>
                <a:buChar char="•"/>
              </a:pPr>
              <a:r>
                <a:rPr lang="en-US" sz="1800" dirty="0" smtClean="0"/>
                <a:t>BIOFOR</a:t>
              </a:r>
            </a:p>
            <a:p>
              <a:pPr marL="1028700" lvl="1" indent="-571500">
                <a:buFont typeface="Arial"/>
                <a:buChar char="•"/>
              </a:pPr>
              <a:endParaRPr lang="en-US" sz="1800" dirty="0" smtClean="0"/>
            </a:p>
            <a:p>
              <a:pPr marL="1028700" lvl="1" indent="-571500">
                <a:buFont typeface="Arial"/>
                <a:buChar char="•"/>
              </a:pPr>
              <a:endParaRPr lang="en-US" sz="1800" dirty="0" smtClean="0"/>
            </a:p>
            <a:p>
              <a:pPr lvl="1"/>
              <a:r>
                <a:rPr lang="en-US" sz="1800" dirty="0" smtClean="0"/>
                <a:t>Veolia</a:t>
              </a:r>
              <a:endParaRPr lang="en-US" sz="1800" dirty="0"/>
            </a:p>
            <a:p>
              <a:pPr marL="1028700" lvl="1" indent="-571500">
                <a:buFont typeface="Arial"/>
                <a:buChar char="•"/>
              </a:pPr>
              <a:r>
                <a:rPr lang="en-US" sz="1800" dirty="0" smtClean="0"/>
                <a:t>AnoxKaldnes HYBASS</a:t>
              </a:r>
            </a:p>
            <a:p>
              <a:pPr marL="1028700" lvl="1" indent="-571500">
                <a:buFont typeface="Arial"/>
                <a:buChar char="•"/>
              </a:pPr>
              <a:r>
                <a:rPr lang="en-US" sz="1800" dirty="0"/>
                <a:t>AnoxKaldnes </a:t>
              </a:r>
              <a:r>
                <a:rPr lang="en-US" sz="1800" dirty="0" smtClean="0"/>
                <a:t>MMBR</a:t>
              </a:r>
            </a:p>
            <a:p>
              <a:pPr marL="1028700" lvl="1" indent="-571500">
                <a:buFont typeface="Arial"/>
                <a:buChar char="•"/>
              </a:pPr>
              <a:r>
                <a:rPr lang="en-US" sz="1800" dirty="0" smtClean="0"/>
                <a:t>BIOSTYR</a:t>
              </a:r>
            </a:p>
            <a:p>
              <a:pPr marL="1028700" lvl="1" indent="-571500">
                <a:buFont typeface="Arial"/>
                <a:buChar char="•"/>
              </a:pPr>
              <a:r>
                <a:rPr lang="en-US" sz="1800" dirty="0" smtClean="0"/>
                <a:t>ECODISK</a:t>
              </a:r>
            </a:p>
            <a:p>
              <a:pPr marL="1028700" lvl="1" indent="-571500">
                <a:buFont typeface="Arial"/>
                <a:buChar char="•"/>
              </a:pPr>
              <a:endParaRPr lang="en-US" sz="1800" dirty="0" smtClean="0"/>
            </a:p>
            <a:p>
              <a:pPr marL="1028700" lvl="1" indent="-571500">
                <a:buFont typeface="Arial"/>
                <a:buChar char="•"/>
              </a:pPr>
              <a:endParaRPr lang="en-US" sz="1800" dirty="0" smtClean="0"/>
            </a:p>
            <a:p>
              <a:pPr lvl="1"/>
              <a:r>
                <a:rPr lang="en-US" sz="1800" dirty="0" smtClean="0"/>
                <a:t>Alta Group</a:t>
              </a:r>
            </a:p>
            <a:p>
              <a:pPr marL="1028700" lvl="1" indent="-571500">
                <a:buFont typeface="Arial"/>
                <a:buChar char="•"/>
              </a:pPr>
              <a:r>
                <a:rPr lang="en-US" sz="1800" dirty="0" smtClean="0"/>
                <a:t>ASB-process</a:t>
              </a:r>
              <a:endParaRPr lang="en-US" sz="1800" dirty="0"/>
            </a:p>
            <a:p>
              <a:pPr marL="1028700" lvl="1" indent="-571500">
                <a:buFont typeface="Arial"/>
                <a:buChar char="•"/>
              </a:pPr>
              <a:endParaRPr lang="ru-RU" sz="1800" dirty="0"/>
            </a:p>
          </p:txBody>
        </p:sp>
        <p:pic>
          <p:nvPicPr>
            <p:cNvPr id="3" name="Изображение 2" descr="Veolia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657" y="2328138"/>
              <a:ext cx="2186205" cy="1723739"/>
            </a:xfrm>
            <a:prstGeom prst="rect">
              <a:avLst/>
            </a:prstGeom>
          </p:spPr>
        </p:pic>
        <p:pic>
          <p:nvPicPr>
            <p:cNvPr id="6" name="Изображение 5" descr="SUEZ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3571" y="1166279"/>
              <a:ext cx="3695700" cy="1295400"/>
            </a:xfrm>
            <a:prstGeom prst="rect">
              <a:avLst/>
            </a:prstGeom>
          </p:spPr>
        </p:pic>
        <p:pic>
          <p:nvPicPr>
            <p:cNvPr id="7" name="Изображение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6922" y="4137492"/>
              <a:ext cx="1274144" cy="1406970"/>
            </a:xfrm>
            <a:prstGeom prst="rect">
              <a:avLst/>
            </a:prstGeom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314710" y="4549118"/>
            <a:ext cx="86249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азвание 1"/>
          <p:cNvSpPr txBox="1">
            <a:spLocks/>
          </p:cNvSpPr>
          <p:nvPr/>
        </p:nvSpPr>
        <p:spPr bwMode="auto">
          <a:xfrm rot="16200000">
            <a:off x="-2121555" y="3453060"/>
            <a:ext cx="5601892" cy="6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  <a:buFont typeface="Arial"/>
              <a:buNone/>
            </a:pPr>
            <a:r>
              <a:rPr lang="ru-RU" sz="2000" b="1" dirty="0" smtClean="0">
                <a:solidFill>
                  <a:srgbClr val="04617B"/>
                </a:solidFill>
                <a:ea typeface="+mn-ea"/>
                <a:cs typeface="+mn-cs"/>
              </a:rPr>
              <a:t>                 Россия          Зарубежные технологии</a:t>
            </a:r>
            <a:br>
              <a:rPr lang="ru-RU" sz="2000" b="1" dirty="0" smtClean="0">
                <a:solidFill>
                  <a:srgbClr val="04617B"/>
                </a:solidFill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04617B"/>
                </a:solidFill>
                <a:ea typeface="+mn-ea"/>
                <a:cs typeface="+mn-cs"/>
              </a:rPr>
              <a:t> </a:t>
            </a:r>
            <a:endParaRPr lang="ru-RU" sz="2000" b="1" dirty="0">
              <a:solidFill>
                <a:srgbClr val="04617B"/>
              </a:solidFill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0606" y="398781"/>
            <a:ext cx="7743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tx2"/>
                </a:solidFill>
                <a:latin typeface="+mj-lt"/>
              </a:rPr>
              <a:t>Распространенность технологий с биопленками</a:t>
            </a:r>
            <a:endParaRPr lang="ru-RU" sz="28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572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\\sr32Sdir30\dessin\usr\SAUR\EU\15102 SMEA 31 Cne de BOUTX [Mourtis]\PROJET\05 Consultations\Vue 3D\Image 3D - VARIANTE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5034"/>
          <a:stretch/>
        </p:blipFill>
        <p:spPr bwMode="auto">
          <a:xfrm>
            <a:off x="0" y="2344735"/>
            <a:ext cx="9065861" cy="31821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15617" y="1194112"/>
            <a:ext cx="658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ru-RU" dirty="0"/>
              <a:t>Биофильтрационные ОС</a:t>
            </a:r>
            <a:r>
              <a:rPr lang="en-GB" dirty="0"/>
              <a:t> </a:t>
            </a:r>
            <a:r>
              <a:rPr lang="ru-RU" dirty="0"/>
              <a:t>Лё Муртис</a:t>
            </a:r>
            <a:r>
              <a:rPr lang="en-GB" dirty="0"/>
              <a:t>/</a:t>
            </a:r>
            <a:r>
              <a:rPr lang="ru-RU" dirty="0"/>
              <a:t>Франция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6.000 PE</a:t>
            </a:r>
            <a:r>
              <a:rPr lang="ru-RU" dirty="0"/>
              <a:t> (Ед. населения)</a:t>
            </a:r>
            <a:endParaRPr lang="en-GB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510478" y="392006"/>
            <a:ext cx="7639178" cy="46166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dirty="0"/>
              <a:t>Международный опыт</a:t>
            </a:r>
          </a:p>
        </p:txBody>
      </p:sp>
    </p:spTree>
    <p:extLst>
      <p:ext uri="{BB962C8B-B14F-4D97-AF65-F5344CB8AC3E}">
        <p14:creationId xmlns:p14="http://schemas.microsoft.com/office/powerpoint/2010/main" val="303345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851002" y="957776"/>
            <a:ext cx="6198038" cy="5805264"/>
            <a:chOff x="2621927" y="1171436"/>
            <a:chExt cx="6198038" cy="5805264"/>
          </a:xfrm>
        </p:grpSpPr>
        <p:pic>
          <p:nvPicPr>
            <p:cNvPr id="4" name="Grafik 3" descr="carte-ign-ville_max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1927" y="1171436"/>
              <a:ext cx="6198038" cy="5805264"/>
            </a:xfrm>
            <a:prstGeom prst="rect">
              <a:avLst/>
            </a:prstGeom>
          </p:spPr>
        </p:pic>
        <p:sp>
          <p:nvSpPr>
            <p:cNvPr id="27" name="Kreuz 26"/>
            <p:cNvSpPr/>
            <p:nvPr/>
          </p:nvSpPr>
          <p:spPr>
            <a:xfrm>
              <a:off x="5259539" y="6250432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Kreuz 27"/>
            <p:cNvSpPr/>
            <p:nvPr/>
          </p:nvSpPr>
          <p:spPr>
            <a:xfrm>
              <a:off x="3871873" y="2706286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Kreuz 28"/>
            <p:cNvSpPr/>
            <p:nvPr/>
          </p:nvSpPr>
          <p:spPr>
            <a:xfrm>
              <a:off x="3409318" y="3212593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30" name="Kreuz 29"/>
            <p:cNvSpPr/>
            <p:nvPr/>
          </p:nvSpPr>
          <p:spPr>
            <a:xfrm>
              <a:off x="3923268" y="3161962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Kreuz 30"/>
            <p:cNvSpPr/>
            <p:nvPr/>
          </p:nvSpPr>
          <p:spPr>
            <a:xfrm>
              <a:off x="4848379" y="6149171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Kreuz 31"/>
            <p:cNvSpPr/>
            <p:nvPr/>
          </p:nvSpPr>
          <p:spPr>
            <a:xfrm>
              <a:off x="3769083" y="3668269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34" name="Kreuz 33"/>
            <p:cNvSpPr/>
            <p:nvPr/>
          </p:nvSpPr>
          <p:spPr>
            <a:xfrm>
              <a:off x="7263944" y="5794756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36" name="Kreuz 35"/>
            <p:cNvSpPr/>
            <p:nvPr/>
          </p:nvSpPr>
          <p:spPr>
            <a:xfrm>
              <a:off x="7572314" y="5592234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37" name="Kreuz 36"/>
            <p:cNvSpPr/>
            <p:nvPr/>
          </p:nvSpPr>
          <p:spPr>
            <a:xfrm>
              <a:off x="6698599" y="5794756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Kreuz 37"/>
            <p:cNvSpPr/>
            <p:nvPr/>
          </p:nvSpPr>
          <p:spPr>
            <a:xfrm>
              <a:off x="6390229" y="5592234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39" name="Kreuz 38"/>
            <p:cNvSpPr/>
            <p:nvPr/>
          </p:nvSpPr>
          <p:spPr>
            <a:xfrm>
              <a:off x="6955574" y="5896017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Kreuz 39"/>
            <p:cNvSpPr/>
            <p:nvPr/>
          </p:nvSpPr>
          <p:spPr>
            <a:xfrm>
              <a:off x="5979069" y="5845387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41" name="Kreuz 40"/>
            <p:cNvSpPr/>
            <p:nvPr/>
          </p:nvSpPr>
          <p:spPr>
            <a:xfrm>
              <a:off x="7315339" y="5541603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Kreuz 41"/>
            <p:cNvSpPr/>
            <p:nvPr/>
          </p:nvSpPr>
          <p:spPr>
            <a:xfrm>
              <a:off x="5773489" y="6199801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43" name="Kreuz 42"/>
            <p:cNvSpPr/>
            <p:nvPr/>
          </p:nvSpPr>
          <p:spPr>
            <a:xfrm>
              <a:off x="5259539" y="2402502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Kreuz 43"/>
            <p:cNvSpPr/>
            <p:nvPr/>
          </p:nvSpPr>
          <p:spPr>
            <a:xfrm>
              <a:off x="4796984" y="2655655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9" name="Kreuz 18"/>
            <p:cNvSpPr/>
            <p:nvPr/>
          </p:nvSpPr>
          <p:spPr>
            <a:xfrm>
              <a:off x="4077453" y="2199979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0" name="Kreuz 19"/>
            <p:cNvSpPr/>
            <p:nvPr/>
          </p:nvSpPr>
          <p:spPr>
            <a:xfrm>
              <a:off x="4591404" y="2250610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1" name="Kreuz 20"/>
            <p:cNvSpPr/>
            <p:nvPr/>
          </p:nvSpPr>
          <p:spPr>
            <a:xfrm>
              <a:off x="5310934" y="1724717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2" name="Kreuz 21"/>
            <p:cNvSpPr/>
            <p:nvPr/>
          </p:nvSpPr>
          <p:spPr>
            <a:xfrm>
              <a:off x="4951169" y="1896719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3" name="Kreuz 22"/>
            <p:cNvSpPr/>
            <p:nvPr/>
          </p:nvSpPr>
          <p:spPr>
            <a:xfrm>
              <a:off x="7006969" y="2503763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4" name="Kreuz 23"/>
            <p:cNvSpPr/>
            <p:nvPr/>
          </p:nvSpPr>
          <p:spPr>
            <a:xfrm>
              <a:off x="7006969" y="2048087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5" name="Kreuz 24"/>
            <p:cNvSpPr/>
            <p:nvPr/>
          </p:nvSpPr>
          <p:spPr>
            <a:xfrm>
              <a:off x="6698599" y="2199979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6" name="Kreuz 25"/>
            <p:cNvSpPr/>
            <p:nvPr/>
          </p:nvSpPr>
          <p:spPr>
            <a:xfrm>
              <a:off x="5567909" y="2554394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33" name="Kreuz 32"/>
            <p:cNvSpPr/>
            <p:nvPr/>
          </p:nvSpPr>
          <p:spPr>
            <a:xfrm>
              <a:off x="6338834" y="1896719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35" name="Kreuz 34"/>
            <p:cNvSpPr/>
            <p:nvPr/>
          </p:nvSpPr>
          <p:spPr>
            <a:xfrm>
              <a:off x="7315339" y="3060701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45" name="Kreuz 44"/>
            <p:cNvSpPr/>
            <p:nvPr/>
          </p:nvSpPr>
          <p:spPr>
            <a:xfrm>
              <a:off x="7623709" y="2756917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46" name="Kreuz 45"/>
            <p:cNvSpPr/>
            <p:nvPr/>
          </p:nvSpPr>
          <p:spPr>
            <a:xfrm>
              <a:off x="7263944" y="2301241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47" name="Kreuz 46"/>
            <p:cNvSpPr/>
            <p:nvPr/>
          </p:nvSpPr>
          <p:spPr>
            <a:xfrm>
              <a:off x="4951169" y="5440342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48" name="Kreuz 47"/>
            <p:cNvSpPr/>
            <p:nvPr/>
          </p:nvSpPr>
          <p:spPr>
            <a:xfrm>
              <a:off x="6955574" y="5288450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49" name="Kreuz 48"/>
            <p:cNvSpPr/>
            <p:nvPr/>
          </p:nvSpPr>
          <p:spPr>
            <a:xfrm>
              <a:off x="5465119" y="4934035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0" name="Kreuz 49"/>
            <p:cNvSpPr/>
            <p:nvPr/>
          </p:nvSpPr>
          <p:spPr>
            <a:xfrm>
              <a:off x="7829289" y="4022683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1" name="Kreuz 50"/>
            <p:cNvSpPr/>
            <p:nvPr/>
          </p:nvSpPr>
          <p:spPr>
            <a:xfrm>
              <a:off x="8034869" y="4225206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2" name="Kreuz 51"/>
            <p:cNvSpPr/>
            <p:nvPr/>
          </p:nvSpPr>
          <p:spPr>
            <a:xfrm>
              <a:off x="8343239" y="4123944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3" name="Kreuz 52"/>
            <p:cNvSpPr/>
            <p:nvPr/>
          </p:nvSpPr>
          <p:spPr>
            <a:xfrm>
              <a:off x="7520919" y="4427728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4" name="Kreuz 53"/>
            <p:cNvSpPr/>
            <p:nvPr/>
          </p:nvSpPr>
          <p:spPr>
            <a:xfrm>
              <a:off x="7520919" y="4731512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5" name="Kreuz 54"/>
            <p:cNvSpPr/>
            <p:nvPr/>
          </p:nvSpPr>
          <p:spPr>
            <a:xfrm>
              <a:off x="4283033" y="4073314"/>
              <a:ext cx="205580" cy="172001"/>
            </a:xfrm>
            <a:prstGeom prst="plus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0" y="3031811"/>
            <a:ext cx="2848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marL="4763" lvl="1" algn="ctr"/>
            <a:r>
              <a:rPr lang="ru-RU" sz="2000" dirty="0">
                <a:solidFill>
                  <a:schemeClr val="tx2"/>
                </a:solidFill>
                <a:latin typeface="+mj-lt"/>
              </a:rPr>
              <a:t>Муниципальные Биофильтрационные ОС во Франции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7" name="Подзаголовок 2"/>
          <p:cNvSpPr txBox="1">
            <a:spLocks/>
          </p:cNvSpPr>
          <p:nvPr/>
        </p:nvSpPr>
        <p:spPr bwMode="auto">
          <a:xfrm>
            <a:off x="1498608" y="403876"/>
            <a:ext cx="7639178" cy="5232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sz="2800" dirty="0"/>
              <a:t>Международный опыт</a:t>
            </a:r>
          </a:p>
        </p:txBody>
      </p:sp>
    </p:spTree>
    <p:extLst>
      <p:ext uri="{BB962C8B-B14F-4D97-AF65-F5344CB8AC3E}">
        <p14:creationId xmlns:p14="http://schemas.microsoft.com/office/powerpoint/2010/main" val="91819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70" name="Picture 8" descr="C:\Users\aav\Desktop\Цветок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6235402" cy="481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6562" y="404664"/>
            <a:ext cx="7069934" cy="584776"/>
          </a:xfr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dirty="0">
                <a:solidFill>
                  <a:schemeClr val="tx2"/>
                </a:solidFill>
                <a:latin typeface="+mj-lt"/>
              </a:rPr>
              <a:t>Спасибо за внимание!</a:t>
            </a:r>
            <a:endParaRPr lang="ru-RU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2636912"/>
            <a:ext cx="3491880" cy="12241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r>
              <a:rPr kumimoji="0" lang="ru-RU" sz="2000" dirty="0">
                <a:solidFill>
                  <a:srgbClr val="04617B"/>
                </a:solidFill>
                <a:latin typeface="Calibri" charset="0"/>
              </a:rPr>
              <a:t>Пукемо Михаил Михайлович</a:t>
            </a: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r>
              <a:rPr kumimoji="0" lang="en-US" sz="2000" dirty="0">
                <a:solidFill>
                  <a:srgbClr val="04617B"/>
                </a:solidFill>
                <a:latin typeface="Calibri" charset="0"/>
              </a:rPr>
              <a:t>e_mail: </a:t>
            </a:r>
            <a:r>
              <a:rPr kumimoji="0" lang="en-US" sz="2000" dirty="0">
                <a:solidFill>
                  <a:schemeClr val="tx2"/>
                </a:solidFill>
                <a:latin typeface="Calibri" charset="0"/>
              </a:rPr>
              <a:t>2336122</a:t>
            </a:r>
            <a:r>
              <a:rPr kumimoji="0" lang="en-US" sz="2000" dirty="0" smtClean="0">
                <a:solidFill>
                  <a:schemeClr val="tx2"/>
                </a:solidFill>
                <a:latin typeface="Calibri" charset="0"/>
              </a:rPr>
              <a:t>@alta-group.ru</a:t>
            </a:r>
            <a:endParaRPr kumimoji="0" lang="en-US" sz="2000" dirty="0">
              <a:solidFill>
                <a:schemeClr val="tx2"/>
              </a:solidFill>
              <a:latin typeface="Calibri" charset="0"/>
            </a:endParaRP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charset="0"/>
              <a:buNone/>
            </a:pPr>
            <a:r>
              <a:rPr kumimoji="0" lang="ru-RU" sz="2000" dirty="0">
                <a:solidFill>
                  <a:srgbClr val="04617B"/>
                </a:solidFill>
                <a:latin typeface="Calibri" charset="0"/>
              </a:rPr>
              <a:t>телефон: +7 (985) 233-61-22</a:t>
            </a:r>
          </a:p>
        </p:txBody>
      </p:sp>
    </p:spTree>
    <p:extLst>
      <p:ext uri="{BB962C8B-B14F-4D97-AF65-F5344CB8AC3E}">
        <p14:creationId xmlns:p14="http://schemas.microsoft.com/office/powerpoint/2010/main" val="148526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 txBox="1">
            <a:spLocks noGrp="1"/>
          </p:cNvSpPr>
          <p:nvPr>
            <p:ph type="title"/>
          </p:nvPr>
        </p:nvSpPr>
        <p:spPr>
          <a:xfrm>
            <a:off x="985287" y="1832970"/>
            <a:ext cx="9121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                     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5586" y="1478071"/>
            <a:ext cx="86924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  <a:ea typeface="+mn-ea"/>
                <a:cs typeface="+mn-cs"/>
              </a:rPr>
              <a:t>Причины</a:t>
            </a:r>
            <a:r>
              <a:rPr lang="ru-RU" sz="1600" dirty="0">
                <a:latin typeface="+mj-lt"/>
                <a:ea typeface="+mn-ea"/>
                <a:cs typeface="+mn-cs"/>
              </a:rPr>
              <a:t>: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" charset="2"/>
              <a:buChar char="Ø"/>
            </a:pPr>
            <a:r>
              <a:rPr lang="ru-RU" sz="1600" dirty="0" smtClean="0">
                <a:latin typeface="+mj-lt"/>
                <a:ea typeface="+mn-ea"/>
                <a:cs typeface="+mn-cs"/>
              </a:rPr>
              <a:t>постоянная деградация канализационных сетей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" charset="2"/>
              <a:buChar char="Ø"/>
            </a:pPr>
            <a:r>
              <a:rPr lang="ru-RU" sz="1600" dirty="0" smtClean="0">
                <a:latin typeface="+mj-lt"/>
                <a:ea typeface="+mn-ea"/>
                <a:cs typeface="+mn-cs"/>
              </a:rPr>
              <a:t>отсутствие очистных сооружений в малых населенных пунктах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" charset="2"/>
              <a:buChar char="Ø"/>
            </a:pPr>
            <a:r>
              <a:rPr lang="ru-RU" sz="1600" dirty="0" smtClean="0">
                <a:latin typeface="+mj-lt"/>
                <a:ea typeface="+mn-ea"/>
                <a:cs typeface="+mn-cs"/>
              </a:rPr>
              <a:t>плотность застройки возросла в несколько раз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" charset="2"/>
              <a:buChar char="Ø"/>
            </a:pPr>
            <a:r>
              <a:rPr lang="ru-RU" sz="1600" dirty="0" smtClean="0">
                <a:latin typeface="+mj-lt"/>
                <a:ea typeface="+mn-ea"/>
                <a:cs typeface="+mn-cs"/>
              </a:rPr>
              <a:t>бесконтрольный сброс неочищенных стоков в водные объекты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</a:pPr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368452" y="394154"/>
            <a:ext cx="7775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       Экологическая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ситуация в России катастрофическая –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  </a:t>
            </a:r>
          </a:p>
          <a:p>
            <a:r>
              <a:rPr lang="ru-RU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            канализационные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стоки без очистки сбрасываются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r>
              <a:rPr lang="ru-RU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                                                 напрямую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в водоемы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регионов </a:t>
            </a:r>
            <a:endParaRPr lang="ru-RU" dirty="0">
              <a:solidFill>
                <a:schemeClr val="tx2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13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r="1556"/>
          <a:stretch/>
        </p:blipFill>
        <p:spPr bwMode="auto">
          <a:xfrm>
            <a:off x="362739" y="3001395"/>
            <a:ext cx="6272881" cy="36921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02767" y="624076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760749" y="5525353"/>
            <a:ext cx="2254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+mj-lt"/>
                <a:ea typeface="+mn-ea"/>
                <a:cs typeface="+mn-cs"/>
              </a:rPr>
              <a:t>Рис. Доля </a:t>
            </a:r>
            <a:r>
              <a:rPr lang="ru-RU" sz="1200" i="1" dirty="0">
                <a:latin typeface="+mj-lt"/>
                <a:ea typeface="+mn-ea"/>
                <a:cs typeface="+mn-cs"/>
              </a:rPr>
              <a:t>загрязненных сточных вод в общем объеме водоотведения в поверхностные водные объекты в </a:t>
            </a:r>
            <a:r>
              <a:rPr lang="ru-RU" sz="1200" i="1" dirty="0" smtClean="0">
                <a:latin typeface="+mj-lt"/>
                <a:ea typeface="+mn-ea"/>
                <a:cs typeface="+mn-cs"/>
              </a:rPr>
              <a:t>2015г </a:t>
            </a:r>
            <a:endParaRPr lang="ru-RU" sz="1200" i="1" dirty="0"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1874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 txBox="1">
            <a:spLocks/>
          </p:cNvSpPr>
          <p:nvPr/>
        </p:nvSpPr>
        <p:spPr bwMode="auto">
          <a:xfrm>
            <a:off x="1492628" y="417310"/>
            <a:ext cx="7594722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algn="r"/>
            <a:r>
              <a:rPr lang="ru-RU" sz="2800" dirty="0"/>
              <a:t>Потребление электроэнергии водоканалом</a:t>
            </a:r>
            <a:endParaRPr lang="ru-RU" sz="2800" dirty="0"/>
          </a:p>
        </p:txBody>
      </p:sp>
      <p:pic>
        <p:nvPicPr>
          <p:cNvPr id="5" name="Изображение 4" descr="Потребление энергии водоканалом.jp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9211" r="13093"/>
          <a:stretch/>
        </p:blipFill>
        <p:spPr>
          <a:xfrm>
            <a:off x="137448" y="1027598"/>
            <a:ext cx="5360737" cy="5830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1895" y="2551732"/>
            <a:ext cx="3285455" cy="18158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>
              <a:spcBef>
                <a:spcPct val="20000"/>
              </a:spcBef>
              <a:buFont typeface="Arial"/>
              <a:buNone/>
              <a:defRPr sz="2800" b="1">
                <a:solidFill>
                  <a:srgbClr val="04617B"/>
                </a:solidFill>
                <a:latin typeface="+mj-lt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50%</a:t>
            </a:r>
            <a:r>
              <a:rPr lang="ru-RU" dirty="0"/>
              <a:t> </a:t>
            </a:r>
            <a:r>
              <a:rPr lang="ru-RU" b="0" dirty="0"/>
              <a:t>в затратах на водоотведение составляет </a:t>
            </a:r>
            <a:r>
              <a:rPr lang="ru-RU" dirty="0">
                <a:solidFill>
                  <a:srgbClr val="FF0000"/>
                </a:solidFill>
              </a:rPr>
              <a:t>перекачка стоков</a:t>
            </a:r>
          </a:p>
        </p:txBody>
      </p:sp>
    </p:spTree>
    <p:extLst>
      <p:ext uri="{BB962C8B-B14F-4D97-AF65-F5344CB8AC3E}">
        <p14:creationId xmlns:p14="http://schemas.microsoft.com/office/powerpoint/2010/main" val="200725223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 txBox="1">
            <a:spLocks noGrp="1"/>
          </p:cNvSpPr>
          <p:nvPr>
            <p:ph type="title"/>
          </p:nvPr>
        </p:nvSpPr>
        <p:spPr>
          <a:xfrm>
            <a:off x="996235" y="341769"/>
            <a:ext cx="912134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Распределенная </a:t>
            </a:r>
            <a:r>
              <a:rPr lang="ru-RU" sz="2400" dirty="0"/>
              <a:t>очистка сточных вод </a:t>
            </a:r>
            <a:r>
              <a:rPr lang="ru-RU" sz="2400" dirty="0" smtClean="0"/>
              <a:t>- снижает </a:t>
            </a:r>
            <a:r>
              <a:rPr lang="ru-RU" sz="2400" dirty="0"/>
              <a:t>стоимость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очистных сооружений и их эксплуатацию </a:t>
            </a:r>
            <a:br>
              <a:rPr lang="ru-RU" sz="2400" dirty="0" smtClean="0"/>
            </a:br>
            <a:r>
              <a:rPr lang="ru-RU" sz="2400" dirty="0" smtClean="0"/>
              <a:t>    Уменьшает </a:t>
            </a:r>
            <a:r>
              <a:rPr lang="ru-RU" sz="2400" dirty="0"/>
              <a:t>негативное воздействие на окружающую </a:t>
            </a:r>
            <a:r>
              <a:rPr lang="ru-RU" sz="2400" dirty="0" smtClean="0"/>
              <a:t>среду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1373" y="1675147"/>
            <a:ext cx="8856623" cy="513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buFont typeface="Wingdings" charset="2"/>
              <a:buChar char="Ø"/>
            </a:pPr>
            <a:r>
              <a:rPr lang="ru-RU" sz="1400" b="1" dirty="0"/>
              <a:t>Неудовлетворительное состоянии канализационных сетей</a:t>
            </a:r>
            <a:r>
              <a:rPr lang="ru-RU" sz="1400" dirty="0"/>
              <a:t> приводит к </a:t>
            </a:r>
            <a:r>
              <a:rPr lang="ru-RU" sz="1400" dirty="0" smtClean="0"/>
              <a:t>обильной инфильтрации</a:t>
            </a:r>
          </a:p>
          <a:p>
            <a:pPr algn="just">
              <a:lnSpc>
                <a:spcPct val="110000"/>
              </a:lnSpc>
            </a:pPr>
            <a:r>
              <a:rPr lang="ru-RU" sz="1400" dirty="0" smtClean="0"/>
              <a:t>грунтовых, ливневых и паводковых вод в канализационные очистные сооружения, перегружая их, и нарушая технологический процесс очистки сточных вод. </a:t>
            </a:r>
          </a:p>
          <a:p>
            <a:pPr algn="just">
              <a:lnSpc>
                <a:spcPct val="110000"/>
              </a:lnSpc>
            </a:pPr>
            <a:endParaRPr lang="ru-RU" sz="800" dirty="0" smtClean="0"/>
          </a:p>
          <a:p>
            <a:pPr marL="285750" indent="-285750" algn="just">
              <a:lnSpc>
                <a:spcPct val="110000"/>
              </a:lnSpc>
              <a:buFont typeface="Wingdings" charset="2"/>
              <a:buChar char="Ø"/>
            </a:pPr>
            <a:r>
              <a:rPr lang="ru-RU" sz="1400" dirty="0" smtClean="0"/>
              <a:t>При </a:t>
            </a:r>
            <a:r>
              <a:rPr lang="ru-RU" sz="1400" b="1" dirty="0"/>
              <a:t>инфильтрации грунтовых вод</a:t>
            </a:r>
            <a:r>
              <a:rPr lang="ru-RU" sz="1400" dirty="0"/>
              <a:t>, очистные сооружения получают, помимо </a:t>
            </a:r>
            <a:r>
              <a:rPr lang="ru-RU" sz="1400" dirty="0" smtClean="0"/>
              <a:t>повышенной</a:t>
            </a:r>
          </a:p>
          <a:p>
            <a:pPr algn="just">
              <a:lnSpc>
                <a:spcPct val="110000"/>
              </a:lnSpc>
            </a:pPr>
            <a:r>
              <a:rPr lang="ru-RU" sz="1400" dirty="0" smtClean="0"/>
              <a:t>гидродинамической </a:t>
            </a:r>
            <a:r>
              <a:rPr lang="ru-RU" sz="1400" dirty="0"/>
              <a:t>нагрузки, дополнительную </a:t>
            </a:r>
            <a:r>
              <a:rPr lang="ru-RU" sz="1400" dirty="0" smtClean="0"/>
              <a:t>нагрузку </a:t>
            </a:r>
            <a:r>
              <a:rPr lang="ru-RU" sz="1400" dirty="0"/>
              <a:t>по взвешенным веществам, в частности песку, что существенно уменьшает ресурс работы оборудования очистных сооружений и </a:t>
            </a:r>
            <a:r>
              <a:rPr lang="ru-RU" sz="1400" dirty="0" smtClean="0"/>
              <a:t>увеличивает </a:t>
            </a:r>
            <a:r>
              <a:rPr lang="ru-RU" sz="1400" dirty="0"/>
              <a:t>эксплуатационные затраты на их содержание. </a:t>
            </a:r>
            <a:endParaRPr lang="ru-RU" sz="1400" dirty="0" smtClean="0"/>
          </a:p>
          <a:p>
            <a:pPr algn="just">
              <a:lnSpc>
                <a:spcPct val="110000"/>
              </a:lnSpc>
            </a:pPr>
            <a:endParaRPr lang="ru-RU" sz="800" dirty="0"/>
          </a:p>
          <a:p>
            <a:pPr marL="285750" indent="-285750" algn="just">
              <a:lnSpc>
                <a:spcPct val="110000"/>
              </a:lnSpc>
              <a:buFont typeface="Wingdings" charset="2"/>
              <a:buChar char="Ø"/>
            </a:pPr>
            <a:r>
              <a:rPr lang="ru-RU" sz="1400" b="1" dirty="0" smtClean="0"/>
              <a:t>Одновременно </a:t>
            </a:r>
            <a:r>
              <a:rPr lang="ru-RU" sz="1400" b="1" dirty="0"/>
              <a:t>с инфильтрацией </a:t>
            </a:r>
            <a:r>
              <a:rPr lang="ru-RU" sz="1400" dirty="0"/>
              <a:t>происходит обратный процесс</a:t>
            </a:r>
            <a:r>
              <a:rPr lang="ru-RU" sz="1400" b="1" dirty="0"/>
              <a:t> загрязнения грунтовых </a:t>
            </a:r>
            <a:r>
              <a:rPr lang="ru-RU" sz="1400" b="1" dirty="0" smtClean="0"/>
              <a:t>вод</a:t>
            </a:r>
          </a:p>
          <a:p>
            <a:pPr algn="just">
              <a:lnSpc>
                <a:spcPct val="110000"/>
              </a:lnSpc>
            </a:pPr>
            <a:r>
              <a:rPr lang="ru-RU" sz="1400" dirty="0" smtClean="0"/>
              <a:t>неочищенными </a:t>
            </a:r>
            <a:r>
              <a:rPr lang="ru-RU" sz="1400" dirty="0"/>
              <a:t>сточными водами из разрушенных </a:t>
            </a:r>
            <a:r>
              <a:rPr lang="ru-RU" sz="1400" dirty="0" smtClean="0"/>
              <a:t>сетей </a:t>
            </a:r>
            <a:r>
              <a:rPr lang="ru-RU" sz="1400" dirty="0"/>
              <a:t>канализации. </a:t>
            </a:r>
            <a:endParaRPr lang="ru-RU" sz="1400" dirty="0" smtClean="0"/>
          </a:p>
          <a:p>
            <a:pPr algn="just">
              <a:lnSpc>
                <a:spcPct val="110000"/>
              </a:lnSpc>
            </a:pPr>
            <a:endParaRPr lang="ru-RU" sz="800" dirty="0" smtClean="0"/>
          </a:p>
          <a:p>
            <a:pPr marL="285750" indent="-285750" algn="just">
              <a:lnSpc>
                <a:spcPct val="110000"/>
              </a:lnSpc>
              <a:buFont typeface="Wingdings" charset="2"/>
              <a:buChar char="Ø"/>
            </a:pPr>
            <a:r>
              <a:rPr lang="ru-RU" sz="1400" dirty="0" smtClean="0"/>
              <a:t>При </a:t>
            </a:r>
            <a:r>
              <a:rPr lang="ru-RU" sz="1400" dirty="0"/>
              <a:t>эксплуатации негерметичных сетей в грунте, образуются </a:t>
            </a:r>
            <a:r>
              <a:rPr lang="ru-RU" sz="1400" b="1" dirty="0"/>
              <a:t>пустоты</a:t>
            </a:r>
            <a:r>
              <a:rPr lang="ru-RU" sz="1400" dirty="0"/>
              <a:t>, </a:t>
            </a:r>
            <a:r>
              <a:rPr lang="ru-RU" sz="1400" b="1" dirty="0"/>
              <a:t>вызывающие </a:t>
            </a:r>
            <a:r>
              <a:rPr lang="ru-RU" sz="1400" b="1" dirty="0" smtClean="0"/>
              <a:t>разрушения</a:t>
            </a:r>
          </a:p>
          <a:p>
            <a:pPr algn="just">
              <a:lnSpc>
                <a:spcPct val="110000"/>
              </a:lnSpc>
            </a:pPr>
            <a:r>
              <a:rPr lang="ru-RU" sz="1400" b="1" dirty="0" smtClean="0"/>
              <a:t>дорожных </a:t>
            </a:r>
            <a:r>
              <a:rPr lang="ru-RU" sz="1400" b="1" dirty="0"/>
              <a:t>покрытий</a:t>
            </a:r>
            <a:r>
              <a:rPr lang="ru-RU" sz="1400" dirty="0"/>
              <a:t>. </a:t>
            </a:r>
            <a:endParaRPr lang="ru-RU" sz="1400" dirty="0" smtClean="0"/>
          </a:p>
          <a:p>
            <a:pPr algn="just">
              <a:lnSpc>
                <a:spcPct val="110000"/>
              </a:lnSpc>
            </a:pPr>
            <a:endParaRPr lang="ru-RU" sz="800" dirty="0" smtClean="0"/>
          </a:p>
          <a:p>
            <a:pPr marL="285750" indent="-285750" algn="just">
              <a:lnSpc>
                <a:spcPct val="110000"/>
              </a:lnSpc>
              <a:buFont typeface="Wingdings" charset="2"/>
              <a:buChar char="Ø"/>
            </a:pPr>
            <a:r>
              <a:rPr lang="ru-RU" sz="1400" dirty="0" smtClean="0"/>
              <a:t>В составе </a:t>
            </a:r>
            <a:r>
              <a:rPr lang="ru-RU" sz="1400" dirty="0"/>
              <a:t>большинства сетей присутствуют </a:t>
            </a:r>
            <a:r>
              <a:rPr lang="ru-RU" sz="1400" b="1" dirty="0" smtClean="0"/>
              <a:t>КНС</a:t>
            </a:r>
            <a:r>
              <a:rPr lang="ru-RU" sz="1400" dirty="0" smtClean="0"/>
              <a:t>, при </a:t>
            </a:r>
            <a:r>
              <a:rPr lang="ru-RU" sz="1400" dirty="0"/>
              <a:t>перекачке инфильтрованных грунтовых </a:t>
            </a:r>
            <a:r>
              <a:rPr lang="ru-RU" sz="1400" dirty="0" smtClean="0"/>
              <a:t>вод</a:t>
            </a:r>
          </a:p>
          <a:p>
            <a:pPr algn="just">
              <a:lnSpc>
                <a:spcPct val="110000"/>
              </a:lnSpc>
            </a:pPr>
            <a:r>
              <a:rPr lang="ru-RU" sz="1400" dirty="0" smtClean="0"/>
              <a:t>возникают </a:t>
            </a:r>
            <a:r>
              <a:rPr lang="ru-RU" sz="1400" b="1" dirty="0" smtClean="0"/>
              <a:t>дополнительные расходы </a:t>
            </a:r>
            <a:r>
              <a:rPr lang="ru-RU" sz="1400" b="1" dirty="0"/>
              <a:t>на электроэнергию </a:t>
            </a:r>
            <a:r>
              <a:rPr lang="ru-RU" sz="1400" dirty="0"/>
              <a:t>и вырабатывается ресурс насосного оборудования</a:t>
            </a:r>
            <a:r>
              <a:rPr lang="ru-RU" sz="1400" dirty="0" smtClean="0"/>
              <a:t>.</a:t>
            </a:r>
          </a:p>
          <a:p>
            <a:pPr algn="just">
              <a:lnSpc>
                <a:spcPct val="110000"/>
              </a:lnSpc>
            </a:pPr>
            <a:endParaRPr lang="ru-RU" sz="800" dirty="0"/>
          </a:p>
          <a:p>
            <a:pPr marL="285750" indent="-285750" algn="just">
              <a:lnSpc>
                <a:spcPct val="110000"/>
              </a:lnSpc>
              <a:buFont typeface="Wingdings" charset="2"/>
              <a:buChar char="Ø"/>
            </a:pPr>
            <a:r>
              <a:rPr lang="ru-RU" sz="1400" dirty="0" smtClean="0"/>
              <a:t>Строительство </a:t>
            </a:r>
            <a:r>
              <a:rPr lang="ru-RU" sz="1400" b="1" dirty="0"/>
              <a:t>КНС</a:t>
            </a:r>
            <a:r>
              <a:rPr lang="ru-RU" sz="1400" dirty="0"/>
              <a:t> при организации </a:t>
            </a:r>
            <a:r>
              <a:rPr lang="ru-RU" sz="1400" dirty="0" smtClean="0"/>
              <a:t>централизованного канализования не только удорожает</a:t>
            </a:r>
          </a:p>
          <a:p>
            <a:pPr algn="just">
              <a:lnSpc>
                <a:spcPct val="110000"/>
              </a:lnSpc>
            </a:pPr>
            <a:r>
              <a:rPr lang="ru-RU" sz="1400" dirty="0" smtClean="0"/>
              <a:t>стоимость сетей на стоимость оборудования, но так же обязывает организовать </a:t>
            </a:r>
            <a:r>
              <a:rPr lang="ru-RU" sz="1400" b="1" dirty="0" smtClean="0"/>
              <a:t>электроснабжение</a:t>
            </a:r>
            <a:r>
              <a:rPr lang="ru-RU" sz="1400" dirty="0" smtClean="0"/>
              <a:t> </a:t>
            </a:r>
            <a:r>
              <a:rPr lang="ru-RU" sz="1400" b="1" dirty="0"/>
              <a:t>первой</a:t>
            </a:r>
            <a:r>
              <a:rPr lang="ru-RU" sz="1400" dirty="0"/>
              <a:t> </a:t>
            </a:r>
            <a:r>
              <a:rPr lang="ru-RU" sz="1400" b="1" dirty="0"/>
              <a:t>категории</a:t>
            </a:r>
            <a:r>
              <a:rPr lang="ru-RU" sz="1400" dirty="0"/>
              <a:t>, которое подразумевает организацию резервных источников электроснабжения (а это тоже немалые средства). </a:t>
            </a:r>
          </a:p>
        </p:txBody>
      </p:sp>
    </p:spTree>
    <p:extLst>
      <p:ext uri="{BB962C8B-B14F-4D97-AF65-F5344CB8AC3E}">
        <p14:creationId xmlns:p14="http://schemas.microsoft.com/office/powerpoint/2010/main" val="187688099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3111" y="400403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89757" y="387800"/>
            <a:ext cx="777478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        Решения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проблем водоснабжения и водоотведения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r>
              <a:rPr lang="ru-RU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                                 малых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городов и населенных пунктов:</a:t>
            </a:r>
          </a:p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19823" y="1404354"/>
            <a:ext cx="46758981" cy="5244057"/>
            <a:chOff x="219823" y="1343299"/>
            <a:chExt cx="46758981" cy="524405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30841" y="1797042"/>
              <a:ext cx="878471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Clr>
                  <a:schemeClr val="accent1">
                    <a:lumMod val="75000"/>
                  </a:schemeClr>
                </a:buClr>
                <a:buSzPct val="80000"/>
                <a:buFont typeface="Wingdings" charset="2"/>
                <a:buChar char="Ø"/>
              </a:pPr>
              <a:r>
                <a:rPr lang="ru-RU" sz="1600" dirty="0">
                  <a:latin typeface="+mj-lt"/>
                  <a:ea typeface="+mn-ea"/>
                  <a:cs typeface="+mn-cs"/>
                </a:rPr>
                <a:t>Автоматизированный комплекс модульных станций - это </a:t>
              </a:r>
              <a:r>
                <a:rPr lang="ru-RU" sz="1600" b="1" dirty="0">
                  <a:latin typeface="+mj-lt"/>
                  <a:ea typeface="+mn-ea"/>
                  <a:cs typeface="+mn-cs"/>
                </a:rPr>
                <a:t>законченное</a:t>
              </a:r>
              <a:r>
                <a:rPr lang="ru-RU" sz="1600" dirty="0">
                  <a:latin typeface="+mj-lt"/>
                  <a:ea typeface="+mn-ea"/>
                  <a:cs typeface="+mn-cs"/>
                </a:rPr>
                <a:t> </a:t>
              </a:r>
              <a:r>
                <a:rPr lang="ru-RU" sz="1600" b="1" dirty="0" smtClean="0">
                  <a:latin typeface="+mj-lt"/>
                  <a:ea typeface="+mn-ea"/>
                  <a:cs typeface="+mn-cs"/>
                </a:rPr>
                <a:t>решение</a:t>
              </a:r>
            </a:p>
            <a:p>
              <a:pPr lvl="0">
                <a:buClr>
                  <a:schemeClr val="accent1">
                    <a:lumMod val="75000"/>
                  </a:schemeClr>
                </a:buClr>
                <a:buSzPct val="80000"/>
              </a:pPr>
              <a:r>
                <a:rPr lang="ru-RU" sz="1600" dirty="0" smtClean="0">
                  <a:latin typeface="+mj-lt"/>
                  <a:ea typeface="+mn-ea"/>
                  <a:cs typeface="+mn-cs"/>
                </a:rPr>
                <a:t>максимальной </a:t>
              </a:r>
              <a:r>
                <a:rPr lang="ru-RU" sz="1600" b="1" dirty="0">
                  <a:latin typeface="+mj-lt"/>
                  <a:ea typeface="+mn-ea"/>
                  <a:cs typeface="+mn-cs"/>
                </a:rPr>
                <a:t>заводской</a:t>
              </a:r>
              <a:r>
                <a:rPr lang="ru-RU" sz="1600" dirty="0">
                  <a:latin typeface="+mj-lt"/>
                  <a:ea typeface="+mn-ea"/>
                  <a:cs typeface="+mn-cs"/>
                </a:rPr>
                <a:t> </a:t>
              </a:r>
              <a:r>
                <a:rPr lang="ru-RU" sz="1600" b="1" dirty="0">
                  <a:latin typeface="+mj-lt"/>
                  <a:ea typeface="+mn-ea"/>
                  <a:cs typeface="+mn-cs"/>
                </a:rPr>
                <a:t>готовности</a:t>
              </a:r>
              <a:r>
                <a:rPr lang="ru-RU" sz="1600" dirty="0">
                  <a:latin typeface="+mj-lt"/>
                  <a:ea typeface="+mn-ea"/>
                  <a:cs typeface="+mn-cs"/>
                </a:rPr>
                <a:t>, что позволяет экономить заказчику на проектировании технологических решений очистных сооружений</a:t>
              </a:r>
              <a:r>
                <a:rPr lang="ru-RU" sz="1600" dirty="0" smtClean="0">
                  <a:latin typeface="+mj-lt"/>
                  <a:ea typeface="+mn-ea"/>
                  <a:cs typeface="+mn-cs"/>
                </a:rPr>
                <a:t>.</a:t>
              </a:r>
              <a:endParaRPr lang="ru-RU" sz="1600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1" name="Пятиугольник 10"/>
            <p:cNvSpPr/>
            <p:nvPr/>
          </p:nvSpPr>
          <p:spPr>
            <a:xfrm>
              <a:off x="242673" y="1343299"/>
              <a:ext cx="8706778" cy="372716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tint val="98000"/>
                    <a:shade val="25000"/>
                    <a:satMod val="250000"/>
                    <a:alpha val="70000"/>
                  </a:schemeClr>
                </a:gs>
                <a:gs pos="39000">
                  <a:schemeClr val="accent1">
                    <a:tint val="86000"/>
                    <a:satMod val="115000"/>
                  </a:schemeClr>
                </a:gs>
                <a:gs pos="74000">
                  <a:schemeClr val="accent1">
                    <a:tint val="50000"/>
                    <a:satMod val="15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buClr>
                  <a:schemeClr val="accent1">
                    <a:lumMod val="75000"/>
                  </a:schemeClr>
                </a:buClr>
                <a:buSzPct val="80000"/>
              </a:pPr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Удешевить стадию </a:t>
              </a:r>
              <a:r>
                <a:rPr lang="ru-RU" sz="1600" dirty="0" smtClean="0">
                  <a:solidFill>
                    <a:schemeClr val="tx1"/>
                  </a:solidFill>
                  <a:latin typeface="+mj-lt"/>
                </a:rPr>
                <a:t>проектирования </a:t>
              </a:r>
              <a:endParaRPr lang="ru-R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" name="Пятиугольник 12"/>
            <p:cNvSpPr/>
            <p:nvPr/>
          </p:nvSpPr>
          <p:spPr>
            <a:xfrm>
              <a:off x="236327" y="2696158"/>
              <a:ext cx="8706778" cy="372716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tint val="98000"/>
                    <a:shade val="25000"/>
                    <a:satMod val="250000"/>
                    <a:alpha val="70000"/>
                  </a:schemeClr>
                </a:gs>
                <a:gs pos="39000">
                  <a:schemeClr val="accent1">
                    <a:tint val="86000"/>
                    <a:satMod val="115000"/>
                  </a:schemeClr>
                </a:gs>
                <a:gs pos="74000">
                  <a:schemeClr val="accent1">
                    <a:tint val="50000"/>
                    <a:satMod val="15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Уменьшить производительность </a:t>
              </a:r>
              <a:r>
                <a:rPr lang="ru-RU" sz="1600" dirty="0" smtClean="0">
                  <a:solidFill>
                    <a:schemeClr val="tx1"/>
                  </a:solidFill>
                  <a:latin typeface="+mj-lt"/>
                </a:rPr>
                <a:t>ОС</a:t>
              </a:r>
              <a:endParaRPr lang="ru-RU" sz="16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197" y="3046559"/>
              <a:ext cx="46750607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1">
                    <a:lumMod val="75000"/>
                  </a:schemeClr>
                </a:buClr>
                <a:buSzPct val="80000"/>
                <a:buFont typeface="Wingdings" charset="2"/>
                <a:buChar char="Ø"/>
              </a:pPr>
              <a:r>
                <a:rPr lang="ru-RU" sz="1600" dirty="0">
                  <a:latin typeface="+mj-lt"/>
                  <a:ea typeface="+mn-ea"/>
                  <a:cs typeface="+mn-cs"/>
                </a:rPr>
                <a:t>Очистные</a:t>
              </a:r>
              <a:r>
                <a:rPr lang="ru-RU" dirty="0"/>
                <a:t> </a:t>
              </a:r>
              <a:r>
                <a:rPr lang="ru-RU" sz="1600" dirty="0">
                  <a:latin typeface="+mj-lt"/>
                  <a:ea typeface="+mn-ea"/>
                  <a:cs typeface="+mn-cs"/>
                </a:rPr>
                <a:t>сооружения, установленные непосредственно в малых населенных пунктах, </a:t>
              </a:r>
              <a:endParaRPr lang="ru-RU" sz="1600" dirty="0" smtClean="0">
                <a:latin typeface="+mj-lt"/>
                <a:ea typeface="+mn-ea"/>
                <a:cs typeface="+mn-cs"/>
              </a:endParaRPr>
            </a:p>
            <a:p>
              <a:r>
                <a:rPr lang="ru-RU" sz="1600" dirty="0" smtClean="0">
                  <a:latin typeface="+mj-lt"/>
                  <a:ea typeface="+mn-ea"/>
                  <a:cs typeface="+mn-cs"/>
                </a:rPr>
                <a:t>позволят </a:t>
              </a:r>
              <a:r>
                <a:rPr lang="ru-RU" sz="1600" b="1" dirty="0">
                  <a:latin typeface="+mj-lt"/>
                  <a:ea typeface="+mn-ea"/>
                  <a:cs typeface="+mn-cs"/>
                </a:rPr>
                <a:t>повысить</a:t>
              </a:r>
              <a:r>
                <a:rPr lang="ru-RU" sz="1600" dirty="0">
                  <a:latin typeface="+mj-lt"/>
                  <a:ea typeface="+mn-ea"/>
                  <a:cs typeface="+mn-cs"/>
                </a:rPr>
                <a:t> </a:t>
              </a:r>
              <a:r>
                <a:rPr lang="ru-RU" sz="1600" b="1" dirty="0">
                  <a:latin typeface="+mj-lt"/>
                  <a:ea typeface="+mn-ea"/>
                  <a:cs typeface="+mn-cs"/>
                </a:rPr>
                <a:t>инвестиционную</a:t>
              </a:r>
              <a:r>
                <a:rPr lang="ru-RU" sz="1600" dirty="0">
                  <a:latin typeface="+mj-lt"/>
                  <a:ea typeface="+mn-ea"/>
                  <a:cs typeface="+mn-cs"/>
                </a:rPr>
                <a:t> </a:t>
              </a:r>
              <a:r>
                <a:rPr lang="ru-RU" sz="1600" b="1" dirty="0">
                  <a:latin typeface="+mj-lt"/>
                  <a:ea typeface="+mn-ea"/>
                  <a:cs typeface="+mn-cs"/>
                </a:rPr>
                <a:t>привлекательность</a:t>
              </a:r>
              <a:r>
                <a:rPr lang="ru-RU" sz="1600" dirty="0">
                  <a:latin typeface="+mj-lt"/>
                  <a:ea typeface="+mn-ea"/>
                  <a:cs typeface="+mn-cs"/>
                </a:rPr>
                <a:t> проектов и смогут стать доступными </a:t>
              </a:r>
              <a:r>
                <a:rPr lang="ru-RU" sz="1600" dirty="0" smtClean="0">
                  <a:latin typeface="+mj-lt"/>
                  <a:ea typeface="+mn-ea"/>
                  <a:cs typeface="+mn-cs"/>
                </a:rPr>
                <a:t>для</a:t>
              </a:r>
            </a:p>
            <a:p>
              <a:r>
                <a:rPr lang="ru-RU" sz="1600" dirty="0" smtClean="0">
                  <a:latin typeface="+mj-lt"/>
                  <a:ea typeface="+mn-ea"/>
                  <a:cs typeface="+mn-cs"/>
                </a:rPr>
                <a:t>бюджетных </a:t>
              </a:r>
              <a:r>
                <a:rPr lang="ru-RU" sz="1600" dirty="0">
                  <a:latin typeface="+mj-lt"/>
                  <a:ea typeface="+mn-ea"/>
                  <a:cs typeface="+mn-cs"/>
                </a:rPr>
                <a:t>организаций. Так как стоимость оборудования в десятки раз ниже, чем строительство </a:t>
              </a:r>
              <a:endParaRPr lang="ru-RU" sz="1600" dirty="0" smtClean="0">
                <a:latin typeface="+mj-lt"/>
                <a:ea typeface="+mn-ea"/>
                <a:cs typeface="+mn-cs"/>
              </a:endParaRPr>
            </a:p>
            <a:p>
              <a:r>
                <a:rPr lang="ru-RU" sz="1600" dirty="0">
                  <a:latin typeface="+mj-lt"/>
                  <a:ea typeface="+mn-ea"/>
                  <a:cs typeface="+mn-cs"/>
                </a:rPr>
                <a:t>о</a:t>
              </a:r>
              <a:r>
                <a:rPr lang="ru-RU" sz="1600" dirty="0" smtClean="0">
                  <a:latin typeface="+mj-lt"/>
                  <a:ea typeface="+mn-ea"/>
                  <a:cs typeface="+mn-cs"/>
                </a:rPr>
                <a:t>бщих городских </a:t>
              </a:r>
              <a:r>
                <a:rPr lang="ru-RU" sz="1600" dirty="0">
                  <a:latin typeface="+mj-lt"/>
                  <a:ea typeface="+mn-ea"/>
                  <a:cs typeface="+mn-cs"/>
                </a:rPr>
                <a:t>очистных сооружений, а модульность станций позволяет увеличение </a:t>
              </a:r>
              <a:endParaRPr lang="ru-RU" sz="1600" dirty="0" smtClean="0">
                <a:latin typeface="+mj-lt"/>
                <a:ea typeface="+mn-ea"/>
                <a:cs typeface="+mn-cs"/>
              </a:endParaRPr>
            </a:p>
            <a:p>
              <a:r>
                <a:rPr lang="ru-RU" sz="1600" dirty="0">
                  <a:latin typeface="+mj-lt"/>
                  <a:ea typeface="+mn-ea"/>
                  <a:cs typeface="+mn-cs"/>
                </a:rPr>
                <a:t>п</a:t>
              </a:r>
              <a:r>
                <a:rPr lang="ru-RU" sz="1600" dirty="0" smtClean="0">
                  <a:latin typeface="+mj-lt"/>
                  <a:ea typeface="+mn-ea"/>
                  <a:cs typeface="+mn-cs"/>
                </a:rPr>
                <a:t>роизводительности по </a:t>
              </a:r>
              <a:r>
                <a:rPr lang="ru-RU" sz="1600" dirty="0">
                  <a:latin typeface="+mj-lt"/>
                  <a:ea typeface="+mn-ea"/>
                  <a:cs typeface="+mn-cs"/>
                </a:rPr>
                <a:t>факту необходимости.</a:t>
              </a:r>
            </a:p>
            <a:p>
              <a:endParaRPr lang="ru-RU" sz="1600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Пятиугольник 11"/>
            <p:cNvSpPr/>
            <p:nvPr/>
          </p:nvSpPr>
          <p:spPr>
            <a:xfrm>
              <a:off x="242179" y="4570308"/>
              <a:ext cx="8706778" cy="372716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tint val="98000"/>
                    <a:shade val="25000"/>
                    <a:satMod val="250000"/>
                    <a:alpha val="70000"/>
                  </a:schemeClr>
                </a:gs>
                <a:gs pos="39000">
                  <a:schemeClr val="accent1">
                    <a:tint val="86000"/>
                    <a:satMod val="115000"/>
                  </a:schemeClr>
                </a:gs>
                <a:gs pos="74000">
                  <a:schemeClr val="accent1">
                    <a:tint val="50000"/>
                    <a:satMod val="15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Уменьшить рас</a:t>
              </a:r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c</a:t>
              </a:r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четный срок окупаемости оборудования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9823" y="5017696"/>
              <a:ext cx="4571084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1">
                    <a:lumMod val="75000"/>
                  </a:schemeClr>
                </a:buClr>
                <a:buSzPct val="80000"/>
                <a:buFont typeface="Wingdings" charset="2"/>
                <a:buChar char="Ø"/>
              </a:pPr>
              <a:r>
                <a:rPr lang="ru-RU" sz="1600" dirty="0">
                  <a:latin typeface="+mj-lt"/>
                  <a:ea typeface="+mn-ea"/>
                  <a:cs typeface="+mn-cs"/>
                </a:rPr>
                <a:t>Применение адаптивных технологий очистки и </a:t>
              </a:r>
              <a:r>
                <a:rPr lang="ru-RU" sz="1600" dirty="0" smtClean="0">
                  <a:latin typeface="+mj-lt"/>
                  <a:ea typeface="+mn-ea"/>
                  <a:cs typeface="+mn-cs"/>
                </a:rPr>
                <a:t>автоматизация </a:t>
              </a:r>
              <a:r>
                <a:rPr lang="ru-RU" sz="1600" dirty="0">
                  <a:latin typeface="+mj-lt"/>
                  <a:ea typeface="+mn-ea"/>
                  <a:cs typeface="+mn-cs"/>
                </a:rPr>
                <a:t>процессов, </a:t>
              </a:r>
              <a:r>
                <a:rPr lang="ru-RU" sz="1600" b="1" dirty="0">
                  <a:latin typeface="+mj-lt"/>
                  <a:ea typeface="+mn-ea"/>
                  <a:cs typeface="+mn-cs"/>
                </a:rPr>
                <a:t>не требуют</a:t>
              </a:r>
              <a:r>
                <a:rPr lang="ru-RU" sz="1600" dirty="0">
                  <a:latin typeface="+mj-lt"/>
                  <a:ea typeface="+mn-ea"/>
                  <a:cs typeface="+mn-cs"/>
                </a:rPr>
                <a:t> </a:t>
              </a:r>
              <a:endParaRPr lang="ru-RU" sz="1600" dirty="0" smtClean="0">
                <a:latin typeface="+mj-lt"/>
                <a:ea typeface="+mn-ea"/>
                <a:cs typeface="+mn-cs"/>
              </a:endParaRPr>
            </a:p>
            <a:p>
              <a:pPr>
                <a:buClr>
                  <a:schemeClr val="accent1">
                    <a:lumMod val="75000"/>
                  </a:schemeClr>
                </a:buClr>
                <a:buSzPct val="80000"/>
              </a:pPr>
              <a:r>
                <a:rPr lang="ru-RU" sz="1600" b="1" dirty="0" smtClean="0">
                  <a:latin typeface="+mj-lt"/>
                  <a:ea typeface="+mn-ea"/>
                  <a:cs typeface="+mn-cs"/>
                </a:rPr>
                <a:t>Постоянного</a:t>
              </a:r>
              <a:r>
                <a:rPr lang="ru-RU" sz="1600" dirty="0" smtClean="0">
                  <a:latin typeface="+mj-lt"/>
                  <a:ea typeface="+mn-ea"/>
                  <a:cs typeface="+mn-cs"/>
                </a:rPr>
                <a:t> </a:t>
              </a:r>
              <a:r>
                <a:rPr lang="ru-RU" sz="1600" b="1" dirty="0" smtClean="0">
                  <a:latin typeface="+mj-lt"/>
                  <a:ea typeface="+mn-ea"/>
                  <a:cs typeface="+mn-cs"/>
                </a:rPr>
                <a:t>присутствия</a:t>
              </a:r>
              <a:r>
                <a:rPr lang="ru-RU" sz="1600" dirty="0" smtClean="0">
                  <a:latin typeface="+mj-lt"/>
                  <a:ea typeface="+mn-ea"/>
                  <a:cs typeface="+mn-cs"/>
                </a:rPr>
                <a:t> </a:t>
              </a:r>
              <a:r>
                <a:rPr lang="ru-RU" sz="1600" dirty="0">
                  <a:latin typeface="+mj-lt"/>
                  <a:ea typeface="+mn-ea"/>
                  <a:cs typeface="+mn-cs"/>
                </a:rPr>
                <a:t>эксплуатантов, </a:t>
              </a:r>
              <a:r>
                <a:rPr lang="ru-RU" sz="1600" b="1" dirty="0">
                  <a:latin typeface="+mj-lt"/>
                  <a:ea typeface="+mn-ea"/>
                  <a:cs typeface="+mn-cs"/>
                </a:rPr>
                <a:t>диагностика</a:t>
              </a:r>
              <a:r>
                <a:rPr lang="ru-RU" sz="1600" dirty="0">
                  <a:latin typeface="+mj-lt"/>
                  <a:ea typeface="+mn-ea"/>
                  <a:cs typeface="+mn-cs"/>
                </a:rPr>
                <a:t> и </a:t>
              </a:r>
              <a:r>
                <a:rPr lang="ru-RU" sz="1600" b="1" dirty="0">
                  <a:latin typeface="+mj-lt"/>
                  <a:ea typeface="+mn-ea"/>
                  <a:cs typeface="+mn-cs"/>
                </a:rPr>
                <a:t>мониторинг</a:t>
              </a:r>
              <a:r>
                <a:rPr lang="ru-RU" sz="1600" dirty="0">
                  <a:latin typeface="+mj-lt"/>
                  <a:ea typeface="+mn-ea"/>
                  <a:cs typeface="+mn-cs"/>
                </a:rPr>
                <a:t> </a:t>
              </a:r>
              <a:r>
                <a:rPr lang="ru-RU" sz="1600" dirty="0" smtClean="0">
                  <a:latin typeface="+mj-lt"/>
                  <a:ea typeface="+mn-ea"/>
                  <a:cs typeface="+mn-cs"/>
                </a:rPr>
                <a:t>происходят </a:t>
              </a:r>
              <a:r>
                <a:rPr lang="ru-RU" sz="1600" b="1" dirty="0">
                  <a:latin typeface="+mj-lt"/>
                  <a:ea typeface="+mn-ea"/>
                  <a:cs typeface="+mn-cs"/>
                </a:rPr>
                <a:t>удаленно</a:t>
              </a:r>
              <a:r>
                <a:rPr lang="ru-RU" sz="1600" dirty="0">
                  <a:latin typeface="+mj-lt"/>
                  <a:ea typeface="+mn-ea"/>
                  <a:cs typeface="+mn-cs"/>
                </a:rPr>
                <a:t>.  </a:t>
              </a:r>
              <a:endParaRPr lang="ru-RU" sz="1600" dirty="0" smtClean="0">
                <a:latin typeface="+mj-lt"/>
                <a:ea typeface="+mn-ea"/>
                <a:cs typeface="+mn-cs"/>
              </a:endParaRPr>
            </a:p>
            <a:p>
              <a:pPr>
                <a:buClr>
                  <a:schemeClr val="accent1">
                    <a:lumMod val="75000"/>
                  </a:schemeClr>
                </a:buClr>
                <a:buSzPct val="80000"/>
              </a:pPr>
              <a:r>
                <a:rPr lang="ru-RU" sz="1600" dirty="0" smtClean="0">
                  <a:latin typeface="+mj-lt"/>
                  <a:ea typeface="+mn-ea"/>
                  <a:cs typeface="+mn-cs"/>
                </a:rPr>
                <a:t>Применение </a:t>
              </a:r>
              <a:r>
                <a:rPr lang="ru-RU" sz="1600" dirty="0">
                  <a:latin typeface="+mj-lt"/>
                  <a:ea typeface="+mn-ea"/>
                  <a:cs typeface="+mn-cs"/>
                </a:rPr>
                <a:t>современных </a:t>
              </a:r>
              <a:r>
                <a:rPr lang="ru-RU" sz="1600" dirty="0" smtClean="0">
                  <a:latin typeface="+mj-lt"/>
                  <a:ea typeface="+mn-ea"/>
                  <a:cs typeface="+mn-cs"/>
                </a:rPr>
                <a:t>полимерных </a:t>
              </a:r>
              <a:r>
                <a:rPr lang="ru-RU" sz="1600" dirty="0">
                  <a:latin typeface="+mj-lt"/>
                  <a:ea typeface="+mn-ea"/>
                  <a:cs typeface="+mn-cs"/>
                </a:rPr>
                <a:t>материалов, позволяет увеличить срок эксплуатации в </a:t>
              </a:r>
              <a:endParaRPr lang="ru-RU" sz="1600" dirty="0" smtClean="0">
                <a:latin typeface="+mj-lt"/>
                <a:ea typeface="+mn-ea"/>
                <a:cs typeface="+mn-cs"/>
              </a:endParaRPr>
            </a:p>
            <a:p>
              <a:pPr>
                <a:buClr>
                  <a:schemeClr val="accent1">
                    <a:lumMod val="75000"/>
                  </a:schemeClr>
                </a:buClr>
                <a:buSzPct val="80000"/>
              </a:pPr>
              <a:r>
                <a:rPr lang="ru-RU" sz="1600" dirty="0" smtClean="0">
                  <a:latin typeface="+mj-lt"/>
                  <a:ea typeface="+mn-ea"/>
                  <a:cs typeface="+mn-cs"/>
                </a:rPr>
                <a:t>несколько </a:t>
              </a:r>
              <a:r>
                <a:rPr lang="ru-RU" sz="1600" dirty="0">
                  <a:latin typeface="+mj-lt"/>
                  <a:ea typeface="+mn-ea"/>
                  <a:cs typeface="+mn-cs"/>
                </a:rPr>
                <a:t>раз. </a:t>
              </a:r>
              <a:r>
                <a:rPr lang="ru-RU" sz="1600" dirty="0" smtClean="0">
                  <a:latin typeface="+mj-lt"/>
                  <a:ea typeface="+mn-ea"/>
                  <a:cs typeface="+mn-cs"/>
                </a:rPr>
                <a:t>Оптимизация </a:t>
              </a:r>
              <a:r>
                <a:rPr lang="ru-RU" sz="1600" dirty="0">
                  <a:latin typeface="+mj-lt"/>
                  <a:ea typeface="+mn-ea"/>
                  <a:cs typeface="+mn-cs"/>
                </a:rPr>
                <a:t>эксплуатационных затрат за счет </a:t>
              </a:r>
              <a:r>
                <a:rPr lang="ru-RU" sz="1600" dirty="0" smtClean="0">
                  <a:latin typeface="+mj-lt"/>
                  <a:ea typeface="+mn-ea"/>
                  <a:cs typeface="+mn-cs"/>
                </a:rPr>
                <a:t>низкого </a:t>
              </a:r>
              <a:r>
                <a:rPr lang="ru-RU" sz="1600" dirty="0">
                  <a:latin typeface="+mj-lt"/>
                  <a:ea typeface="+mn-ea"/>
                  <a:cs typeface="+mn-cs"/>
                </a:rPr>
                <a:t>потребление </a:t>
              </a:r>
              <a:r>
                <a:rPr lang="ru-RU" sz="1600" dirty="0" smtClean="0">
                  <a:latin typeface="+mj-lt"/>
                  <a:ea typeface="+mn-ea"/>
                  <a:cs typeface="+mn-cs"/>
                </a:rPr>
                <a:t>электроэнергии</a:t>
              </a:r>
            </a:p>
            <a:p>
              <a:pPr>
                <a:buClr>
                  <a:schemeClr val="accent1">
                    <a:lumMod val="75000"/>
                  </a:schemeClr>
                </a:buClr>
                <a:buSzPct val="80000"/>
              </a:pPr>
              <a:r>
                <a:rPr lang="ru-RU" sz="1600" dirty="0" smtClean="0">
                  <a:latin typeface="+mj-lt"/>
                  <a:ea typeface="+mn-ea"/>
                  <a:cs typeface="+mn-cs"/>
                </a:rPr>
                <a:t>и </a:t>
              </a:r>
              <a:r>
                <a:rPr lang="ru-RU" sz="1600" dirty="0">
                  <a:latin typeface="+mj-lt"/>
                  <a:ea typeface="+mn-ea"/>
                  <a:cs typeface="+mn-cs"/>
                </a:rPr>
                <a:t>расходных материалов.</a:t>
              </a:r>
            </a:p>
            <a:p>
              <a:endParaRPr lang="ru-RU" sz="1600" dirty="0">
                <a:latin typeface="+mj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22659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89757" y="387800"/>
            <a:ext cx="7386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2"/>
                </a:solidFill>
                <a:latin typeface="+mj-lt"/>
              </a:rPr>
              <a:t>        Организация дистанционного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обслуживания</a:t>
            </a:r>
            <a:endParaRPr lang="en-US" dirty="0" smtClean="0">
              <a:solidFill>
                <a:schemeClr val="tx2"/>
              </a:solidFill>
              <a:latin typeface="+mj-lt"/>
            </a:endParaRPr>
          </a:p>
          <a:p>
            <a:pPr algn="r"/>
            <a:r>
              <a:rPr lang="ru-RU" dirty="0">
                <a:solidFill>
                  <a:schemeClr val="tx2"/>
                </a:solidFill>
                <a:latin typeface="+mj-lt"/>
              </a:rPr>
              <a:t>одна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бригада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на несколько очистных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сооружений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0" y="1365071"/>
            <a:ext cx="7928326" cy="5386099"/>
            <a:chOff x="0" y="1365071"/>
            <a:chExt cx="7928326" cy="5386099"/>
          </a:xfrm>
        </p:grpSpPr>
        <p:cxnSp>
          <p:nvCxnSpPr>
            <p:cNvPr id="25" name="Соединительная линия уступом 24"/>
            <p:cNvCxnSpPr>
              <a:stCxn id="11" idx="1"/>
              <a:endCxn id="9" idx="3"/>
            </p:cNvCxnSpPr>
            <p:nvPr/>
          </p:nvCxnSpPr>
          <p:spPr>
            <a:xfrm rot="10800000">
              <a:off x="2465896" y="1590206"/>
              <a:ext cx="1136823" cy="2458538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Соединительная линия уступом 26"/>
            <p:cNvCxnSpPr>
              <a:stCxn id="11" idx="3"/>
              <a:endCxn id="18" idx="3"/>
            </p:cNvCxnSpPr>
            <p:nvPr/>
          </p:nvCxnSpPr>
          <p:spPr>
            <a:xfrm flipV="1">
              <a:off x="5064600" y="1587414"/>
              <a:ext cx="96896" cy="2461330"/>
            </a:xfrm>
            <a:prstGeom prst="bentConnector3">
              <a:avLst>
                <a:gd name="adj1" fmla="val 335923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5"/>
            <p:cNvGrpSpPr/>
            <p:nvPr/>
          </p:nvGrpSpPr>
          <p:grpSpPr>
            <a:xfrm>
              <a:off x="652825" y="1365071"/>
              <a:ext cx="7275501" cy="5255525"/>
              <a:chOff x="533313" y="831333"/>
              <a:chExt cx="7525578" cy="5611211"/>
            </a:xfrm>
          </p:grpSpPr>
          <p:pic>
            <p:nvPicPr>
              <p:cNvPr id="3" name="Изображение 2" descr="оператор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9254" y="5365294"/>
                <a:ext cx="894621" cy="894621"/>
              </a:xfrm>
              <a:prstGeom prst="rect">
                <a:avLst/>
              </a:prstGeom>
            </p:spPr>
          </p:pic>
          <p:pic>
            <p:nvPicPr>
              <p:cNvPr id="4" name="Изображение 3" descr="Компьютер - иконка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7343" y="5294084"/>
                <a:ext cx="1072664" cy="1072664"/>
              </a:xfrm>
              <a:prstGeom prst="rect">
                <a:avLst/>
              </a:prstGeom>
            </p:spPr>
          </p:pic>
          <p:pic>
            <p:nvPicPr>
              <p:cNvPr id="8" name="Изображение 7" descr="service van.jpeg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468"/>
              <a:stretch/>
            </p:blipFill>
            <p:spPr>
              <a:xfrm>
                <a:off x="6172161" y="5186182"/>
                <a:ext cx="1886730" cy="1256362"/>
              </a:xfrm>
              <a:prstGeom prst="rect">
                <a:avLst/>
              </a:prstGeom>
            </p:spPr>
          </p:pic>
          <p:grpSp>
            <p:nvGrpSpPr>
              <p:cNvPr id="14" name="Группа 13"/>
              <p:cNvGrpSpPr/>
              <p:nvPr/>
            </p:nvGrpSpPr>
            <p:grpSpPr>
              <a:xfrm>
                <a:off x="533313" y="834314"/>
                <a:ext cx="1986663" cy="1656525"/>
                <a:chOff x="533313" y="834314"/>
                <a:chExt cx="1986663" cy="1656525"/>
              </a:xfrm>
            </p:grpSpPr>
            <p:pic>
              <p:nvPicPr>
                <p:cNvPr id="2" name="Изображение 1" descr="2.jpe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3313" y="1000841"/>
                  <a:ext cx="1986663" cy="1489998"/>
                </a:xfrm>
                <a:prstGeom prst="rect">
                  <a:avLst/>
                </a:prstGeom>
              </p:spPr>
            </p:pic>
            <p:pic>
              <p:nvPicPr>
                <p:cNvPr id="9" name="Изображение 8" descr="модем иконка.png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33921" y="834314"/>
                  <a:ext cx="474781" cy="474781"/>
                </a:xfrm>
                <a:prstGeom prst="rect">
                  <a:avLst/>
                </a:prstGeom>
              </p:spPr>
            </p:pic>
          </p:grpSp>
          <p:pic>
            <p:nvPicPr>
              <p:cNvPr id="11" name="Изображение 10" descr="internet icon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4601" y="3048936"/>
                <a:ext cx="1512131" cy="1295392"/>
              </a:xfrm>
              <a:prstGeom prst="rect">
                <a:avLst/>
              </a:prstGeom>
            </p:spPr>
          </p:pic>
          <p:grpSp>
            <p:nvGrpSpPr>
              <p:cNvPr id="16" name="Группа 15"/>
              <p:cNvGrpSpPr/>
              <p:nvPr/>
            </p:nvGrpSpPr>
            <p:grpSpPr>
              <a:xfrm>
                <a:off x="3321568" y="831333"/>
                <a:ext cx="1986663" cy="1656524"/>
                <a:chOff x="557868" y="1379275"/>
                <a:chExt cx="1986663" cy="1656524"/>
              </a:xfrm>
            </p:grpSpPr>
            <p:pic>
              <p:nvPicPr>
                <p:cNvPr id="17" name="Изображение 16" descr="2.jpe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868" y="1545802"/>
                  <a:ext cx="1986663" cy="1489997"/>
                </a:xfrm>
                <a:prstGeom prst="rect">
                  <a:avLst/>
                </a:prstGeom>
              </p:spPr>
            </p:pic>
            <p:pic>
              <p:nvPicPr>
                <p:cNvPr id="18" name="Изображение 17" descr="модем иконка.png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8476" y="1379275"/>
                  <a:ext cx="474781" cy="474781"/>
                </a:xfrm>
                <a:prstGeom prst="rect">
                  <a:avLst/>
                </a:prstGeom>
              </p:spPr>
            </p:pic>
          </p:grpSp>
          <p:grpSp>
            <p:nvGrpSpPr>
              <p:cNvPr id="19" name="Группа 18"/>
              <p:cNvGrpSpPr/>
              <p:nvPr/>
            </p:nvGrpSpPr>
            <p:grpSpPr>
              <a:xfrm>
                <a:off x="6025513" y="835305"/>
                <a:ext cx="1986663" cy="1656524"/>
                <a:chOff x="545591" y="910353"/>
                <a:chExt cx="1986663" cy="1656524"/>
              </a:xfrm>
            </p:grpSpPr>
            <p:pic>
              <p:nvPicPr>
                <p:cNvPr id="20" name="Изображение 19" descr="2.jpe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591" y="1076881"/>
                  <a:ext cx="1986663" cy="1489996"/>
                </a:xfrm>
                <a:prstGeom prst="rect">
                  <a:avLst/>
                </a:prstGeom>
              </p:spPr>
            </p:pic>
            <p:pic>
              <p:nvPicPr>
                <p:cNvPr id="21" name="Изображение 20" descr="модем иконка.png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46199" y="910353"/>
                  <a:ext cx="474781" cy="474782"/>
                </a:xfrm>
                <a:prstGeom prst="rect">
                  <a:avLst/>
                </a:prstGeom>
              </p:spPr>
            </p:pic>
          </p:grpSp>
          <p:cxnSp>
            <p:nvCxnSpPr>
              <p:cNvPr id="23" name="Прямая со стрелкой 22"/>
              <p:cNvCxnSpPr>
                <a:stCxn id="8" idx="1"/>
                <a:endCxn id="3" idx="3"/>
              </p:cNvCxnSpPr>
              <p:nvPr/>
            </p:nvCxnSpPr>
            <p:spPr>
              <a:xfrm flipH="1" flipV="1">
                <a:off x="3873875" y="5812605"/>
                <a:ext cx="2298286" cy="175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Соединительная линия уступом 30"/>
              <p:cNvCxnSpPr>
                <a:stCxn id="11" idx="3"/>
                <a:endCxn id="21" idx="3"/>
              </p:cNvCxnSpPr>
              <p:nvPr/>
            </p:nvCxnSpPr>
            <p:spPr>
              <a:xfrm flipV="1">
                <a:off x="5096732" y="1072696"/>
                <a:ext cx="2804171" cy="2623937"/>
              </a:xfrm>
              <a:prstGeom prst="bentConnector3">
                <a:avLst>
                  <a:gd name="adj1" fmla="val 108432"/>
                </a:avLst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Соединительная линия уступом 35"/>
              <p:cNvCxnSpPr>
                <a:stCxn id="4" idx="0"/>
                <a:endCxn id="11" idx="2"/>
              </p:cNvCxnSpPr>
              <p:nvPr/>
            </p:nvCxnSpPr>
            <p:spPr>
              <a:xfrm rot="5400000" flipH="1" flipV="1">
                <a:off x="2812293" y="3765710"/>
                <a:ext cx="949756" cy="2106992"/>
              </a:xfrm>
              <a:prstGeom prst="bentConnector3">
                <a:avLst>
                  <a:gd name="adj1" fmla="val 50000"/>
                </a:avLst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Соединительная линия уступом 41"/>
              <p:cNvCxnSpPr>
                <a:stCxn id="8" idx="0"/>
                <a:endCxn id="11" idx="2"/>
              </p:cNvCxnSpPr>
              <p:nvPr/>
            </p:nvCxnSpPr>
            <p:spPr>
              <a:xfrm rot="16200000" flipV="1">
                <a:off x="5307170" y="3377825"/>
                <a:ext cx="841854" cy="2774859"/>
              </a:xfrm>
              <a:prstGeom prst="bentConnector3">
                <a:avLst>
                  <a:gd name="adj1" fmla="val 42950"/>
                </a:avLst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6" name="Изображение 25" descr="Компьютер - иконка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48" y="3162888"/>
                <a:ext cx="1072664" cy="1072663"/>
              </a:xfrm>
              <a:prstGeom prst="rect">
                <a:avLst/>
              </a:prstGeom>
            </p:spPr>
          </p:pic>
        </p:grpSp>
        <p:pic>
          <p:nvPicPr>
            <p:cNvPr id="32" name="Изображение 31" descr="многоточие.jpg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886" b="33189"/>
            <a:stretch/>
          </p:blipFill>
          <p:spPr>
            <a:xfrm>
              <a:off x="5554947" y="2249231"/>
              <a:ext cx="437873" cy="148547"/>
            </a:xfrm>
            <a:prstGeom prst="rect">
              <a:avLst/>
            </a:prstGeom>
          </p:spPr>
        </p:pic>
        <p:pic>
          <p:nvPicPr>
            <p:cNvPr id="33" name="Изображение 32" descr="иконка специалист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66090"/>
              <a:ext cx="1175044" cy="1175044"/>
            </a:xfrm>
            <a:prstGeom prst="rect">
              <a:avLst/>
            </a:prstGeom>
          </p:spPr>
        </p:pic>
        <p:cxnSp>
          <p:nvCxnSpPr>
            <p:cNvPr id="37" name="Соединительная линия уступом 36"/>
            <p:cNvCxnSpPr>
              <a:stCxn id="11" idx="1"/>
              <a:endCxn id="26" idx="3"/>
            </p:cNvCxnSpPr>
            <p:nvPr/>
          </p:nvCxnSpPr>
          <p:spPr>
            <a:xfrm rot="10800000" flipV="1">
              <a:off x="2243548" y="4048743"/>
              <a:ext cx="1359171" cy="2423"/>
            </a:xfrm>
            <a:prstGeom prst="bentConnector3">
              <a:avLst>
                <a:gd name="adj1" fmla="val 50000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83087" y="4504842"/>
              <a:ext cx="1139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dirty="0" smtClean="0">
                  <a:solidFill>
                    <a:schemeClr val="tx2"/>
                  </a:solidFill>
                  <a:latin typeface="+mj-lt"/>
                </a:rPr>
                <a:t>технолог</a:t>
              </a:r>
              <a:endParaRPr lang="ru-RU" sz="18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87440" y="6381838"/>
              <a:ext cx="1331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dirty="0" smtClean="0">
                  <a:solidFill>
                    <a:schemeClr val="tx2"/>
                  </a:solidFill>
                  <a:latin typeface="+mj-lt"/>
                </a:rPr>
                <a:t>диспетчер</a:t>
              </a:r>
              <a:endParaRPr lang="ru-RU" sz="1800" dirty="0">
                <a:solidFill>
                  <a:schemeClr val="tx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43058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40850" y="5164109"/>
            <a:ext cx="8758094" cy="1143000"/>
          </a:xfrm>
        </p:spPr>
        <p:txBody>
          <a:bodyPr/>
          <a:lstStyle/>
          <a:p>
            <a:r>
              <a:rPr lang="ru-RU" sz="2200" dirty="0"/>
              <a:t>Изменив концепцию в организации централизованного </a:t>
            </a:r>
            <a:r>
              <a:rPr lang="ru-RU" sz="2200" dirty="0" smtClean="0"/>
              <a:t>канализования </a:t>
            </a:r>
            <a:br>
              <a:rPr lang="ru-RU" sz="2200" dirty="0" smtClean="0"/>
            </a:br>
            <a:r>
              <a:rPr lang="ru-RU" sz="2200" dirty="0" smtClean="0"/>
              <a:t>             малых </a:t>
            </a:r>
            <a:r>
              <a:rPr lang="ru-RU" sz="2200" dirty="0"/>
              <a:t>населенных пунктов, </a:t>
            </a:r>
            <a:r>
              <a:rPr lang="ru-RU" sz="2200" dirty="0" smtClean="0"/>
              <a:t>экономия </a:t>
            </a:r>
            <a:r>
              <a:rPr lang="ru-RU" sz="2200" dirty="0"/>
              <a:t>ЖКХ будет </a:t>
            </a:r>
            <a:r>
              <a:rPr lang="ru-RU" sz="2200" dirty="0" smtClean="0"/>
              <a:t>иметь </a:t>
            </a:r>
            <a:br>
              <a:rPr lang="ru-RU" sz="2200" dirty="0" smtClean="0"/>
            </a:br>
            <a:r>
              <a:rPr lang="ru-RU" sz="2200" dirty="0" smtClean="0"/>
              <a:t>мультипликативный эффект </a:t>
            </a:r>
            <a:r>
              <a:rPr lang="ru-RU" sz="2200" dirty="0"/>
              <a:t>из-</a:t>
            </a:r>
            <a:r>
              <a:rPr lang="ru-RU" sz="2200" dirty="0" smtClean="0"/>
              <a:t>за</a:t>
            </a:r>
            <a:r>
              <a:rPr lang="en-US" sz="2200" dirty="0" smtClean="0"/>
              <a:t> </a:t>
            </a:r>
            <a:r>
              <a:rPr lang="ru-RU" sz="2200" dirty="0" smtClean="0"/>
              <a:t>комплексного </a:t>
            </a:r>
            <a:r>
              <a:rPr lang="ru-RU" sz="2200" dirty="0"/>
              <a:t>сокращения затрат.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267763" y="2640308"/>
            <a:ext cx="8706778" cy="539849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98000"/>
                  <a:shade val="25000"/>
                  <a:satMod val="250000"/>
                  <a:alpha val="70000"/>
                </a:schemeClr>
              </a:gs>
              <a:gs pos="39000">
                <a:schemeClr val="accent1">
                  <a:tint val="86000"/>
                  <a:satMod val="115000"/>
                </a:schemeClr>
              </a:gs>
              <a:gs pos="74000">
                <a:schemeClr val="accent1">
                  <a:tint val="50000"/>
                  <a:satMod val="1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0000" rtlCol="0" anchor="ctr"/>
          <a:lstStyle/>
          <a:p>
            <a:r>
              <a:rPr lang="ru-RU" sz="1600" dirty="0">
                <a:solidFill>
                  <a:schemeClr val="tx1"/>
                </a:solidFill>
                <a:latin typeface="+mj-lt"/>
              </a:rPr>
              <a:t>Отсутствие расходов на строительство, амортизацию, обслуживание и ремонт коллекторов и межпоселковых сетей и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КНС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69489" y="3300485"/>
            <a:ext cx="8706778" cy="48463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98000"/>
                  <a:shade val="25000"/>
                  <a:satMod val="250000"/>
                  <a:alpha val="70000"/>
                </a:schemeClr>
              </a:gs>
              <a:gs pos="39000">
                <a:schemeClr val="accent1">
                  <a:tint val="86000"/>
                  <a:satMod val="115000"/>
                </a:schemeClr>
              </a:gs>
              <a:gs pos="74000">
                <a:schemeClr val="accent1">
                  <a:tint val="50000"/>
                  <a:satMod val="1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tx1"/>
                </a:solidFill>
                <a:latin typeface="+mj-lt"/>
              </a:rPr>
              <a:t>Отсутствие расходов на электро-энергию, связанную с перекачкой сточных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вод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73691" y="4584939"/>
            <a:ext cx="8717042" cy="48463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98000"/>
                  <a:shade val="25000"/>
                  <a:satMod val="250000"/>
                  <a:alpha val="70000"/>
                </a:schemeClr>
              </a:gs>
              <a:gs pos="39000">
                <a:schemeClr val="accent1">
                  <a:tint val="86000"/>
                  <a:satMod val="115000"/>
                </a:schemeClr>
              </a:gs>
              <a:gs pos="74000">
                <a:schemeClr val="accent1">
                  <a:tint val="50000"/>
                  <a:satMod val="1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tx1"/>
                </a:solidFill>
                <a:latin typeface="+mj-lt"/>
              </a:rPr>
              <a:t>Отсутствие затрат на штатный обслуживающий персонал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ОС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272942" y="3907179"/>
            <a:ext cx="8706778" cy="553008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98000"/>
                  <a:shade val="25000"/>
                  <a:satMod val="250000"/>
                  <a:alpha val="70000"/>
                </a:schemeClr>
              </a:gs>
              <a:gs pos="39000">
                <a:schemeClr val="accent1">
                  <a:tint val="86000"/>
                  <a:satMod val="115000"/>
                </a:schemeClr>
              </a:gs>
              <a:gs pos="74000">
                <a:schemeClr val="accent1">
                  <a:tint val="50000"/>
                  <a:satMod val="1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lvl="0"/>
            <a:r>
              <a:rPr lang="ru-RU" sz="1600" dirty="0">
                <a:solidFill>
                  <a:schemeClr val="tx1"/>
                </a:solidFill>
                <a:latin typeface="+mj-lt"/>
              </a:rPr>
              <a:t>Отсутствие затрат на отопление основных и вспомогательных помещений в связи с тем, что все емкостное оборудование размещается под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землей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262061" y="1430554"/>
            <a:ext cx="8706778" cy="55253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98000"/>
                  <a:shade val="25000"/>
                  <a:satMod val="250000"/>
                  <a:alpha val="70000"/>
                </a:schemeClr>
              </a:gs>
              <a:gs pos="39000">
                <a:schemeClr val="accent1">
                  <a:tint val="86000"/>
                  <a:satMod val="115000"/>
                </a:schemeClr>
              </a:gs>
              <a:gs pos="74000">
                <a:schemeClr val="accent1">
                  <a:tint val="50000"/>
                  <a:satMod val="1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+mj-lt"/>
              </a:rPr>
              <a:t>Отсутствие капитального ремонта каждые 8-10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лет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- ОС 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выполнены из коррозионно-стойких материалов (полипропилена), срок службы без капитального ремонта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до 60 лет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254261" y="2095864"/>
            <a:ext cx="8706778" cy="425690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98000"/>
                  <a:shade val="25000"/>
                  <a:satMod val="250000"/>
                  <a:alpha val="70000"/>
                </a:schemeClr>
              </a:gs>
              <a:gs pos="39000">
                <a:schemeClr val="accent1">
                  <a:tint val="86000"/>
                  <a:satMod val="115000"/>
                </a:schemeClr>
              </a:gs>
              <a:gs pos="74000">
                <a:schemeClr val="accent1">
                  <a:tint val="50000"/>
                  <a:satMod val="1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Сокращение 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затрат на переработку и утилизацию осадка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до 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10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раз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5249" y="384768"/>
            <a:ext cx="769875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tx2"/>
                </a:solidFill>
                <a:latin typeface="+mj-lt"/>
              </a:rPr>
              <a:t>Низкий тариф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-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шесть фундаментальных факторов </a:t>
            </a:r>
            <a:endParaRPr lang="ru-RU" dirty="0" smtClean="0">
              <a:solidFill>
                <a:schemeClr val="tx2"/>
              </a:solidFill>
              <a:latin typeface="+mj-lt"/>
            </a:endParaRPr>
          </a:p>
          <a:p>
            <a:pPr algn="r"/>
            <a:r>
              <a:rPr lang="ru-RU" dirty="0" smtClean="0">
                <a:solidFill>
                  <a:schemeClr val="tx2"/>
                </a:solidFill>
                <a:latin typeface="+mj-lt"/>
              </a:rPr>
              <a:t>новой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организации современного канализования: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06482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8781"/>
            <a:ext cx="9811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                     Канализование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территории повышает привлекательность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   </a:t>
            </a:r>
          </a:p>
          <a:p>
            <a:r>
              <a:rPr lang="ru-RU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                                 инвестиционных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проектов, способствует развитию </a:t>
            </a:r>
            <a:endParaRPr lang="ru-RU" dirty="0" smtClean="0">
              <a:solidFill>
                <a:schemeClr val="tx2"/>
              </a:solidFill>
              <a:latin typeface="+mj-lt"/>
            </a:endParaRPr>
          </a:p>
          <a:p>
            <a:r>
              <a:rPr lang="ru-RU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          экономики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, благоприятно сказывается на экологии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регионов и </a:t>
            </a:r>
          </a:p>
          <a:p>
            <a:r>
              <a:rPr lang="ru-RU" dirty="0" smtClean="0">
                <a:solidFill>
                  <a:schemeClr val="tx2"/>
                </a:solidFill>
                <a:latin typeface="+mj-lt"/>
              </a:rPr>
              <a:t>                                                      повышает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уровень комфорта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населения 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0883" y="4974946"/>
            <a:ext cx="8911965" cy="1516724"/>
            <a:chOff x="280882" y="2112592"/>
            <a:chExt cx="8911965" cy="1516724"/>
          </a:xfrm>
        </p:grpSpPr>
        <p:sp>
          <p:nvSpPr>
            <p:cNvPr id="6" name="TextBox 5"/>
            <p:cNvSpPr txBox="1"/>
            <p:nvPr/>
          </p:nvSpPr>
          <p:spPr>
            <a:xfrm>
              <a:off x="280882" y="2552098"/>
              <a:ext cx="89119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1">
                    <a:lumMod val="75000"/>
                  </a:schemeClr>
                </a:buClr>
                <a:buSzPct val="80000"/>
                <a:buFont typeface="Wingdings" charset="2"/>
                <a:buChar char="Ø"/>
              </a:pPr>
              <a:r>
                <a:rPr lang="ru-RU" sz="1600" dirty="0">
                  <a:latin typeface="+mj-lt"/>
                  <a:ea typeface="+mn-ea"/>
                  <a:cs typeface="+mn-cs"/>
                </a:rPr>
                <a:t>Лизинг очистных сооружений до 10 </a:t>
              </a:r>
              <a:r>
                <a:rPr lang="ru-RU" sz="1600" dirty="0" smtClean="0">
                  <a:latin typeface="+mj-lt"/>
                  <a:ea typeface="+mn-ea"/>
                  <a:cs typeface="+mn-cs"/>
                </a:rPr>
                <a:t>лет. Банки </a:t>
              </a:r>
              <a:r>
                <a:rPr lang="ru-RU" sz="1600" dirty="0">
                  <a:latin typeface="+mj-lt"/>
                  <a:ea typeface="+mn-ea"/>
                  <a:cs typeface="+mn-cs"/>
                </a:rPr>
                <a:t>партнеры: Сбербанк, ВЭБ, ВТБ 24 Лизинг </a:t>
              </a:r>
              <a:endParaRPr lang="ru-RU" sz="1600" dirty="0" smtClean="0">
                <a:latin typeface="+mj-lt"/>
                <a:ea typeface="+mn-ea"/>
                <a:cs typeface="+mn-cs"/>
              </a:endParaRPr>
            </a:p>
            <a:p>
              <a:pPr marL="285750" indent="-285750">
                <a:buClr>
                  <a:schemeClr val="accent1">
                    <a:lumMod val="75000"/>
                  </a:schemeClr>
                </a:buClr>
                <a:buSzPct val="80000"/>
                <a:buFont typeface="Wingdings" charset="2"/>
                <a:buChar char="Ø"/>
              </a:pPr>
              <a:r>
                <a:rPr lang="ru-RU" sz="1600" dirty="0" smtClean="0">
                  <a:latin typeface="+mj-lt"/>
                  <a:ea typeface="+mn-ea"/>
                  <a:cs typeface="+mn-cs"/>
                </a:rPr>
                <a:t>Концессионные соглашения</a:t>
              </a:r>
            </a:p>
            <a:p>
              <a:pPr marL="285750" indent="-285750">
                <a:buClr>
                  <a:schemeClr val="accent1">
                    <a:lumMod val="75000"/>
                  </a:schemeClr>
                </a:buClr>
                <a:buSzPct val="80000"/>
                <a:buFont typeface="Wingdings" charset="2"/>
                <a:buChar char="Ø"/>
              </a:pPr>
              <a:r>
                <a:rPr lang="ru-RU" sz="1600" dirty="0" smtClean="0">
                  <a:latin typeface="+mj-lt"/>
                  <a:ea typeface="+mn-ea"/>
                  <a:cs typeface="+mn-cs"/>
                </a:rPr>
                <a:t>Финансовая поддержка модернизации ОС в рамках Постановления Правительства РФ № 997</a:t>
              </a:r>
            </a:p>
            <a:p>
              <a:pPr marL="285750" indent="-285750">
                <a:buClr>
                  <a:schemeClr val="accent1">
                    <a:lumMod val="75000"/>
                  </a:schemeClr>
                </a:buClr>
                <a:buSzPct val="80000"/>
                <a:buFont typeface="Wingdings" charset="2"/>
                <a:buChar char="Ø"/>
              </a:pPr>
              <a:endParaRPr lang="ru-RU" sz="1600" dirty="0" smtClean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Пятиугольник 6"/>
            <p:cNvSpPr/>
            <p:nvPr/>
          </p:nvSpPr>
          <p:spPr>
            <a:xfrm>
              <a:off x="377010" y="2112592"/>
              <a:ext cx="5716954" cy="372716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tint val="98000"/>
                    <a:shade val="25000"/>
                    <a:satMod val="250000"/>
                    <a:alpha val="70000"/>
                  </a:schemeClr>
                </a:gs>
                <a:gs pos="39000">
                  <a:schemeClr val="accent1">
                    <a:tint val="86000"/>
                    <a:satMod val="115000"/>
                  </a:schemeClr>
                </a:gs>
                <a:gs pos="74000">
                  <a:schemeClr val="accent1">
                    <a:tint val="50000"/>
                    <a:satMod val="15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Методы финансирования</a:t>
              </a:r>
            </a:p>
          </p:txBody>
        </p:sp>
      </p:grpSp>
      <p:sp>
        <p:nvSpPr>
          <p:cNvPr id="9" name="Пятиугольник 8"/>
          <p:cNvSpPr/>
          <p:nvPr/>
        </p:nvSpPr>
        <p:spPr>
          <a:xfrm>
            <a:off x="370651" y="2147863"/>
            <a:ext cx="8605430" cy="372716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98000"/>
                  <a:shade val="25000"/>
                  <a:satMod val="250000"/>
                  <a:alpha val="70000"/>
                </a:schemeClr>
              </a:gs>
              <a:gs pos="39000">
                <a:schemeClr val="accent1">
                  <a:tint val="86000"/>
                  <a:satMod val="115000"/>
                </a:schemeClr>
              </a:gs>
              <a:gs pos="74000">
                <a:schemeClr val="accent1">
                  <a:tint val="50000"/>
                  <a:satMod val="1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Капитальные затраты на строительство очистных сооружений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64290" y="3106189"/>
            <a:ext cx="7720287" cy="372716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98000"/>
                  <a:shade val="25000"/>
                  <a:satMod val="250000"/>
                  <a:alpha val="70000"/>
                </a:schemeClr>
              </a:gs>
              <a:gs pos="39000">
                <a:schemeClr val="accent1">
                  <a:tint val="86000"/>
                  <a:satMod val="115000"/>
                </a:schemeClr>
              </a:gs>
              <a:gs pos="74000">
                <a:schemeClr val="accent1">
                  <a:tint val="50000"/>
                  <a:satMod val="1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Операционные затраты, стоимость эксплуатации очистных сооружений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382355" y="4052303"/>
            <a:ext cx="6700810" cy="372716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98000"/>
                  <a:shade val="25000"/>
                  <a:satMod val="250000"/>
                  <a:alpha val="70000"/>
                </a:schemeClr>
              </a:gs>
              <a:gs pos="39000">
                <a:schemeClr val="accent1">
                  <a:tint val="86000"/>
                  <a:satMod val="115000"/>
                </a:schemeClr>
              </a:gs>
              <a:gs pos="74000">
                <a:schemeClr val="accent1">
                  <a:tint val="50000"/>
                  <a:satMod val="1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Период окупаемости зависит от тарифа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884" y="2625364"/>
            <a:ext cx="589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" charset="2"/>
              <a:buChar char="Ø"/>
            </a:pPr>
            <a:r>
              <a:rPr lang="ru-RU" sz="1600" dirty="0">
                <a:latin typeface="+mj-lt"/>
                <a:ea typeface="+mn-ea"/>
                <a:cs typeface="+mn-cs"/>
              </a:rPr>
              <a:t>от 45 – 60 тыс. рублей за куб.м </a:t>
            </a:r>
            <a:r>
              <a:rPr lang="ru-RU" sz="1600" dirty="0" smtClean="0">
                <a:latin typeface="+mj-lt"/>
                <a:ea typeface="+mn-ea"/>
                <a:cs typeface="+mn-cs"/>
              </a:rPr>
              <a:t>стока/ сут.</a:t>
            </a:r>
            <a:endParaRPr lang="ru-RU" sz="1600" dirty="0">
              <a:latin typeface="+mj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523" y="3595900"/>
            <a:ext cx="589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" charset="2"/>
              <a:buChar char="Ø"/>
            </a:pPr>
            <a:r>
              <a:rPr lang="ru-RU" sz="1600" dirty="0">
                <a:latin typeface="+mj-lt"/>
                <a:ea typeface="+mn-ea"/>
                <a:cs typeface="+mn-cs"/>
              </a:rPr>
              <a:t>о</a:t>
            </a:r>
            <a:r>
              <a:rPr lang="ru-RU" sz="1600" dirty="0" smtClean="0">
                <a:latin typeface="+mj-lt"/>
                <a:ea typeface="+mn-ea"/>
                <a:cs typeface="+mn-cs"/>
              </a:rPr>
              <a:t>т </a:t>
            </a:r>
            <a:r>
              <a:rPr lang="ru-RU" sz="1600" dirty="0">
                <a:latin typeface="+mj-lt"/>
                <a:ea typeface="+mn-ea"/>
                <a:cs typeface="+mn-cs"/>
              </a:rPr>
              <a:t>9</a:t>
            </a:r>
            <a:r>
              <a:rPr lang="ru-RU" sz="1600" dirty="0" smtClean="0">
                <a:latin typeface="+mj-lt"/>
                <a:ea typeface="+mn-ea"/>
                <a:cs typeface="+mn-cs"/>
              </a:rPr>
              <a:t> </a:t>
            </a:r>
            <a:r>
              <a:rPr lang="ru-RU" sz="1600" dirty="0">
                <a:latin typeface="+mj-lt"/>
                <a:ea typeface="+mn-ea"/>
                <a:cs typeface="+mn-cs"/>
              </a:rPr>
              <a:t>– </a:t>
            </a:r>
            <a:r>
              <a:rPr lang="ru-RU" sz="1600" dirty="0" smtClean="0">
                <a:latin typeface="+mj-lt"/>
                <a:ea typeface="+mn-ea"/>
                <a:cs typeface="+mn-cs"/>
              </a:rPr>
              <a:t>17 рублей </a:t>
            </a:r>
            <a:r>
              <a:rPr lang="ru-RU" sz="1600" dirty="0">
                <a:latin typeface="+mj-lt"/>
                <a:ea typeface="+mn-ea"/>
                <a:cs typeface="+mn-cs"/>
              </a:rPr>
              <a:t>за куб.м стока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0374" y="4542015"/>
            <a:ext cx="589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SzPct val="80000"/>
              <a:buFont typeface="Wingdings" charset="2"/>
              <a:buChar char="Ø"/>
            </a:pPr>
            <a:r>
              <a:rPr lang="ru-RU" sz="1600" dirty="0">
                <a:latin typeface="+mj-lt"/>
                <a:ea typeface="+mn-ea"/>
                <a:cs typeface="+mn-cs"/>
              </a:rPr>
              <a:t>о</a:t>
            </a:r>
            <a:r>
              <a:rPr lang="ru-RU" sz="1600" dirty="0" smtClean="0">
                <a:latin typeface="+mj-lt"/>
                <a:ea typeface="+mn-ea"/>
                <a:cs typeface="+mn-cs"/>
              </a:rPr>
              <a:t>т 3 </a:t>
            </a:r>
            <a:r>
              <a:rPr lang="ru-RU" sz="1600" dirty="0">
                <a:latin typeface="+mj-lt"/>
                <a:ea typeface="+mn-ea"/>
                <a:cs typeface="+mn-cs"/>
              </a:rPr>
              <a:t>– </a:t>
            </a:r>
            <a:r>
              <a:rPr lang="ru-RU" sz="1600" dirty="0" smtClean="0">
                <a:latin typeface="+mj-lt"/>
                <a:ea typeface="+mn-ea"/>
                <a:cs typeface="+mn-cs"/>
              </a:rPr>
              <a:t>15 лет</a:t>
            </a:r>
            <a:endParaRPr lang="ru-RU" sz="1600" dirty="0"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5591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40001"/>
            <a:ext cx="9144000" cy="4368799"/>
            <a:chOff x="0" y="2489201"/>
            <a:chExt cx="9144000" cy="4368799"/>
          </a:xfrm>
        </p:grpSpPr>
        <p:pic>
          <p:nvPicPr>
            <p:cNvPr id="6" name="Изображение 5" descr="итог.pdf"/>
            <p:cNvPicPr>
              <a:picLocks noChangeAspect="1"/>
            </p:cNvPicPr>
            <p:nvPr/>
          </p:nvPicPr>
          <p:blipFill rotWithShape="1">
            <a:blip r:embed="rId2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78" b="16697"/>
            <a:stretch/>
          </p:blipFill>
          <p:spPr>
            <a:xfrm>
              <a:off x="0" y="2489201"/>
              <a:ext cx="9144000" cy="4317999"/>
            </a:xfrm>
            <a:prstGeom prst="rect">
              <a:avLst/>
            </a:prstGeom>
          </p:spPr>
        </p:pic>
        <p:pic>
          <p:nvPicPr>
            <p:cNvPr id="7" name="Изображение 6" descr="итог.pdf"/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0878" b="80658" l="48837" r="97190">
                          <a14:foregroundMark x1="51938" y1="75309" x2="51938" y2="75309"/>
                          <a14:foregroundMark x1="52810" y1="71468" x2="52810" y2="71468"/>
                          <a14:foregroundMark x1="62888" y1="76406" x2="62888" y2="76406"/>
                          <a14:foregroundMark x1="57461" y1="76406" x2="57461" y2="76406"/>
                          <a14:backgroundMark x1="78391" y1="47325" x2="78391" y2="473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9" t="39240" b="15948"/>
            <a:stretch/>
          </p:blipFill>
          <p:spPr>
            <a:xfrm>
              <a:off x="4013200" y="3962400"/>
              <a:ext cx="5130800" cy="289560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762000" y="346502"/>
            <a:ext cx="838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solidFill>
                  <a:schemeClr val="accent1"/>
                </a:solidFill>
                <a:latin typeface="Calibri" pitchFamily="34" charset="0"/>
                <a:ea typeface="Arial" charset="0"/>
              </a:rPr>
              <a:t>Пример реконструкции </a:t>
            </a:r>
            <a:r>
              <a:rPr lang="ru-RU" sz="2600" dirty="0">
                <a:solidFill>
                  <a:schemeClr val="accent1"/>
                </a:solidFill>
                <a:latin typeface="Calibri" pitchFamily="34" charset="0"/>
                <a:ea typeface="Arial" charset="0"/>
              </a:rPr>
              <a:t>очистных </a:t>
            </a:r>
            <a:r>
              <a:rPr lang="ru-RU" sz="2600" dirty="0" smtClean="0">
                <a:solidFill>
                  <a:schemeClr val="accent1"/>
                </a:solidFill>
                <a:latin typeface="Calibri" pitchFamily="34" charset="0"/>
                <a:ea typeface="Arial" charset="0"/>
              </a:rPr>
              <a:t>сооружений ХБСВ,</a:t>
            </a:r>
          </a:p>
          <a:p>
            <a:pPr algn="r"/>
            <a:r>
              <a:rPr lang="ru-RU" sz="2600" dirty="0" smtClean="0">
                <a:solidFill>
                  <a:schemeClr val="accent1"/>
                </a:solidFill>
                <a:latin typeface="Calibri" pitchFamily="34" charset="0"/>
                <a:ea typeface="Arial" charset="0"/>
              </a:rPr>
              <a:t> 200 м</a:t>
            </a:r>
            <a:r>
              <a:rPr lang="ru-RU" sz="2600" baseline="30000" dirty="0" smtClean="0">
                <a:solidFill>
                  <a:schemeClr val="accent1"/>
                </a:solidFill>
                <a:latin typeface="Calibri" pitchFamily="34" charset="0"/>
                <a:ea typeface="Arial" charset="0"/>
              </a:rPr>
              <a:t>3</a:t>
            </a:r>
            <a:r>
              <a:rPr lang="ru-RU" sz="2600" dirty="0" smtClean="0">
                <a:solidFill>
                  <a:schemeClr val="accent1"/>
                </a:solidFill>
                <a:latin typeface="Calibri" pitchFamily="34" charset="0"/>
                <a:ea typeface="Arial" charset="0"/>
              </a:rPr>
              <a:t>/ сут. </a:t>
            </a:r>
            <a:endParaRPr lang="ru-RU" sz="2600" dirty="0">
              <a:solidFill>
                <a:schemeClr val="accent1"/>
              </a:solidFill>
              <a:latin typeface="Calibri" pitchFamily="34" charset="0"/>
              <a:ea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4400" y="1143000"/>
            <a:ext cx="516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rial" charset="0"/>
              </a:rPr>
              <a:t>Площадь очистных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rial" charset="0"/>
              </a:rPr>
              <a:t>сооружений, кв.м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rial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61997" y="1760181"/>
            <a:ext cx="1247703" cy="477809"/>
            <a:chOff x="3540196" y="2312839"/>
            <a:chExt cx="1413369" cy="699852"/>
          </a:xfrm>
        </p:grpSpPr>
        <p:sp>
          <p:nvSpPr>
            <p:cNvPr id="10" name="Пятиугольник 9"/>
            <p:cNvSpPr/>
            <p:nvPr/>
          </p:nvSpPr>
          <p:spPr>
            <a:xfrm>
              <a:off x="3540196" y="2469151"/>
              <a:ext cx="1413369" cy="543540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ea typeface="Times New Roman"/>
                  <a:cs typeface="Times New Roman"/>
                </a:rPr>
                <a:t> 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" name="Надпись 51"/>
            <p:cNvSpPr txBox="1"/>
            <p:nvPr/>
          </p:nvSpPr>
          <p:spPr>
            <a:xfrm flipH="1">
              <a:off x="3666632" y="2312839"/>
              <a:ext cx="956969" cy="38900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base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 smtClean="0">
                  <a:solidFill>
                    <a:srgbClr val="0B5395"/>
                  </a:solidFill>
                  <a:latin typeface="Calibri Light"/>
                  <a:ea typeface="Calibri"/>
                  <a:cs typeface="Arial"/>
                </a:rPr>
                <a:t>ДО</a:t>
              </a:r>
              <a:r>
                <a:rPr lang="ru-RU" sz="2400" b="1" kern="1200" dirty="0" smtClean="0">
                  <a:solidFill>
                    <a:srgbClr val="000000"/>
                  </a:solidFill>
                  <a:effectLst/>
                  <a:latin typeface="Calibri Light"/>
                  <a:ea typeface="Calibri"/>
                  <a:cs typeface="Arial"/>
                </a:rPr>
                <a:t> 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 flipH="1">
            <a:off x="7404099" y="1761217"/>
            <a:ext cx="1558997" cy="476772"/>
            <a:chOff x="3540196" y="2398445"/>
            <a:chExt cx="1413369" cy="614246"/>
          </a:xfrm>
        </p:grpSpPr>
        <p:sp>
          <p:nvSpPr>
            <p:cNvPr id="13" name="Пятиугольник 12"/>
            <p:cNvSpPr/>
            <p:nvPr/>
          </p:nvSpPr>
          <p:spPr>
            <a:xfrm>
              <a:off x="3540196" y="2469151"/>
              <a:ext cx="1413369" cy="543540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ea typeface="Times New Roman"/>
                  <a:cs typeface="Times New Roman"/>
                </a:rPr>
                <a:t> 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4" name="Надпись 51"/>
            <p:cNvSpPr txBox="1"/>
            <p:nvPr/>
          </p:nvSpPr>
          <p:spPr>
            <a:xfrm flipH="1">
              <a:off x="3666631" y="2398445"/>
              <a:ext cx="1070468" cy="3890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base"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 smtClean="0">
                  <a:solidFill>
                    <a:srgbClr val="0B5395"/>
                  </a:solidFill>
                  <a:latin typeface="Calibri Light"/>
                  <a:ea typeface="Calibri"/>
                  <a:cs typeface="Arial"/>
                </a:rPr>
                <a:t>ПОСЛЕ</a:t>
              </a:r>
              <a:r>
                <a:rPr lang="ru-RU" sz="2400" b="1" kern="1200" dirty="0" smtClean="0">
                  <a:solidFill>
                    <a:srgbClr val="000000"/>
                  </a:solidFill>
                  <a:effectLst/>
                  <a:latin typeface="Calibri Light"/>
                  <a:ea typeface="Calibri"/>
                  <a:cs typeface="Arial"/>
                </a:rPr>
                <a:t> 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35100" y="1739900"/>
            <a:ext cx="8086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404040"/>
                </a:solidFill>
                <a:latin typeface="Calibri Light"/>
                <a:ea typeface="Calibri"/>
                <a:cs typeface="Arial"/>
              </a:rPr>
              <a:t>360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4000" y="1714500"/>
            <a:ext cx="8086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404040"/>
                </a:solidFill>
                <a:latin typeface="Calibri Light"/>
                <a:ea typeface="Calibri"/>
                <a:cs typeface="Arial"/>
              </a:rPr>
              <a:t>120</a:t>
            </a:r>
            <a:endParaRPr lang="ru-RU" sz="3200" b="1" dirty="0">
              <a:solidFill>
                <a:srgbClr val="404040"/>
              </a:solidFill>
              <a:latin typeface="Calibri Light"/>
              <a:ea typeface="Calibri"/>
              <a:cs typeface="Arial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2324100" y="1803400"/>
            <a:ext cx="4191000" cy="812800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B5395"/>
                </a:solidFill>
                <a:latin typeface="Calibri Light"/>
                <a:ea typeface="Calibri"/>
                <a:cs typeface="Arial"/>
              </a:rPr>
              <a:t>РЕКОНСТРУКЦИЯ</a:t>
            </a:r>
          </a:p>
        </p:txBody>
      </p:sp>
    </p:spTree>
    <p:extLst>
      <p:ext uri="{BB962C8B-B14F-4D97-AF65-F5344CB8AC3E}">
        <p14:creationId xmlns:p14="http://schemas.microsoft.com/office/powerpoint/2010/main" val="295644848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70542</TotalTime>
  <Words>816</Words>
  <Application>Microsoft Macintosh PowerPoint</Application>
  <PresentationFormat>Экран (4:3)</PresentationFormat>
  <Paragraphs>148</Paragraphs>
  <Slides>17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                                             </vt:lpstr>
      <vt:lpstr>Презентация PowerPoint</vt:lpstr>
      <vt:lpstr>      Распределенная очистка сточных вод - снижает стоимость                                        очистных сооружений и их эксплуатацию      Уменьшает негативное воздействие на окружающую среду </vt:lpstr>
      <vt:lpstr>Презентация PowerPoint</vt:lpstr>
      <vt:lpstr>Презентация PowerPoint</vt:lpstr>
      <vt:lpstr>Изменив концепцию в организации централизованного канализования               малых населенных пунктов, экономия ЖКХ будет иметь  мультипликативный эффект из-за комплексного сокращения затрат.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Alta Group</dc:title>
  <dc:creator>Михаил Пукемо</dc:creator>
  <cp:lastModifiedBy>Михаил Пукемо</cp:lastModifiedBy>
  <cp:revision>1495</cp:revision>
  <cp:lastPrinted>2012-10-10T17:33:35Z</cp:lastPrinted>
  <dcterms:created xsi:type="dcterms:W3CDTF">2008-12-22T11:43:42Z</dcterms:created>
  <dcterms:modified xsi:type="dcterms:W3CDTF">2017-12-20T19:34:14Z</dcterms:modified>
</cp:coreProperties>
</file>