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-768" y="-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28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8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63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62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91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541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94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03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918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3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66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38BFD-B2AF-402D-BF8C-365A42343D1B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96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6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707654"/>
            <a:ext cx="8064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Лобанов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Федор Иванович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Президент группы компаний, профессор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, доктор химических наук</a:t>
            </a:r>
          </a:p>
          <a:p>
            <a:pPr algn="ctr">
              <a:spcBef>
                <a:spcPts val="600"/>
              </a:spcBef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Перспективный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ресурс зеленой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экономики –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биошлам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коммунальных очистных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сооружений</a:t>
            </a:r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660231" y="3937589"/>
            <a:ext cx="2410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ГРУППА КОМПАНИЙ «КНТП»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260611"/>
            <a:ext cx="1152129" cy="3857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227934"/>
            <a:ext cx="1203983" cy="45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6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75324" y="62503"/>
            <a:ext cx="2368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КОМПАНИЙ «КНТП»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76" y="339542"/>
            <a:ext cx="1075202" cy="3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978" y="339542"/>
            <a:ext cx="948510" cy="3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843557"/>
            <a:ext cx="5328593" cy="340153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7504" y="4299942"/>
            <a:ext cx="89289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457200" algn="l"/>
              </a:tabLst>
            </a:pP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Вид илового накопителя после геотубирования биошлама</a:t>
            </a: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64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75324" y="62503"/>
            <a:ext cx="2368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КОМПАНИЙ «КНТП»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76" y="339542"/>
            <a:ext cx="1075202" cy="3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978" y="339542"/>
            <a:ext cx="948510" cy="36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08022"/>
            <a:ext cx="2592288" cy="363593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19" y="3307538"/>
            <a:ext cx="3266417" cy="153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27"/>
          <p:cNvSpPr txBox="1">
            <a:spLocks noChangeArrowheads="1"/>
          </p:cNvSpPr>
          <p:nvPr/>
        </p:nvSpPr>
        <p:spPr bwMode="auto">
          <a:xfrm>
            <a:off x="3347864" y="975911"/>
            <a:ext cx="4752528" cy="33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6" rIns="91429" bIns="45716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5613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kumimoji="0"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ТМ «ГРИНЛАЙФ»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772197" y="1527925"/>
            <a:ext cx="4616227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Продукт предназначен </a:t>
            </a: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для: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использования в промышленных </a:t>
            </a: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целях;</a:t>
            </a: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</a:t>
            </a: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лесоводстве;</a:t>
            </a: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качестве искусственного грунта для </a:t>
            </a: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газонов;</a:t>
            </a: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для восстановления нарушенных </a:t>
            </a: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земель;</a:t>
            </a: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</a:t>
            </a: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придорожном строительстве.</a:t>
            </a: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64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75324" y="62503"/>
            <a:ext cx="2368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КОМПАНИЙ «КНТП»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76" y="339542"/>
            <a:ext cx="1075202" cy="3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978" y="339542"/>
            <a:ext cx="948510" cy="360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71550"/>
            <a:ext cx="5979950" cy="415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41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76" y="339542"/>
            <a:ext cx="1075202" cy="3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978" y="339542"/>
            <a:ext cx="948510" cy="36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75324" y="62503"/>
            <a:ext cx="2368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КОМПАНИЙ «КНТП»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\\kntp.local\dfs\frdata\a.plekhanov\Desktop\Таблица по странам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92" y="813810"/>
            <a:ext cx="6603116" cy="384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31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75324" y="62503"/>
            <a:ext cx="2368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КОМПАНИЙ «КНТП»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 descr="\\kntp.local\dfs\frdata\a.plekhanov\Desktop\Фото ИЛОВЫЕ КАРТЫ\Иловые карты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7614"/>
            <a:ext cx="403648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kntp.local\dfs\frdata\a.plekhanov\Desktop\Фото ИЛОВЫЕ КАРТЫ\Иловые карты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69" y="981523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35497" y="4443958"/>
            <a:ext cx="9073008" cy="35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2541" tIns="51272" rIns="102541" bIns="51272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buClrTx/>
              <a:buNone/>
            </a:pP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Характерный вид иловых накопителей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76" y="339542"/>
            <a:ext cx="1075202" cy="36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978" y="339542"/>
            <a:ext cx="94851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75324" y="62503"/>
            <a:ext cx="2368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КОМПАНИЙ «КНТП»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73" y="838225"/>
            <a:ext cx="2606543" cy="1949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33" y="2371379"/>
            <a:ext cx="2606543" cy="19756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53" y="826162"/>
            <a:ext cx="2606543" cy="19616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409" y="2422401"/>
            <a:ext cx="2586071" cy="1949549"/>
          </a:xfrm>
          <a:prstGeom prst="rect">
            <a:avLst/>
          </a:prstGeom>
        </p:spPr>
      </p:pic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35497" y="4443958"/>
            <a:ext cx="9073008" cy="35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2541" tIns="51272" rIns="102541" bIns="51272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buClrTx/>
              <a:buNone/>
            </a:pP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Забор биошлама с илового накопителя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76" y="339542"/>
            <a:ext cx="1075202" cy="36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978" y="339542"/>
            <a:ext cx="94851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75324" y="62503"/>
            <a:ext cx="2368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КОМПАНИЙ «КНТП»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76" y="339542"/>
            <a:ext cx="1075202" cy="3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978" y="339542"/>
            <a:ext cx="948510" cy="360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59582"/>
            <a:ext cx="3240360" cy="302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35497" y="4443958"/>
            <a:ext cx="9073008" cy="35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2541" tIns="51272" rIns="102541" bIns="51272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buClrTx/>
              <a:buNone/>
            </a:pP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 комплекса «Металл – ТМТ»</a:t>
            </a:r>
          </a:p>
        </p:txBody>
      </p:sp>
    </p:spTree>
    <p:extLst>
      <p:ext uri="{BB962C8B-B14F-4D97-AF65-F5344CB8AC3E}">
        <p14:creationId xmlns:p14="http://schemas.microsoft.com/office/powerpoint/2010/main" val="13185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75324" y="62503"/>
            <a:ext cx="2368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КОМПАНИЙ «КНТП»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76" y="339542"/>
            <a:ext cx="1075202" cy="3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978" y="339542"/>
            <a:ext cx="948510" cy="360000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845609"/>
              </p:ext>
            </p:extLst>
          </p:nvPr>
        </p:nvGraphicFramePr>
        <p:xfrm>
          <a:off x="2051720" y="1059582"/>
          <a:ext cx="5754931" cy="3024341"/>
        </p:xfrm>
        <a:graphic>
          <a:graphicData uri="http://schemas.openxmlformats.org/drawingml/2006/table">
            <a:tbl>
              <a:tblPr/>
              <a:tblGrid>
                <a:gridCol w="1763121"/>
                <a:gridCol w="3991810"/>
              </a:tblGrid>
              <a:tr h="509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Металл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Объем ТМТ 15 (мл)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Свинец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5,5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Кадмий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Медь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Никель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Ртуть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Серебро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Цинк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7504" y="4299942"/>
            <a:ext cx="89289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457200" algn="l"/>
              </a:tabLst>
            </a:pP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Объемы 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ТМТ 15 для осаждения 1 г/м</a:t>
            </a:r>
            <a:r>
              <a:rPr lang="ru-RU" sz="1400" baseline="30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(мг/л=</a:t>
            </a:r>
            <a:r>
              <a:rPr lang="en-US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ppm</a:t>
            </a: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 иона 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металла из 1 м</a:t>
            </a:r>
            <a:r>
              <a:rPr lang="ru-RU" sz="1400" baseline="30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сточной воды</a:t>
            </a:r>
          </a:p>
        </p:txBody>
      </p:sp>
    </p:spTree>
    <p:extLst>
      <p:ext uri="{BB962C8B-B14F-4D97-AF65-F5344CB8AC3E}">
        <p14:creationId xmlns:p14="http://schemas.microsoft.com/office/powerpoint/2010/main" val="390146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75324" y="62503"/>
            <a:ext cx="2368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КОМПАНИЙ «КНТП»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76" y="339542"/>
            <a:ext cx="1075202" cy="3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978" y="339542"/>
            <a:ext cx="948510" cy="360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496" y="1088613"/>
            <a:ext cx="908192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Преимущества ТМТ 15 при осаждении ионов тяжелых металлов состоят в следующем</a:t>
            </a:r>
            <a:r>
              <a:rPr lang="ru-RU" sz="1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  <a:endParaRPr lang="en-US" sz="16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- ТМТ 15 не образует при хранении и применении токсичных продуктов разложения, таких как  </a:t>
            </a: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сероводород 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или сероуглерод;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- ТМТ 15 не приводит к появлению неприятных запахов;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- ТМТ 15 не «ядовит» и не «вреден для здоровья» в соответствии с международным </a:t>
            </a: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законом о  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химических 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продуктах и не является опасным грузом в соответствии с международными транспортными </a:t>
            </a: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предписаниями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- ТМТ 15 эффективен в широком диапазоне рН как в кислых, так и в щелочных сточных водах;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- </a:t>
            </a: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осадки 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металл-ТМТ представляют собой крупные хлопья которые легко отделяются из сточных вод и </a:t>
            </a:r>
            <a:endParaRPr lang="ru-RU" sz="14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хорошо 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обезвоживаются;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- </a:t>
            </a: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осадки 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металл-ТМТ </a:t>
            </a: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не 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взаимодействуют с разбавленными кислотами и поэтому имеют высокую </a:t>
            </a: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безопасность 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хранения в местах депонирования;</a:t>
            </a:r>
          </a:p>
          <a:p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- </a:t>
            </a: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осадки 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металл-ТМТ </a:t>
            </a: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очень 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термостойкие. Даже при температурах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200–250</a:t>
            </a:r>
            <a:r>
              <a:rPr lang="ru-RU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они 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не разлагаются.</a:t>
            </a:r>
          </a:p>
        </p:txBody>
      </p:sp>
    </p:spTree>
    <p:extLst>
      <p:ext uri="{BB962C8B-B14F-4D97-AF65-F5344CB8AC3E}">
        <p14:creationId xmlns:p14="http://schemas.microsoft.com/office/powerpoint/2010/main" val="390146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75324" y="62503"/>
            <a:ext cx="2368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КОМПАНИЙ «КНТП»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76" y="339542"/>
            <a:ext cx="1075202" cy="3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978" y="339542"/>
            <a:ext cx="948510" cy="360000"/>
          </a:xfrm>
          <a:prstGeom prst="rect">
            <a:avLst/>
          </a:prstGeom>
        </p:spPr>
      </p:pic>
      <p:sp>
        <p:nvSpPr>
          <p:cNvPr id="5" name="Text Box 1027"/>
          <p:cNvSpPr txBox="1">
            <a:spLocks noChangeArrowheads="1"/>
          </p:cNvSpPr>
          <p:nvPr/>
        </p:nvSpPr>
        <p:spPr bwMode="auto">
          <a:xfrm>
            <a:off x="35496" y="843558"/>
            <a:ext cx="9073008" cy="33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6" rIns="91429" bIns="45716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5613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Этапы статического обезвоживания</a:t>
            </a:r>
            <a:r>
              <a:rPr kumimoji="0" lang="en-US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хранения биошлама в </a:t>
            </a:r>
            <a:r>
              <a:rPr kumimoji="0" lang="ru-RU" alt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геотубах</a:t>
            </a:r>
            <a:endParaRPr kumimoji="0" lang="ru-RU" alt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93" y="1207118"/>
            <a:ext cx="3111159" cy="345296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259303" y="1203598"/>
            <a:ext cx="481508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• </a:t>
            </a:r>
            <a:r>
              <a:rPr lang="ru-RU" sz="1400" b="1" u="sng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Наполнение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наполнение 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взвесью </a:t>
            </a: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биошлама;</a:t>
            </a: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трубы должны быть достаточно прочными, чтобы 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выдержать </a:t>
            </a: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давление.</a:t>
            </a:r>
          </a:p>
          <a:p>
            <a:endParaRPr lang="ru-RU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• </a:t>
            </a:r>
            <a:r>
              <a:rPr lang="ru-RU" sz="1400" b="1" u="sng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Обезвоживание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фильтрация 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свободной </a:t>
            </a: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воды через 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стенки </a:t>
            </a: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контейнера;</a:t>
            </a: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значительное уменьшение объема.</a:t>
            </a:r>
          </a:p>
          <a:p>
            <a:endParaRPr lang="ru-RU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• </a:t>
            </a:r>
            <a:r>
              <a:rPr lang="ru-RU" sz="1400" b="1" u="sng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Консолидация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выход 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поровой воды через </a:t>
            </a: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стенки;</a:t>
            </a: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сушка </a:t>
            </a:r>
            <a:r>
              <a:rPr lang="ru-RU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удержанного </a:t>
            </a:r>
            <a:r>
              <a:rPr lang="ru-RU" sz="1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биошлама.</a:t>
            </a: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ru-RU" sz="1400" i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400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До </a:t>
            </a:r>
            <a:r>
              <a:rPr lang="ru-RU" sz="1400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окончательной консолидации </a:t>
            </a:r>
            <a:r>
              <a:rPr lang="ru-RU" sz="1400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может проводиться </a:t>
            </a:r>
            <a:r>
              <a:rPr lang="ru-RU" sz="1400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несколько </a:t>
            </a:r>
            <a:r>
              <a:rPr lang="ru-RU" sz="1400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циклов «наполнения-обезвоживания».</a:t>
            </a:r>
            <a:endParaRPr lang="ru-RU" sz="1400" i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46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75324" y="62503"/>
            <a:ext cx="2368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КОМПАНИЙ «КНТП»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76" y="339542"/>
            <a:ext cx="1075202" cy="3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978" y="339542"/>
            <a:ext cx="948510" cy="360000"/>
          </a:xfrm>
          <a:prstGeom prst="rect">
            <a:avLst/>
          </a:prstGeom>
        </p:spPr>
      </p:pic>
      <p:sp>
        <p:nvSpPr>
          <p:cNvPr id="5" name="Rectangle 28"/>
          <p:cNvSpPr>
            <a:spLocks noChangeArrowheads="1"/>
          </p:cNvSpPr>
          <p:nvPr/>
        </p:nvSpPr>
        <p:spPr bwMode="auto">
          <a:xfrm>
            <a:off x="395536" y="3823243"/>
            <a:ext cx="5128541" cy="69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2541" tIns="51272" rIns="102541" bIns="51272"/>
          <a:lstStyle>
            <a:lvl1pPr marL="2565400" indent="-2565400" defTabSz="1019175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tabLst>
                <a:tab pos="4953000" algn="ctr"/>
              </a:tabLst>
              <a:defRPr sz="2700">
                <a:solidFill>
                  <a:schemeClr val="tx1"/>
                </a:solidFill>
                <a:latin typeface="Arial" charset="0"/>
              </a:defRPr>
            </a:lvl1pPr>
            <a:lvl2pPr marL="3187700" indent="-319088" defTabSz="1019175">
              <a:spcBef>
                <a:spcPct val="20000"/>
              </a:spcBef>
              <a:buClr>
                <a:schemeClr val="tx1"/>
              </a:buClr>
              <a:buSzPct val="75000"/>
              <a:buChar char="–"/>
              <a:tabLst>
                <a:tab pos="4953000" algn="ctr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3565525" indent="-250825" defTabSz="1019175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tabLst>
                <a:tab pos="4953000" algn="ctr"/>
              </a:tabLst>
              <a:defRPr sz="2000">
                <a:solidFill>
                  <a:schemeClr val="tx1"/>
                </a:solidFill>
                <a:latin typeface="Arial" charset="0"/>
              </a:defRPr>
            </a:lvl3pPr>
            <a:lvl4pPr marL="3951288" indent="-254000" defTabSz="1019175">
              <a:spcBef>
                <a:spcPct val="20000"/>
              </a:spcBef>
              <a:buClr>
                <a:schemeClr val="tx1"/>
              </a:buClr>
              <a:buSzPct val="80000"/>
              <a:buChar char="–"/>
              <a:tabLst>
                <a:tab pos="4953000" algn="ct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4333875" indent="-257175" defTabSz="1019175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4953000" algn="ct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791075" indent="-257175" defTabSz="1019175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4953000" algn="ct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5248275" indent="-257175" defTabSz="1019175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4953000" algn="ct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5705475" indent="-257175" defTabSz="1019175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4953000" algn="ct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6162675" indent="-257175" defTabSz="1019175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tabLst>
                <a:tab pos="4953000" algn="ct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Tx/>
              <a:buNone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Процесс обезвоживания биошлама в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геотубах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ClrTx/>
              <a:buNone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(полигон «Новосёлки»)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83131"/>
            <a:ext cx="3888432" cy="250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037" y="3003798"/>
            <a:ext cx="293635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83131"/>
            <a:ext cx="2670333" cy="203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46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389</Words>
  <Application>Microsoft Office PowerPoint</Application>
  <PresentationFormat>Экран (16:9)</PresentationFormat>
  <Paragraphs>74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Титова Ольга Андреевна</dc:creator>
  <cp:lastModifiedBy>Alexander Plekhanov</cp:lastModifiedBy>
  <cp:revision>21</cp:revision>
  <dcterms:created xsi:type="dcterms:W3CDTF">2018-01-26T09:47:51Z</dcterms:created>
  <dcterms:modified xsi:type="dcterms:W3CDTF">2018-03-16T08:35:28Z</dcterms:modified>
</cp:coreProperties>
</file>