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70" r:id="rId8"/>
    <p:sldId id="272" r:id="rId9"/>
    <p:sldId id="268" r:id="rId10"/>
    <p:sldId id="267" r:id="rId11"/>
    <p:sldId id="269" r:id="rId12"/>
    <p:sldId id="273" r:id="rId13"/>
    <p:sldId id="275" r:id="rId14"/>
    <p:sldId id="276" r:id="rId15"/>
    <p:sldId id="265" r:id="rId16"/>
    <p:sldId id="271" r:id="rId17"/>
    <p:sldId id="264" r:id="rId18"/>
    <p:sldId id="274" r:id="rId19"/>
  </p:sldIdLst>
  <p:sldSz cx="12212638" cy="6869113"/>
  <p:notesSz cx="6858000" cy="9144000"/>
  <p:defaultTextStyle>
    <a:defPPr>
      <a:defRPr lang="en-US"/>
    </a:defPPr>
    <a:lvl1pPr marL="0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35" autoAdjust="0"/>
  </p:normalViewPr>
  <p:slideViewPr>
    <p:cSldViewPr>
      <p:cViewPr varScale="1">
        <p:scale>
          <a:sx n="66" d="100"/>
          <a:sy n="66" d="100"/>
        </p:scale>
        <p:origin x="-312" y="-96"/>
      </p:cViewPr>
      <p:guideLst>
        <p:guide orient="horz" pos="2164"/>
        <p:guide pos="3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2404" y="1373823"/>
            <a:ext cx="10486585" cy="1831763"/>
          </a:xfrm>
          <a:ln>
            <a:noFill/>
          </a:ln>
        </p:spPr>
        <p:txBody>
          <a:bodyPr vert="horz" tIns="0" rIns="2180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2404" y="3233768"/>
            <a:ext cx="10490656" cy="1755440"/>
          </a:xfrm>
        </p:spPr>
        <p:txBody>
          <a:bodyPr lIns="0" rIns="21807"/>
          <a:lstStyle>
            <a:lvl1pPr marL="0" marR="54517" indent="0" algn="r">
              <a:buNone/>
              <a:defRPr>
                <a:solidFill>
                  <a:schemeClr val="tx1"/>
                </a:solidFill>
              </a:defRPr>
            </a:lvl1pPr>
            <a:lvl2pPr marL="545165" indent="0" algn="ctr">
              <a:buNone/>
            </a:lvl2pPr>
            <a:lvl3pPr marL="1090331" indent="0" algn="ctr">
              <a:buNone/>
            </a:lvl3pPr>
            <a:lvl4pPr marL="1635496" indent="0" algn="ctr">
              <a:buNone/>
            </a:lvl4pPr>
            <a:lvl5pPr marL="2180661" indent="0" algn="ctr">
              <a:buNone/>
            </a:lvl5pPr>
            <a:lvl6pPr marL="2725826" indent="0" algn="ctr">
              <a:buNone/>
            </a:lvl6pPr>
            <a:lvl7pPr marL="3270992" indent="0" algn="ctr">
              <a:buNone/>
            </a:lvl7pPr>
            <a:lvl8pPr marL="3816157" indent="0" algn="ctr">
              <a:buNone/>
            </a:lvl8pPr>
            <a:lvl9pPr marL="436132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915883"/>
            <a:ext cx="2747844" cy="522020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915883"/>
            <a:ext cx="8039987" cy="522020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33" y="1318870"/>
            <a:ext cx="10380742" cy="136466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333" y="2709047"/>
            <a:ext cx="10380742" cy="1512158"/>
          </a:xfrm>
        </p:spPr>
        <p:txBody>
          <a:bodyPr lIns="54517" rIns="54517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632" y="1923197"/>
            <a:ext cx="5393915" cy="444202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8091" y="1923197"/>
            <a:ext cx="5393915" cy="444202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</p:spPr>
        <p:txBody>
          <a:bodyPr tIns="5451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858255"/>
            <a:ext cx="5396036" cy="660420"/>
          </a:xfrm>
        </p:spPr>
        <p:txBody>
          <a:bodyPr lIns="54517" tIns="0" rIns="54517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3851" y="1862771"/>
            <a:ext cx="5398156" cy="655904"/>
          </a:xfrm>
        </p:spPr>
        <p:txBody>
          <a:bodyPr lIns="54517" tIns="0" rIns="54517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10632" y="2518675"/>
            <a:ext cx="5396036" cy="3851952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3851" y="2518675"/>
            <a:ext cx="5398156" cy="3851952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705229"/>
            <a:ext cx="11093146" cy="1144852"/>
          </a:xfrm>
        </p:spPr>
        <p:txBody>
          <a:bodyPr vert="horz" tIns="5451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948" y="515185"/>
            <a:ext cx="3663791" cy="116393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5948" y="1679116"/>
            <a:ext cx="3663791" cy="4579409"/>
          </a:xfrm>
        </p:spPr>
        <p:txBody>
          <a:bodyPr lIns="21807" rIns="21807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74802" y="1679116"/>
            <a:ext cx="6827204" cy="457940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8149" y="1109872"/>
            <a:ext cx="7022267" cy="412146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90244" y="5368454"/>
            <a:ext cx="207615" cy="15570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76" y="1178904"/>
            <a:ext cx="2955458" cy="1585186"/>
          </a:xfrm>
        </p:spPr>
        <p:txBody>
          <a:bodyPr vert="horz" lIns="54517" tIns="54517" rIns="54517" bIns="54517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4176" y="2833369"/>
            <a:ext cx="2951388" cy="2182851"/>
          </a:xfrm>
        </p:spPr>
        <p:txBody>
          <a:bodyPr lIns="76323" rIns="54517" bIns="54517" anchor="t"/>
          <a:lstStyle>
            <a:lvl1pPr marL="0" indent="0" algn="l">
              <a:spcBef>
                <a:spcPts val="298"/>
              </a:spcBef>
              <a:buFontTx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87830" y="6366650"/>
            <a:ext cx="814176" cy="365717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55592" y="1201461"/>
            <a:ext cx="6167382" cy="393829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22" y="5826025"/>
            <a:ext cx="12238081" cy="1043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51889" y="6229904"/>
            <a:ext cx="6360749" cy="6392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22" y="-7156"/>
            <a:ext cx="12238081" cy="1043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51889" y="-7155"/>
            <a:ext cx="6360749" cy="6392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033" tIns="54517" rIns="109033" bIns="5451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0632" y="705229"/>
            <a:ext cx="10991374" cy="1144852"/>
          </a:xfrm>
          <a:prstGeom prst="rect">
            <a:avLst/>
          </a:prstGeom>
        </p:spPr>
        <p:txBody>
          <a:bodyPr vert="horz" lIns="0" tIns="5451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10632" y="1938616"/>
            <a:ext cx="10991374" cy="4396232"/>
          </a:xfrm>
          <a:prstGeom prst="rect">
            <a:avLst/>
          </a:prstGeom>
        </p:spPr>
        <p:txBody>
          <a:bodyPr vert="horz" lIns="109033" tIns="54517" rIns="109033" bIns="5451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10632" y="6366650"/>
            <a:ext cx="2849616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3/21/2018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62020" y="6366650"/>
            <a:ext cx="4477967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84286" y="6366650"/>
            <a:ext cx="1017720" cy="36571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99" y="202736"/>
            <a:ext cx="12261451" cy="650276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7099" indent="-32709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3231" indent="-29438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indent="-2943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430" indent="-25077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529" indent="-25077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628" indent="-25077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89694" indent="-2180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6793" indent="-21806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43893" indent="-2180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Nikita\SANYA\NANOsite\Bukle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  <p:pic>
        <p:nvPicPr>
          <p:cNvPr id="5" name="Picture 4" descr="http://vidnoeinform.ru/wp-content/uploads/2015/09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67" y="2136312"/>
            <a:ext cx="9217294" cy="3822608"/>
          </a:xfrm>
          <a:prstGeom prst="rect">
            <a:avLst/>
          </a:prstGeom>
          <a:noFill/>
        </p:spPr>
      </p:pic>
      <p:pic>
        <p:nvPicPr>
          <p:cNvPr id="6" name="Picture 6" descr="https://s00.yaplakal.com/pics/pics_original/9/3/7/6266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969" y="4262079"/>
            <a:ext cx="4411049" cy="2201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12967" y="1270816"/>
            <a:ext cx="10675224" cy="587152"/>
          </a:xfrm>
          <a:prstGeom prst="rect">
            <a:avLst/>
          </a:prstGeom>
          <a:solidFill>
            <a:srgbClr val="0070C0"/>
          </a:solidFill>
        </p:spPr>
        <p:txBody>
          <a:bodyPr wrap="square" lIns="109033" tIns="54517" rIns="109033" bIns="54517">
            <a:spAutoFit/>
          </a:bodyPr>
          <a:lstStyle/>
          <a:p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Вода после очистных систем соответствует нормам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СанПин</a:t>
            </a:r>
            <a:endParaRPr lang="ru-RU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-79994"/>
            <a:ext cx="220260" cy="6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033" tIns="54517" rIns="109033" bIns="5451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313C4B"/>
                </a:solidFill>
                <a:latin typeface="inherit"/>
                <a:cs typeface="Tahoma" pitchFamily="34" charset="0"/>
              </a:rPr>
              <a:t/>
            </a:r>
            <a:br>
              <a:rPr lang="ru-RU" sz="1200">
                <a:solidFill>
                  <a:srgbClr val="313C4B"/>
                </a:solidFill>
                <a:latin typeface="inherit"/>
                <a:cs typeface="Tahoma" pitchFamily="34" charset="0"/>
              </a:rPr>
            </a:b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1517" y="5886796"/>
            <a:ext cx="5368913" cy="756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109033" tIns="54517" rIns="109033" bIns="54517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Время промывки: 20 секунд.</a:t>
            </a:r>
          </a:p>
          <a:p>
            <a:pPr algn="ctr"/>
            <a:r>
              <a:rPr lang="ru-RU" dirty="0" smtClean="0">
                <a:latin typeface="+mj-lt"/>
              </a:rPr>
              <a:t>Подача воды потребителю не прекращается.</a:t>
            </a:r>
            <a:endParaRPr lang="ru-RU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777" y="2197704"/>
            <a:ext cx="6106319" cy="347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24447" y="1415065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Очистка воды фильтром с промывными титановыми мембранами</a:t>
            </a:r>
          </a:p>
        </p:txBody>
      </p:sp>
      <p:pic>
        <p:nvPicPr>
          <p:cNvPr id="7" name="Picture 2" descr="C:\Nikita\SANYA\NANOsite\Bukle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74699" y="2569060"/>
            <a:ext cx="3081172" cy="479431"/>
          </a:xfrm>
          <a:prstGeom prst="rect">
            <a:avLst/>
          </a:prstGeom>
          <a:noFill/>
        </p:spPr>
        <p:txBody>
          <a:bodyPr wrap="none" lIns="109033" tIns="54517" rIns="109033" bIns="54517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Габаритные размеры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5090" y="2569060"/>
            <a:ext cx="3025322" cy="479431"/>
          </a:xfrm>
          <a:prstGeom prst="rect">
            <a:avLst/>
          </a:prstGeom>
          <a:noFill/>
        </p:spPr>
        <p:txBody>
          <a:bodyPr wrap="none" lIns="109033" tIns="54517" rIns="109033" bIns="54517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Производительность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827" y="3146058"/>
            <a:ext cx="4898973" cy="28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540" y="3218182"/>
            <a:ext cx="4833477" cy="27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24447" y="1498822"/>
            <a:ext cx="11059917" cy="58715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Сравнение классических фильтров с титановыми мембранами</a:t>
            </a:r>
          </a:p>
        </p:txBody>
      </p:sp>
      <p:pic>
        <p:nvPicPr>
          <p:cNvPr id="9" name="Picture 2" descr="C:\Nikita\SANYA\NANOsite\Buklet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24447" y="1498822"/>
            <a:ext cx="11059917" cy="58715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Сравнение классических фильтров с титановыми мембранами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5090" y="2569060"/>
            <a:ext cx="2479660" cy="479431"/>
          </a:xfrm>
          <a:prstGeom prst="rect">
            <a:avLst/>
          </a:prstGeom>
          <a:noFill/>
        </p:spPr>
        <p:txBody>
          <a:bodyPr wrap="none" lIns="109033" tIns="54517" rIns="109033" bIns="54517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Годовые затраты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0007" y="2569060"/>
            <a:ext cx="3758215" cy="479431"/>
          </a:xfrm>
          <a:prstGeom prst="rect">
            <a:avLst/>
          </a:prstGeom>
          <a:noFill/>
        </p:spPr>
        <p:txBody>
          <a:bodyPr wrap="none" lIns="109033" tIns="54517" rIns="109033" bIns="54517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Расход воды на промывку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838" y="3146058"/>
            <a:ext cx="5001006" cy="276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93" y="3146058"/>
            <a:ext cx="4904833" cy="28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Nikita\SANYA\NANOsite\Buklet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912967" y="5309796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912967" y="5814669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912967" y="4804923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12967" y="4300053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2967" y="3290305"/>
            <a:ext cx="10386704" cy="504873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79531" y="3362430"/>
            <a:ext cx="1442598" cy="43326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10NC20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2967" y="3795178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4784047" y="4804924"/>
            <a:ext cx="3029239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94839" y="3899292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99168" y="3899292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7188377" y="4804921"/>
            <a:ext cx="3029236" cy="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01486" y="3362430"/>
            <a:ext cx="5001006" cy="43326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Характеристики оборудования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1486" y="3867302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Производительность (м </a:t>
            </a:r>
            <a:r>
              <a:rPr lang="en-US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ч)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94839" y="4404165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0,1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99168" y="4404165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1486" y="4372175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Тонкость фильтрации (мкм)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26708" y="3867303"/>
            <a:ext cx="348436" cy="294765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endParaRPr lang="ru-RU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94839" y="4909038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0,05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99168" y="4898569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0,6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01486" y="4877048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Потери давления (бар)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4839" y="5352257"/>
            <a:ext cx="2211983" cy="540986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Нержавеющая сталь марки 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 304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99168" y="5454046"/>
            <a:ext cx="2404330" cy="325542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Пластик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01486" y="5381921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Материал корпуса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94839" y="5918783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99168" y="5918783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900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01486" y="5886794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Расход воды на промывку (л)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91515" y="3362432"/>
            <a:ext cx="2211983" cy="43326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Колонна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24"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0900" y="2064188"/>
            <a:ext cx="486134" cy="109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0397" y="2424811"/>
            <a:ext cx="384693" cy="70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рямоугольник 65"/>
          <p:cNvSpPr/>
          <p:nvPr/>
        </p:nvSpPr>
        <p:spPr>
          <a:xfrm>
            <a:off x="624447" y="1426698"/>
            <a:ext cx="11059917" cy="58715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Сравнение классических фильтров с титановыми мембранами</a:t>
            </a:r>
          </a:p>
        </p:txBody>
      </p:sp>
      <p:pic>
        <p:nvPicPr>
          <p:cNvPr id="48" name="Picture 2" descr="C:\Nikita\SANYA\NANOsite\Buklet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912967" y="5598297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00"/>
          </a:p>
        </p:txBody>
      </p:sp>
      <p:sp>
        <p:nvSpPr>
          <p:cNvPr id="35" name="Прямоугольник 34"/>
          <p:cNvSpPr/>
          <p:nvPr/>
        </p:nvSpPr>
        <p:spPr>
          <a:xfrm>
            <a:off x="912967" y="2569060"/>
            <a:ext cx="10386704" cy="504873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 sz="1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912967" y="5093424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394839" y="5197538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требуется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99168" y="5197538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Каждые 2-3 года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01486" y="5165549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фильтрующей среды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12967" y="4588551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912967" y="4083679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12967" y="3578806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79531" y="2641185"/>
            <a:ext cx="1442598" cy="43326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10NC20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1515" y="2641187"/>
            <a:ext cx="2211983" cy="43326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Колонна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24"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2967" y="3073933"/>
            <a:ext cx="10386704" cy="504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4531610" y="4336115"/>
            <a:ext cx="353411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94839" y="3178047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890/230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99168" y="3178047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2200/620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6935937" y="4336115"/>
            <a:ext cx="353411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01486" y="2641185"/>
            <a:ext cx="5001006" cy="43326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Характеристики оборудования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1486" y="3146058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Высота</a:t>
            </a:r>
            <a:r>
              <a:rPr lang="en-US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Диаметр (мм)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94839" y="3682920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Исключен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99168" y="3682920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Возможен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1486" y="3650930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Проскок неочищенной воды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94839" y="4187793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90</a:t>
            </a:r>
            <a:r>
              <a:rPr lang="ru-RU" sz="1900" dirty="0"/>
              <a:t>°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99168" y="4177324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</a:t>
            </a:r>
            <a:r>
              <a:rPr lang="ru-RU" sz="1900" dirty="0"/>
              <a:t>°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01486" y="4155803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Макс. температура воды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4839" y="4682197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требуется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01486" y="4660676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Установка фильтра грубой очистки 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99168" y="4682197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Требуется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94839" y="5702411"/>
            <a:ext cx="221198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 секунд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99168" y="5702411"/>
            <a:ext cx="2404330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ctr"/>
            <a:r>
              <a:rPr lang="ru-RU" sz="1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час</a:t>
            </a:r>
            <a:endParaRPr lang="ru-RU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1486" y="5670422"/>
            <a:ext cx="4904833" cy="402487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Время промывки</a:t>
            </a:r>
            <a:endParaRPr lang="ru-RU" sz="1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4447" y="1426698"/>
            <a:ext cx="11059917" cy="58715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Сравнение классических фильтров с титановыми мембранами</a:t>
            </a:r>
          </a:p>
        </p:txBody>
      </p:sp>
      <p:pic>
        <p:nvPicPr>
          <p:cNvPr id="47" name="Picture 2" descr="C:\Nikita\SANYA\NANOsite\Bukle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32" y="2136312"/>
            <a:ext cx="11063233" cy="439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4447" y="1297862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Очистка воды фильтром с промывными титановыми мембранами</a:t>
            </a:r>
          </a:p>
        </p:txBody>
      </p:sp>
      <p:pic>
        <p:nvPicPr>
          <p:cNvPr id="6" name="Picture 2" descr="C:\Nikita\SANYA\NANOsite\Bukle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-79994"/>
            <a:ext cx="220260" cy="6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033" tIns="54517" rIns="109033" bIns="5451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313C4B"/>
                </a:solidFill>
                <a:latin typeface="inherit"/>
                <a:cs typeface="Tahoma" pitchFamily="34" charset="0"/>
              </a:rPr>
              <a:t/>
            </a:r>
            <a:br>
              <a:rPr lang="ru-RU" sz="1200">
                <a:solidFill>
                  <a:srgbClr val="313C4B"/>
                </a:solidFill>
                <a:latin typeface="inherit"/>
                <a:cs typeface="Tahoma" pitchFamily="34" charset="0"/>
              </a:rPr>
            </a:b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47" y="2064188"/>
            <a:ext cx="4327793" cy="444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1263" y="2424812"/>
            <a:ext cx="3077542" cy="41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098" y="3463327"/>
            <a:ext cx="2703165" cy="300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24447" y="1297862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Очистка воды фильтром с промывными титановыми мембранами</a:t>
            </a:r>
          </a:p>
        </p:txBody>
      </p:sp>
      <p:pic>
        <p:nvPicPr>
          <p:cNvPr id="9" name="Picture 2" descr="C:\Nikita\SANYA\NANOsite\Buklet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741263" y="2280562"/>
            <a:ext cx="3943101" cy="3966859"/>
          </a:xfrm>
          <a:prstGeom prst="rect">
            <a:avLst/>
          </a:prstGeom>
          <a:solidFill>
            <a:srgbClr val="E3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47" y="2280563"/>
            <a:ext cx="7116816" cy="39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Nikita\SANYA\NANOsite\Buklet\multi2logoMi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917" y="2641186"/>
            <a:ext cx="3366062" cy="3383271"/>
          </a:xfrm>
          <a:prstGeom prst="rect">
            <a:avLst/>
          </a:prstGeom>
          <a:noFill/>
          <a:effectLst>
            <a:outerShdw blurRad="215900" dir="2700000" algn="tl" rotWithShape="0">
              <a:schemeClr val="bg1"/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24447" y="1297862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Очистка воды фильтром с промывными титановыми мембранами</a:t>
            </a:r>
          </a:p>
        </p:txBody>
      </p:sp>
      <p:pic>
        <p:nvPicPr>
          <p:cNvPr id="7" name="Picture 2" descr="C:\Nikita\SANYA\NANOsite\Buklet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16794" y="1270816"/>
            <a:ext cx="10867570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Фильтры с промывными титановыми мембранами установлены:</a:t>
            </a:r>
          </a:p>
        </p:txBody>
      </p:sp>
      <p:pic>
        <p:nvPicPr>
          <p:cNvPr id="17" name="Picture 2" descr="C:\Nikita\SANYA\NANOsite\Bukle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66159" y="21955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На 9-ти объектах </a:t>
            </a:r>
            <a:r>
              <a:rPr lang="ru-RU" sz="1800" b="1" dirty="0" smtClean="0"/>
              <a:t>ГМК «Норильский Никель», </a:t>
            </a:r>
          </a:p>
          <a:p>
            <a:r>
              <a:rPr lang="ru-RU" sz="1800" dirty="0" smtClean="0"/>
              <a:t>административные корпуса и столовые</a:t>
            </a:r>
            <a:endParaRPr lang="ru-RU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66159" y="305966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В элитном </a:t>
            </a:r>
            <a:r>
              <a:rPr lang="ru-RU" sz="1800" dirty="0" err="1" smtClean="0"/>
              <a:t>коттеджном</a:t>
            </a:r>
            <a:r>
              <a:rPr lang="ru-RU" sz="1800" dirty="0" smtClean="0"/>
              <a:t> поселке </a:t>
            </a:r>
            <a:r>
              <a:rPr lang="ru-RU" sz="1800" b="1" dirty="0" smtClean="0"/>
              <a:t>«</a:t>
            </a:r>
            <a:r>
              <a:rPr lang="ru-RU" sz="1800" b="1" dirty="0" err="1" smtClean="0"/>
              <a:t>Хонка-парк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66159" y="366767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В отеле </a:t>
            </a:r>
            <a:r>
              <a:rPr lang="pt-BR" sz="1800" b="1" dirty="0" smtClean="0"/>
              <a:t>Original Sokos Hotel Olympia Garden</a:t>
            </a:r>
            <a:endParaRPr lang="ru-RU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66159" y="431574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НПЗ Холдинг </a:t>
            </a:r>
            <a:r>
              <a:rPr lang="ru-RU" sz="1800" dirty="0" smtClean="0"/>
              <a:t>ЯНАО</a:t>
            </a:r>
            <a:endParaRPr lang="ru-RU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4666159" y="496381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Мясокомбинат «Бобровский» </a:t>
            </a:r>
            <a:endParaRPr lang="ru-RU" sz="1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66159" y="61560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Многоквартирные дома в г. Санкт-Петербург</a:t>
            </a:r>
            <a:endParaRPr lang="ru-RU" sz="1800" b="1" dirty="0"/>
          </a:p>
        </p:txBody>
      </p:sp>
      <p:pic>
        <p:nvPicPr>
          <p:cNvPr id="25" name="Picture 2" descr="https://sipa.s-palvelut.fi/?url=https%3A%2F%2Flaari.sok.fi%2Fdocuments%2F419607%2F491997%2FOlympiagarden.png%2F6ce6d25e-7f65-4417-ae96-1ef0d65a31aa%3Ft%3D1369382531000&amp;maxWidth=1170&amp;checksum=edac17c4680b4edea0edad708c8964b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514" y="3779748"/>
            <a:ext cx="1800200" cy="222127"/>
          </a:xfrm>
          <a:prstGeom prst="rect">
            <a:avLst/>
          </a:prstGeom>
          <a:noFill/>
        </p:spPr>
      </p:pic>
      <p:pic>
        <p:nvPicPr>
          <p:cNvPr id="26" name="Picture 4" descr="http://clubwood.ru/wp-content/uploads/2017/06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570" y="3108634"/>
            <a:ext cx="1296144" cy="311074"/>
          </a:xfrm>
          <a:prstGeom prst="rect">
            <a:avLst/>
          </a:prstGeom>
          <a:noFill/>
        </p:spPr>
      </p:pic>
      <p:pic>
        <p:nvPicPr>
          <p:cNvPr id="27" name="Picture 10" descr="https://altesmedia.ru/media/k2/items/cache/083c72246e597ff0d8ee28e5789b018e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0015" y="1988840"/>
            <a:ext cx="1246549" cy="1008112"/>
          </a:xfrm>
          <a:prstGeom prst="rect">
            <a:avLst/>
          </a:prstGeom>
          <a:noFill/>
        </p:spPr>
      </p:pic>
      <p:pic>
        <p:nvPicPr>
          <p:cNvPr id="28" name="Picture 12" descr="http://sg89.ru/files/project_5135/1-op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602" y="4067780"/>
            <a:ext cx="1021206" cy="792088"/>
          </a:xfrm>
          <a:prstGeom prst="rect">
            <a:avLst/>
          </a:prstGeom>
          <a:noFill/>
        </p:spPr>
      </p:pic>
      <p:pic>
        <p:nvPicPr>
          <p:cNvPr id="29" name="Picture 14" descr="http://files.cmlt.ru/getClientLogo?id=77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554" y="4859868"/>
            <a:ext cx="1440160" cy="48965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666159" y="55799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Очистка воды на заводе </a:t>
            </a:r>
            <a:r>
              <a:rPr lang="ru-RU" sz="1800" b="1" dirty="0" err="1" smtClean="0"/>
              <a:t>Вимм-Билль-Данн</a:t>
            </a:r>
            <a:endParaRPr lang="ru-RU" sz="1800" b="1" dirty="0" smtClean="0"/>
          </a:p>
          <a:p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31" name="Picture 18" descr="https://rsmstar.nl/wp-content/uploads/2017/09/pepsico-goede-logo-1024x23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37967" y="5507940"/>
            <a:ext cx="1440160" cy="34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4447" y="1153612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После прохождения изношенных труб вода насыщается железом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045" y="1919938"/>
            <a:ext cx="7886201" cy="468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Nikita\SANYA\NANOsite\Bukle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4447" y="1198691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После прохождения изношенных труб вода насыщается железом</a:t>
            </a:r>
          </a:p>
        </p:txBody>
      </p:sp>
      <p:pic>
        <p:nvPicPr>
          <p:cNvPr id="15366" name="Picture 6" descr="http://cdn.fishki.net/upload/post/201505/01/1519726/a8ed8c9e473ad8dfd8cfbb27c07b09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91011" y="3362432"/>
            <a:ext cx="5193351" cy="3130146"/>
          </a:xfrm>
          <a:prstGeom prst="rect">
            <a:avLst/>
          </a:prstGeom>
          <a:noFill/>
        </p:spPr>
      </p:pic>
      <p:pic>
        <p:nvPicPr>
          <p:cNvPr id="15364" name="Picture 4" descr="http://bryansknovosti.ru/wp-content/uploads/2017/06/1-trubyi-f426h5-8mm-f530h5-7mm-76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47" y="2064188"/>
            <a:ext cx="5289525" cy="3290378"/>
          </a:xfrm>
          <a:prstGeom prst="rect">
            <a:avLst/>
          </a:prstGeom>
          <a:noFill/>
        </p:spPr>
      </p:pic>
      <p:pic>
        <p:nvPicPr>
          <p:cNvPr id="15362" name="Picture 2" descr="http://i.trust.ua/files/photo/4/0000068918-rzavaa-tru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9643" y="2785511"/>
            <a:ext cx="5193354" cy="31012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2" descr="C:\Nikita\SANYA\NANOsite\Buklet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4447" y="1270816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Потребитель получает воду с повышенным содержанием железа</a:t>
            </a:r>
          </a:p>
        </p:txBody>
      </p:sp>
      <p:pic>
        <p:nvPicPr>
          <p:cNvPr id="17412" name="Picture 4" descr="http://73online.ru/screenshots/upld_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47" y="2136312"/>
            <a:ext cx="6283314" cy="3534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7416" name="Picture 8" descr="http://today.kz/static/uploads/cda53c7f-3719-4e03-9bc1-842b7592cf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94839" y="2569060"/>
            <a:ext cx="5289525" cy="30292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7410" name="Picture 2" descr="http://gidroguru.com/wp-content/uploads/sostoyanie-vodoprovodnyh-trub-napryamuyu-otrazhaetsya-na-kachestve-vo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470" y="3602848"/>
            <a:ext cx="4712486" cy="27166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 descr="C:\Nikita\SANYA\NANOsite\Buklet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cwt.ru/upload/medialibrary/1e1/1e179ef92e00171630b35690192d84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47" y="1992063"/>
            <a:ext cx="6924470" cy="45438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4447" y="1225737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Классическая технология очистки водопроводной воды от железа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090" y="1901684"/>
            <a:ext cx="4327793" cy="485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Nikita\SANYA\NANOsite\Buklet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9140" y="1199855"/>
            <a:ext cx="10675224" cy="58715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Состав классической системы очистки водопроводной воды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486" y="1992063"/>
            <a:ext cx="10290531" cy="468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Nikita\SANYA\NANOsite\Bukle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4447" y="1225737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Очистка воды фильтром с промывными титановыми мембранами</a:t>
            </a:r>
          </a:p>
        </p:txBody>
      </p:sp>
      <p:pic>
        <p:nvPicPr>
          <p:cNvPr id="24581" name="Picture 5" descr="http://voda.kr-company.ru/img/slider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47" y="1919938"/>
            <a:ext cx="11059917" cy="2957112"/>
          </a:xfrm>
          <a:prstGeom prst="rect">
            <a:avLst/>
          </a:prstGeom>
          <a:noFill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744" y="1919938"/>
            <a:ext cx="4231620" cy="295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voda.kr-company.ru/files/preimushestv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872" y="5215928"/>
            <a:ext cx="8270894" cy="1175741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352" y="5021300"/>
            <a:ext cx="4328344" cy="15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Nikita\SANYA\NANOsite\Buklet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4447" y="1415065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Очистка воды фильтром с промывными титановыми мембранами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47" y="2496936"/>
            <a:ext cx="11059917" cy="35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Nikita\SANYA\NANOsite\Bukle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-79994"/>
            <a:ext cx="220260" cy="6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033" tIns="54517" rIns="109033" bIns="5451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313C4B"/>
                </a:solidFill>
                <a:latin typeface="inherit"/>
                <a:cs typeface="Tahoma" pitchFamily="34" charset="0"/>
              </a:rPr>
              <a:t/>
            </a:r>
            <a:br>
              <a:rPr lang="ru-RU" sz="1200">
                <a:solidFill>
                  <a:srgbClr val="313C4B"/>
                </a:solidFill>
                <a:latin typeface="inherit"/>
                <a:cs typeface="Tahoma" pitchFamily="34" charset="0"/>
              </a:rPr>
            </a:b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voda.kr-company.ru/files/re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256" y="2713310"/>
            <a:ext cx="7694818" cy="30292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4447" y="1415065"/>
            <a:ext cx="11059917" cy="5717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lIns="109033" tIns="54517" rIns="109033" bIns="54517">
            <a:spAutoFit/>
          </a:bodyPr>
          <a:lstStyle/>
          <a:p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Очистка воды фильтром с промывными титановыми мембранами</a:t>
            </a:r>
          </a:p>
        </p:txBody>
      </p:sp>
      <p:pic>
        <p:nvPicPr>
          <p:cNvPr id="7" name="Picture 2" descr="C:\Nikita\SANYA\NANOsite\Bukle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0455" y="188946"/>
            <a:ext cx="4353909" cy="64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1843</TotalTime>
  <Words>281</Words>
  <Application>Microsoft Office PowerPoint</Application>
  <PresentationFormat>Произвольный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User</cp:lastModifiedBy>
  <cp:revision>206</cp:revision>
  <dcterms:created xsi:type="dcterms:W3CDTF">2018-02-28T07:23:36Z</dcterms:created>
  <dcterms:modified xsi:type="dcterms:W3CDTF">2018-03-21T12:31:02Z</dcterms:modified>
</cp:coreProperties>
</file>