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77" r:id="rId4"/>
    <p:sldId id="279" r:id="rId5"/>
    <p:sldId id="271" r:id="rId6"/>
    <p:sldId id="281" r:id="rId7"/>
    <p:sldId id="282" r:id="rId8"/>
    <p:sldId id="266" r:id="rId9"/>
    <p:sldId id="267" r:id="rId10"/>
    <p:sldId id="280" r:id="rId11"/>
  </p:sldIdLst>
  <p:sldSz cx="12212638" cy="6869113"/>
  <p:notesSz cx="6797675" cy="9926638"/>
  <p:defaultTextStyle>
    <a:defPPr>
      <a:defRPr lang="ru-RU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4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0"/>
          <a:lstStyle/>
          <a:p>
            <a:pPr>
              <a:defRPr sz="1600"/>
            </a:pPr>
            <a:r>
              <a:rPr lang="ru-RU" sz="1200" dirty="0"/>
              <a:t>Общее количество административных</a:t>
            </a:r>
            <a:r>
              <a:rPr lang="ru-RU" sz="1200" baseline="0" dirty="0"/>
              <a:t> правонарушений выявленных должностными лицами </a:t>
            </a:r>
          </a:p>
          <a:p>
            <a:pPr>
              <a:defRPr sz="1600"/>
            </a:pPr>
            <a:r>
              <a:rPr lang="ru-RU" sz="1200" baseline="0" dirty="0"/>
              <a:t> (Департамент и Учреждение)</a:t>
            </a:r>
            <a:endParaRPr lang="ru-RU" sz="1200" dirty="0"/>
          </a:p>
        </c:rich>
      </c:tx>
      <c:layout>
        <c:manualLayout>
          <c:xMode val="edge"/>
          <c:yMode val="edge"/>
          <c:x val="8.3545705805930862E-2"/>
          <c:y val="2.387979926349646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98628043596063E-2"/>
          <c:y val="0.30161655480014415"/>
          <c:w val="0.77803231613720925"/>
          <c:h val="0.58825848618446186"/>
        </c:manualLayout>
      </c:layout>
      <c:bar3DChart>
        <c:barDir val="col"/>
        <c:grouping val="clustered"/>
        <c:varyColors val="0"/>
        <c:ser>
          <c:idx val="0"/>
          <c:order val="0"/>
          <c:tx>
            <c:v>2016 год</c:v>
          </c:tx>
          <c:invertIfNegative val="0"/>
          <c:dLbls>
            <c:dLbl>
              <c:idx val="0"/>
              <c:layout>
                <c:manualLayout>
                  <c:x val="-0.13523412364612553"/>
                  <c:y val="0.23017191856731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правонарушения!$B$1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правонарушения!$B$2</c:f>
              <c:numCache>
                <c:formatCode>General</c:formatCode>
                <c:ptCount val="1"/>
                <c:pt idx="0">
                  <c:v>2563</c:v>
                </c:pt>
              </c:numCache>
            </c:numRef>
          </c:val>
        </c:ser>
        <c:ser>
          <c:idx val="1"/>
          <c:order val="1"/>
          <c:tx>
            <c:v>2017 год</c:v>
          </c:tx>
          <c:invertIfNegative val="0"/>
          <c:dLbls>
            <c:dLbl>
              <c:idx val="0"/>
              <c:layout>
                <c:manualLayout>
                  <c:x val="0.1906355643023791"/>
                  <c:y val="0.17463439021680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правонарушения!$B$1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правонарушения!$B$3</c:f>
              <c:numCache>
                <c:formatCode>General</c:formatCode>
                <c:ptCount val="1"/>
                <c:pt idx="0">
                  <c:v>2083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606912"/>
        <c:axId val="101608448"/>
        <c:axId val="0"/>
      </c:bar3DChart>
      <c:catAx>
        <c:axId val="101606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1608448"/>
        <c:crosses val="autoZero"/>
        <c:auto val="1"/>
        <c:lblAlgn val="ctr"/>
        <c:lblOffset val="100"/>
        <c:noMultiLvlLbl val="0"/>
      </c:catAx>
      <c:valAx>
        <c:axId val="10160844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160691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20781324057793746"/>
          <c:y val="0.87819506172602646"/>
          <c:w val="0.51725938383915604"/>
          <c:h val="0.1218049479926120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0"/>
          <a:lstStyle/>
          <a:p>
            <a:pPr>
              <a:defRPr sz="1200"/>
            </a:pPr>
            <a:r>
              <a:rPr lang="ru-RU" sz="1200"/>
              <a:t>Общее количество изъятого огнестрельного оружия (шт.)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06039293632E-2"/>
          <c:y val="0.2887114346555737"/>
          <c:w val="0.82122472968390914"/>
          <c:h val="0.61837027596983907"/>
        </c:manualLayout>
      </c:layout>
      <c:bar3DChart>
        <c:barDir val="col"/>
        <c:grouping val="clustered"/>
        <c:varyColors val="0"/>
        <c:ser>
          <c:idx val="0"/>
          <c:order val="0"/>
          <c:tx>
            <c:v>2016 год</c:v>
          </c:tx>
          <c:invertIfNegative val="0"/>
          <c:dLbls>
            <c:dLbl>
              <c:idx val="0"/>
              <c:layout>
                <c:manualLayout>
                  <c:x val="3.3936434523354486E-2"/>
                  <c:y val="-1.502451344525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оружие!$B$1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оружие!$B$2</c:f>
              <c:numCache>
                <c:formatCode>General</c:formatCode>
                <c:ptCount val="1"/>
                <c:pt idx="0">
                  <c:v>214</c:v>
                </c:pt>
              </c:numCache>
            </c:numRef>
          </c:val>
        </c:ser>
        <c:ser>
          <c:idx val="1"/>
          <c:order val="1"/>
          <c:tx>
            <c:v>2017 год</c:v>
          </c:tx>
          <c:invertIfNegative val="0"/>
          <c:dLbls>
            <c:dLbl>
              <c:idx val="0"/>
              <c:layout>
                <c:manualLayout>
                  <c:x val="2.866409295925388E-2"/>
                  <c:y val="-2.754494131629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оружие!$B$1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оружие!$B$3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676160"/>
        <c:axId val="101677696"/>
        <c:axId val="0"/>
      </c:bar3DChart>
      <c:catAx>
        <c:axId val="1016761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1677696"/>
        <c:crosses val="autoZero"/>
        <c:auto val="1"/>
        <c:lblAlgn val="ctr"/>
        <c:lblOffset val="100"/>
        <c:noMultiLvlLbl val="0"/>
      </c:catAx>
      <c:valAx>
        <c:axId val="10167769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167616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20781324057793746"/>
          <c:y val="0.87819506172602646"/>
          <c:w val="0.51725938383915604"/>
          <c:h val="0.1218049479926120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Общее</a:t>
            </a:r>
            <a:r>
              <a:rPr lang="ru-RU" sz="1200" baseline="0"/>
              <a:t> к</a:t>
            </a:r>
            <a:r>
              <a:rPr lang="ru-RU" sz="1200"/>
              <a:t>оличество изьятых копытных  животных</a:t>
            </a:r>
            <a:r>
              <a:rPr lang="ru-RU" sz="1200" baseline="0"/>
              <a:t> (шт.)</a:t>
            </a:r>
            <a:endParaRPr lang="ru-RU" sz="120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0529100529099E-2"/>
          <c:y val="0.21207288395308968"/>
          <c:w val="0.94179894179894175"/>
          <c:h val="0.59910245323380829"/>
        </c:manualLayout>
      </c:layout>
      <c:bar3DChart>
        <c:barDir val="col"/>
        <c:grouping val="clustered"/>
        <c:varyColors val="0"/>
        <c:ser>
          <c:idx val="0"/>
          <c:order val="0"/>
          <c:tx>
            <c:v>2016 год</c:v>
          </c:tx>
          <c:invertIfNegative val="0"/>
          <c:dLbls>
            <c:dLbl>
              <c:idx val="0"/>
              <c:layout>
                <c:manualLayout>
                  <c:x val="2.3809523809523857E-2"/>
                  <c:y val="-4.322200392927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'количествао изьятых копытных'!$B$1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'количествао изьятых копытных'!$B$2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</c:ser>
        <c:ser>
          <c:idx val="1"/>
          <c:order val="1"/>
          <c:tx>
            <c:v>2017 год</c:v>
          </c:tx>
          <c:invertIfNegative val="0"/>
          <c:dLbls>
            <c:dLbl>
              <c:idx val="0"/>
              <c:layout>
                <c:manualLayout>
                  <c:x val="2.0471235123174687E-2"/>
                  <c:y val="-5.500973291478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'количествао изьятых копытных'!$B$1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'количествао изьятых копытных'!$B$3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990784"/>
        <c:axId val="101992320"/>
        <c:axId val="0"/>
      </c:bar3DChart>
      <c:catAx>
        <c:axId val="101990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1992320"/>
        <c:crosses val="autoZero"/>
        <c:auto val="1"/>
        <c:lblAlgn val="ctr"/>
        <c:lblOffset val="100"/>
        <c:noMultiLvlLbl val="0"/>
      </c:catAx>
      <c:valAx>
        <c:axId val="10199232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199078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22619047619047619"/>
          <c:y val="0.83890227866899747"/>
          <c:w val="0.54608715577219513"/>
          <c:h val="0.1139464443172501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Вынесено</a:t>
            </a:r>
            <a:r>
              <a:rPr lang="ru-RU" sz="1200" baseline="0" dirty="0"/>
              <a:t> постановлений о привлечении к административной ответственности в виде </a:t>
            </a:r>
            <a:r>
              <a:rPr lang="ru-RU" sz="1200" baseline="0" dirty="0" smtClean="0"/>
              <a:t>штрафов, </a:t>
            </a:r>
            <a:r>
              <a:rPr lang="ru-RU" sz="1200" baseline="0" dirty="0" err="1"/>
              <a:t>тыс</a:t>
            </a:r>
            <a:r>
              <a:rPr lang="ru-RU" sz="1200" baseline="0" dirty="0"/>
              <a:t> руб.</a:t>
            </a:r>
            <a:endParaRPr lang="ru-RU" sz="1200" dirty="0"/>
          </a:p>
        </c:rich>
      </c:tx>
      <c:layout>
        <c:manualLayout>
          <c:xMode val="edge"/>
          <c:yMode val="edge"/>
          <c:x val="0.11372984393068029"/>
          <c:y val="5.0762523665603076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551284091866637E-2"/>
          <c:y val="0.32801486770675409"/>
          <c:w val="0.94179894179894175"/>
          <c:h val="0.59910245323380829"/>
        </c:manualLayout>
      </c:layout>
      <c:bar3DChart>
        <c:barDir val="col"/>
        <c:grouping val="clustered"/>
        <c:varyColors val="0"/>
        <c:ser>
          <c:idx val="0"/>
          <c:order val="0"/>
          <c:tx>
            <c:v>2016 год</c:v>
          </c:tx>
          <c:invertIfNegative val="0"/>
          <c:dLbls>
            <c:dLbl>
              <c:idx val="0"/>
              <c:layout>
                <c:manualLayout>
                  <c:x val="-0.12911506085835667"/>
                  <c:y val="0.13424602653577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'наложе штр'!$B$1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'наложе штр'!$B$2</c:f>
              <c:numCache>
                <c:formatCode>General</c:formatCode>
                <c:ptCount val="1"/>
                <c:pt idx="0">
                  <c:v>1835</c:v>
                </c:pt>
              </c:numCache>
            </c:numRef>
          </c:val>
        </c:ser>
        <c:ser>
          <c:idx val="1"/>
          <c:order val="1"/>
          <c:tx>
            <c:v>2017 год</c:v>
          </c:tx>
          <c:invertIfNegative val="0"/>
          <c:dLbls>
            <c:dLbl>
              <c:idx val="0"/>
              <c:layout>
                <c:manualLayout>
                  <c:x val="0.18557549254489974"/>
                  <c:y val="0.20765411587264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'наложе штр'!$B$1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'наложе штр'!$B$3</c:f>
              <c:numCache>
                <c:formatCode>General</c:formatCode>
                <c:ptCount val="1"/>
                <c:pt idx="0">
                  <c:v>2428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105088"/>
        <c:axId val="102106624"/>
        <c:axId val="0"/>
      </c:bar3DChart>
      <c:catAx>
        <c:axId val="10210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02106624"/>
        <c:crosses val="autoZero"/>
        <c:auto val="1"/>
        <c:lblAlgn val="ctr"/>
        <c:lblOffset val="100"/>
        <c:noMultiLvlLbl val="0"/>
      </c:catAx>
      <c:valAx>
        <c:axId val="1021066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105088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18650799673833188"/>
          <c:y val="0.8860536305110468"/>
          <c:w val="0.60957921926425862"/>
          <c:h val="0.1139464443172501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>
                <a:effectLst/>
              </a:rPr>
              <a:t>Количество конфликтных ситуаций между человеком и крупными хищными видами диких животных, в том числе занесенными в Красную книгу России</a:t>
            </a:r>
            <a:endParaRPr lang="ru-RU" sz="1400" dirty="0"/>
          </a:p>
        </c:rich>
      </c:tx>
      <c:layout>
        <c:manualLayout>
          <c:xMode val="edge"/>
          <c:yMode val="edge"/>
          <c:x val="0.10374328208973878"/>
          <c:y val="2.75049115913556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46935267878435E-2"/>
          <c:y val="0.13465890388728982"/>
          <c:w val="0.89297246517723372"/>
          <c:h val="0.61752165527700997"/>
        </c:manualLayout>
      </c:layout>
      <c:bar3DChart>
        <c:barDir val="col"/>
        <c:grouping val="clustered"/>
        <c:varyColors val="0"/>
        <c:ser>
          <c:idx val="0"/>
          <c:order val="0"/>
          <c:tx>
            <c:v>2016 год</c:v>
          </c:tx>
          <c:invertIfNegative val="0"/>
          <c:dLbls>
            <c:dLbl>
              <c:idx val="0"/>
              <c:layout>
                <c:manualLayout>
                  <c:x val="2.910052910052905E-2"/>
                  <c:y val="-3.143418467583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'кс количество'!$B$1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'кс количество'!$B$2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1"/>
          <c:tx>
            <c:v>2017 год</c:v>
          </c:tx>
          <c:invertIfNegative val="0"/>
          <c:dLbls>
            <c:dLbl>
              <c:idx val="0"/>
              <c:layout>
                <c:manualLayout>
                  <c:x val="3.439153439153439E-2"/>
                  <c:y val="-2.7504911591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'кс количество'!$B$1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'кс количество'!$B$3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461440"/>
        <c:axId val="106471424"/>
        <c:axId val="0"/>
      </c:bar3DChart>
      <c:catAx>
        <c:axId val="106461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6471424"/>
        <c:crosses val="autoZero"/>
        <c:auto val="1"/>
        <c:lblAlgn val="ctr"/>
        <c:lblOffset val="100"/>
        <c:noMultiLvlLbl val="0"/>
      </c:catAx>
      <c:valAx>
        <c:axId val="1064714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646144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20266685610619076"/>
          <c:y val="0.76274502188760485"/>
          <c:w val="0.60957921926425862"/>
          <c:h val="0.1139464443172501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CAAC799B-F4BD-4F7B-9CA8-2933B570DBD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4121FD6B-AF80-44A1-9AE3-22FDF745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706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EE404DC3-2F03-4131-8A21-E7196CE386C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9533CE57-03F7-4D0E-B5E0-77705936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311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CE57-03F7-4D0E-B5E0-7770593692C0}" type="slidenum">
              <a:rPr lang="ru-RU" smtClean="0"/>
              <a:t>1</a:t>
            </a:fld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5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3CE57-03F7-4D0E-B5E0-7770593692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8074" y="0"/>
            <a:ext cx="10075426" cy="3052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720" y="3205586"/>
            <a:ext cx="10075426" cy="1526470"/>
          </a:xfrm>
        </p:spPr>
        <p:txBody>
          <a:bodyPr>
            <a:noAutofit/>
          </a:bodyPr>
          <a:lstStyle>
            <a:lvl1pPr>
              <a:defRPr sz="9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720" y="4732056"/>
            <a:ext cx="9159479" cy="99220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300">
                <a:solidFill>
                  <a:schemeClr val="tx2"/>
                </a:solidFill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B2B-AF20-4331-88A5-C753CF478D23}" type="datetime1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8074" y="6182202"/>
            <a:ext cx="10075426" cy="2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1264" y="686911"/>
            <a:ext cx="9668338" cy="3892497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53B-7AAB-4D91-805C-7E4F12CCCA68}" type="datetime1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20" y="686913"/>
            <a:ext cx="2442528" cy="54189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247" y="686912"/>
            <a:ext cx="7632899" cy="4884703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8470-5B35-4071-8594-92819A5EFB73}" type="datetime1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F230-2D62-44E9-B500-C523652110EE}" type="datetime1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8074" y="0"/>
            <a:ext cx="10075426" cy="3052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720" y="3281909"/>
            <a:ext cx="10075426" cy="1679117"/>
          </a:xfrm>
        </p:spPr>
        <p:txBody>
          <a:bodyPr anchor="b" anchorCtr="0"/>
          <a:lstStyle>
            <a:lvl1pPr algn="l">
              <a:defRPr sz="6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720" y="4961026"/>
            <a:ext cx="9159479" cy="91588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300">
                <a:solidFill>
                  <a:schemeClr val="tx2"/>
                </a:solidFill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9CAE-29D1-44D9-8D17-2FF1CAA4C390}" type="datetime1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8074" y="6182202"/>
            <a:ext cx="10075426" cy="2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720" y="610589"/>
            <a:ext cx="4885055" cy="377343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091" y="610589"/>
            <a:ext cx="4885055" cy="377343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0486-6F51-46D9-BA06-B9592D130626}" type="datetime1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49" y="610588"/>
            <a:ext cx="4885055" cy="640799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latin typeface="+mj-lt"/>
              </a:defRPr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49" y="1331418"/>
            <a:ext cx="4885055" cy="3052939"/>
          </a:xfrm>
        </p:spPr>
        <p:txBody>
          <a:bodyPr anchor="t" anchorCtr="0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020" y="610588"/>
            <a:ext cx="4885055" cy="640799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latin typeface="+mj-lt"/>
              </a:defRPr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020" y="1331418"/>
            <a:ext cx="4885055" cy="3052939"/>
          </a:xfrm>
        </p:spPr>
        <p:txBody>
          <a:bodyPr anchor="t" anchorCtr="0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AEA7-AAE6-4B44-8AE3-622C741811FF}" type="datetime1">
              <a:rPr lang="ru-RU" smtClean="0"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3649" y="1251386"/>
            <a:ext cx="4885055" cy="1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04020" y="1251386"/>
            <a:ext cx="4885055" cy="1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B274-D463-4089-9440-A3580E6B7A60}" type="datetime1">
              <a:rPr lang="ru-RU" smtClean="0"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A043-30A2-456C-8501-30679431236B}" type="datetime1">
              <a:rPr lang="ru-RU" smtClean="0"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720" y="4579409"/>
            <a:ext cx="9061777" cy="1602793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197" y="457941"/>
            <a:ext cx="6136949" cy="412146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7722" y="457941"/>
            <a:ext cx="3570910" cy="412146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8B17-7968-402D-897F-79E116DD3A3B}" type="datetime1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6257" y="2518410"/>
            <a:ext cx="3816174" cy="212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649" y="4579409"/>
            <a:ext cx="9061777" cy="1602793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8074" y="457941"/>
            <a:ext cx="10075426" cy="290029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776" y="3510880"/>
            <a:ext cx="9871882" cy="8061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F9BC-967F-4759-B41F-0FAAE8BA4758}" type="datetime1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7720" y="4579409"/>
            <a:ext cx="9057707" cy="1602793"/>
          </a:xfrm>
          <a:prstGeom prst="rect">
            <a:avLst/>
          </a:prstGeom>
        </p:spPr>
        <p:txBody>
          <a:bodyPr vert="horz" lIns="109033" tIns="54517" rIns="109033" bIns="54517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720" y="686911"/>
            <a:ext cx="10075426" cy="3892497"/>
          </a:xfrm>
          <a:prstGeom prst="rect">
            <a:avLst/>
          </a:prstGeom>
        </p:spPr>
        <p:txBody>
          <a:bodyPr vert="horz" lIns="109033" tIns="54517" rIns="109033" bIns="54517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5302" y="6218837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5C84A6-91FB-471E-8B16-769D39DBF401}" type="datetime1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7719" y="6218837"/>
            <a:ext cx="6509492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198" y="5696785"/>
            <a:ext cx="1017720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2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49786C8-2431-4023-9CC4-2DAADD578F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8074" y="0"/>
            <a:ext cx="10075426" cy="381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8074" y="6182202"/>
            <a:ext cx="10075426" cy="2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90331" rtl="0" eaLnBrk="1" latinLnBrk="0" hangingPunct="1">
        <a:spcBef>
          <a:spcPct val="0"/>
        </a:spcBef>
        <a:buNone/>
        <a:defRPr sz="6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7099" indent="-327099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900" kern="1200">
          <a:solidFill>
            <a:schemeClr val="tx2"/>
          </a:solidFill>
          <a:latin typeface="+mn-lt"/>
          <a:ea typeface="+mn-ea"/>
          <a:cs typeface="+mn-cs"/>
        </a:defRPr>
      </a:lvl1pPr>
      <a:lvl2pPr marL="708715" indent="-327099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814" indent="-272583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62913" indent="-272583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35496" indent="-272583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962595" indent="-272583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67888" indent="-272583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616793" indent="-272583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943893" indent="-272583" algn="l" defTabSz="109033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140" y="2844962"/>
            <a:ext cx="10075426" cy="203208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300" b="1" dirty="0"/>
              <a:t>Охрана объектов</a:t>
            </a:r>
            <a:r>
              <a:rPr lang="ru-RU" sz="3300" dirty="0"/>
              <a:t> </a:t>
            </a:r>
            <a:r>
              <a:rPr lang="ru-RU" sz="3300" b="1" dirty="0"/>
              <a:t>животного </a:t>
            </a:r>
            <a:r>
              <a:rPr lang="ru-RU" sz="3300" b="1" dirty="0"/>
              <a:t>мира </a:t>
            </a: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/>
              <a:t>на </a:t>
            </a:r>
            <a:r>
              <a:rPr lang="ru-RU" sz="3300" b="1" dirty="0"/>
              <a:t>юге Дальнего </a:t>
            </a:r>
            <a:r>
              <a:rPr lang="ru-RU" sz="3300" b="1" dirty="0"/>
              <a:t>Востока России</a:t>
            </a:r>
            <a:r>
              <a:rPr lang="ru-RU" sz="3300" dirty="0"/>
              <a:t/>
            </a:r>
            <a:br>
              <a:rPr lang="ru-RU" sz="3300" dirty="0"/>
            </a:br>
            <a:endParaRPr lang="ru-RU" sz="3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4587" y="5093424"/>
            <a:ext cx="6048344" cy="100974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700" dirty="0">
                <a:solidFill>
                  <a:schemeClr val="tx1"/>
                </a:solidFill>
              </a:rPr>
              <a:t>Д. </a:t>
            </a:r>
            <a:r>
              <a:rPr lang="ru-RU" sz="1700" dirty="0">
                <a:solidFill>
                  <a:schemeClr val="tx1"/>
                </a:solidFill>
              </a:rPr>
              <a:t>В</a:t>
            </a:r>
            <a:r>
              <a:rPr lang="ru-RU" sz="1700" dirty="0">
                <a:solidFill>
                  <a:schemeClr val="tx1"/>
                </a:solidFill>
              </a:rPr>
              <a:t>. Панкратов,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</a:rPr>
              <a:t>директор Департамента по охране, контролю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</a:rPr>
              <a:t>и регулированию использования объектов животного мира Приморского края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</a:rPr>
              <a:t>март 2018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88" y="225502"/>
            <a:ext cx="10991374" cy="1144852"/>
          </a:xfrm>
        </p:spPr>
        <p:txBody>
          <a:bodyPr>
            <a:normAutofit/>
          </a:bodyPr>
          <a:lstStyle/>
          <a:p>
            <a:r>
              <a:rPr lang="ru-RU" sz="2400" dirty="0"/>
              <a:t>ПРЕДЛОЖЕНИЯ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967" y="1775689"/>
            <a:ext cx="10075426" cy="3892497"/>
          </a:xfrm>
        </p:spPr>
        <p:txBody>
          <a:bodyPr/>
          <a:lstStyle/>
          <a:p>
            <a:pPr algn="just"/>
            <a:r>
              <a:rPr lang="ru-RU" sz="2100" dirty="0"/>
              <a:t>Н</a:t>
            </a:r>
            <a:r>
              <a:rPr lang="ru-RU" sz="2100" dirty="0"/>
              <a:t>аделить должностных лиц охотничьего надзора полномочиями </a:t>
            </a:r>
            <a:r>
              <a:rPr lang="ru-RU" sz="2100" dirty="0"/>
              <a:t>по составлению протоколов об административных правонарушениях в смежных </a:t>
            </a:r>
            <a:r>
              <a:rPr lang="ru-RU" sz="2100" dirty="0"/>
              <a:t>отраслях (в </a:t>
            </a:r>
            <a:r>
              <a:rPr lang="ru-RU" sz="2100" dirty="0"/>
              <a:t>области лесных </a:t>
            </a:r>
            <a:r>
              <a:rPr lang="ru-RU" sz="2100" dirty="0"/>
              <a:t>отношений);</a:t>
            </a:r>
          </a:p>
          <a:p>
            <a:pPr algn="just"/>
            <a:r>
              <a:rPr lang="ru-RU" sz="2100" dirty="0"/>
              <a:t>В кратчайшие сроки разработать правила оборота продукции охоты;</a:t>
            </a:r>
          </a:p>
          <a:p>
            <a:pPr algn="just"/>
            <a:r>
              <a:rPr lang="ru-RU" sz="2100" dirty="0"/>
              <a:t>Наделить государственных инспекторов в области охраны окружающей среды, осуществляющих федеральный государственный охотничий надзор полномочиями по рассмотрению дел об административных правонарушениях предусмотренных ч. 1 ст. 8.37 КоАП РФ.</a:t>
            </a:r>
            <a:endParaRPr lang="ru-RU" sz="2100" dirty="0"/>
          </a:p>
          <a:p>
            <a:pPr marL="0" indent="0">
              <a:buNone/>
            </a:pPr>
            <a:endParaRPr lang="ru-RU" sz="1900" dirty="0"/>
          </a:p>
          <a:p>
            <a:endParaRPr lang="ru-RU" sz="19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z="1700"/>
              <a:t>10</a:t>
            </a:fld>
            <a:endParaRPr lang="ru-RU" sz="1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7068051" y="2172375"/>
            <a:ext cx="4247078" cy="1151088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18" y="333195"/>
            <a:ext cx="8944107" cy="57699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Охрану </a:t>
            </a:r>
            <a:r>
              <a:rPr lang="ru-RU" sz="2400" dirty="0"/>
              <a:t>объектов животного мира </a:t>
            </a:r>
            <a:r>
              <a:rPr lang="ru-RU" sz="2400" dirty="0"/>
              <a:t>Приморского края осуществляют: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z="1700"/>
              <a:t>2</a:t>
            </a:fld>
            <a:endParaRPr lang="ru-RU" sz="17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66223" y="910193"/>
            <a:ext cx="9232626" cy="1298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1. </a:t>
            </a:r>
            <a:r>
              <a:rPr lang="ru-RU" sz="1900" b="1" dirty="0"/>
              <a:t>Департамент</a:t>
            </a:r>
            <a:r>
              <a:rPr lang="ru-RU" sz="1900" dirty="0"/>
              <a:t> по охране, контролю и регулированию использования объектов животного мира Приморского края.</a:t>
            </a:r>
            <a:r>
              <a:rPr lang="ru-RU" sz="1900" b="1" dirty="0"/>
              <a:t> </a:t>
            </a:r>
            <a:r>
              <a:rPr lang="ru-RU" sz="1900" dirty="0"/>
              <a:t>32 сотрудника</a:t>
            </a: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1586179" y="3146058"/>
            <a:ext cx="9232626" cy="1370369"/>
          </a:xfrm>
          <a:prstGeom prst="rect">
            <a:avLst/>
          </a:prstGeom>
        </p:spPr>
        <p:txBody>
          <a:bodyPr vert="horz" lIns="109033" tIns="54517" rIns="109033" bIns="54517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/>
              <a:t>2. Краевое государственное бюджетное </a:t>
            </a:r>
            <a:r>
              <a:rPr lang="ru-RU" sz="1900" b="1" dirty="0"/>
              <a:t>учреждение</a:t>
            </a:r>
            <a:r>
              <a:rPr lang="ru-RU" sz="1900" dirty="0"/>
              <a:t> «Дирекция по охране объектов животного мира и особо охраняемых природных территорий».</a:t>
            </a:r>
            <a:r>
              <a:rPr lang="ru-RU" sz="1900" b="1" dirty="0"/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0721" y="2136312"/>
            <a:ext cx="4439425" cy="1151088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Скругленный прямоугольник 4"/>
          <p:cNvSpPr/>
          <p:nvPr/>
        </p:nvSpPr>
        <p:spPr>
          <a:xfrm>
            <a:off x="463170" y="2608093"/>
            <a:ext cx="5719366" cy="989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205" tIns="63603" rIns="127205" bIns="63603" numCol="1" spcCol="1514" anchor="ctr" anchorCtr="0">
            <a:noAutofit/>
          </a:bodyPr>
          <a:lstStyle/>
          <a:p>
            <a:pPr algn="ctr" defTabSz="14840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dirty="0"/>
              <a:t> </a:t>
            </a:r>
            <a:endParaRPr lang="ru-RU" sz="3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8884" y="2172374"/>
            <a:ext cx="3567356" cy="1156539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1700" dirty="0"/>
              <a:t>отдел мониторинга </a:t>
            </a:r>
            <a:r>
              <a:rPr lang="ru-RU" sz="1700" dirty="0"/>
              <a:t>и государственного надзора </a:t>
            </a:r>
            <a:endParaRPr lang="ru-RU" sz="1700" dirty="0"/>
          </a:p>
          <a:p>
            <a:pPr algn="ctr"/>
            <a:r>
              <a:rPr lang="ru-RU" sz="1700" dirty="0"/>
              <a:t>за </a:t>
            </a:r>
            <a:r>
              <a:rPr lang="ru-RU" sz="1700" dirty="0"/>
              <a:t>использованием объектов животного мира </a:t>
            </a: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6371264" y="2603953"/>
            <a:ext cx="5719366" cy="989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205" tIns="63603" rIns="127205" bIns="63603" numCol="1" spcCol="1514" anchor="ctr" anchorCtr="0">
            <a:noAutofit/>
          </a:bodyPr>
          <a:lstStyle/>
          <a:p>
            <a:pPr algn="ctr" defTabSz="14840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dirty="0"/>
              <a:t> </a:t>
            </a:r>
            <a:endParaRPr lang="ru-RU" sz="33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68051" y="2343961"/>
            <a:ext cx="3846928" cy="633319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1700" dirty="0"/>
              <a:t>отдел ООПТ </a:t>
            </a:r>
          </a:p>
          <a:p>
            <a:pPr algn="ctr"/>
            <a:r>
              <a:rPr lang="ru-RU" sz="1700" dirty="0"/>
              <a:t>и </a:t>
            </a:r>
            <a:r>
              <a:rPr lang="ru-RU" sz="1700" dirty="0"/>
              <a:t>ведения Красной книги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70721" y="4300592"/>
            <a:ext cx="4439425" cy="1225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Скругленный прямоугольник 19"/>
          <p:cNvSpPr/>
          <p:nvPr/>
        </p:nvSpPr>
        <p:spPr>
          <a:xfrm>
            <a:off x="7068052" y="4300592"/>
            <a:ext cx="4247078" cy="1225579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рямоугольник 20"/>
          <p:cNvSpPr/>
          <p:nvPr/>
        </p:nvSpPr>
        <p:spPr>
          <a:xfrm>
            <a:off x="1769787" y="4352963"/>
            <a:ext cx="2715879" cy="1156539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sz="1700" dirty="0"/>
              <a:t>отдел </a:t>
            </a:r>
            <a:r>
              <a:rPr lang="ru-RU" sz="1700" dirty="0"/>
              <a:t>охраны </a:t>
            </a:r>
            <a:endParaRPr lang="ru-RU" sz="1700" dirty="0"/>
          </a:p>
          <a:p>
            <a:r>
              <a:rPr lang="ru-RU" sz="1700" dirty="0"/>
              <a:t>объектов </a:t>
            </a:r>
            <a:r>
              <a:rPr lang="ru-RU" sz="1700" dirty="0"/>
              <a:t>животного </a:t>
            </a:r>
            <a:r>
              <a:rPr lang="ru-RU" sz="1700" dirty="0"/>
              <a:t>мира, </a:t>
            </a:r>
          </a:p>
          <a:p>
            <a:r>
              <a:rPr lang="ru-RU" sz="1700" dirty="0"/>
              <a:t>32 сотрудника        </a:t>
            </a:r>
          </a:p>
          <a:p>
            <a:r>
              <a:rPr lang="ru-RU" sz="1700" dirty="0"/>
              <a:t>10 оперативных групп</a:t>
            </a:r>
            <a:endParaRPr lang="ru-RU" sz="17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51257" y="4516427"/>
            <a:ext cx="6106319" cy="371709"/>
          </a:xfrm>
          <a:prstGeom prst="rect">
            <a:avLst/>
          </a:prstGeom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700" dirty="0"/>
              <a:t>отдел ООПТ, 26 сотрудников</a:t>
            </a:r>
            <a:endParaRPr lang="ru-RU" sz="17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718812" y="5077869"/>
            <a:ext cx="3846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045" y="198089"/>
            <a:ext cx="8944107" cy="1144852"/>
          </a:xfrm>
        </p:spPr>
        <p:txBody>
          <a:bodyPr>
            <a:normAutofit/>
          </a:bodyPr>
          <a:lstStyle/>
          <a:p>
            <a:r>
              <a:rPr lang="ru-RU" sz="2400" dirty="0"/>
              <a:t>Структура охотнадзора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z="1700"/>
              <a:t>3</a:t>
            </a:fld>
            <a:endParaRPr lang="ru-RU" sz="17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9140" y="2280561"/>
            <a:ext cx="4616313" cy="793372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1105313" y="2471474"/>
            <a:ext cx="2885196" cy="44634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lnSpc>
                <a:spcPct val="115000"/>
              </a:lnSpc>
              <a:spcAft>
                <a:spcPts val="1192"/>
              </a:spcAft>
            </a:pP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Региональные ООПТ</a:t>
            </a:r>
            <a:endParaRPr lang="ru-RU" sz="19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9140" y="3216501"/>
            <a:ext cx="4616313" cy="793372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1009140" y="4155803"/>
            <a:ext cx="4616313" cy="793372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1009140" y="5091055"/>
            <a:ext cx="4616313" cy="793372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  <a:alpha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18"/>
          <p:cNvSpPr/>
          <p:nvPr/>
        </p:nvSpPr>
        <p:spPr>
          <a:xfrm>
            <a:off x="1116168" y="3292324"/>
            <a:ext cx="3643727" cy="782527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lnSpc>
                <a:spcPct val="115000"/>
              </a:lnSpc>
              <a:spcAft>
                <a:spcPts val="715"/>
              </a:spcAft>
            </a:pPr>
            <a:r>
              <a:rPr lang="ru-RU" sz="1700" dirty="0">
                <a:solidFill>
                  <a:srgbClr val="000000"/>
                </a:solidFill>
                <a:ea typeface="Calibri"/>
                <a:cs typeface="Times New Roman"/>
              </a:rPr>
              <a:t>Административный район </a:t>
            </a:r>
          </a:p>
          <a:p>
            <a:pPr>
              <a:lnSpc>
                <a:spcPct val="115000"/>
              </a:lnSpc>
              <a:spcAft>
                <a:spcPts val="715"/>
              </a:spcAft>
            </a:pPr>
            <a:r>
              <a:rPr lang="ru-RU" sz="1700" dirty="0">
                <a:solidFill>
                  <a:srgbClr val="000000"/>
                </a:solidFill>
                <a:ea typeface="Calibri"/>
                <a:cs typeface="Times New Roman"/>
              </a:rPr>
              <a:t>или группа районов</a:t>
            </a:r>
            <a:endParaRPr lang="ru-RU" sz="17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05313" y="4307449"/>
            <a:ext cx="3366062" cy="391907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lnSpc>
                <a:spcPct val="115000"/>
              </a:lnSpc>
              <a:spcAft>
                <a:spcPts val="1192"/>
              </a:spcAft>
            </a:pPr>
            <a:r>
              <a:rPr lang="ru-RU" sz="1700" dirty="0">
                <a:solidFill>
                  <a:srgbClr val="000000"/>
                </a:solidFill>
                <a:ea typeface="Calibri"/>
                <a:cs typeface="Times New Roman"/>
              </a:rPr>
              <a:t>Остальная территория</a:t>
            </a:r>
            <a:endParaRPr lang="ru-RU" sz="17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6168" y="5308685"/>
            <a:ext cx="4509286" cy="391907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lnSpc>
                <a:spcPct val="115000"/>
              </a:lnSpc>
              <a:spcAft>
                <a:spcPts val="1192"/>
              </a:spcAft>
            </a:pPr>
            <a:r>
              <a:rPr lang="ru-RU" sz="1700" dirty="0">
                <a:solidFill>
                  <a:srgbClr val="000000"/>
                </a:solidFill>
                <a:ea typeface="Calibri"/>
                <a:cs typeface="Times New Roman"/>
              </a:rPr>
              <a:t>Разрешение конфликтных ситуаций</a:t>
            </a:r>
            <a:endParaRPr lang="ru-RU" sz="17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106319" y="2325425"/>
            <a:ext cx="5200470" cy="820633"/>
          </a:xfrm>
          <a:custGeom>
            <a:avLst/>
            <a:gdLst>
              <a:gd name="connsiteX0" fmla="*/ 0 w 6583680"/>
              <a:gd name="connsiteY0" fmla="*/ 136796 h 1094364"/>
              <a:gd name="connsiteX1" fmla="*/ 6036498 w 6583680"/>
              <a:gd name="connsiteY1" fmla="*/ 136796 h 1094364"/>
              <a:gd name="connsiteX2" fmla="*/ 6036498 w 6583680"/>
              <a:gd name="connsiteY2" fmla="*/ 0 h 1094364"/>
              <a:gd name="connsiteX3" fmla="*/ 6583680 w 6583680"/>
              <a:gd name="connsiteY3" fmla="*/ 547182 h 1094364"/>
              <a:gd name="connsiteX4" fmla="*/ 6036498 w 6583680"/>
              <a:gd name="connsiteY4" fmla="*/ 1094364 h 1094364"/>
              <a:gd name="connsiteX5" fmla="*/ 6036498 w 6583680"/>
              <a:gd name="connsiteY5" fmla="*/ 957569 h 1094364"/>
              <a:gd name="connsiteX6" fmla="*/ 0 w 6583680"/>
              <a:gd name="connsiteY6" fmla="*/ 957569 h 1094364"/>
              <a:gd name="connsiteX7" fmla="*/ 0 w 6583680"/>
              <a:gd name="connsiteY7" fmla="*/ 136796 h 10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3680" h="1094364">
                <a:moveTo>
                  <a:pt x="0" y="136796"/>
                </a:moveTo>
                <a:lnTo>
                  <a:pt x="6036498" y="136796"/>
                </a:lnTo>
                <a:lnTo>
                  <a:pt x="6036498" y="0"/>
                </a:lnTo>
                <a:lnTo>
                  <a:pt x="6583680" y="547182"/>
                </a:lnTo>
                <a:lnTo>
                  <a:pt x="6036498" y="1094364"/>
                </a:lnTo>
                <a:lnTo>
                  <a:pt x="6036498" y="957569"/>
                </a:lnTo>
                <a:lnTo>
                  <a:pt x="0" y="957569"/>
                </a:lnTo>
                <a:lnTo>
                  <a:pt x="0" y="13679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58" tIns="185074" rIns="511302" bIns="185072" numCol="1" spcCol="1514" anchor="t" anchorCtr="0">
            <a:noAutofit/>
          </a:bodyPr>
          <a:lstStyle/>
          <a:p>
            <a:pPr marL="0" lvl="1" defTabSz="1537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9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106319" y="3202871"/>
            <a:ext cx="5200470" cy="820633"/>
          </a:xfrm>
          <a:custGeom>
            <a:avLst/>
            <a:gdLst>
              <a:gd name="connsiteX0" fmla="*/ 0 w 6583680"/>
              <a:gd name="connsiteY0" fmla="*/ 136796 h 1094364"/>
              <a:gd name="connsiteX1" fmla="*/ 6036498 w 6583680"/>
              <a:gd name="connsiteY1" fmla="*/ 136796 h 1094364"/>
              <a:gd name="connsiteX2" fmla="*/ 6036498 w 6583680"/>
              <a:gd name="connsiteY2" fmla="*/ 0 h 1094364"/>
              <a:gd name="connsiteX3" fmla="*/ 6583680 w 6583680"/>
              <a:gd name="connsiteY3" fmla="*/ 547182 h 1094364"/>
              <a:gd name="connsiteX4" fmla="*/ 6036498 w 6583680"/>
              <a:gd name="connsiteY4" fmla="*/ 1094364 h 1094364"/>
              <a:gd name="connsiteX5" fmla="*/ 6036498 w 6583680"/>
              <a:gd name="connsiteY5" fmla="*/ 957569 h 1094364"/>
              <a:gd name="connsiteX6" fmla="*/ 0 w 6583680"/>
              <a:gd name="connsiteY6" fmla="*/ 957569 h 1094364"/>
              <a:gd name="connsiteX7" fmla="*/ 0 w 6583680"/>
              <a:gd name="connsiteY7" fmla="*/ 136796 h 10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3680" h="1094364">
                <a:moveTo>
                  <a:pt x="0" y="136796"/>
                </a:moveTo>
                <a:lnTo>
                  <a:pt x="6036498" y="136796"/>
                </a:lnTo>
                <a:lnTo>
                  <a:pt x="6036498" y="0"/>
                </a:lnTo>
                <a:lnTo>
                  <a:pt x="6583680" y="547182"/>
                </a:lnTo>
                <a:lnTo>
                  <a:pt x="6036498" y="1094364"/>
                </a:lnTo>
                <a:lnTo>
                  <a:pt x="6036498" y="957569"/>
                </a:lnTo>
                <a:lnTo>
                  <a:pt x="0" y="957569"/>
                </a:lnTo>
                <a:lnTo>
                  <a:pt x="0" y="13679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58" tIns="185074" rIns="511302" bIns="185072" numCol="1" spcCol="1514" anchor="t" anchorCtr="0">
            <a:noAutofit/>
          </a:bodyPr>
          <a:lstStyle/>
          <a:p>
            <a:pPr marL="0" lvl="1" defTabSz="1537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9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106319" y="4155804"/>
            <a:ext cx="5200470" cy="820633"/>
          </a:xfrm>
          <a:custGeom>
            <a:avLst/>
            <a:gdLst>
              <a:gd name="connsiteX0" fmla="*/ 0 w 6583680"/>
              <a:gd name="connsiteY0" fmla="*/ 136796 h 1094364"/>
              <a:gd name="connsiteX1" fmla="*/ 6036498 w 6583680"/>
              <a:gd name="connsiteY1" fmla="*/ 136796 h 1094364"/>
              <a:gd name="connsiteX2" fmla="*/ 6036498 w 6583680"/>
              <a:gd name="connsiteY2" fmla="*/ 0 h 1094364"/>
              <a:gd name="connsiteX3" fmla="*/ 6583680 w 6583680"/>
              <a:gd name="connsiteY3" fmla="*/ 547182 h 1094364"/>
              <a:gd name="connsiteX4" fmla="*/ 6036498 w 6583680"/>
              <a:gd name="connsiteY4" fmla="*/ 1094364 h 1094364"/>
              <a:gd name="connsiteX5" fmla="*/ 6036498 w 6583680"/>
              <a:gd name="connsiteY5" fmla="*/ 957569 h 1094364"/>
              <a:gd name="connsiteX6" fmla="*/ 0 w 6583680"/>
              <a:gd name="connsiteY6" fmla="*/ 957569 h 1094364"/>
              <a:gd name="connsiteX7" fmla="*/ 0 w 6583680"/>
              <a:gd name="connsiteY7" fmla="*/ 136796 h 10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3680" h="1094364">
                <a:moveTo>
                  <a:pt x="0" y="136796"/>
                </a:moveTo>
                <a:lnTo>
                  <a:pt x="6036498" y="136796"/>
                </a:lnTo>
                <a:lnTo>
                  <a:pt x="6036498" y="0"/>
                </a:lnTo>
                <a:lnTo>
                  <a:pt x="6583680" y="547182"/>
                </a:lnTo>
                <a:lnTo>
                  <a:pt x="6036498" y="1094364"/>
                </a:lnTo>
                <a:lnTo>
                  <a:pt x="6036498" y="957569"/>
                </a:lnTo>
                <a:lnTo>
                  <a:pt x="0" y="957569"/>
                </a:lnTo>
                <a:lnTo>
                  <a:pt x="0" y="13679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58" tIns="185074" rIns="511302" bIns="185072" numCol="1" spcCol="1514" anchor="t" anchorCtr="0">
            <a:noAutofit/>
          </a:bodyPr>
          <a:lstStyle/>
          <a:p>
            <a:pPr marL="0" lvl="1" defTabSz="1537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9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106319" y="5062602"/>
            <a:ext cx="5200470" cy="820633"/>
          </a:xfrm>
          <a:custGeom>
            <a:avLst/>
            <a:gdLst>
              <a:gd name="connsiteX0" fmla="*/ 0 w 6583680"/>
              <a:gd name="connsiteY0" fmla="*/ 136796 h 1094364"/>
              <a:gd name="connsiteX1" fmla="*/ 6036498 w 6583680"/>
              <a:gd name="connsiteY1" fmla="*/ 136796 h 1094364"/>
              <a:gd name="connsiteX2" fmla="*/ 6036498 w 6583680"/>
              <a:gd name="connsiteY2" fmla="*/ 0 h 1094364"/>
              <a:gd name="connsiteX3" fmla="*/ 6583680 w 6583680"/>
              <a:gd name="connsiteY3" fmla="*/ 547182 h 1094364"/>
              <a:gd name="connsiteX4" fmla="*/ 6036498 w 6583680"/>
              <a:gd name="connsiteY4" fmla="*/ 1094364 h 1094364"/>
              <a:gd name="connsiteX5" fmla="*/ 6036498 w 6583680"/>
              <a:gd name="connsiteY5" fmla="*/ 957569 h 1094364"/>
              <a:gd name="connsiteX6" fmla="*/ 0 w 6583680"/>
              <a:gd name="connsiteY6" fmla="*/ 957569 h 1094364"/>
              <a:gd name="connsiteX7" fmla="*/ 0 w 6583680"/>
              <a:gd name="connsiteY7" fmla="*/ 136796 h 10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3680" h="1094364">
                <a:moveTo>
                  <a:pt x="0" y="136796"/>
                </a:moveTo>
                <a:lnTo>
                  <a:pt x="6036498" y="136796"/>
                </a:lnTo>
                <a:lnTo>
                  <a:pt x="6036498" y="0"/>
                </a:lnTo>
                <a:lnTo>
                  <a:pt x="6583680" y="547182"/>
                </a:lnTo>
                <a:lnTo>
                  <a:pt x="6036498" y="1094364"/>
                </a:lnTo>
                <a:lnTo>
                  <a:pt x="6036498" y="957569"/>
                </a:lnTo>
                <a:lnTo>
                  <a:pt x="0" y="957569"/>
                </a:lnTo>
                <a:lnTo>
                  <a:pt x="0" y="13679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58" tIns="185074" rIns="511302" bIns="185072" numCol="1" spcCol="1514" anchor="t" anchorCtr="0">
            <a:noAutofit/>
          </a:bodyPr>
          <a:lstStyle/>
          <a:p>
            <a:pPr marL="0" lvl="1" defTabSz="1537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9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94838" y="2547693"/>
            <a:ext cx="2885196" cy="44634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lnSpc>
                <a:spcPct val="115000"/>
              </a:lnSpc>
              <a:spcAft>
                <a:spcPts val="1192"/>
              </a:spcAft>
            </a:pP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2</a:t>
            </a:r>
            <a:r>
              <a:rPr lang="en-US" sz="1900" dirty="0">
                <a:solidFill>
                  <a:srgbClr val="000000"/>
                </a:solidFill>
                <a:ea typeface="Calibri"/>
                <a:cs typeface="Times New Roman"/>
              </a:rPr>
              <a:t>—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3 инспектора</a:t>
            </a:r>
            <a:endParaRPr lang="ru-RU" sz="19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94839" y="3425139"/>
            <a:ext cx="4231620" cy="44634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lnSpc>
                <a:spcPct val="115000"/>
              </a:lnSpc>
              <a:spcAft>
                <a:spcPts val="1192"/>
              </a:spcAft>
            </a:pP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и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нспектор (специалист-эксперт)</a:t>
            </a:r>
            <a:endParaRPr lang="ru-RU" sz="19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94839" y="4300053"/>
            <a:ext cx="4231620" cy="636397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0" lvl="1" defTabSz="1537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м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обильные 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оперативные 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группы 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из 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2</a:t>
            </a:r>
            <a:r>
              <a:rPr lang="en-US" sz="1900" dirty="0">
                <a:solidFill>
                  <a:srgbClr val="000000"/>
                </a:solidFill>
                <a:ea typeface="Calibri"/>
                <a:cs typeface="Times New Roman"/>
              </a:rPr>
              <a:t>—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3 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инспекторов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94839" y="5165549"/>
            <a:ext cx="4327793" cy="636397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0" lvl="1" defTabSz="1537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2 мобильных группы </a:t>
            </a:r>
            <a:r>
              <a:rPr lang="ru-RU" sz="1900" dirty="0">
                <a:solidFill>
                  <a:srgbClr val="000000"/>
                </a:solidFill>
                <a:ea typeface="Calibri"/>
                <a:cs typeface="Times New Roman"/>
              </a:rPr>
              <a:t>по разрешению конфликтных ситуаций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084" y="-27428"/>
            <a:ext cx="1634944" cy="1144852"/>
          </a:xfrm>
        </p:spPr>
        <p:txBody>
          <a:bodyPr>
            <a:normAutofit/>
          </a:bodyPr>
          <a:lstStyle/>
          <a:p>
            <a:r>
              <a:rPr lang="ru-RU" sz="2400" dirty="0"/>
              <a:t>СКИБ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z="1700"/>
              <a:t>4</a:t>
            </a:fld>
            <a:endParaRPr lang="ru-RU" sz="17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44084" y="838068"/>
            <a:ext cx="8174721" cy="3101361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переносной компьютер; базы </a:t>
            </a:r>
            <a:r>
              <a:rPr lang="ru-RU" sz="1900" dirty="0">
                <a:solidFill>
                  <a:schemeClr val="tx1"/>
                </a:solidFill>
              </a:rPr>
              <a:t>данных по </a:t>
            </a:r>
            <a:r>
              <a:rPr lang="ru-RU" sz="1900" dirty="0">
                <a:solidFill>
                  <a:schemeClr val="tx1"/>
                </a:solidFill>
              </a:rPr>
              <a:t>нарушителям и карты; 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автоматические </a:t>
            </a:r>
            <a:r>
              <a:rPr lang="ru-RU" sz="1900" dirty="0">
                <a:solidFill>
                  <a:schemeClr val="tx1"/>
                </a:solidFill>
              </a:rPr>
              <a:t>фотокамеры </a:t>
            </a:r>
            <a:r>
              <a:rPr lang="ru-RU" sz="1900" dirty="0">
                <a:solidFill>
                  <a:schemeClr val="tx1"/>
                </a:solidFill>
              </a:rPr>
              <a:t>с </a:t>
            </a:r>
            <a:r>
              <a:rPr lang="ru-RU" sz="1900" dirty="0">
                <a:solidFill>
                  <a:schemeClr val="tx1"/>
                </a:solidFill>
              </a:rPr>
              <a:t>инфракрасной вспышкой;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видеорегистраторы автомобильные и носимые; 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приборы </a:t>
            </a:r>
            <a:r>
              <a:rPr lang="ru-RU" sz="1900" dirty="0">
                <a:solidFill>
                  <a:schemeClr val="tx1"/>
                </a:solidFill>
              </a:rPr>
              <a:t>ГЛОНАСС и </a:t>
            </a:r>
            <a:r>
              <a:rPr lang="en-US" sz="1900" dirty="0">
                <a:solidFill>
                  <a:schemeClr val="tx1"/>
                </a:solidFill>
              </a:rPr>
              <a:t>GPS</a:t>
            </a:r>
            <a:r>
              <a:rPr lang="ru-RU" sz="1900" dirty="0">
                <a:solidFill>
                  <a:schemeClr val="tx1"/>
                </a:solidFill>
              </a:rPr>
              <a:t>; 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спутниковые </a:t>
            </a:r>
            <a:r>
              <a:rPr lang="ru-RU" sz="1900" dirty="0">
                <a:solidFill>
                  <a:schemeClr val="tx1"/>
                </a:solidFill>
              </a:rPr>
              <a:t>телефоны; </a:t>
            </a:r>
          </a:p>
          <a:p>
            <a:r>
              <a:rPr lang="ru-RU" sz="1900" dirty="0" err="1">
                <a:solidFill>
                  <a:schemeClr val="tx1"/>
                </a:solidFill>
              </a:rPr>
              <a:t>квадроциклы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и снегоходы;</a:t>
            </a:r>
          </a:p>
          <a:p>
            <a:r>
              <a:rPr lang="ru-RU" sz="1900" dirty="0">
                <a:solidFill>
                  <a:schemeClr val="tx1"/>
                </a:solidFill>
              </a:rPr>
              <a:t>служебные </a:t>
            </a:r>
            <a:r>
              <a:rPr lang="ru-RU" sz="1900" dirty="0">
                <a:solidFill>
                  <a:schemeClr val="tx1"/>
                </a:solidFill>
              </a:rPr>
              <a:t>собаки;</a:t>
            </a:r>
          </a:p>
          <a:p>
            <a:r>
              <a:rPr lang="ru-RU" sz="1900" dirty="0">
                <a:solidFill>
                  <a:schemeClr val="tx1"/>
                </a:solidFill>
              </a:rPr>
              <a:t>служебные </a:t>
            </a:r>
            <a:r>
              <a:rPr lang="ru-RU" sz="1900" dirty="0">
                <a:solidFill>
                  <a:schemeClr val="tx1"/>
                </a:solidFill>
              </a:rPr>
              <a:t>автомобили </a:t>
            </a:r>
            <a:r>
              <a:rPr lang="ru-RU" sz="1900" dirty="0">
                <a:solidFill>
                  <a:schemeClr val="tx1"/>
                </a:solidFill>
              </a:rPr>
              <a:t>оснащены ГЛОНАСС </a:t>
            </a:r>
            <a:r>
              <a:rPr lang="ru-RU" sz="1900" dirty="0">
                <a:solidFill>
                  <a:schemeClr val="tx1"/>
                </a:solidFill>
              </a:rPr>
              <a:t>и </a:t>
            </a:r>
            <a:r>
              <a:rPr lang="en-US" sz="1900" dirty="0">
                <a:solidFill>
                  <a:schemeClr val="tx1"/>
                </a:solidFill>
              </a:rPr>
              <a:t>GPS </a:t>
            </a:r>
            <a:r>
              <a:rPr lang="ru-RU" sz="1900" dirty="0" err="1">
                <a:solidFill>
                  <a:schemeClr val="tx1"/>
                </a:solidFill>
              </a:rPr>
              <a:t>треккерами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88396"/>
            <a:ext cx="6567291" cy="28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ostin_ES\Desktop\автомобил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31" y="3986792"/>
            <a:ext cx="5556999" cy="27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88" y="333195"/>
            <a:ext cx="8971737" cy="923608"/>
          </a:xfrm>
        </p:spPr>
        <p:txBody>
          <a:bodyPr>
            <a:normAutofit/>
          </a:bodyPr>
          <a:lstStyle/>
          <a:p>
            <a:r>
              <a:rPr lang="ru-RU" sz="2400" dirty="0"/>
              <a:t>РЕЗУЛЬТАТЫ ОПЕРАТИВНОЙ РАБОТЫ</a:t>
            </a:r>
            <a:endParaRPr lang="ru-RU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3" y="4262765"/>
            <a:ext cx="4520140" cy="25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C:\Users\Kostin_ES\Desktop\Ohotnadzor-za-rabotoj_-avtor-foto-Pavel-Fomenko-WWF-Rossii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3" y="1638975"/>
            <a:ext cx="4520140" cy="25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95201"/>
              </p:ext>
            </p:extLst>
          </p:nvPr>
        </p:nvGraphicFramePr>
        <p:xfrm>
          <a:off x="7260397" y="838068"/>
          <a:ext cx="4712486" cy="295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663768"/>
              </p:ext>
            </p:extLst>
          </p:nvPr>
        </p:nvGraphicFramePr>
        <p:xfrm>
          <a:off x="7068051" y="3939429"/>
          <a:ext cx="4712486" cy="216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525" y="333195"/>
            <a:ext cx="5578045" cy="923608"/>
          </a:xfrm>
        </p:spPr>
        <p:txBody>
          <a:bodyPr>
            <a:normAutofit/>
          </a:bodyPr>
          <a:lstStyle/>
          <a:p>
            <a:r>
              <a:rPr lang="ru-RU" sz="2400" dirty="0"/>
              <a:t>РЕЗУЛЬТАТЫ ОПЕРАТИВНОЙ РАБОТЫ</a:t>
            </a:r>
            <a:endParaRPr lang="ru-RU" sz="24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" y="4227928"/>
            <a:ext cx="4750571" cy="252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C:\Users\Kostin_ES\Desktop\фото автомоби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" y="1520691"/>
            <a:ext cx="4750571" cy="26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801363"/>
              </p:ext>
            </p:extLst>
          </p:nvPr>
        </p:nvGraphicFramePr>
        <p:xfrm>
          <a:off x="6875705" y="910193"/>
          <a:ext cx="5057226" cy="274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748687"/>
              </p:ext>
            </p:extLst>
          </p:nvPr>
        </p:nvGraphicFramePr>
        <p:xfrm>
          <a:off x="7068051" y="3795180"/>
          <a:ext cx="4824363" cy="238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934" y="405320"/>
            <a:ext cx="5866565" cy="490860"/>
          </a:xfrm>
        </p:spPr>
        <p:txBody>
          <a:bodyPr>
            <a:normAutofit/>
          </a:bodyPr>
          <a:lstStyle/>
          <a:p>
            <a:r>
              <a:rPr lang="ru-RU" sz="2400" dirty="0"/>
              <a:t>РАЗРЕШЕНИЕ КОНФЛИКТНЫХ СИТУАЦИЙ</a:t>
            </a:r>
            <a:endParaRPr lang="ru-RU" sz="2400" dirty="0"/>
          </a:p>
        </p:txBody>
      </p:sp>
      <p:pic>
        <p:nvPicPr>
          <p:cNvPr id="8" name="Picture 2" descr="D:\Users\Surovij_AL\Desktop\тигры\лазо\P1040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71" y="765943"/>
            <a:ext cx="4373859" cy="24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SC01769"/>
          <p:cNvPicPr>
            <a:picLocks noChangeAspect="1" noChangeArrowheads="1"/>
          </p:cNvPicPr>
          <p:nvPr/>
        </p:nvPicPr>
        <p:blipFill>
          <a:blip r:embed="rId3"/>
          <a:srcRect l="14813" r="6458" b="11360"/>
          <a:stretch>
            <a:fillRect/>
          </a:stretch>
        </p:blipFill>
        <p:spPr bwMode="auto">
          <a:xfrm>
            <a:off x="7355423" y="3434557"/>
            <a:ext cx="4375007" cy="277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93354"/>
              </p:ext>
            </p:extLst>
          </p:nvPr>
        </p:nvGraphicFramePr>
        <p:xfrm>
          <a:off x="816794" y="1554929"/>
          <a:ext cx="6298197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бъект 6"/>
          <p:cNvSpPr>
            <a:spLocks noGrp="1"/>
          </p:cNvSpPr>
          <p:nvPr>
            <p:ph idx="1"/>
          </p:nvPr>
        </p:nvSpPr>
        <p:spPr>
          <a:xfrm>
            <a:off x="624447" y="4372178"/>
            <a:ext cx="6539777" cy="1730992"/>
          </a:xfrm>
        </p:spPr>
        <p:txBody>
          <a:bodyPr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700" dirty="0">
                <a:solidFill>
                  <a:schemeClr val="tx1"/>
                </a:solidFill>
              </a:rPr>
              <a:t>В 2016 году из естественной среды обитания изъяты 3 особи амурского тигра и 1 особь гималайского медведя. В естественную среду обитания выпущены: 1 особь амурского тигра и 1 особь медведя.</a:t>
            </a:r>
          </a:p>
          <a:p>
            <a:pPr marL="0" indent="0" algn="just">
              <a:buNone/>
            </a:pPr>
            <a:endParaRPr lang="ru-RU" sz="1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700" dirty="0">
                <a:solidFill>
                  <a:schemeClr val="tx1"/>
                </a:solidFill>
              </a:rPr>
              <a:t>В </a:t>
            </a:r>
            <a:r>
              <a:rPr lang="ru-RU" sz="1700" dirty="0">
                <a:solidFill>
                  <a:schemeClr val="tx1"/>
                </a:solidFill>
              </a:rPr>
              <a:t>2017 </a:t>
            </a:r>
            <a:r>
              <a:rPr lang="ru-RU" sz="1700" dirty="0">
                <a:solidFill>
                  <a:schemeClr val="tx1"/>
                </a:solidFill>
              </a:rPr>
              <a:t>году из естественной среды обитания изъяты </a:t>
            </a:r>
            <a:r>
              <a:rPr lang="ru-RU" sz="1700" dirty="0">
                <a:solidFill>
                  <a:schemeClr val="tx1"/>
                </a:solidFill>
              </a:rPr>
              <a:t>1 особь </a:t>
            </a:r>
            <a:r>
              <a:rPr lang="ru-RU" sz="1700" dirty="0">
                <a:solidFill>
                  <a:schemeClr val="tx1"/>
                </a:solidFill>
              </a:rPr>
              <a:t>амурского </a:t>
            </a:r>
            <a:r>
              <a:rPr lang="ru-RU" sz="1700" dirty="0">
                <a:solidFill>
                  <a:schemeClr val="tx1"/>
                </a:solidFill>
              </a:rPr>
              <a:t>тигра, 4 особи </a:t>
            </a:r>
            <a:r>
              <a:rPr lang="ru-RU" sz="1700" dirty="0">
                <a:solidFill>
                  <a:schemeClr val="tx1"/>
                </a:solidFill>
              </a:rPr>
              <a:t>гималайского </a:t>
            </a:r>
            <a:r>
              <a:rPr lang="ru-RU" sz="1700" dirty="0">
                <a:solidFill>
                  <a:schemeClr val="tx1"/>
                </a:solidFill>
              </a:rPr>
              <a:t>медведя, 3 особи птиц: черный гриф, </a:t>
            </a:r>
            <a:r>
              <a:rPr lang="ru-RU" sz="1700" dirty="0" err="1">
                <a:solidFill>
                  <a:schemeClr val="tx1"/>
                </a:solidFill>
              </a:rPr>
              <a:t>даурский</a:t>
            </a:r>
            <a:r>
              <a:rPr lang="ru-RU" sz="1700" dirty="0">
                <a:solidFill>
                  <a:schemeClr val="tx1"/>
                </a:solidFill>
              </a:rPr>
              <a:t> журавль и дальневосточный аист. В естественную среду обитания выпущены: 2 особи амурского тигра,  4 особи гималайского медведя и  черный гриф.</a:t>
            </a:r>
            <a:endParaRPr lang="ru-RU" sz="1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528276" y="6300980"/>
            <a:ext cx="11202154" cy="474643"/>
          </a:xfrm>
          <a:prstGeom prst="rect">
            <a:avLst/>
          </a:prstGeom>
        </p:spPr>
        <p:txBody>
          <a:bodyPr vert="horz" lIns="109033" tIns="54517" rIns="109033" bIns="54517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700" dirty="0">
                <a:solidFill>
                  <a:schemeClr val="tx1"/>
                </a:solidFill>
              </a:rPr>
              <a:t>В  апреле-мае 2018 года планируется выпуск в естественную среду обитания 2 особей тигра изъятых в 2016-2017 </a:t>
            </a:r>
            <a:r>
              <a:rPr lang="ru-RU" sz="1700" dirty="0" err="1">
                <a:solidFill>
                  <a:schemeClr val="tx1"/>
                </a:solidFill>
              </a:rPr>
              <a:t>гг</a:t>
            </a:r>
            <a:r>
              <a:rPr lang="ru-RU" sz="170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ru-RU" sz="1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88" y="261071"/>
            <a:ext cx="8971737" cy="1298244"/>
          </a:xfrm>
        </p:spPr>
        <p:txBody>
          <a:bodyPr>
            <a:noAutofit/>
          </a:bodyPr>
          <a:lstStyle/>
          <a:p>
            <a:r>
              <a:rPr lang="ru-RU" sz="2400" dirty="0"/>
              <a:t>ВЗАИМОДЕЙСТВИЕ  С ПАРТНЁРАМИ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794" y="2136312"/>
            <a:ext cx="8298525" cy="1586743"/>
          </a:xfrm>
        </p:spPr>
        <p:txBody>
          <a:bodyPr>
            <a:normAutofit/>
          </a:bodyPr>
          <a:lstStyle/>
          <a:p>
            <a:r>
              <a:rPr lang="ru-RU" sz="2000" dirty="0"/>
              <a:t>АНО «Центр «Амурский тигр»; </a:t>
            </a:r>
          </a:p>
          <a:p>
            <a:r>
              <a:rPr lang="ru-RU" sz="2000" dirty="0"/>
              <a:t>Всемирный фонд дикой природы (</a:t>
            </a:r>
            <a:r>
              <a:rPr lang="en-US" sz="2000" dirty="0"/>
              <a:t>WWF)</a:t>
            </a:r>
            <a:r>
              <a:rPr lang="ru-RU" sz="2000" dirty="0"/>
              <a:t>;</a:t>
            </a:r>
          </a:p>
          <a:p>
            <a:r>
              <a:rPr lang="ru-RU" sz="2000" dirty="0"/>
              <a:t>Центр диагностики болезней животных, ПГСХА;</a:t>
            </a:r>
          </a:p>
          <a:p>
            <a:r>
              <a:rPr lang="ru-RU" sz="2000" dirty="0"/>
              <a:t>МРОО «Центр «Тигр»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z="1700"/>
              <a:t>8</a:t>
            </a:fld>
            <a:endParaRPr lang="ru-RU" sz="1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1" y="628070"/>
            <a:ext cx="1037469" cy="11476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078" y="3001808"/>
            <a:ext cx="673212" cy="7546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17" y="3939430"/>
            <a:ext cx="4311085" cy="242481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086735" y="1914422"/>
            <a:ext cx="988179" cy="916985"/>
            <a:chOff x="-499729" y="175960"/>
            <a:chExt cx="914400" cy="113144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499729" y="175960"/>
              <a:ext cx="914400" cy="1131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7622" y="253931"/>
              <a:ext cx="742644" cy="975501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63" y="3960615"/>
            <a:ext cx="4273419" cy="2403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" y="3939429"/>
            <a:ext cx="4311087" cy="24248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88" y="225502"/>
            <a:ext cx="10991374" cy="1144852"/>
          </a:xfrm>
        </p:spPr>
        <p:txBody>
          <a:bodyPr>
            <a:normAutofit/>
          </a:bodyPr>
          <a:lstStyle/>
          <a:p>
            <a:r>
              <a:rPr lang="ru-RU" sz="2400" dirty="0"/>
              <a:t>ТРУДНОСТИ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833" y="1775689"/>
            <a:ext cx="10075426" cy="3892497"/>
          </a:xfrm>
        </p:spPr>
        <p:txBody>
          <a:bodyPr/>
          <a:lstStyle/>
          <a:p>
            <a:pPr algn="just"/>
            <a:r>
              <a:rPr lang="ru-RU" sz="1900" dirty="0"/>
              <a:t>О</a:t>
            </a:r>
            <a:r>
              <a:rPr lang="ru-RU" sz="1900" dirty="0"/>
              <a:t>тсутствие финансирования </a:t>
            </a:r>
            <a:r>
              <a:rPr lang="ru-RU" sz="1900" dirty="0"/>
              <a:t>на </a:t>
            </a:r>
            <a:r>
              <a:rPr lang="ru-RU" sz="1900" dirty="0"/>
              <a:t>приобретение транспортных средств, запчастей </a:t>
            </a:r>
            <a:r>
              <a:rPr lang="ru-RU" sz="1900" dirty="0"/>
              <a:t>к ним, </a:t>
            </a:r>
            <a:r>
              <a:rPr lang="ru-RU" sz="1900" dirty="0"/>
              <a:t>топлива, форменного обмундирования </a:t>
            </a:r>
            <a:r>
              <a:rPr lang="ru-RU" sz="1900" dirty="0"/>
              <a:t>и </a:t>
            </a:r>
            <a:r>
              <a:rPr lang="ru-RU" sz="1900" dirty="0"/>
              <a:t>средств </a:t>
            </a:r>
            <a:r>
              <a:rPr lang="ru-RU" sz="1900" dirty="0"/>
              <a:t>фиксации </a:t>
            </a:r>
            <a:r>
              <a:rPr lang="ru-RU" sz="1900" dirty="0"/>
              <a:t>нарушений (субвенция 1);</a:t>
            </a:r>
          </a:p>
          <a:p>
            <a:pPr algn="just"/>
            <a:r>
              <a:rPr lang="ru-RU" sz="1900" dirty="0"/>
              <a:t>Н</a:t>
            </a:r>
            <a:r>
              <a:rPr lang="ru-RU" sz="1900" dirty="0"/>
              <a:t>едостаточное </a:t>
            </a:r>
            <a:r>
              <a:rPr lang="ru-RU" sz="1900" dirty="0"/>
              <a:t>финансирование не позволяет проводить </a:t>
            </a:r>
            <a:r>
              <a:rPr lang="ru-RU" sz="1900" dirty="0"/>
              <a:t>мониторинг </a:t>
            </a:r>
            <a:r>
              <a:rPr lang="ru-RU" sz="1900" dirty="0"/>
              <a:t>объектов животного мира,  в том числе </a:t>
            </a:r>
            <a:r>
              <a:rPr lang="ru-RU" sz="1900" dirty="0" err="1"/>
              <a:t>краснокнижных</a:t>
            </a:r>
            <a:r>
              <a:rPr lang="ru-RU" sz="1900" dirty="0"/>
              <a:t> (субвенция 2);</a:t>
            </a:r>
          </a:p>
          <a:p>
            <a:pPr algn="just"/>
            <a:r>
              <a:rPr lang="ru-RU" sz="1900" dirty="0"/>
              <a:t>Законодательством </a:t>
            </a:r>
            <a:r>
              <a:rPr lang="ru-RU" sz="1900" dirty="0"/>
              <a:t>не </a:t>
            </a:r>
            <a:r>
              <a:rPr lang="ru-RU" sz="1900" dirty="0"/>
              <a:t>установлен </a:t>
            </a:r>
            <a:r>
              <a:rPr lang="ru-RU" sz="1900" dirty="0"/>
              <a:t>порядок осуществления </a:t>
            </a:r>
            <a:r>
              <a:rPr lang="ru-RU" sz="1900" dirty="0"/>
              <a:t>надзорных мероприятий на территории, </a:t>
            </a:r>
            <a:r>
              <a:rPr lang="ru-RU" sz="1900" dirty="0"/>
              <a:t>сопредельной с местом обитания охотничьих ресурсов (дороги общего пользования, населенные пункты</a:t>
            </a:r>
            <a:r>
              <a:rPr lang="ru-RU" sz="1900" dirty="0"/>
              <a:t>); </a:t>
            </a:r>
          </a:p>
          <a:p>
            <a:r>
              <a:rPr lang="ru-RU" sz="1900" dirty="0"/>
              <a:t>О</a:t>
            </a:r>
            <a:r>
              <a:rPr lang="ru-RU" sz="1900" dirty="0"/>
              <a:t>тсутствие </a:t>
            </a:r>
            <a:r>
              <a:rPr lang="ru-RU" sz="1900" dirty="0"/>
              <a:t>порядка по обороту продукции охоты.</a:t>
            </a:r>
          </a:p>
          <a:p>
            <a:endParaRPr lang="ru-RU" sz="1900" dirty="0"/>
          </a:p>
          <a:p>
            <a:endParaRPr lang="ru-RU" sz="19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86C8-2431-4023-9CC4-2DAADD578FB6}" type="slidenum">
              <a:rPr lang="ru-RU" sz="1700"/>
              <a:t>9</a:t>
            </a:fld>
            <a:endParaRPr lang="ru-RU" sz="1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549570"/>
            <a:ext cx="792088" cy="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7800</TotalTime>
  <Words>539</Words>
  <Application>Microsoft Office PowerPoint</Application>
  <PresentationFormat>Произвольный</PresentationFormat>
  <Paragraphs>89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  Охрана объектов животного мира  на юге Дальнего Востока России </vt:lpstr>
      <vt:lpstr>Охрану объектов животного мира Приморского края осуществляют:</vt:lpstr>
      <vt:lpstr>Структура охотнадзора</vt:lpstr>
      <vt:lpstr>СКИБ</vt:lpstr>
      <vt:lpstr>РЕЗУЛЬТАТЫ ОПЕРАТИВНОЙ РАБОТЫ</vt:lpstr>
      <vt:lpstr>РЕЗУЛЬТАТЫ ОПЕРАТИВНОЙ РАБОТЫ</vt:lpstr>
      <vt:lpstr>РАЗРЕШЕНИЕ КОНФЛИКТНЫХ СИТУАЦИЙ</vt:lpstr>
      <vt:lpstr>ВЗАИМОДЕЙСТВИЕ  С ПАРТНЁРАМИ</vt:lpstr>
      <vt:lpstr>ТРУДНОСТИ</vt:lpstr>
      <vt:lpstr>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 Департамента по охране, контролю и регулированию использования объектов животного мира Приморского края</dc:title>
  <dc:creator>Yuliya Fomenko</dc:creator>
  <cp:lastModifiedBy>User</cp:lastModifiedBy>
  <cp:revision>127</cp:revision>
  <cp:lastPrinted>2018-03-16T08:16:19Z</cp:lastPrinted>
  <dcterms:created xsi:type="dcterms:W3CDTF">2017-01-13T01:56:09Z</dcterms:created>
  <dcterms:modified xsi:type="dcterms:W3CDTF">2018-03-21T12:26:45Z</dcterms:modified>
</cp:coreProperties>
</file>