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65" r:id="rId5"/>
    <p:sldId id="264" r:id="rId6"/>
    <p:sldId id="259" r:id="rId7"/>
    <p:sldId id="258" r:id="rId8"/>
    <p:sldId id="260" r:id="rId9"/>
    <p:sldId id="262" r:id="rId10"/>
    <p:sldId id="263" r:id="rId11"/>
  </p:sldIdLst>
  <p:sldSz cx="9144000" cy="5143500" type="screen16x9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10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B261F-C1FD-48AC-89CC-DC847A1F20E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3425"/>
            <a:ext cx="65135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3D347-84F5-4B95-B037-084C5547F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4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3D347-84F5-4B95-B037-084C5547F6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851670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Степанов Михаил Александрович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ИННОВАЦИОННЫЕ ТЕХНОЛОГИИ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ОБЕСПЕЧЕНИЯ ЭКОЛОГИЧЕСКОЙ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 БЕЗОПАСНОСТИ ПОЛИГОНОВ ТКО»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95886"/>
            <a:ext cx="758806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4599007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АО «МосводоканалНИИпроект»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73"/>
          <a:stretch>
            <a:fillRect/>
          </a:stretch>
        </p:blipFill>
        <p:spPr bwMode="auto">
          <a:xfrm>
            <a:off x="0" y="771550"/>
            <a:ext cx="9144000" cy="37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962" y="4495429"/>
            <a:ext cx="571534" cy="5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relka.com/img/92211558a0087f2f/p0325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9622"/>
            <a:ext cx="4383005" cy="2920405"/>
          </a:xfrm>
          <a:prstGeom prst="rect">
            <a:avLst/>
          </a:prstGeom>
          <a:noFill/>
        </p:spPr>
      </p:pic>
      <p:pic>
        <p:nvPicPr>
          <p:cNvPr id="1030" name="Picture 6" descr="http://s0.rbk.ru/v6_top_pics/media/img/3/73/75507223718473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07504" y="915566"/>
            <a:ext cx="4306670" cy="2664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365187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Объем образующихся отходов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≈60 млн.тонн/год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91556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В стране 989 полигонов,</a:t>
            </a:r>
          </a:p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включенных в ГРОРО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4443958"/>
            <a:ext cx="571534" cy="5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16874" t="34250" r="14563"/>
          <a:stretch>
            <a:fillRect/>
          </a:stretch>
        </p:blipFill>
        <p:spPr bwMode="auto">
          <a:xfrm>
            <a:off x="4355976" y="2355726"/>
            <a:ext cx="2205608" cy="90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77155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Основные мероприятия, направленные на минимизацию негативного воздействия объекта захоронения отходов на окружающую среду.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63638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r>
              <a:rPr lang="ru-RU" sz="1100" dirty="0" smtClean="0"/>
              <a:t>- противофильтрационные устройства (экраны, завесы и т.п.);</a:t>
            </a:r>
          </a:p>
          <a:p>
            <a:pPr marL="85725" indent="-85725"/>
            <a:r>
              <a:rPr lang="ru-RU" sz="1100" dirty="0" smtClean="0"/>
              <a:t>- дренажные системы для отвода фильтрационных вод;</a:t>
            </a:r>
          </a:p>
          <a:p>
            <a:pPr marL="85725" indent="-85725"/>
            <a:r>
              <a:rPr lang="ru-RU" sz="1100" dirty="0" smtClean="0"/>
              <a:t>- дренажные системы для отвода поверхностного и подземного стока с прилегающих территорий;</a:t>
            </a:r>
          </a:p>
          <a:p>
            <a:pPr marL="85725" indent="-85725">
              <a:buFontTx/>
              <a:buChar char="-"/>
            </a:pPr>
            <a:r>
              <a:rPr lang="ru-RU" sz="1100" dirty="0" smtClean="0"/>
              <a:t>обвалование объекта для предотвращения поступления загрязняющих веществ с фильтрационными</a:t>
            </a:r>
          </a:p>
          <a:p>
            <a:pPr marL="85725" indent="-85725"/>
            <a:r>
              <a:rPr lang="ru-RU" sz="1100" dirty="0" smtClean="0"/>
              <a:t> и ливневыми водами на прилегающую территорию;</a:t>
            </a:r>
          </a:p>
          <a:p>
            <a:pPr marL="85725" indent="-85725"/>
            <a:r>
              <a:rPr lang="ru-RU" sz="1100" dirty="0" smtClean="0"/>
              <a:t>- изоляция отходов на этапе закрытия объекта. </a:t>
            </a:r>
            <a:endParaRPr lang="ru-RU" sz="11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662333"/>
            <a:ext cx="2206550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280" y="3219822"/>
            <a:ext cx="231135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347614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1. Снижение поступления загрязняющих веществ в подземные и поверхностные водные объекты, недра, почвы</a:t>
            </a:r>
            <a:r>
              <a:rPr lang="ru-RU" sz="1100" dirty="0" smtClean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715766"/>
            <a:ext cx="44644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71888" algn="l"/>
              </a:tabLst>
            </a:pPr>
            <a:r>
              <a:rPr lang="ru-RU" sz="1100" b="1" dirty="0" smtClean="0"/>
              <a:t>2. Снижение выбросов загрязняющих веществ, поступающих в атмосферный воздух:</a:t>
            </a:r>
          </a:p>
          <a:p>
            <a:pPr>
              <a:tabLst>
                <a:tab pos="3671888" algn="l"/>
              </a:tabLst>
            </a:pPr>
            <a:r>
              <a:rPr lang="ru-RU" sz="1100" dirty="0" smtClean="0"/>
              <a:t>- сбор </a:t>
            </a:r>
            <a:r>
              <a:rPr lang="ru-RU" sz="1100" dirty="0" err="1" smtClean="0"/>
              <a:t>биогаза</a:t>
            </a:r>
            <a:r>
              <a:rPr lang="ru-RU" sz="1100" dirty="0" smtClean="0"/>
              <a:t> и его рассеивание в атмосфере;</a:t>
            </a:r>
          </a:p>
          <a:p>
            <a:pPr marL="85725" indent="-85725">
              <a:tabLst>
                <a:tab pos="3671888" algn="l"/>
              </a:tabLst>
            </a:pPr>
            <a:r>
              <a:rPr lang="ru-RU" sz="1100" dirty="0" smtClean="0"/>
              <a:t>- сбор </a:t>
            </a:r>
            <a:r>
              <a:rPr lang="ru-RU" sz="1100" dirty="0" err="1" smtClean="0"/>
              <a:t>биогаза</a:t>
            </a:r>
            <a:r>
              <a:rPr lang="ru-RU" sz="1100" dirty="0" smtClean="0"/>
              <a:t> с последующим сжиганием;</a:t>
            </a:r>
          </a:p>
          <a:p>
            <a:pPr>
              <a:buFontTx/>
              <a:buChar char="-"/>
              <a:tabLst>
                <a:tab pos="3671888" algn="l"/>
              </a:tabLst>
            </a:pPr>
            <a:r>
              <a:rPr lang="ru-RU" sz="1100" dirty="0" smtClean="0"/>
              <a:t> сбор </a:t>
            </a:r>
            <a:r>
              <a:rPr lang="ru-RU" sz="1100" dirty="0" err="1" smtClean="0"/>
              <a:t>биогаза</a:t>
            </a:r>
            <a:r>
              <a:rPr lang="ru-RU" sz="1100" dirty="0" smtClean="0"/>
              <a:t> с последующим использованием</a:t>
            </a:r>
          </a:p>
          <a:p>
            <a:pPr>
              <a:tabLst>
                <a:tab pos="3671888" algn="l"/>
              </a:tabLst>
            </a:pPr>
            <a:r>
              <a:rPr lang="ru-RU" sz="1100" dirty="0" smtClean="0"/>
              <a:t>на энергетических установках;</a:t>
            </a:r>
          </a:p>
          <a:p>
            <a:pPr>
              <a:tabLst>
                <a:tab pos="3671888" algn="l"/>
              </a:tabLst>
            </a:pPr>
            <a:r>
              <a:rPr lang="ru-RU" sz="1100" dirty="0" smtClean="0"/>
              <a:t>- применение методов пылеподавления;</a:t>
            </a:r>
          </a:p>
          <a:p>
            <a:pPr>
              <a:buFontTx/>
              <a:buChar char="-"/>
              <a:tabLst>
                <a:tab pos="3671888" algn="l"/>
              </a:tabLst>
            </a:pPr>
            <a:r>
              <a:rPr lang="ru-RU" sz="1100" dirty="0" smtClean="0"/>
              <a:t> применение методов по нейтрализации</a:t>
            </a:r>
          </a:p>
          <a:p>
            <a:pPr>
              <a:tabLst>
                <a:tab pos="3671888" algn="l"/>
              </a:tabLst>
            </a:pPr>
            <a:r>
              <a:rPr lang="ru-RU" sz="1100" dirty="0" smtClean="0"/>
              <a:t>запахов.</a:t>
            </a:r>
          </a:p>
          <a:p>
            <a:endParaRPr lang="ru-RU" sz="11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 l="5922" t="9600" r="5255" b="8801"/>
          <a:stretch>
            <a:fillRect/>
          </a:stretch>
        </p:blipFill>
        <p:spPr bwMode="auto">
          <a:xfrm>
            <a:off x="4716016" y="3651870"/>
            <a:ext cx="190609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 l="6475" t="9529" r="6108" b="9472"/>
          <a:stretch>
            <a:fillRect/>
          </a:stretch>
        </p:blipFill>
        <p:spPr bwMode="auto">
          <a:xfrm>
            <a:off x="2915816" y="3651870"/>
            <a:ext cx="171548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4495429"/>
            <a:ext cx="571534" cy="5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73355"/>
            <a:ext cx="3635449" cy="272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95536" y="1059582"/>
            <a:ext cx="4104456" cy="32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860032" y="987574"/>
            <a:ext cx="413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Противофильтрационные завесы (ПФЗ)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962" y="4443958"/>
            <a:ext cx="571534" cy="5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275606"/>
          <a:ext cx="8928991" cy="3024336"/>
        </p:xfrm>
        <a:graphic>
          <a:graphicData uri="http://schemas.openxmlformats.org/drawingml/2006/table">
            <a:tbl>
              <a:tblPr/>
              <a:tblGrid>
                <a:gridCol w="1224136"/>
                <a:gridCol w="2381943"/>
                <a:gridCol w="2689922"/>
                <a:gridCol w="2632990"/>
              </a:tblGrid>
              <a:tr h="146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Calibri"/>
                          <a:ea typeface="TimesNewRomanPS-BoldMT"/>
                          <a:cs typeface="Calibri"/>
                        </a:rPr>
                        <a:t>Название метода</a:t>
                      </a:r>
                      <a:endParaRPr lang="ru-RU" sz="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Calibri"/>
                          <a:ea typeface="TimesNewRomanPS-BoldMT"/>
                          <a:cs typeface="Calibri"/>
                        </a:rPr>
                        <a:t>Основные технологические процессы</a:t>
                      </a:r>
                      <a:endParaRPr lang="ru-RU" sz="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Calibri"/>
                          <a:ea typeface="TimesNewRomanPS-BoldMT"/>
                          <a:cs typeface="Calibri"/>
                        </a:rPr>
                        <a:t>Достоинства</a:t>
                      </a:r>
                      <a:endParaRPr lang="ru-RU" sz="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Calibri"/>
                          <a:ea typeface="TimesNewRomanPS-BoldMT"/>
                          <a:cs typeface="Calibri"/>
                        </a:rPr>
                        <a:t>Ограничения использования</a:t>
                      </a:r>
                      <a:endParaRPr lang="ru-RU" sz="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NewRomanPSMT"/>
                          <a:cs typeface="Calibri"/>
                        </a:rPr>
                        <a:t>Противофильтрационная </a:t>
                      </a: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завеса из грунтоцементных колонн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На начальном этапе в процессе прямого хода буровой колонны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производят бурение скважин до проектной отметки.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В процессе обратного хода буровой колонны струя цементного раствора подается под высоким давлением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1. простота реализации метода;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2. метод получил широкое распространение при создании стен в грунте на больших глубинах;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3. возможность создания любого изгиба под любым углом;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4. все работы могут выполняться в осенне-зимний период при температуре воздуха до -15°С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1. высокая стоимость;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2. необходимо иметь площадку размерами 10х10 м для расположения оборудования на 1 комплекс (радиус действия 150м)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NewRomanPSMT"/>
                          <a:cs typeface="Calibri"/>
                        </a:rPr>
                        <a:t>Противофильтрационная </a:t>
                      </a: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завеса из металлического шпунта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Наносится разметка шпунтовой стенки по длине.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Осуществляется укрупнительная сборка элементов. Перед забивкой сборные элементы обрабатываются </a:t>
                      </a:r>
                      <a:r>
                        <a:rPr lang="ru-RU" sz="800" dirty="0" smtClean="0">
                          <a:latin typeface="Calibri"/>
                          <a:ea typeface="TimesNewRomanPSMT"/>
                          <a:cs typeface="Calibri"/>
                        </a:rPr>
                        <a:t>антикоррозийным составом</a:t>
                      </a: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Погружение шпунта методом забивки молотом, </a:t>
                      </a:r>
                      <a:r>
                        <a:rPr lang="ru-RU" sz="800" dirty="0" err="1">
                          <a:latin typeface="Calibri"/>
                          <a:ea typeface="TimesNewRomanPSMT"/>
                          <a:cs typeface="Calibri"/>
                        </a:rPr>
                        <a:t>задавливанием</a:t>
                      </a: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 или вибропогружением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1. симметричность контуров;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2. широкий профильный сортамент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1. транспортировка, складирование и хранение металлического шпунта должны исключить возможность его деформаций;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2. все работы, требующие применения шпунтовых свай отличаются высокой стоимостью;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3. низкая устойчивость к коррозии без дополнительной обработки металлических элементов;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NewRomanPSMT"/>
                          <a:cs typeface="Calibri"/>
                        </a:rPr>
                        <a:t>Противофильтрационная </a:t>
                      </a: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завеса методом «стена в грунте»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Осуществляется разработка траншеи, заполнение ее пространства глинистым раствором.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Затем проводится заполнение траншеи противофильтрационным материалом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1. простота исполнения;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2. все работы могут выполняться круглогодично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1. сложность крепления откосов при больших глубинах;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NewRomanPSMT"/>
                          <a:cs typeface="Calibri"/>
                        </a:rPr>
                        <a:t>2. большой объем изымаемого грунта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0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NewRomanPSMT"/>
                          <a:cs typeface="Calibri"/>
                        </a:rPr>
                        <a:t>Противофильтрационная </a:t>
                      </a: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завеса из шпунта ПВХ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Наносится разметка шпунтовой стенки по длине.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Погружение шпунта методом забивки молотом и вибропогружением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1. симметричность контуров;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2. устойчивость против коррозии;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3. легкость элементов;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4. долгий срок службы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1. сложность при проведении работ;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2. требует специальной квалификации 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оборудования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NewRomanPSMT"/>
                          <a:cs typeface="Calibri"/>
                        </a:rPr>
                        <a:t>3.сложность обеспечения целостности экрана при использовании полимерного шпунта для больших глубин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6" marR="27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84355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Технический анализ защиты грунтовых вод от фильтрата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4962" y="4443958"/>
            <a:ext cx="571534" cy="5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63638"/>
            <a:ext cx="4176464" cy="219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51670"/>
            <a:ext cx="4569416" cy="24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71600" y="98757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Сорбирующая противофильтрационная завеса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4495429"/>
            <a:ext cx="571534" cy="5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87574"/>
            <a:ext cx="6675799" cy="350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915566"/>
            <a:ext cx="2131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Создание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системы дегазации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4443958"/>
            <a:ext cx="571534" cy="5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915566"/>
            <a:ext cx="324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Технология «Мокрый барьер»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03598"/>
            <a:ext cx="2664296" cy="172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787774"/>
            <a:ext cx="2425948" cy="16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9582"/>
            <a:ext cx="51894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4443958"/>
            <a:ext cx="571534" cy="5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915566"/>
            <a:ext cx="254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Метод </a:t>
            </a:r>
            <a:r>
              <a:rPr lang="ru-RU" b="1" dirty="0" err="1" smtClean="0">
                <a:solidFill>
                  <a:srgbClr val="0070C0"/>
                </a:solidFill>
              </a:rPr>
              <a:t>биоремедиации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915194"/>
            <a:ext cx="2640013" cy="193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571750"/>
            <a:ext cx="2880320" cy="18366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15.jpg (626×47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915566"/>
            <a:ext cx="2301684" cy="17281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klikfoto_acc52b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848882"/>
            <a:ext cx="2592288" cy="17309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516216" y="2931790"/>
          <a:ext cx="248992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" r:id="rId8" imgW="8126984" imgH="4228571" progId="">
                  <p:embed/>
                </p:oleObj>
              </mc:Choice>
              <mc:Fallback>
                <p:oleObj name="Image" r:id="rId8" imgW="8126984" imgH="4228571" progId="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931790"/>
                        <a:ext cx="2489929" cy="1296144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4443958"/>
            <a:ext cx="571534" cy="5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508</Words>
  <Application>Microsoft Office PowerPoint</Application>
  <PresentationFormat>Экран (16:9)</PresentationFormat>
  <Paragraphs>74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Пушков Александр Александрович</cp:lastModifiedBy>
  <cp:revision>82</cp:revision>
  <dcterms:created xsi:type="dcterms:W3CDTF">2018-01-26T09:47:51Z</dcterms:created>
  <dcterms:modified xsi:type="dcterms:W3CDTF">2018-03-20T10:02:38Z</dcterms:modified>
</cp:coreProperties>
</file>