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276" r:id="rId5"/>
    <p:sldId id="258" r:id="rId6"/>
    <p:sldId id="261" r:id="rId7"/>
    <p:sldId id="264" r:id="rId8"/>
    <p:sldId id="265" r:id="rId9"/>
    <p:sldId id="268" r:id="rId10"/>
    <p:sldId id="269" r:id="rId11"/>
    <p:sldId id="270" r:id="rId12"/>
    <p:sldId id="271" r:id="rId13"/>
    <p:sldId id="274" r:id="rId14"/>
    <p:sldId id="275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0" y="-7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63437445319335"/>
          <c:y val="0.07438076890215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03203193350831"/>
          <c:y val="0.143024571003439"/>
          <c:w val="0.581985345581802"/>
          <c:h val="0.7688596636842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баллов в BREEAM</c:v>
                </c:pt>
              </c:strCache>
            </c:strRef>
          </c:tx>
          <c:dLbls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Управление</c:v>
                </c:pt>
                <c:pt idx="1">
                  <c:v>Здоровье и благополучие</c:v>
                </c:pt>
                <c:pt idx="2">
                  <c:v>Энергия</c:v>
                </c:pt>
                <c:pt idx="3">
                  <c:v>Транспорт</c:v>
                </c:pt>
                <c:pt idx="4">
                  <c:v>Вода</c:v>
                </c:pt>
                <c:pt idx="5">
                  <c:v>Материалы</c:v>
                </c:pt>
                <c:pt idx="6">
                  <c:v>Отходы</c:v>
                </c:pt>
                <c:pt idx="7">
                  <c:v>Землепользование и Экология</c:v>
                </c:pt>
                <c:pt idx="8">
                  <c:v>Загрязнение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12.0</c:v>
                </c:pt>
                <c:pt idx="1">
                  <c:v>15.0</c:v>
                </c:pt>
                <c:pt idx="2">
                  <c:v>19.0</c:v>
                </c:pt>
                <c:pt idx="3">
                  <c:v>8.0</c:v>
                </c:pt>
                <c:pt idx="4">
                  <c:v>6.0</c:v>
                </c:pt>
                <c:pt idx="5">
                  <c:v>12.5</c:v>
                </c:pt>
                <c:pt idx="6">
                  <c:v>7.5</c:v>
                </c:pt>
                <c:pt idx="7">
                  <c:v>10.0</c:v>
                </c:pt>
                <c:pt idx="8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17738407699038"/>
          <c:y val="0.22653528529095"/>
          <c:w val="0.382261592300962"/>
          <c:h val="0.724219838195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02038167104112"/>
          <c:y val="0.174074074074074"/>
        </c:manualLayout>
      </c:layout>
      <c:overlay val="0"/>
      <c:txPr>
        <a:bodyPr/>
        <a:lstStyle/>
        <a:p>
          <a:pPr algn="l">
            <a:defRPr/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баллов в LEED
</c:v>
                </c:pt>
              </c:strCache>
            </c:strRef>
          </c:tx>
          <c:dLbls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Выбор строительной площадки</c:v>
                </c:pt>
                <c:pt idx="1">
                  <c:v>Эффективное использование воды</c:v>
                </c:pt>
                <c:pt idx="2">
                  <c:v>Энергия и атмосфера</c:v>
                </c:pt>
                <c:pt idx="3">
                  <c:v>Материалы и ресурсы</c:v>
                </c:pt>
                <c:pt idx="4">
                  <c:v>Благоприятные условия внутри помещения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26.0</c:v>
                </c:pt>
                <c:pt idx="1">
                  <c:v>10.0</c:v>
                </c:pt>
                <c:pt idx="2">
                  <c:v>35.0</c:v>
                </c:pt>
                <c:pt idx="3">
                  <c:v>14.0</c:v>
                </c:pt>
                <c:pt idx="4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7268700787402"/>
          <c:y val="0.324218056638787"/>
          <c:w val="0.351342410323709"/>
          <c:h val="0.6474916852683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Распределение баллов в </a:t>
            </a:r>
            <a:r>
              <a:rPr lang="en-US" dirty="0"/>
              <a:t>DGNB</a:t>
            </a:r>
          </a:p>
        </c:rich>
      </c:tx>
      <c:layout>
        <c:manualLayout>
          <c:xMode val="edge"/>
          <c:yMode val="edge"/>
          <c:x val="0.302107611548556"/>
          <c:y val="0.062807346496721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16666666666667"/>
          <c:y val="0.123693761450736"/>
          <c:w val="0.603678477690289"/>
          <c:h val="0.8164972922890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баллов в DGNB</c:v>
                </c:pt>
              </c:strCache>
            </c:strRef>
          </c:tx>
          <c:dLbls>
            <c:dLbl>
              <c:idx val="3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Экологическое качество</c:v>
                </c:pt>
                <c:pt idx="1">
                  <c:v>Экономическое качество</c:v>
                </c:pt>
                <c:pt idx="2">
                  <c:v>Социально-культурные и функциональные качества</c:v>
                </c:pt>
                <c:pt idx="3">
                  <c:v>Техническое качество</c:v>
                </c:pt>
                <c:pt idx="4">
                  <c:v>Качество строительства</c:v>
                </c:pt>
                <c:pt idx="5">
                  <c:v>Расположение объекта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22.5</c:v>
                </c:pt>
                <c:pt idx="1">
                  <c:v>22.5</c:v>
                </c:pt>
                <c:pt idx="2">
                  <c:v>22.5</c:v>
                </c:pt>
                <c:pt idx="3">
                  <c:v>22.5</c:v>
                </c:pt>
                <c:pt idx="4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+mn-lt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100A8-5B11-B443-97E3-2D92CBCAC5A4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4767A-AE2E-2544-85DD-F7E4DD242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9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встреча руководителей организаций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7CAB-8037-AD4A-8832-D8118C308B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8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Дорожная карта по адаптации</a:t>
            </a:r>
            <a:r>
              <a:rPr lang="ru-RU" baseline="0" dirty="0" smtClean="0"/>
              <a:t> </a:t>
            </a:r>
            <a:r>
              <a:rPr lang="en-GB" baseline="0" dirty="0" smtClean="0"/>
              <a:t>BREEAM </a:t>
            </a:r>
            <a:r>
              <a:rPr lang="ru-RU" baseline="0" dirty="0" smtClean="0"/>
              <a:t>в России, подписанная после второй встречи в НИУ МГСУ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7CAB-8037-AD4A-8832-D8118C308B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5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3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7A74-D0C0-4E01-BD67-72C1F827F60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74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CCD05-A05A-4380-B316-10F42AF521B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257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7466-38BD-47B7-9EE0-A5D5B212F6B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46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09A6-47BB-4CE9-9CA2-7B3BF27C01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89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5A774-5718-48CB-B58E-F848A96E964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982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FFC-2480-45A6-8EDA-269DC6C2B04E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895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A8D9-6A23-4618-B033-05EC2583CFDC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506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D975F-10C9-4546-B1D1-AF6BFA5E11D7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19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4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B444-BAFD-48FC-97FA-ED4BC0AEEFE7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98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5B04-86AB-4551-ACAC-AE03AFB99B3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37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7C22-F541-4A78-AAFC-8770D8A0C992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73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3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1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3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8BFD-B2AF-402D-BF8C-365A42343D1B}" type="datetimeFigureOut">
              <a:rPr lang="ru-RU" smtClean="0"/>
              <a:t>22.03.18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9C2F3-21B4-4C0C-A512-A21C56E0753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22.03.18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6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mgsu.ru/news/Universitet/VNIUMGSUobsudilivozmozhnostadaptatsiivRossiimezhdunarodnoysistemyekologicheskoyotsenkizdaniyBREEAM/?sphrase_id=517695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www.radidomapro.ru/ryedktzij/green/green/moskovskie-doma-posle-kapremonta-mogut-sertifitzir-61086" TargetMode="Externa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gtmarket.ru/ratings/life-expectancy-index/life-expectancy-index-inf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995686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</a:rPr>
              <a:t>Бенуж Андрей Александрович</a:t>
            </a:r>
          </a:p>
          <a:p>
            <a:pPr algn="ctr"/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Обеспечение </a:t>
            </a:r>
            <a:r>
              <a:rPr lang="ru-RU" sz="2800" dirty="0" err="1" smtClean="0">
                <a:solidFill>
                  <a:schemeClr val="bg1">
                    <a:lumMod val="50000"/>
                  </a:schemeClr>
                </a:solidFill>
              </a:rPr>
              <a:t>экологическои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̆ 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безопасности строительства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по международному стандарту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BREEAM 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в России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6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992"/>
            <a:ext cx="9144000" cy="38841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34709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hlinkClick r:id="rId4"/>
              </a:rPr>
              <a:t>Источник:  </a:t>
            </a:r>
            <a:r>
              <a:rPr lang="en-US" sz="1400" dirty="0" smtClean="0">
                <a:hlinkClick r:id="rId4"/>
              </a:rPr>
              <a:t>http://mgsu.ru/news/Universitet/VNIUMGSUobsudilivozmozhnostadaptatsiivRossiimezhdunarodnoysistemyekologicheskoyotsenkizdaniyBREEAM/?sphrase_id=517695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653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88" y="223226"/>
            <a:ext cx="4212199" cy="4682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154" y="223226"/>
            <a:ext cx="4212199" cy="4682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02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7"/>
            <a:ext cx="9144000" cy="30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57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"/>
            <a:ext cx="7987142" cy="386434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5" y="3846482"/>
            <a:ext cx="7987143" cy="9879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4" y="4840002"/>
            <a:ext cx="79928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>
                <a:hlinkClick r:id="rId4"/>
              </a:rPr>
              <a:t>http://</a:t>
            </a:r>
            <a:r>
              <a:rPr lang="ru-RU" sz="1100" dirty="0">
                <a:solidFill>
                  <a:prstClr val="black"/>
                </a:solidFill>
                <a:hlinkClick r:id="rId4"/>
              </a:rPr>
              <a:t>www.radidomapro.ru</a:t>
            </a:r>
            <a:r>
              <a:rPr lang="ru-RU" sz="1100" dirty="0">
                <a:hlinkClick r:id="rId4"/>
              </a:rPr>
              <a:t>/ryedktzij/green/green/moskovskie-doma-posle-kapremonta-mogut-sertifitzir-</a:t>
            </a:r>
            <a:r>
              <a:rPr lang="ru-RU" sz="1100" dirty="0" smtClean="0">
                <a:hlinkClick r:id="rId4"/>
              </a:rPr>
              <a:t>61086</a:t>
            </a:r>
            <a:r>
              <a:rPr lang="en-GB" sz="1100" dirty="0" smtClean="0"/>
              <a:t> </a:t>
            </a:r>
            <a:r>
              <a:rPr lang="ru-RU" sz="1100" dirty="0" smtClean="0"/>
              <a:t> </a:t>
            </a:r>
            <a:r>
              <a:rPr lang="en-GB" sz="1100" dirty="0" smtClean="0"/>
              <a:t> </a:t>
            </a:r>
            <a:endParaRPr lang="ru-RU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42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504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Национальные стандарты </a:t>
            </a:r>
            <a:br>
              <a:rPr lang="ru-RU" sz="3200" b="1" dirty="0" smtClean="0"/>
            </a:br>
            <a:r>
              <a:rPr lang="ru-RU" sz="3200" b="1" dirty="0" smtClean="0"/>
              <a:t>экологического</a:t>
            </a:r>
            <a:r>
              <a:rPr lang="ru-RU" sz="3200" b="1" dirty="0" smtClean="0"/>
              <a:t> </a:t>
            </a:r>
            <a:r>
              <a:rPr lang="ru-RU" sz="3200" b="1" dirty="0" smtClean="0"/>
              <a:t>строительства</a:t>
            </a:r>
            <a:endParaRPr lang="ru-RU" sz="32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C:\Users\Андрей\Dropbox\ЗС\Презентации\Рейтинговые системы сертификации зданий и сооружений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8740986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5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27617"/>
            <a:ext cx="8964488" cy="79068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Рейтинг стран мира по продолжительности жизни населения </a:t>
            </a:r>
            <a:endParaRPr lang="ru-RU" sz="3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613871"/>
              </p:ext>
            </p:extLst>
          </p:nvPr>
        </p:nvGraphicFramePr>
        <p:xfrm>
          <a:off x="683568" y="1437625"/>
          <a:ext cx="7977956" cy="2965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204"/>
                <a:gridCol w="2160240"/>
                <a:gridCol w="2808312"/>
                <a:gridCol w="1800200"/>
              </a:tblGrid>
              <a:tr h="666770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МЕСТО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СТРАНА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ПРОДОЛЖИТЕЛЬНОСТЬ</a:t>
                      </a:r>
                      <a:r>
                        <a:rPr lang="ru-RU" sz="1500" b="0" baseline="0" dirty="0" smtClean="0"/>
                        <a:t> ЖИЗНИ (ЛЕТ)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ЭКОЛОГИЧЕСКИЙ</a:t>
                      </a:r>
                      <a:r>
                        <a:rPr lang="ru-RU" sz="1500" b="0" baseline="0" dirty="0" smtClean="0"/>
                        <a:t> </a:t>
                      </a:r>
                      <a:r>
                        <a:rPr lang="ru-RU" sz="1500" b="0" dirty="0" smtClean="0"/>
                        <a:t>СТАНДАРТ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2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Япония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83.5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CASBEE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/>
                        <a:t>Австралия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82.4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Green</a:t>
                      </a:r>
                      <a:r>
                        <a:rPr lang="en-GB" sz="1500" b="0" baseline="0" dirty="0" smtClean="0"/>
                        <a:t> Star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10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Франция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82.2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HQE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21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Германия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80.9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DGNB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27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Великобритания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/>
                        <a:t>80.7</a:t>
                      </a:r>
                      <a:endParaRPr lang="ru-RU" sz="1500" b="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BREEAM</a:t>
                      </a:r>
                      <a:endParaRPr lang="ru-RU" sz="1500" b="0" dirty="0"/>
                    </a:p>
                  </a:txBody>
                  <a:tcPr marT="34290" marB="34290"/>
                </a:tc>
              </a:tr>
              <a:tr h="383087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116</a:t>
                      </a:r>
                      <a:endParaRPr lang="ru-RU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Россия</a:t>
                      </a:r>
                      <a:endParaRPr lang="ru-RU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70.1</a:t>
                      </a:r>
                      <a:endParaRPr lang="ru-RU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/>
                        <a:t>НЕТ</a:t>
                      </a:r>
                      <a:endParaRPr lang="ru-RU" sz="1500" b="1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560" y="4569972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http://gtmarket.ru/ratings/life-expectancy-index/life-expectancy-index-</a:t>
            </a:r>
            <a:r>
              <a:rPr lang="en-US" sz="1600" dirty="0" smtClean="0">
                <a:hlinkClick r:id="rId2"/>
              </a:rPr>
              <a:t>info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1134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8784976" cy="10172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BREEAM – BRE Environmental Assessment Method «Экологический метод оценки </a:t>
            </a:r>
            <a:r>
              <a:rPr lang="ru-RU" sz="2800" b="1" dirty="0" smtClean="0"/>
              <a:t>строительного исследовательского </a:t>
            </a:r>
            <a:r>
              <a:rPr lang="ru-RU" sz="2800" b="1" dirty="0"/>
              <a:t>института», Великобритания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68840642"/>
              </p:ext>
            </p:extLst>
          </p:nvPr>
        </p:nvGraphicFramePr>
        <p:xfrm>
          <a:off x="0" y="1167594"/>
          <a:ext cx="9144000" cy="3975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8300B6-9C31-4FA5-9036-D988BB9DEA7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69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1510"/>
            <a:ext cx="8784976" cy="10172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LEED – The Leadership in Energy &amp; Environmental Design «Руководство в энергетическом и экологическом проектировании», США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4723001"/>
              </p:ext>
            </p:extLst>
          </p:nvPr>
        </p:nvGraphicFramePr>
        <p:xfrm>
          <a:off x="0" y="681540"/>
          <a:ext cx="9144000" cy="446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6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8784976" cy="101724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DGNB – Deutsche Gesellschaft für Nachhaltiges Bauen «</a:t>
            </a:r>
            <a:r>
              <a:rPr lang="ru-RU" sz="2800" b="1" dirty="0"/>
              <a:t>Немецкий совет по устойчивому строительству», Германия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95314163"/>
              </p:ext>
            </p:extLst>
          </p:nvPr>
        </p:nvGraphicFramePr>
        <p:xfrm>
          <a:off x="0" y="951570"/>
          <a:ext cx="9144000" cy="419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3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8" y="2"/>
            <a:ext cx="9144000" cy="368209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/>
          <a:srcRect t="13" b="2196"/>
          <a:stretch/>
        </p:blipFill>
        <p:spPr>
          <a:xfrm>
            <a:off x="0" y="2737800"/>
            <a:ext cx="9144000" cy="2405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508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ropbox\BREEAM\Оценки\IOC Hotel\Командировка\ФОТО\P1050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93711"/>
            <a:ext cx="5088564" cy="2862317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D:\Dropbox\BREEAM\Оценки\IOC Hotel\Командировка\ФОТО\P1050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5" y="3435847"/>
            <a:ext cx="2838671" cy="1596752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11" name="Picture 2" descr="D:\Dropbox\BREEAM\Оценки\IOC Hotel\Командировка\ФОТО\20131002_140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195486"/>
            <a:ext cx="5280587" cy="2970330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D:\Dropbox\BREEAM\Оценки\IOC Hotel\Командировка\ФОТО\P106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9494"/>
            <a:ext cx="4752528" cy="2673297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D:\Dropbox\BREEAM\Оценки\IOC Hotel\Командировка\ФОТО\P10506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5" y="2571750"/>
            <a:ext cx="1404945" cy="790282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D:\Dropbox\BREEAM\Оценки\IOC Hotel\Командировка\ФОТО\P10508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13891"/>
            <a:ext cx="2099454" cy="1180943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D:\Dropbox\BREEAM\Оценки\IOC Hotel\Командировка\ФОТО\P10508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1" y="3057806"/>
            <a:ext cx="1157949" cy="651347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P105070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25758"/>
            <a:ext cx="2304256" cy="790031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Изображение 13" descr="P1050978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5" y="2355726"/>
            <a:ext cx="2208245" cy="1242138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51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784976" cy="857250"/>
          </a:xfrm>
        </p:spPr>
        <p:txBody>
          <a:bodyPr>
            <a:noAutofit/>
          </a:bodyPr>
          <a:lstStyle/>
          <a:p>
            <a:r>
              <a:rPr lang="ru-RU" sz="3900" dirty="0" smtClean="0"/>
              <a:t>Первый </a:t>
            </a:r>
            <a:r>
              <a:rPr lang="ru-RU" sz="3900" u="sng" dirty="0" smtClean="0"/>
              <a:t>Российский</a:t>
            </a:r>
            <a:r>
              <a:rPr lang="ru-RU" sz="3900" dirty="0" smtClean="0"/>
              <a:t> </a:t>
            </a:r>
            <a:r>
              <a:rPr lang="ru-RU" sz="3900" dirty="0"/>
              <a:t>с</a:t>
            </a:r>
            <a:r>
              <a:rPr lang="ru-RU" sz="3900" dirty="0" smtClean="0"/>
              <a:t>ертификат </a:t>
            </a:r>
            <a:r>
              <a:rPr lang="en-GB" sz="3900" dirty="0" smtClean="0"/>
              <a:t>BREEAM</a:t>
            </a:r>
            <a:endParaRPr lang="ru-RU" sz="39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843558"/>
            <a:ext cx="3950056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9" y="843558"/>
            <a:ext cx="3849095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358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218</Words>
  <Application>Microsoft Macintosh PowerPoint</Application>
  <PresentationFormat>Экран (16:9)</PresentationFormat>
  <Paragraphs>55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Презентация PowerPoint</vt:lpstr>
      <vt:lpstr>Национальные стандарты  экологического строительства</vt:lpstr>
      <vt:lpstr>Рейтинг стран мира по продолжительности жизни населения </vt:lpstr>
      <vt:lpstr>BREEAM – BRE Environmental Assessment Method «Экологический метод оценки строительного исследовательского института», Великобритания</vt:lpstr>
      <vt:lpstr>LEED – The Leadership in Energy &amp; Environmental Design «Руководство в энергетическом и экологическом проектировании», США</vt:lpstr>
      <vt:lpstr>DGNB – Deutsche Gesellschaft für Nachhaltiges Bauen «Немецкий совет по устойчивому строительству», Германия</vt:lpstr>
      <vt:lpstr>Презентация PowerPoint</vt:lpstr>
      <vt:lpstr>Презентация PowerPoint</vt:lpstr>
      <vt:lpstr>Первый Российский сертификат BREEAM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Ольга Андреевна</dc:creator>
  <cp:lastModifiedBy>Andrey Benuzh</cp:lastModifiedBy>
  <cp:revision>14</cp:revision>
  <dcterms:created xsi:type="dcterms:W3CDTF">2018-01-26T09:47:51Z</dcterms:created>
  <dcterms:modified xsi:type="dcterms:W3CDTF">2018-03-22T06:43:50Z</dcterms:modified>
</cp:coreProperties>
</file>