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314" r:id="rId3"/>
    <p:sldId id="305" r:id="rId4"/>
    <p:sldId id="259" r:id="rId5"/>
    <p:sldId id="298" r:id="rId6"/>
    <p:sldId id="321" r:id="rId7"/>
    <p:sldId id="309" r:id="rId8"/>
    <p:sldId id="299" r:id="rId9"/>
    <p:sldId id="317" r:id="rId10"/>
    <p:sldId id="315" r:id="rId11"/>
    <p:sldId id="322" r:id="rId12"/>
    <p:sldId id="308" r:id="rId13"/>
    <p:sldId id="319" r:id="rId14"/>
    <p:sldId id="318" r:id="rId15"/>
    <p:sldId id="316" r:id="rId16"/>
    <p:sldId id="27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5" userDrawn="1">
          <p15:clr>
            <a:srgbClr val="A4A3A4"/>
          </p15:clr>
        </p15:guide>
        <p15:guide id="3" orient="horz" pos="595" userDrawn="1">
          <p15:clr>
            <a:srgbClr val="A4A3A4"/>
          </p15:clr>
        </p15:guide>
        <p15:guide id="4" pos="325" userDrawn="1">
          <p15:clr>
            <a:srgbClr val="A4A3A4"/>
          </p15:clr>
        </p15:guide>
        <p15:guide id="5" pos="73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146E"/>
    <a:srgbClr val="00C7D9"/>
    <a:srgbClr val="00A892"/>
    <a:srgbClr val="130F55"/>
    <a:srgbClr val="0A0829"/>
    <a:srgbClr val="2059A6"/>
    <a:srgbClr val="37ECCF"/>
    <a:srgbClr val="37E6CF"/>
    <a:srgbClr val="37FFCF"/>
    <a:srgbClr val="00D5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06"/>
    <p:restoredTop sz="94690"/>
  </p:normalViewPr>
  <p:slideViewPr>
    <p:cSldViewPr snapToGrid="0" snapToObjects="1" showGuides="1">
      <p:cViewPr>
        <p:scale>
          <a:sx n="94" d="100"/>
          <a:sy n="94" d="100"/>
        </p:scale>
        <p:origin x="144" y="464"/>
      </p:cViewPr>
      <p:guideLst>
        <p:guide orient="horz" pos="935"/>
        <p:guide orient="horz" pos="595"/>
        <p:guide pos="325"/>
        <p:guide pos="73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DAO IPCI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ru-RU" smtClean="0"/>
              <a:t>Москва, 2017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B9BB62-C61B-F845-81F5-ED18E56469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510712"/>
      </p:ext>
    </p:extLst>
  </p:cSld>
  <p:clrMap bg1="lt1" tx1="dk1" bg2="lt2" tx2="dk2" accent1="accent1" accent2="accent2" accent3="accent3" accent4="accent4" accent5="accent5" accent6="accent6" hlink="hlink" folHlink="folHlink"/>
  <p:hf sldNum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DAO IPCI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ru-RU" smtClean="0"/>
              <a:t>Москва, 2017</a:t>
            </a:r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65D0F-8BD7-8C41-AA18-70C4311CAC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157184"/>
      </p:ext>
    </p:extLst>
  </p:cSld>
  <p:clrMap bg1="lt1" tx1="dk1" bg2="lt2" tx2="dk2" accent1="accent1" accent2="accent2" accent3="accent3" accent4="accent4" accent5="accent5" accent6="accent6" hlink="hlink" folHlink="folHlink"/>
  <p:hf sldNum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DAO IPCI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ru-RU" smtClean="0"/>
              <a:t>Москва, 2017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174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DAO IPCI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ru-RU" smtClean="0"/>
              <a:t>Москва, 2017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2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ru-RU" smtClean="0"/>
              <a:t>Москва, 2017</a:t>
            </a:r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DAO IPCI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074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ru-RU" smtClean="0"/>
              <a:t>Москва, 2017</a:t>
            </a:r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DAO IPCI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790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DAO IPCI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65D0F-8BD7-8C41-AA18-70C4311CACF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732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ru-RU" smtClean="0"/>
              <a:t>Москва, 2017</a:t>
            </a:r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DAO IPCI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267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Фонд "Русский углерод"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DAO IPCI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A042-5BE8-404B-8469-C3CC069F5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836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Фонд "Русский углерод"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DAO IPCI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A042-5BE8-404B-8469-C3CC069F5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718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Фонд "Русский углерод"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DAO IPCI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A042-5BE8-404B-8469-C3CC069F5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498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Фонд "Русский углерод"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DAO IPCI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A042-5BE8-404B-8469-C3CC069F5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003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Фонд "Русский углерод"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DAO IPCI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A042-5BE8-404B-8469-C3CC069F5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792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Фонд "Русский углерод"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DAO IPCI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A042-5BE8-404B-8469-C3CC069F5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684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Фонд "Русский углерод"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DAO IPCI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A042-5BE8-404B-8469-C3CC069F5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771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Фонд "Русский углерод"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DAO IPCI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A042-5BE8-404B-8469-C3CC069F5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871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Фонд "Русский углерод"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DAO IPCI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A042-5BE8-404B-8469-C3CC069F5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09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Фонд "Русский углерод"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DAO IPCI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A042-5BE8-404B-8469-C3CC069F5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220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Фонд "Русский углерод"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DAO IPCI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A042-5BE8-404B-8469-C3CC069F5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424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Фонд "Русский углерод"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DAO IPCI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BA042-5BE8-404B-8469-C3CC069F5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28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6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emf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B001A"/>
              </a:gs>
              <a:gs pos="100000">
                <a:srgbClr val="152A3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2340" y="726411"/>
            <a:ext cx="11179853" cy="3817417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ru-RU" sz="4400" dirty="0" smtClean="0">
                <a:solidFill>
                  <a:srgbClr val="00C7D9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БЛОКЧЕЙН ДЛЯ РАЗВИТИЯ ЗЕЛЕНОЙ ЭКОНОМИКИ И ПРИВЛЕЧЕНИЯ ЗЕЛЕНОГО ФИНАНСИРОВАНИЯ </a:t>
            </a:r>
            <a:r>
              <a:rPr lang="en-US" sz="4400" dirty="0" smtClean="0">
                <a:solidFill>
                  <a:srgbClr val="00C7D9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         </a:t>
            </a:r>
            <a:r>
              <a:rPr lang="ru-RU" sz="4400" dirty="0" smtClean="0">
                <a:solidFill>
                  <a:srgbClr val="00C7D9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НА МИРОВЫХ РЫНКАХ</a:t>
            </a:r>
            <a:endParaRPr lang="ru-RU" sz="4400" dirty="0">
              <a:solidFill>
                <a:srgbClr val="00C7D9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2" name="Подзаголовок 2"/>
          <p:cNvSpPr txBox="1">
            <a:spLocks/>
          </p:cNvSpPr>
          <p:nvPr/>
        </p:nvSpPr>
        <p:spPr>
          <a:xfrm>
            <a:off x="419212" y="4501528"/>
            <a:ext cx="9934689" cy="1241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2900" b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Алексей Шадрин</a:t>
            </a:r>
          </a:p>
          <a:p>
            <a:pPr algn="l">
              <a:lnSpc>
                <a:spcPct val="100000"/>
              </a:lnSpc>
            </a:pPr>
            <a:r>
              <a:rPr lang="ru-RU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Со-основатель </a:t>
            </a:r>
            <a:r>
              <a:rPr lang="en-US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DAO </a:t>
            </a:r>
            <a:r>
              <a:rPr lang="en-US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IPCI</a:t>
            </a:r>
          </a:p>
          <a:p>
            <a:pPr algn="l">
              <a:lnSpc>
                <a:spcPct val="100000"/>
              </a:lnSpc>
            </a:pPr>
            <a:r>
              <a:rPr lang="ru-RU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Исполнительный директор </a:t>
            </a:r>
          </a:p>
          <a:p>
            <a:pPr algn="l">
              <a:lnSpc>
                <a:spcPct val="100000"/>
              </a:lnSpc>
            </a:pPr>
            <a:r>
              <a:rPr lang="ru-RU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Фонда «Русский углерод»</a:t>
            </a:r>
            <a:endParaRPr lang="ru-RU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5140970" y="2417336"/>
            <a:ext cx="8378597" cy="4061801"/>
            <a:chOff x="5650248" y="1754807"/>
            <a:chExt cx="6981846" cy="3384680"/>
          </a:xfrm>
        </p:grpSpPr>
        <p:sp>
          <p:nvSpPr>
            <p:cNvPr id="44" name="Шестиугольник 43"/>
            <p:cNvSpPr/>
            <p:nvPr/>
          </p:nvSpPr>
          <p:spPr>
            <a:xfrm>
              <a:off x="8502458" y="2704132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Шестиугольник 44"/>
            <p:cNvSpPr/>
            <p:nvPr/>
          </p:nvSpPr>
          <p:spPr>
            <a:xfrm>
              <a:off x="9067217" y="3019733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Шестиугольник 52"/>
            <p:cNvSpPr/>
            <p:nvPr/>
          </p:nvSpPr>
          <p:spPr>
            <a:xfrm>
              <a:off x="8502458" y="3323412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Шестиугольник 53"/>
            <p:cNvSpPr/>
            <p:nvPr/>
          </p:nvSpPr>
          <p:spPr>
            <a:xfrm>
              <a:off x="9067217" y="3639013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Шестиугольник 54"/>
            <p:cNvSpPr/>
            <p:nvPr/>
          </p:nvSpPr>
          <p:spPr>
            <a:xfrm>
              <a:off x="9645581" y="3325117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6" name="Шестиугольник 55"/>
            <p:cNvSpPr/>
            <p:nvPr/>
          </p:nvSpPr>
          <p:spPr>
            <a:xfrm>
              <a:off x="10210340" y="3640718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Шестиугольник 56"/>
            <p:cNvSpPr/>
            <p:nvPr/>
          </p:nvSpPr>
          <p:spPr>
            <a:xfrm>
              <a:off x="9645581" y="3944397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Шестиугольник 57"/>
            <p:cNvSpPr/>
            <p:nvPr/>
          </p:nvSpPr>
          <p:spPr>
            <a:xfrm>
              <a:off x="10210340" y="4259998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9" name="Шестиугольник 58"/>
            <p:cNvSpPr/>
            <p:nvPr/>
          </p:nvSpPr>
          <p:spPr>
            <a:xfrm>
              <a:off x="7934246" y="3639013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Шестиугольник 59"/>
            <p:cNvSpPr/>
            <p:nvPr/>
          </p:nvSpPr>
          <p:spPr>
            <a:xfrm>
              <a:off x="8499005" y="3954614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1" name="Шестиугольник 60"/>
            <p:cNvSpPr/>
            <p:nvPr/>
          </p:nvSpPr>
          <p:spPr>
            <a:xfrm>
              <a:off x="7360116" y="3323254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2" name="Шестиугольник 61"/>
            <p:cNvSpPr/>
            <p:nvPr/>
          </p:nvSpPr>
          <p:spPr>
            <a:xfrm>
              <a:off x="6789137" y="3626933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3" name="Шестиугольник 62"/>
            <p:cNvSpPr/>
            <p:nvPr/>
          </p:nvSpPr>
          <p:spPr>
            <a:xfrm>
              <a:off x="7360116" y="3942534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4" name="Шестиугольник 63"/>
            <p:cNvSpPr/>
            <p:nvPr/>
          </p:nvSpPr>
          <p:spPr>
            <a:xfrm>
              <a:off x="6215007" y="3335232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Шестиугольник 64"/>
            <p:cNvSpPr/>
            <p:nvPr/>
          </p:nvSpPr>
          <p:spPr>
            <a:xfrm>
              <a:off x="5650248" y="3638911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6" name="Шестиугольник 65"/>
            <p:cNvSpPr/>
            <p:nvPr/>
          </p:nvSpPr>
          <p:spPr>
            <a:xfrm>
              <a:off x="6793371" y="4252389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Шестиугольник 66"/>
            <p:cNvSpPr/>
            <p:nvPr/>
          </p:nvSpPr>
          <p:spPr>
            <a:xfrm>
              <a:off x="7360116" y="4569834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8" name="Шестиугольник 67"/>
            <p:cNvSpPr/>
            <p:nvPr/>
          </p:nvSpPr>
          <p:spPr>
            <a:xfrm>
              <a:off x="10213967" y="3019733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Шестиугольник 68"/>
            <p:cNvSpPr/>
            <p:nvPr/>
          </p:nvSpPr>
          <p:spPr>
            <a:xfrm>
              <a:off x="10792189" y="3954512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Шестиугольник 69"/>
            <p:cNvSpPr/>
            <p:nvPr/>
          </p:nvSpPr>
          <p:spPr>
            <a:xfrm>
              <a:off x="10795816" y="3333527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Шестиугольник 70"/>
            <p:cNvSpPr/>
            <p:nvPr/>
          </p:nvSpPr>
          <p:spPr>
            <a:xfrm>
              <a:off x="11373381" y="4264830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Шестиугольник 71"/>
            <p:cNvSpPr/>
            <p:nvPr/>
          </p:nvSpPr>
          <p:spPr>
            <a:xfrm>
              <a:off x="11377008" y="3643845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Шестиугольник 72"/>
            <p:cNvSpPr/>
            <p:nvPr/>
          </p:nvSpPr>
          <p:spPr>
            <a:xfrm>
              <a:off x="11958200" y="3954163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Шестиугольник 73"/>
            <p:cNvSpPr/>
            <p:nvPr/>
          </p:nvSpPr>
          <p:spPr>
            <a:xfrm>
              <a:off x="10792189" y="2061998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Шестиугольник 74"/>
            <p:cNvSpPr/>
            <p:nvPr/>
          </p:nvSpPr>
          <p:spPr>
            <a:xfrm>
              <a:off x="10792189" y="2681278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Шестиугольник 75"/>
            <p:cNvSpPr/>
            <p:nvPr/>
          </p:nvSpPr>
          <p:spPr>
            <a:xfrm>
              <a:off x="11374038" y="2375792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7" name="Шестиугольник 76"/>
            <p:cNvSpPr/>
            <p:nvPr/>
          </p:nvSpPr>
          <p:spPr>
            <a:xfrm>
              <a:off x="11377665" y="1754807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8" name="Шестиугольник 77"/>
            <p:cNvSpPr/>
            <p:nvPr/>
          </p:nvSpPr>
          <p:spPr>
            <a:xfrm>
              <a:off x="11955230" y="2686110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9" name="Шестиугольник 78"/>
            <p:cNvSpPr/>
            <p:nvPr/>
          </p:nvSpPr>
          <p:spPr>
            <a:xfrm>
              <a:off x="11958857" y="2065125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777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b="142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6000">
                <a:schemeClr val="bg1"/>
              </a:gs>
              <a:gs pos="52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Фонд "Русский углерод"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DAO IPCI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A042-5BE8-404B-8469-C3CC069F5BE7}" type="slidenum">
              <a:rPr lang="ru-RU" smtClean="0"/>
              <a:t>10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10831" y="19902"/>
            <a:ext cx="11517312" cy="1467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600" dirty="0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Московский климатический форум дал старт международному консорциуму зеленого </a:t>
            </a:r>
            <a:r>
              <a:rPr lang="ru-RU" sz="3600" dirty="0" err="1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блокчейна</a:t>
            </a:r>
            <a:endParaRPr lang="ru-RU" sz="3600" dirty="0">
              <a:solidFill>
                <a:srgbClr val="1A146E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358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A042-5BE8-404B-8469-C3CC069F5BE7}" type="slidenum">
              <a:rPr lang="ru-RU" smtClean="0"/>
              <a:t>11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8" y="1484313"/>
            <a:ext cx="6335643" cy="47157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9574" r="9564"/>
          <a:stretch/>
        </p:blipFill>
        <p:spPr>
          <a:xfrm>
            <a:off x="7010399" y="1484312"/>
            <a:ext cx="4967786" cy="4715707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10831" y="19902"/>
            <a:ext cx="11517312" cy="1467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600" dirty="0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Развитие успеха </a:t>
            </a:r>
            <a:r>
              <a:rPr lang="ru-RU" sz="3600" dirty="0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на всемирных климатических переговорах</a:t>
            </a:r>
            <a:r>
              <a:rPr lang="en-US" sz="3600" dirty="0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 COP 23 </a:t>
            </a:r>
            <a:r>
              <a:rPr lang="ru-RU" sz="3600" dirty="0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в Бонне</a:t>
            </a:r>
            <a:endParaRPr lang="ru-RU" sz="3600" dirty="0">
              <a:solidFill>
                <a:srgbClr val="1A146E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067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972800" y="6356350"/>
            <a:ext cx="1219200" cy="395105"/>
          </a:xfrm>
          <a:prstGeom prst="rect">
            <a:avLst/>
          </a:prstGeom>
          <a:gradFill>
            <a:gsLst>
              <a:gs pos="100000">
                <a:srgbClr val="00C7D9"/>
              </a:gs>
              <a:gs pos="0">
                <a:srgbClr val="37ECC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Фонд "Русский углерод"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DAO IPCI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A042-5BE8-404B-8469-C3CC069F5BE7}" type="slidenum">
              <a:rPr lang="ru-RU" smtClean="0">
                <a:solidFill>
                  <a:schemeClr val="bg1"/>
                </a:solidFill>
              </a:rPr>
              <a:t>12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032883" y="4129041"/>
            <a:ext cx="3690027" cy="110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Интеграция </a:t>
            </a:r>
            <a:r>
              <a:rPr lang="ru-RU" sz="3600" dirty="0" err="1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блокчейна</a:t>
            </a:r>
            <a:r>
              <a:rPr lang="ru-RU" sz="3600" dirty="0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600" dirty="0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DAO IPCI </a:t>
            </a:r>
            <a:r>
              <a:rPr lang="ru-RU" sz="3600" dirty="0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с умными датчиками и возобновляемой энергии в Чили</a:t>
            </a:r>
          </a:p>
        </p:txBody>
      </p:sp>
      <p:pic>
        <p:nvPicPr>
          <p:cNvPr id="8" name="Изображение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4"/>
          <a:stretch/>
        </p:blipFill>
        <p:spPr>
          <a:xfrm>
            <a:off x="131346" y="1502442"/>
            <a:ext cx="3450054" cy="2297330"/>
          </a:xfrm>
          <a:prstGeom prst="rect">
            <a:avLst/>
          </a:prstGeom>
        </p:spPr>
      </p:pic>
      <p:pic>
        <p:nvPicPr>
          <p:cNvPr id="10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459" y="1484313"/>
            <a:ext cx="3504505" cy="23335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48" y="1502442"/>
            <a:ext cx="1850337" cy="11340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023" y="1502442"/>
            <a:ext cx="1189090" cy="2333588"/>
          </a:xfrm>
          <a:prstGeom prst="rect">
            <a:avLst/>
          </a:prstGeom>
        </p:spPr>
      </p:pic>
      <p:pic>
        <p:nvPicPr>
          <p:cNvPr id="13" name="Изображение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3741" y="2724814"/>
            <a:ext cx="1848440" cy="1148274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83745" y="4025488"/>
            <a:ext cx="3690027" cy="110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Первый в мире выпуск углеродных единиц на </a:t>
            </a:r>
            <a:r>
              <a:rPr lang="ru-RU" sz="3600" dirty="0" err="1" smtClean="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блокчейне</a:t>
            </a:r>
            <a:r>
              <a:rPr lang="ru-RU" sz="3600" dirty="0" smtClean="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!</a:t>
            </a:r>
            <a:endParaRPr lang="ru-RU" sz="3600" dirty="0">
              <a:solidFill>
                <a:srgbClr val="C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4158314" y="4103142"/>
            <a:ext cx="3690027" cy="1108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Выпуск </a:t>
            </a:r>
            <a:r>
              <a:rPr lang="ru-RU" sz="2000" dirty="0" err="1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посткиотских</a:t>
            </a:r>
            <a:r>
              <a:rPr lang="ru-RU" sz="2000" dirty="0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 углеродных единиц в РФ на </a:t>
            </a:r>
            <a:r>
              <a:rPr lang="ru-RU" sz="2000" dirty="0" err="1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блокчейне</a:t>
            </a:r>
            <a:r>
              <a:rPr lang="ru-RU" sz="2000" dirty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ru-RU" sz="2000" dirty="0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в Кемерово и Костромской области</a:t>
            </a:r>
            <a:endParaRPr lang="ru-RU" sz="2000" dirty="0">
              <a:solidFill>
                <a:srgbClr val="1A146E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10831" y="19902"/>
            <a:ext cx="11517312" cy="1467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600" dirty="0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Некоторые примеры реализации</a:t>
            </a:r>
            <a:endParaRPr lang="ru-RU" sz="3600" dirty="0">
              <a:solidFill>
                <a:srgbClr val="1A146E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410831" y="5134228"/>
            <a:ext cx="11517312" cy="1467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dirty="0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Другие страны</a:t>
            </a:r>
            <a:r>
              <a:rPr lang="en-US" sz="2800" dirty="0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:  </a:t>
            </a:r>
            <a:r>
              <a:rPr lang="ru-RU" sz="2800" dirty="0" smtClean="0">
                <a:latin typeface="Helvetica Neue" charset="0"/>
                <a:ea typeface="Helvetica Neue" charset="0"/>
                <a:cs typeface="Helvetica Neue" charset="0"/>
              </a:rPr>
              <a:t>США, Канада, Франция, Казахстан</a:t>
            </a:r>
            <a:endParaRPr lang="ru-RU" sz="28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280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Фонд "Русский углерод"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DAO IPCI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A042-5BE8-404B-8469-C3CC069F5BE7}" type="slidenum">
              <a:rPr lang="ru-RU" smtClean="0"/>
              <a:t>13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15938" y="2130655"/>
            <a:ext cx="651265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C7D9"/>
              </a:buClr>
              <a:buFont typeface="Arial" charset="0"/>
              <a:buChar char="•"/>
            </a:pPr>
            <a:r>
              <a:rPr lang="ru-RU" sz="2000" dirty="0" smtClean="0">
                <a:latin typeface="Helvetica Neue" charset="0"/>
                <a:ea typeface="Helvetica Neue" charset="0"/>
                <a:cs typeface="Helvetica Neue" charset="0"/>
              </a:rPr>
              <a:t>Стандарт RECS </a:t>
            </a:r>
            <a:r>
              <a:rPr lang="ru-RU" sz="2000" dirty="0">
                <a:latin typeface="Helvetica Neue" charset="0"/>
                <a:ea typeface="Helvetica Neue" charset="0"/>
                <a:cs typeface="Helvetica Neue" charset="0"/>
              </a:rPr>
              <a:t>охватывает 136 членов из 24 стран, в т. ч. 16 стран - членов ЕС (Австрия, Бельгия, Болгария, Великобритания, Германия, Дания, Ирландия, Испания, Италия, Нидерланды, Польша, Португалия, Словения, Финляндия, Франция, Швеция). </a:t>
            </a:r>
            <a:endParaRPr lang="ru-RU" sz="20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>
              <a:buClr>
                <a:srgbClr val="00C7D9"/>
              </a:buClr>
              <a:buFont typeface="Arial" charset="0"/>
              <a:buChar char="•"/>
            </a:pPr>
            <a:endParaRPr lang="ru-RU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>
              <a:buClr>
                <a:srgbClr val="00C7D9"/>
              </a:buClr>
              <a:buFont typeface="Arial" charset="0"/>
              <a:buChar char="•"/>
            </a:pPr>
            <a:r>
              <a:rPr lang="ru-RU" sz="2000" dirty="0" smtClean="0">
                <a:latin typeface="Helvetica Neue" charset="0"/>
                <a:ea typeface="Helvetica Neue" charset="0"/>
                <a:cs typeface="Helvetica Neue" charset="0"/>
              </a:rPr>
              <a:t>А также: </a:t>
            </a:r>
            <a:r>
              <a:rPr lang="ru-RU" sz="2000" dirty="0">
                <a:latin typeface="Helvetica Neue" charset="0"/>
                <a:ea typeface="Helvetica Neue" charset="0"/>
                <a:cs typeface="Helvetica Neue" charset="0"/>
              </a:rPr>
              <a:t>США, Канада, Турция, Норвегия, Швейцария, Хорватия, Пакистан, Ямайка и др. В 2017 году добровольные сертификаты ВИЭ на солнечную и ветряную энергию запустил Китай 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597" y="1815153"/>
            <a:ext cx="4578824" cy="4138404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20404" y="206821"/>
            <a:ext cx="10822296" cy="1475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3600" dirty="0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Зеленые сертификаты </a:t>
            </a:r>
            <a:r>
              <a:rPr lang="mr-IN" sz="3600" dirty="0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–</a:t>
            </a:r>
            <a:r>
              <a:rPr lang="ru-RU" sz="3600" dirty="0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 свидетельство происхождения энергии из возобновляемых источников </a:t>
            </a:r>
            <a:endParaRPr lang="ru-RU" sz="3600" dirty="0">
              <a:solidFill>
                <a:srgbClr val="1A146E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07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A042-5BE8-404B-8469-C3CC069F5BE7}" type="slidenum">
              <a:rPr lang="ru-RU" smtClean="0"/>
              <a:t>14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06756" y="187375"/>
            <a:ext cx="10822296" cy="757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Механизм выпуска зеленых </a:t>
            </a:r>
            <a:r>
              <a:rPr lang="ru-RU" sz="3600" dirty="0" err="1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сертифкатов</a:t>
            </a:r>
            <a:endParaRPr lang="ru-RU" sz="3600" dirty="0">
              <a:solidFill>
                <a:srgbClr val="1A146E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6516" y="1562589"/>
            <a:ext cx="1016000" cy="952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1507" y="2459619"/>
            <a:ext cx="1612900" cy="736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1972" y="1553834"/>
            <a:ext cx="1460500" cy="863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5843" y="3090124"/>
            <a:ext cx="1758950" cy="4436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4258" y="2154280"/>
            <a:ext cx="886879" cy="8763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5843" y="3438588"/>
            <a:ext cx="1384300" cy="6985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0538" y="4090717"/>
            <a:ext cx="2336800" cy="8001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8488" y="4952208"/>
            <a:ext cx="682892" cy="7075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27993" y="4906277"/>
            <a:ext cx="1946790" cy="59428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10591" y="5608322"/>
            <a:ext cx="1848697" cy="74802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20143" y="3569075"/>
            <a:ext cx="1226032" cy="58347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9"/>
          <a:stretch/>
        </p:blipFill>
        <p:spPr>
          <a:xfrm>
            <a:off x="1676" y="1257607"/>
            <a:ext cx="9094146" cy="528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3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B001A"/>
              </a:gs>
              <a:gs pos="100000">
                <a:srgbClr val="152A3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10972800" y="6284113"/>
            <a:ext cx="1219200" cy="395105"/>
          </a:xfrm>
          <a:prstGeom prst="rect">
            <a:avLst/>
          </a:prstGeom>
          <a:gradFill>
            <a:gsLst>
              <a:gs pos="100000">
                <a:srgbClr val="00C7D9"/>
              </a:gs>
              <a:gs pos="0">
                <a:srgbClr val="37ECC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288110"/>
            <a:ext cx="2743200" cy="365125"/>
          </a:xfrm>
        </p:spPr>
        <p:txBody>
          <a:bodyPr/>
          <a:lstStyle/>
          <a:p>
            <a:fld id="{9B0BA042-5BE8-404B-8469-C3CC069F5BE7}" type="slidenum">
              <a:rPr lang="ru-RU" smtClean="0">
                <a:solidFill>
                  <a:schemeClr val="bg1"/>
                </a:solidFill>
              </a:rPr>
              <a:t>15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одзаголовок 9"/>
          <p:cNvSpPr txBox="1">
            <a:spLocks/>
          </p:cNvSpPr>
          <p:nvPr/>
        </p:nvSpPr>
        <p:spPr>
          <a:xfrm>
            <a:off x="2886244" y="2808100"/>
            <a:ext cx="1915374" cy="1227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</a:pPr>
            <a:r>
              <a:rPr lang="ru-RU" sz="1100" b="1" dirty="0" smtClean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Алексей Шадрин</a:t>
            </a:r>
            <a:endParaRPr lang="en-US" sz="1100" b="1" dirty="0">
              <a:solidFill>
                <a:schemeClr val="bg1"/>
              </a:solidFill>
              <a:latin typeface="Lato Medium" charset="0"/>
              <a:ea typeface="Lato Medium" charset="0"/>
              <a:cs typeface="Lato Medium" charset="0"/>
            </a:endParaRPr>
          </a:p>
          <a:p>
            <a:pPr fontAlgn="base">
              <a:lnSpc>
                <a:spcPct val="100000"/>
              </a:lnSpc>
            </a:pPr>
            <a:r>
              <a:rPr lang="ru-RU" sz="1100" i="1" dirty="0" err="1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Сооснователь</a:t>
            </a:r>
            <a:endParaRPr lang="ru-RU" sz="1100" i="1" dirty="0" smtClean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fontAlgn="base">
              <a:lnSpc>
                <a:spcPct val="100000"/>
              </a:lnSpc>
            </a:pPr>
            <a:r>
              <a:rPr lang="ru-RU" sz="11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Основатель Фонда «Русский углерод»</a:t>
            </a:r>
            <a:endParaRPr lang="en-US" sz="1100" dirty="0" smtClean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9" name="Подзаголовок 9"/>
          <p:cNvSpPr txBox="1">
            <a:spLocks/>
          </p:cNvSpPr>
          <p:nvPr/>
        </p:nvSpPr>
        <p:spPr>
          <a:xfrm>
            <a:off x="885515" y="2808082"/>
            <a:ext cx="1641209" cy="1022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</a:pPr>
            <a:r>
              <a:rPr lang="ru-RU" sz="1100" b="1" dirty="0" smtClean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Антон </a:t>
            </a:r>
            <a:r>
              <a:rPr lang="ru-RU" sz="1100" b="1" dirty="0" err="1" smtClean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Галенович</a:t>
            </a:r>
            <a:endParaRPr lang="en-US" sz="1100" b="1" dirty="0">
              <a:solidFill>
                <a:schemeClr val="bg1"/>
              </a:solidFill>
              <a:latin typeface="Lato Medium" charset="0"/>
              <a:ea typeface="Lato Medium" charset="0"/>
              <a:cs typeface="Lato Medium" charset="0"/>
            </a:endParaRPr>
          </a:p>
          <a:p>
            <a:pPr fontAlgn="base">
              <a:lnSpc>
                <a:spcPct val="100000"/>
              </a:lnSpc>
            </a:pPr>
            <a:r>
              <a:rPr lang="en-US" sz="1100" i="1" dirty="0" err="1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Ph.D</a:t>
            </a:r>
            <a:r>
              <a:rPr lang="en-US" sz="1100" i="1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 </a:t>
            </a:r>
            <a:r>
              <a:rPr lang="ru-RU" sz="1100" i="1" dirty="0" err="1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Сооснователь</a:t>
            </a:r>
            <a:endParaRPr lang="ru-RU" sz="1100" i="1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fontAlgn="base">
              <a:lnSpc>
                <a:spcPct val="100000"/>
              </a:lnSpc>
            </a:pPr>
            <a:r>
              <a:rPr lang="ru-RU" sz="11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Разработчик</a:t>
            </a:r>
            <a:endParaRPr lang="en-US" sz="11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0" name="Подзаголовок 9"/>
          <p:cNvSpPr txBox="1">
            <a:spLocks/>
          </p:cNvSpPr>
          <p:nvPr/>
        </p:nvSpPr>
        <p:spPr>
          <a:xfrm>
            <a:off x="4836415" y="2808082"/>
            <a:ext cx="2321977" cy="122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</a:pPr>
            <a:r>
              <a:rPr lang="ru-RU" sz="1100" b="1" dirty="0" smtClean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Сергей Лоншаков</a:t>
            </a:r>
            <a:endParaRPr lang="en-US" sz="1100" b="1" dirty="0">
              <a:solidFill>
                <a:schemeClr val="bg1"/>
              </a:solidFill>
              <a:latin typeface="Lato Medium" charset="0"/>
              <a:ea typeface="Lato Medium" charset="0"/>
              <a:cs typeface="Lato Medium" charset="0"/>
            </a:endParaRPr>
          </a:p>
          <a:p>
            <a:pPr fontAlgn="base">
              <a:lnSpc>
                <a:spcPct val="100000"/>
              </a:lnSpc>
            </a:pPr>
            <a:r>
              <a:rPr lang="ru-RU" sz="1100" i="1" dirty="0" err="1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Сооснователь</a:t>
            </a:r>
            <a:r>
              <a:rPr lang="en-US" sz="1100" i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</a:t>
            </a:r>
            <a:r>
              <a:rPr lang="ru-RU" sz="1100" i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Архитектор </a:t>
            </a:r>
            <a:r>
              <a:rPr lang="en-US" sz="1100" i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DAO</a:t>
            </a:r>
            <a:endParaRPr lang="ru-RU" sz="1100" i="1" dirty="0" smtClean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fontAlgn="base">
              <a:lnSpc>
                <a:spcPct val="100000"/>
              </a:lnSpc>
            </a:pPr>
            <a:r>
              <a:rPr lang="ru-RU" sz="11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Лидер команды </a:t>
            </a:r>
            <a:r>
              <a:rPr lang="en-US" sz="1100" dirty="0" err="1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Airalab</a:t>
            </a:r>
            <a:endParaRPr lang="en-US" sz="11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Подзаголовок 9"/>
          <p:cNvSpPr txBox="1">
            <a:spLocks/>
          </p:cNvSpPr>
          <p:nvPr/>
        </p:nvSpPr>
        <p:spPr>
          <a:xfrm>
            <a:off x="7000600" y="2805044"/>
            <a:ext cx="2274783" cy="1100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</a:pPr>
            <a:r>
              <a:rPr lang="ru-RU" sz="1100" b="1" dirty="0" smtClean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Сергей Ситников</a:t>
            </a:r>
            <a:endParaRPr lang="en-US" sz="1100" b="1" dirty="0">
              <a:solidFill>
                <a:schemeClr val="bg1"/>
              </a:solidFill>
              <a:latin typeface="Lato Medium" charset="0"/>
              <a:ea typeface="Lato Medium" charset="0"/>
              <a:cs typeface="Lato Medium" charset="0"/>
            </a:endParaRPr>
          </a:p>
          <a:p>
            <a:pPr fontAlgn="base">
              <a:lnSpc>
                <a:spcPct val="100000"/>
              </a:lnSpc>
            </a:pPr>
            <a:r>
              <a:rPr lang="ru-RU" sz="1100" i="1" dirty="0" err="1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Сооснователь</a:t>
            </a:r>
            <a:endParaRPr lang="ru-RU" sz="1100" i="1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fontAlgn="base">
              <a:lnSpc>
                <a:spcPct val="100000"/>
              </a:lnSpc>
            </a:pPr>
            <a:r>
              <a:rPr lang="ru-RU" sz="11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Партнер, </a:t>
            </a:r>
            <a:r>
              <a:rPr lang="en-US" sz="11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Causa </a:t>
            </a:r>
            <a:r>
              <a:rPr lang="en-US" sz="1100" dirty="0" err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Privata</a:t>
            </a:r>
            <a:r>
              <a:rPr lang="en-US" sz="11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Law </a:t>
            </a:r>
            <a:r>
              <a:rPr lang="en-US" sz="11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Firm</a:t>
            </a:r>
            <a:endParaRPr lang="en-US" sz="11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2" name="Подзаголовок 9"/>
          <p:cNvSpPr txBox="1">
            <a:spLocks/>
          </p:cNvSpPr>
          <p:nvPr/>
        </p:nvSpPr>
        <p:spPr>
          <a:xfrm>
            <a:off x="4096029" y="5629477"/>
            <a:ext cx="1641208" cy="1120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100" b="1" dirty="0" smtClean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Дуглас </a:t>
            </a:r>
            <a:r>
              <a:rPr lang="ru-RU" sz="1100" b="1" dirty="0" err="1" smtClean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Прентис</a:t>
            </a:r>
            <a:r>
              <a:rPr lang="en-US" sz="1100" dirty="0">
                <a:solidFill>
                  <a:schemeClr val="bg1"/>
                </a:solidFill>
                <a:latin typeface="Hero" charset="0"/>
                <a:ea typeface="Hero" charset="0"/>
                <a:cs typeface="Hero" charset="0"/>
              </a:rPr>
              <a:t> </a:t>
            </a:r>
          </a:p>
          <a:p>
            <a:pPr>
              <a:lnSpc>
                <a:spcPct val="100000"/>
              </a:lnSpc>
            </a:pPr>
            <a:r>
              <a:rPr lang="ru-RU" sz="1100" i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Советник</a:t>
            </a:r>
          </a:p>
          <a:p>
            <a:pPr>
              <a:lnSpc>
                <a:spcPct val="100000"/>
              </a:lnSpc>
            </a:pPr>
            <a:r>
              <a:rPr lang="ru-RU" sz="11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</a:t>
            </a:r>
            <a:r>
              <a:rPr lang="en-US" sz="11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EO, </a:t>
            </a:r>
            <a:r>
              <a:rPr lang="en-US" sz="1100" dirty="0" err="1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GeoCapita</a:t>
            </a:r>
            <a:r>
              <a:rPr lang="en-US" sz="11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endParaRPr lang="en-US" sz="11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3" name="Подзаголовок 9"/>
          <p:cNvSpPr txBox="1">
            <a:spLocks/>
          </p:cNvSpPr>
          <p:nvPr/>
        </p:nvSpPr>
        <p:spPr>
          <a:xfrm>
            <a:off x="1522872" y="5629477"/>
            <a:ext cx="2563955" cy="1120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100" b="1" dirty="0" smtClean="0">
                <a:solidFill>
                  <a:schemeClr val="bg1"/>
                </a:solidFill>
                <a:latin typeface="Hero" charset="0"/>
                <a:ea typeface="Hero" charset="0"/>
                <a:cs typeface="Hero" charset="0"/>
              </a:rPr>
              <a:t>Макс </a:t>
            </a:r>
            <a:r>
              <a:rPr lang="ru-RU" sz="1100" b="1" dirty="0" err="1" smtClean="0">
                <a:solidFill>
                  <a:schemeClr val="bg1"/>
                </a:solidFill>
                <a:latin typeface="Hero" charset="0"/>
                <a:ea typeface="Hero" charset="0"/>
                <a:cs typeface="Hero" charset="0"/>
              </a:rPr>
              <a:t>Гутброд</a:t>
            </a:r>
            <a:endParaRPr lang="ru-RU" sz="1100" dirty="0">
              <a:solidFill>
                <a:schemeClr val="bg1"/>
              </a:solidFill>
              <a:latin typeface="Hero" charset="0"/>
              <a:ea typeface="Hero" charset="0"/>
              <a:cs typeface="Hero" charset="0"/>
            </a:endParaRPr>
          </a:p>
          <a:p>
            <a:pPr>
              <a:lnSpc>
                <a:spcPct val="100000"/>
              </a:lnSpc>
            </a:pPr>
            <a:r>
              <a:rPr lang="ru-RU" sz="1100" i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Советник</a:t>
            </a:r>
          </a:p>
          <a:p>
            <a:pPr>
              <a:lnSpc>
                <a:spcPct val="100000"/>
              </a:lnSpc>
            </a:pPr>
            <a:r>
              <a:rPr lang="ru-RU" sz="11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Партнер</a:t>
            </a:r>
            <a:r>
              <a:rPr lang="en-US" sz="11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 </a:t>
            </a:r>
            <a:r>
              <a:rPr lang="en-US" sz="11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Baker McKenzie</a:t>
            </a:r>
            <a:r>
              <a:rPr lang="en-US" sz="11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endParaRPr lang="en-US" sz="11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775" y="1080749"/>
            <a:ext cx="1641208" cy="1641208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269" y="1080749"/>
            <a:ext cx="1641208" cy="1641208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022" y="1080749"/>
            <a:ext cx="1641208" cy="1641208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16" y="1080749"/>
            <a:ext cx="1641208" cy="1641208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292" y="3916022"/>
            <a:ext cx="1641209" cy="1641209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985" y="3915384"/>
            <a:ext cx="1653730" cy="1653730"/>
          </a:xfrm>
          <a:prstGeom prst="rect">
            <a:avLst/>
          </a:prstGeom>
        </p:spPr>
      </p:pic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933" y="1080749"/>
            <a:ext cx="1639416" cy="1639416"/>
          </a:xfrm>
          <a:prstGeom prst="rect">
            <a:avLst/>
          </a:prstGeom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176" y="3906022"/>
            <a:ext cx="1665907" cy="1665907"/>
          </a:xfrm>
          <a:prstGeom prst="rect">
            <a:avLst/>
          </a:prstGeom>
        </p:spPr>
      </p:pic>
      <p:sp>
        <p:nvSpPr>
          <p:cNvPr id="22" name="Подзаголовок 9"/>
          <p:cNvSpPr txBox="1">
            <a:spLocks/>
          </p:cNvSpPr>
          <p:nvPr/>
        </p:nvSpPr>
        <p:spPr>
          <a:xfrm>
            <a:off x="6116814" y="5663834"/>
            <a:ext cx="1885143" cy="1120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100" b="1" dirty="0" err="1" smtClean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Цао</a:t>
            </a:r>
            <a:r>
              <a:rPr lang="ru-RU" sz="1100" b="1" dirty="0" smtClean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 Инь</a:t>
            </a:r>
            <a:r>
              <a:rPr lang="de-DE" sz="1100" b="1" dirty="0">
                <a:solidFill>
                  <a:schemeClr val="bg1"/>
                </a:solidFill>
                <a:latin typeface="Hero" charset="0"/>
                <a:ea typeface="Hero" charset="0"/>
                <a:cs typeface="Hero" charset="0"/>
              </a:rPr>
              <a:t> </a:t>
            </a:r>
            <a:endParaRPr lang="de-DE" sz="1100" dirty="0">
              <a:solidFill>
                <a:schemeClr val="bg1"/>
              </a:solidFill>
              <a:latin typeface="Hero" charset="0"/>
              <a:ea typeface="Hero" charset="0"/>
              <a:cs typeface="Hero" charset="0"/>
            </a:endParaRPr>
          </a:p>
          <a:p>
            <a:pPr>
              <a:lnSpc>
                <a:spcPct val="100000"/>
              </a:lnSpc>
            </a:pPr>
            <a:r>
              <a:rPr lang="ru-RU" sz="1100" i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Советник</a:t>
            </a:r>
            <a:endParaRPr lang="ru-RU" sz="1100" i="1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>
              <a:lnSpc>
                <a:spcPct val="100000"/>
              </a:lnSpc>
            </a:pPr>
            <a:r>
              <a:rPr lang="ru-RU" sz="11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Директор по стратегии, </a:t>
            </a:r>
            <a:r>
              <a:rPr lang="en-US" sz="11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Energy-</a:t>
            </a:r>
            <a:r>
              <a:rPr lang="en-US" sz="1100" dirty="0" err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Blockchain</a:t>
            </a:r>
            <a:r>
              <a:rPr lang="en-US" sz="11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Labs</a:t>
            </a:r>
            <a:endParaRPr lang="de-DE" sz="11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3" name="Подзаголовок 9"/>
          <p:cNvSpPr txBox="1">
            <a:spLocks/>
          </p:cNvSpPr>
          <p:nvPr/>
        </p:nvSpPr>
        <p:spPr>
          <a:xfrm>
            <a:off x="8124852" y="5663834"/>
            <a:ext cx="2154574" cy="1120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100" b="1" dirty="0" err="1" smtClean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Сяочен</a:t>
            </a:r>
            <a:r>
              <a:rPr lang="ru-RU" sz="1100" b="1" dirty="0" smtClean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 </a:t>
            </a:r>
            <a:r>
              <a:rPr lang="ru-RU" sz="1100" b="1" dirty="0" err="1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Ч</a:t>
            </a:r>
            <a:r>
              <a:rPr lang="ru-RU" sz="1100" b="1" dirty="0" err="1" smtClean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жан</a:t>
            </a:r>
            <a:r>
              <a:rPr lang="de-DE" sz="1100" b="1" dirty="0">
                <a:solidFill>
                  <a:schemeClr val="bg1"/>
                </a:solidFill>
                <a:latin typeface="Hero" charset="0"/>
                <a:ea typeface="Hero" charset="0"/>
                <a:cs typeface="Hero" charset="0"/>
              </a:rPr>
              <a:t> </a:t>
            </a:r>
            <a:endParaRPr lang="de-DE" sz="1100" dirty="0">
              <a:solidFill>
                <a:schemeClr val="bg1"/>
              </a:solidFill>
              <a:latin typeface="Hero" charset="0"/>
              <a:ea typeface="Hero" charset="0"/>
              <a:cs typeface="Hero" charset="0"/>
            </a:endParaRPr>
          </a:p>
          <a:p>
            <a:pPr>
              <a:lnSpc>
                <a:spcPct val="100000"/>
              </a:lnSpc>
            </a:pPr>
            <a:r>
              <a:rPr lang="ru-RU" sz="1100" i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Советник</a:t>
            </a:r>
            <a:endParaRPr lang="ru-RU" sz="1100" i="1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>
              <a:lnSpc>
                <a:spcPct val="100000"/>
              </a:lnSpc>
            </a:pPr>
            <a:r>
              <a:rPr lang="ru-RU" sz="11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Президент, </a:t>
            </a:r>
            <a:r>
              <a:rPr lang="en-US" sz="11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FinTech4Good</a:t>
            </a:r>
            <a:endParaRPr lang="de-DE" sz="11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4" name="Подзаголовок 9"/>
          <p:cNvSpPr txBox="1">
            <a:spLocks/>
          </p:cNvSpPr>
          <p:nvPr/>
        </p:nvSpPr>
        <p:spPr>
          <a:xfrm>
            <a:off x="9442884" y="2803655"/>
            <a:ext cx="1648434" cy="1120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100" b="1" dirty="0" smtClean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Евгений Радченко</a:t>
            </a:r>
            <a:r>
              <a:rPr lang="de-DE" sz="1100" b="1" dirty="0">
                <a:solidFill>
                  <a:schemeClr val="bg1"/>
                </a:solidFill>
                <a:latin typeface="Hero" charset="0"/>
                <a:ea typeface="Hero" charset="0"/>
                <a:cs typeface="Hero" charset="0"/>
              </a:rPr>
              <a:t> </a:t>
            </a:r>
            <a:endParaRPr lang="de-DE" sz="1100" dirty="0">
              <a:solidFill>
                <a:schemeClr val="bg1"/>
              </a:solidFill>
              <a:latin typeface="Hero" charset="0"/>
              <a:ea typeface="Hero" charset="0"/>
              <a:cs typeface="Hero" charset="0"/>
            </a:endParaRPr>
          </a:p>
          <a:p>
            <a:pPr>
              <a:lnSpc>
                <a:spcPct val="100000"/>
              </a:lnSpc>
            </a:pPr>
            <a:r>
              <a:rPr lang="ru-RU" sz="1100" i="1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Проектный менеджер</a:t>
            </a:r>
          </a:p>
          <a:p>
            <a:pPr>
              <a:lnSpc>
                <a:spcPct val="100000"/>
              </a:lnSpc>
            </a:pPr>
            <a:r>
              <a:rPr lang="en-US" sz="1100" dirty="0" err="1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Airalab</a:t>
            </a:r>
            <a:r>
              <a:rPr lang="ru-RU" sz="11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sz="11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team</a:t>
            </a:r>
            <a:endParaRPr lang="de-DE" sz="11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758" y="3906914"/>
            <a:ext cx="1674036" cy="1674036"/>
          </a:xfrm>
          <a:prstGeom prst="rect">
            <a:avLst/>
          </a:prstGeom>
        </p:spPr>
      </p:pic>
      <p:sp>
        <p:nvSpPr>
          <p:cNvPr id="27" name="Заголовок 1"/>
          <p:cNvSpPr txBox="1">
            <a:spLocks/>
          </p:cNvSpPr>
          <p:nvPr/>
        </p:nvSpPr>
        <p:spPr>
          <a:xfrm>
            <a:off x="410201" y="67794"/>
            <a:ext cx="11928143" cy="10129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rgbClr val="00C7D9"/>
                </a:solidFill>
                <a:latin typeface="Helvetica Neue" charset="0"/>
                <a:ea typeface="Helvetica Neue" charset="0"/>
                <a:cs typeface="Helvetica Neue" charset="0"/>
              </a:rPr>
              <a:t>Команда </a:t>
            </a:r>
            <a:endParaRPr lang="ru-RU" sz="3600" dirty="0">
              <a:solidFill>
                <a:srgbClr val="00C7D9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616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B001A"/>
              </a:gs>
              <a:gs pos="100000">
                <a:srgbClr val="152A3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9066" y="50374"/>
            <a:ext cx="10722496" cy="1012955"/>
          </a:xfrm>
        </p:spPr>
        <p:txBody>
          <a:bodyPr>
            <a:normAutofit/>
          </a:bodyPr>
          <a:lstStyle/>
          <a:p>
            <a:pPr algn="l"/>
            <a:r>
              <a:rPr lang="ru-RU" sz="3600" dirty="0" smtClean="0">
                <a:solidFill>
                  <a:srgbClr val="00C7D9"/>
                </a:solidFill>
                <a:latin typeface="Helvetica Neue" charset="0"/>
                <a:ea typeface="Helvetica Neue" charset="0"/>
                <a:cs typeface="Helvetica Neue" charset="0"/>
              </a:rPr>
              <a:t>Контакты</a:t>
            </a:r>
            <a:endParaRPr lang="ru-RU" sz="3600" dirty="0">
              <a:solidFill>
                <a:srgbClr val="00C7D9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Фонд "Русский углерод"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DAO IPCI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A042-5BE8-404B-8469-C3CC069F5BE7}" type="slidenum">
              <a:rPr lang="ru-RU" smtClean="0">
                <a:solidFill>
                  <a:schemeClr val="bg1"/>
                </a:solidFill>
              </a:rPr>
              <a:t>16</a:t>
            </a:fld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67" name="Группа 66"/>
          <p:cNvGrpSpPr/>
          <p:nvPr/>
        </p:nvGrpSpPr>
        <p:grpSpPr>
          <a:xfrm>
            <a:off x="5140970" y="2417336"/>
            <a:ext cx="8378597" cy="4061801"/>
            <a:chOff x="5650248" y="1754807"/>
            <a:chExt cx="6981846" cy="3384680"/>
          </a:xfrm>
        </p:grpSpPr>
        <p:sp>
          <p:nvSpPr>
            <p:cNvPr id="68" name="Шестиугольник 67"/>
            <p:cNvSpPr/>
            <p:nvPr/>
          </p:nvSpPr>
          <p:spPr>
            <a:xfrm>
              <a:off x="8502458" y="2704132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Шестиугольник 68"/>
            <p:cNvSpPr/>
            <p:nvPr/>
          </p:nvSpPr>
          <p:spPr>
            <a:xfrm>
              <a:off x="9067217" y="3019733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Шестиугольник 69"/>
            <p:cNvSpPr/>
            <p:nvPr/>
          </p:nvSpPr>
          <p:spPr>
            <a:xfrm>
              <a:off x="8502458" y="3323412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Шестиугольник 70"/>
            <p:cNvSpPr/>
            <p:nvPr/>
          </p:nvSpPr>
          <p:spPr>
            <a:xfrm>
              <a:off x="9067217" y="3639013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Шестиугольник 71"/>
            <p:cNvSpPr/>
            <p:nvPr/>
          </p:nvSpPr>
          <p:spPr>
            <a:xfrm>
              <a:off x="9645581" y="3325117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Шестиугольник 72"/>
            <p:cNvSpPr/>
            <p:nvPr/>
          </p:nvSpPr>
          <p:spPr>
            <a:xfrm>
              <a:off x="10210340" y="3640718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Шестиугольник 73"/>
            <p:cNvSpPr/>
            <p:nvPr/>
          </p:nvSpPr>
          <p:spPr>
            <a:xfrm>
              <a:off x="9645581" y="3944397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Шестиугольник 74"/>
            <p:cNvSpPr/>
            <p:nvPr/>
          </p:nvSpPr>
          <p:spPr>
            <a:xfrm>
              <a:off x="10210340" y="4259998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Шестиугольник 75"/>
            <p:cNvSpPr/>
            <p:nvPr/>
          </p:nvSpPr>
          <p:spPr>
            <a:xfrm>
              <a:off x="7934246" y="3639013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7" name="Шестиугольник 76"/>
            <p:cNvSpPr/>
            <p:nvPr/>
          </p:nvSpPr>
          <p:spPr>
            <a:xfrm>
              <a:off x="8499005" y="3954614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8" name="Шестиугольник 77"/>
            <p:cNvSpPr/>
            <p:nvPr/>
          </p:nvSpPr>
          <p:spPr>
            <a:xfrm>
              <a:off x="7360116" y="3323254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9" name="Шестиугольник 78"/>
            <p:cNvSpPr/>
            <p:nvPr/>
          </p:nvSpPr>
          <p:spPr>
            <a:xfrm>
              <a:off x="6789137" y="3626933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0" name="Шестиугольник 79"/>
            <p:cNvSpPr/>
            <p:nvPr/>
          </p:nvSpPr>
          <p:spPr>
            <a:xfrm>
              <a:off x="7360116" y="3942534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1" name="Шестиугольник 80"/>
            <p:cNvSpPr/>
            <p:nvPr/>
          </p:nvSpPr>
          <p:spPr>
            <a:xfrm>
              <a:off x="6215007" y="3335232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2" name="Шестиугольник 81"/>
            <p:cNvSpPr/>
            <p:nvPr/>
          </p:nvSpPr>
          <p:spPr>
            <a:xfrm>
              <a:off x="5650248" y="3638911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3" name="Шестиугольник 82"/>
            <p:cNvSpPr/>
            <p:nvPr/>
          </p:nvSpPr>
          <p:spPr>
            <a:xfrm>
              <a:off x="6793371" y="4252389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4" name="Шестиугольник 83"/>
            <p:cNvSpPr/>
            <p:nvPr/>
          </p:nvSpPr>
          <p:spPr>
            <a:xfrm>
              <a:off x="7360116" y="4569834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5" name="Шестиугольник 84"/>
            <p:cNvSpPr/>
            <p:nvPr/>
          </p:nvSpPr>
          <p:spPr>
            <a:xfrm>
              <a:off x="10213967" y="3019733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6" name="Шестиугольник 85"/>
            <p:cNvSpPr/>
            <p:nvPr/>
          </p:nvSpPr>
          <p:spPr>
            <a:xfrm>
              <a:off x="10792189" y="3954512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7" name="Шестиугольник 86"/>
            <p:cNvSpPr/>
            <p:nvPr/>
          </p:nvSpPr>
          <p:spPr>
            <a:xfrm>
              <a:off x="10795816" y="3333527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8" name="Шестиугольник 87"/>
            <p:cNvSpPr/>
            <p:nvPr/>
          </p:nvSpPr>
          <p:spPr>
            <a:xfrm>
              <a:off x="11373381" y="4264830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9" name="Шестиугольник 88"/>
            <p:cNvSpPr/>
            <p:nvPr/>
          </p:nvSpPr>
          <p:spPr>
            <a:xfrm>
              <a:off x="11377008" y="3643845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0" name="Шестиугольник 89"/>
            <p:cNvSpPr/>
            <p:nvPr/>
          </p:nvSpPr>
          <p:spPr>
            <a:xfrm>
              <a:off x="11958200" y="3954163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1" name="Шестиугольник 90"/>
            <p:cNvSpPr/>
            <p:nvPr/>
          </p:nvSpPr>
          <p:spPr>
            <a:xfrm>
              <a:off x="10792189" y="2061998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2" name="Шестиугольник 91"/>
            <p:cNvSpPr/>
            <p:nvPr/>
          </p:nvSpPr>
          <p:spPr>
            <a:xfrm>
              <a:off x="10792189" y="2681278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3" name="Шестиугольник 92"/>
            <p:cNvSpPr/>
            <p:nvPr/>
          </p:nvSpPr>
          <p:spPr>
            <a:xfrm>
              <a:off x="11374038" y="2375792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4" name="Шестиугольник 93"/>
            <p:cNvSpPr/>
            <p:nvPr/>
          </p:nvSpPr>
          <p:spPr>
            <a:xfrm>
              <a:off x="11377665" y="1754807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5" name="Шестиугольник 94"/>
            <p:cNvSpPr/>
            <p:nvPr/>
          </p:nvSpPr>
          <p:spPr>
            <a:xfrm>
              <a:off x="11955230" y="2686110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6" name="Шестиугольник 95"/>
            <p:cNvSpPr/>
            <p:nvPr/>
          </p:nvSpPr>
          <p:spPr>
            <a:xfrm>
              <a:off x="11958857" y="2065125"/>
              <a:ext cx="673237" cy="56965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97" name="Подзаголовок 9"/>
          <p:cNvSpPr>
            <a:spLocks noGrp="1"/>
          </p:cNvSpPr>
          <p:nvPr>
            <p:ph type="subTitle" idx="1"/>
          </p:nvPr>
        </p:nvSpPr>
        <p:spPr>
          <a:xfrm>
            <a:off x="399518" y="1364364"/>
            <a:ext cx="10693920" cy="4909563"/>
          </a:xfrm>
        </p:spPr>
        <p:txBody>
          <a:bodyPr>
            <a:normAutofit/>
          </a:bodyPr>
          <a:lstStyle/>
          <a:p>
            <a:pPr>
              <a:buClr>
                <a:srgbClr val="00C7D9"/>
              </a:buClr>
              <a:tabLst>
                <a:tab pos="5153025" algn="l"/>
              </a:tabLst>
            </a:pPr>
            <a:r>
              <a:rPr lang="ru-RU" sz="36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+7 499 394 04 79</a:t>
            </a:r>
            <a:endParaRPr lang="en-US" sz="3600" dirty="0" smtClean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>
              <a:buClr>
                <a:srgbClr val="00C7D9"/>
              </a:buClr>
              <a:tabLst>
                <a:tab pos="5153025" algn="l"/>
              </a:tabLst>
            </a:pPr>
            <a:r>
              <a:rPr lang="en-US" sz="3600" dirty="0" err="1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twitter.com</a:t>
            </a:r>
            <a:r>
              <a:rPr lang="en-US" sz="36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/</a:t>
            </a:r>
            <a:r>
              <a:rPr lang="en-US" sz="3600" dirty="0" err="1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dao_ipci</a:t>
            </a:r>
            <a:r>
              <a:rPr lang="en-US" sz="36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</a:p>
          <a:p>
            <a:pPr>
              <a:buClr>
                <a:srgbClr val="00C7D9"/>
              </a:buClr>
              <a:tabLst>
                <a:tab pos="5153025" algn="l"/>
              </a:tabLst>
            </a:pPr>
            <a:r>
              <a:rPr lang="en-US" sz="3600" dirty="0" err="1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info@ipci.io</a:t>
            </a:r>
            <a:r>
              <a:rPr lang="en-US" sz="36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</a:p>
          <a:p>
            <a:pPr>
              <a:buClr>
                <a:srgbClr val="00C7D9"/>
              </a:buClr>
              <a:tabLst>
                <a:tab pos="5153025" algn="l"/>
              </a:tabLst>
            </a:pPr>
            <a:r>
              <a:rPr lang="en-US" sz="3600" dirty="0" err="1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Ipci.io</a:t>
            </a:r>
            <a:endParaRPr lang="en-US" sz="3600" dirty="0" smtClean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27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0972800" y="6356350"/>
            <a:ext cx="1219200" cy="395105"/>
          </a:xfrm>
          <a:prstGeom prst="rect">
            <a:avLst/>
          </a:prstGeom>
          <a:gradFill>
            <a:gsLst>
              <a:gs pos="100000">
                <a:srgbClr val="00C7D9"/>
              </a:gs>
              <a:gs pos="0">
                <a:srgbClr val="37ECC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954582" y="2050950"/>
            <a:ext cx="1603324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9900" dirty="0" smtClean="0">
                <a:solidFill>
                  <a:srgbClr val="00C7D9"/>
                </a:solidFill>
                <a:latin typeface="Helvetica Neue" charset="0"/>
                <a:ea typeface="Helvetica Neue" charset="0"/>
                <a:cs typeface="Helvetica Neue" charset="0"/>
              </a:rPr>
              <a:t>?</a:t>
            </a:r>
            <a:endParaRPr lang="ru-RU" sz="199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Фонд "Русский углерод"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DAO IPCI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A042-5BE8-404B-8469-C3CC069F5BE7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r="55136"/>
          <a:stretch/>
        </p:blipFill>
        <p:spPr>
          <a:xfrm>
            <a:off x="513069" y="1610435"/>
            <a:ext cx="2148244" cy="4291355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10830" y="256121"/>
            <a:ext cx="11230308" cy="1007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600" dirty="0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Как перейти к зеленой экономике? </a:t>
            </a:r>
            <a:endParaRPr lang="ru-RU" sz="3600" dirty="0">
              <a:solidFill>
                <a:srgbClr val="1A146E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5768" r="4390" b="12339"/>
          <a:stretch/>
        </p:blipFill>
        <p:spPr>
          <a:xfrm>
            <a:off x="7243065" y="1610435"/>
            <a:ext cx="4398073" cy="429135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/>
          <a:srcRect l="44864"/>
          <a:stretch/>
        </p:blipFill>
        <p:spPr>
          <a:xfrm>
            <a:off x="3581400" y="1610435"/>
            <a:ext cx="2640133" cy="429135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774947" y="2755904"/>
            <a:ext cx="69281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+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385890" y="2755904"/>
            <a:ext cx="69281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=</a:t>
            </a:r>
            <a:endParaRPr lang="ru-RU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73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B001A"/>
              </a:gs>
              <a:gs pos="100000">
                <a:srgbClr val="152A3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972800" y="6356350"/>
            <a:ext cx="1219200" cy="395105"/>
          </a:xfrm>
          <a:prstGeom prst="rect">
            <a:avLst/>
          </a:prstGeom>
          <a:gradFill>
            <a:gsLst>
              <a:gs pos="100000">
                <a:srgbClr val="00C7D9"/>
              </a:gs>
              <a:gs pos="0">
                <a:srgbClr val="37ECC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A042-5BE8-404B-8469-C3CC069F5BE7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10830" y="138771"/>
            <a:ext cx="11230308" cy="1007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600" dirty="0" smtClean="0">
                <a:solidFill>
                  <a:srgbClr val="00C7D9"/>
                </a:solidFill>
                <a:latin typeface="Helvetica Neue" charset="0"/>
                <a:ea typeface="Helvetica Neue" charset="0"/>
                <a:cs typeface="Helvetica Neue" charset="0"/>
              </a:rPr>
              <a:t>Зеленые инвестиции – основа зеленой экономики </a:t>
            </a:r>
            <a:endParaRPr lang="ru-RU" sz="3600" dirty="0">
              <a:solidFill>
                <a:srgbClr val="00C7D9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114969" y="736215"/>
            <a:ext cx="4379534" cy="1354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Цена </a:t>
            </a:r>
            <a:r>
              <a:rPr lang="ru-RU" sz="2000" dirty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на углерод </a:t>
            </a:r>
            <a:r>
              <a:rPr lang="ru-RU" sz="2000" dirty="0" smtClean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вводится в </a:t>
            </a:r>
            <a:r>
              <a:rPr lang="ru-RU" sz="2000" dirty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самых </a:t>
            </a:r>
            <a:r>
              <a:rPr lang="ru-RU" sz="2000" dirty="0" smtClean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развитых </a:t>
            </a:r>
            <a:r>
              <a:rPr lang="ru-RU" sz="2000" dirty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странах и регионах мира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784393" y="709106"/>
            <a:ext cx="6212871" cy="1354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Зеленые облигации - самый </a:t>
            </a:r>
            <a:r>
              <a:rPr lang="ru-RU" sz="2000" dirty="0" smtClean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быстрорастущий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рынок </a:t>
            </a:r>
            <a:r>
              <a:rPr lang="ru-RU" sz="2000" dirty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ценных бумаг </a:t>
            </a:r>
            <a:r>
              <a:rPr lang="ru-RU" sz="2000" dirty="0" smtClean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с </a:t>
            </a:r>
            <a:r>
              <a:rPr lang="ru-RU" sz="2000" dirty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фиксированной доходностью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0"/>
          <a:stretch/>
        </p:blipFill>
        <p:spPr>
          <a:xfrm>
            <a:off x="1199814" y="1819461"/>
            <a:ext cx="9427579" cy="591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5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/>
          <a:stretch/>
        </p:blipFill>
        <p:spPr>
          <a:xfrm>
            <a:off x="4126552" y="1992450"/>
            <a:ext cx="8053695" cy="4645238"/>
          </a:xfrm>
          <a:prstGeom prst="rect">
            <a:avLst/>
          </a:prstGeom>
        </p:spPr>
      </p:pic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244590" y="6371339"/>
            <a:ext cx="2743200" cy="365125"/>
          </a:xfrm>
        </p:spPr>
        <p:txBody>
          <a:bodyPr/>
          <a:lstStyle/>
          <a:p>
            <a:r>
              <a:rPr lang="ru-RU" smtClean="0"/>
              <a:t>Фонд "Русский углерод"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DAO IPCI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972800" y="6356350"/>
            <a:ext cx="1219200" cy="395105"/>
          </a:xfrm>
          <a:prstGeom prst="rect">
            <a:avLst/>
          </a:prstGeom>
          <a:gradFill>
            <a:gsLst>
              <a:gs pos="100000">
                <a:srgbClr val="00C7D9"/>
              </a:gs>
              <a:gs pos="0">
                <a:srgbClr val="37ECC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A042-5BE8-404B-8469-C3CC069F5BE7}" type="slidenum">
              <a:rPr lang="ru-RU" smtClean="0">
                <a:solidFill>
                  <a:schemeClr val="bg1"/>
                </a:solidFill>
              </a:r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38600" y="4179410"/>
            <a:ext cx="1828800" cy="1760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526206" y="1415738"/>
            <a:ext cx="5446594" cy="7712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dirty="0" smtClean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Проблема роста </a:t>
            </a:r>
            <a:r>
              <a:rPr lang="mr-IN" sz="2800" dirty="0" smtClean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–</a:t>
            </a:r>
            <a:r>
              <a:rPr lang="ru-RU" sz="2800" dirty="0" smtClean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 отсутствие доверия и прозрачности </a:t>
            </a:r>
            <a:endParaRPr lang="ru-RU" sz="2800" dirty="0">
              <a:solidFill>
                <a:srgbClr val="FF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10830" y="256121"/>
            <a:ext cx="11781170" cy="1007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600" dirty="0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Глобальная перспектива рынка парниковых выбросов</a:t>
            </a:r>
            <a:endParaRPr lang="ru-RU" sz="3600" dirty="0">
              <a:solidFill>
                <a:srgbClr val="1A146E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3" name="Подзаголовок 9"/>
          <p:cNvSpPr>
            <a:spLocks noGrp="1"/>
          </p:cNvSpPr>
          <p:nvPr>
            <p:ph type="subTitle" idx="1"/>
          </p:nvPr>
        </p:nvSpPr>
        <p:spPr>
          <a:xfrm>
            <a:off x="410830" y="1415738"/>
            <a:ext cx="4543307" cy="5138163"/>
          </a:xfrm>
        </p:spPr>
        <p:txBody>
          <a:bodyPr>
            <a:noAutofit/>
          </a:bodyPr>
          <a:lstStyle/>
          <a:p>
            <a:pPr marL="285750" indent="-285750" algn="l">
              <a:spcBef>
                <a:spcPts val="1600"/>
              </a:spcBef>
              <a:buClr>
                <a:srgbClr val="00C7D9"/>
              </a:buClr>
              <a:buFont typeface="Arial" charset="0"/>
              <a:buChar char="•"/>
              <a:tabLst>
                <a:tab pos="5153025" algn="l"/>
              </a:tabLst>
            </a:pPr>
            <a:r>
              <a:rPr lang="ru-RU" sz="2200" dirty="0" smtClean="0">
                <a:latin typeface="Helvetica Neue Light" charset="0"/>
                <a:ea typeface="Helvetica Neue Light" charset="0"/>
                <a:cs typeface="Helvetica Neue Light" charset="0"/>
              </a:rPr>
              <a:t>Возможно крупнейший товарный рынок в</a:t>
            </a:r>
            <a:r>
              <a:rPr lang="en-US" sz="2200" dirty="0" smtClean="0"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200" dirty="0" smtClean="0">
                <a:latin typeface="Helvetica Neue Light" charset="0"/>
                <a:ea typeface="Helvetica Neue Light" charset="0"/>
                <a:cs typeface="Helvetica Neue Light" charset="0"/>
              </a:rPr>
              <a:t>будущем </a:t>
            </a:r>
            <a:r>
              <a:rPr lang="mr-IN" sz="2200" dirty="0" smtClean="0">
                <a:latin typeface="Helvetica Neue Light" charset="0"/>
                <a:ea typeface="Helvetica Neue Light" charset="0"/>
                <a:cs typeface="Helvetica Neue Light" charset="0"/>
              </a:rPr>
              <a:t>–</a:t>
            </a:r>
            <a:r>
              <a:rPr lang="ru-RU" sz="2200" dirty="0" smtClean="0">
                <a:latin typeface="Helvetica Neue Light" charset="0"/>
                <a:ea typeface="Helvetica Neue Light" charset="0"/>
                <a:cs typeface="Helvetica Neue Light" charset="0"/>
              </a:rPr>
              <a:t> около </a:t>
            </a:r>
            <a:r>
              <a:rPr lang="ru-RU" sz="22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10 трлн </a:t>
            </a:r>
            <a:r>
              <a:rPr lang="ru-RU" sz="2200" dirty="0" smtClean="0">
                <a:latin typeface="Helvetica Neue Light" charset="0"/>
                <a:ea typeface="Helvetica Neue Light" charset="0"/>
                <a:cs typeface="Helvetica Neue Light" charset="0"/>
              </a:rPr>
              <a:t>долларов США</a:t>
            </a:r>
            <a:endParaRPr lang="en-US" sz="2200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285750" indent="-285750" algn="l">
              <a:spcBef>
                <a:spcPts val="1600"/>
              </a:spcBef>
              <a:buClr>
                <a:srgbClr val="00C7D9"/>
              </a:buClr>
              <a:buFont typeface="Arial" charset="0"/>
              <a:buChar char="•"/>
              <a:tabLst>
                <a:tab pos="5153025" algn="l"/>
              </a:tabLst>
            </a:pPr>
            <a:r>
              <a:rPr lang="ru-RU" sz="2200" dirty="0" smtClean="0">
                <a:latin typeface="Helvetica Neue Light" charset="0"/>
                <a:ea typeface="Helvetica Neue Light" charset="0"/>
                <a:cs typeface="Helvetica Neue Light" charset="0"/>
              </a:rPr>
              <a:t>Торговля выбросами СО</a:t>
            </a:r>
            <a:r>
              <a:rPr lang="ru-RU" sz="2200" baseline="-25000" dirty="0" smtClean="0">
                <a:latin typeface="Helvetica Neue Light" charset="0"/>
                <a:ea typeface="Helvetica Neue Light" charset="0"/>
                <a:cs typeface="Helvetica Neue Light" charset="0"/>
              </a:rPr>
              <a:t>2</a:t>
            </a:r>
            <a:r>
              <a:rPr lang="ru-RU" sz="2200" dirty="0" smtClean="0">
                <a:latin typeface="Helvetica Neue Light" charset="0"/>
                <a:ea typeface="Helvetica Neue Light" charset="0"/>
                <a:cs typeface="Helvetica Neue Light" charset="0"/>
              </a:rPr>
              <a:t> есть в 54</a:t>
            </a:r>
            <a:r>
              <a:rPr lang="en-US" sz="2200" dirty="0" smtClean="0"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200" dirty="0" smtClean="0">
                <a:latin typeface="Helvetica Neue Light" charset="0"/>
                <a:ea typeface="Helvetica Neue Light" charset="0"/>
                <a:cs typeface="Helvetica Neue Light" charset="0"/>
              </a:rPr>
              <a:t>юрисдикциях, на которые приходится </a:t>
            </a:r>
            <a:r>
              <a:rPr lang="ru-RU" sz="22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40%</a:t>
            </a:r>
            <a:r>
              <a:rPr lang="en-US" sz="2200" dirty="0" smtClean="0"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sz="2200" dirty="0" smtClean="0">
                <a:latin typeface="Helvetica Neue Light" charset="0"/>
                <a:ea typeface="Helvetica Neue Light" charset="0"/>
                <a:cs typeface="Helvetica Neue Light" charset="0"/>
              </a:rPr>
              <a:t>мирового ВВП</a:t>
            </a:r>
          </a:p>
          <a:p>
            <a:pPr marL="285750" indent="-285750" algn="l">
              <a:spcBef>
                <a:spcPts val="1600"/>
              </a:spcBef>
              <a:buClr>
                <a:srgbClr val="00C7D9"/>
              </a:buClr>
              <a:buFont typeface="Arial" charset="0"/>
              <a:buChar char="•"/>
              <a:tabLst>
                <a:tab pos="5153025" algn="l"/>
              </a:tabLst>
            </a:pPr>
            <a:r>
              <a:rPr lang="ru-RU" sz="2200" dirty="0" smtClean="0">
                <a:latin typeface="Helvetica Neue Light" charset="0"/>
                <a:ea typeface="Helvetica Neue Light" charset="0"/>
                <a:cs typeface="Helvetica Neue Light" charset="0"/>
              </a:rPr>
              <a:t>Углеродный рынок для авиации будет запущен в 2020 году</a:t>
            </a:r>
          </a:p>
          <a:p>
            <a:pPr marL="285750" indent="-285750" algn="l">
              <a:spcBef>
                <a:spcPts val="1600"/>
              </a:spcBef>
              <a:buClr>
                <a:srgbClr val="00C7D9"/>
              </a:buClr>
              <a:buFont typeface="Arial" charset="0"/>
              <a:buChar char="•"/>
              <a:tabLst>
                <a:tab pos="5153025" algn="l"/>
              </a:tabLst>
            </a:pPr>
            <a:r>
              <a:rPr lang="ru-RU" sz="2200" dirty="0" smtClean="0">
                <a:latin typeface="Helvetica Neue Light" charset="0"/>
                <a:ea typeface="Helvetica Neue Light" charset="0"/>
                <a:cs typeface="Helvetica Neue Light" charset="0"/>
              </a:rPr>
              <a:t>Казахстанский углеродный рынок </a:t>
            </a:r>
            <a:r>
              <a:rPr lang="ru-RU" sz="2200" dirty="0" smtClean="0">
                <a:latin typeface="Helvetica Neue Light" charset="0"/>
                <a:ea typeface="Helvetica Neue Light" charset="0"/>
                <a:cs typeface="Helvetica Neue Light" charset="0"/>
              </a:rPr>
              <a:t>перезапустился </a:t>
            </a:r>
            <a:r>
              <a:rPr lang="ru-RU" sz="2200" dirty="0" smtClean="0">
                <a:latin typeface="Helvetica Neue Light" charset="0"/>
                <a:ea typeface="Helvetica Neue Light" charset="0"/>
                <a:cs typeface="Helvetica Neue Light" charset="0"/>
              </a:rPr>
              <a:t>с января 2018</a:t>
            </a:r>
            <a:endParaRPr lang="en-US" sz="2200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93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Прямоугольник 60"/>
          <p:cNvSpPr/>
          <p:nvPr/>
        </p:nvSpPr>
        <p:spPr>
          <a:xfrm>
            <a:off x="10972800" y="6356350"/>
            <a:ext cx="1219200" cy="395105"/>
          </a:xfrm>
          <a:prstGeom prst="rect">
            <a:avLst/>
          </a:prstGeom>
          <a:gradFill>
            <a:gsLst>
              <a:gs pos="100000">
                <a:srgbClr val="00C7D9"/>
              </a:gs>
              <a:gs pos="0">
                <a:srgbClr val="37ECC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Фонд "Русский углерод"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DAO IPCI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A042-5BE8-404B-8469-C3CC069F5BE7}" type="slidenum">
              <a:rPr lang="ru-RU" smtClean="0">
                <a:solidFill>
                  <a:schemeClr val="bg1"/>
                </a:solidFill>
              </a:r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7" name="Заголовок 1"/>
          <p:cNvSpPr txBox="1">
            <a:spLocks/>
          </p:cNvSpPr>
          <p:nvPr/>
        </p:nvSpPr>
        <p:spPr>
          <a:xfrm>
            <a:off x="432878" y="261486"/>
            <a:ext cx="11298948" cy="1007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600" dirty="0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Преимущества </a:t>
            </a:r>
            <a:r>
              <a:rPr lang="ru-RU" sz="3600" dirty="0" err="1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блокчейна</a:t>
            </a:r>
            <a:r>
              <a:rPr lang="ru-RU" sz="3600" dirty="0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 для зеленой экономики</a:t>
            </a:r>
            <a:endParaRPr lang="ru-RU" sz="3600" dirty="0">
              <a:solidFill>
                <a:srgbClr val="1A146E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8" name="Подзаголовок 9"/>
          <p:cNvSpPr txBox="1">
            <a:spLocks/>
          </p:cNvSpPr>
          <p:nvPr/>
        </p:nvSpPr>
        <p:spPr>
          <a:xfrm>
            <a:off x="432878" y="1388306"/>
            <a:ext cx="5736342" cy="5138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1600"/>
              </a:spcBef>
              <a:buClr>
                <a:srgbClr val="00C7D9"/>
              </a:buClr>
              <a:buFont typeface="Arial" charset="0"/>
              <a:buChar char="•"/>
              <a:tabLst>
                <a:tab pos="5153025" algn="l"/>
              </a:tabLst>
            </a:pPr>
            <a:r>
              <a:rPr lang="ru-RU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Прозрачность и доверие</a:t>
            </a:r>
            <a:endParaRPr lang="en-US" sz="2400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285750" indent="-285750">
              <a:spcBef>
                <a:spcPts val="1600"/>
              </a:spcBef>
              <a:buClr>
                <a:srgbClr val="00C7D9"/>
              </a:buClr>
              <a:buFont typeface="Arial" charset="0"/>
              <a:buChar char="•"/>
              <a:tabLst>
                <a:tab pos="5153025" algn="l"/>
              </a:tabLst>
            </a:pPr>
            <a:r>
              <a:rPr lang="ru-RU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Снижение транзакционных издержек</a:t>
            </a:r>
          </a:p>
          <a:p>
            <a:pPr marL="285750" indent="-285750">
              <a:spcBef>
                <a:spcPts val="1600"/>
              </a:spcBef>
              <a:buClr>
                <a:srgbClr val="00C7D9"/>
              </a:buClr>
              <a:buFont typeface="Arial" charset="0"/>
              <a:buChar char="•"/>
              <a:tabLst>
                <a:tab pos="5153025" algn="l"/>
              </a:tabLst>
            </a:pPr>
            <a:r>
              <a:rPr lang="ru-RU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Исключение посредников и повышение доступности для широкого круга инвестора</a:t>
            </a:r>
          </a:p>
          <a:p>
            <a:pPr marL="285750" indent="-285750">
              <a:spcBef>
                <a:spcPts val="1600"/>
              </a:spcBef>
              <a:buClr>
                <a:srgbClr val="00C7D9"/>
              </a:buClr>
              <a:buFont typeface="Arial" charset="0"/>
              <a:buChar char="•"/>
              <a:tabLst>
                <a:tab pos="5153025" algn="l"/>
              </a:tabLst>
            </a:pPr>
            <a:r>
              <a:rPr lang="ru-RU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Интеграция разрозненных рынков зеленых финансов</a:t>
            </a:r>
          </a:p>
          <a:p>
            <a:pPr marL="285750" indent="-285750">
              <a:spcBef>
                <a:spcPts val="1600"/>
              </a:spcBef>
              <a:buClr>
                <a:srgbClr val="00C7D9"/>
              </a:buClr>
              <a:buFont typeface="Arial" charset="0"/>
              <a:buChar char="•"/>
              <a:tabLst>
                <a:tab pos="5153025" algn="l"/>
              </a:tabLst>
            </a:pPr>
            <a:r>
              <a:rPr lang="ru-RU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Привлечение инвестиций в экологические проекты</a:t>
            </a:r>
          </a:p>
          <a:p>
            <a:pPr marL="285750" indent="-285750">
              <a:spcBef>
                <a:spcPts val="1600"/>
              </a:spcBef>
              <a:buClr>
                <a:srgbClr val="00C7D9"/>
              </a:buClr>
              <a:buFont typeface="Arial" charset="0"/>
              <a:buChar char="•"/>
              <a:tabLst>
                <a:tab pos="5153025" algn="l"/>
              </a:tabLst>
            </a:pPr>
            <a:r>
              <a:rPr lang="ru-RU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Обход ограничений и сложных банковских процедур</a:t>
            </a:r>
          </a:p>
          <a:p>
            <a:pPr marL="285750" indent="-285750">
              <a:spcBef>
                <a:spcPts val="1600"/>
              </a:spcBef>
              <a:buClr>
                <a:srgbClr val="00C7D9"/>
              </a:buClr>
              <a:buFont typeface="Arial" charset="0"/>
              <a:buChar char="•"/>
              <a:tabLst>
                <a:tab pos="5153025" algn="l"/>
              </a:tabLst>
            </a:pPr>
            <a:endParaRPr lang="en-US" sz="2200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7334751" y="6219967"/>
            <a:ext cx="2853519" cy="5390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*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На основе презентации РКИК ООН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60" name="Изображение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958" y="1106197"/>
            <a:ext cx="5307843" cy="534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0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001" y="1416594"/>
            <a:ext cx="7209999" cy="502571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972800" y="6356350"/>
            <a:ext cx="1219200" cy="395105"/>
          </a:xfrm>
          <a:prstGeom prst="rect">
            <a:avLst/>
          </a:prstGeom>
          <a:gradFill>
            <a:gsLst>
              <a:gs pos="100000">
                <a:srgbClr val="00C7D9"/>
              </a:gs>
              <a:gs pos="0">
                <a:srgbClr val="37ECC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2230" y="-613161"/>
            <a:ext cx="11228908" cy="2029755"/>
          </a:xfrm>
        </p:spPr>
        <p:txBody>
          <a:bodyPr>
            <a:normAutofit/>
          </a:bodyPr>
          <a:lstStyle/>
          <a:p>
            <a:pPr algn="l"/>
            <a:r>
              <a:rPr lang="ru-RU" sz="3600" dirty="0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DAO IPCI – блокчейн </a:t>
            </a:r>
            <a:r>
              <a:rPr lang="ru-RU" sz="3600" dirty="0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инфраструктура </a:t>
            </a:r>
            <a:r>
              <a:rPr lang="ru-RU" sz="3600" dirty="0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для </a:t>
            </a:r>
            <a:r>
              <a:rPr lang="ru-RU" sz="3600" dirty="0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зеленой экономики и </a:t>
            </a:r>
            <a:r>
              <a:rPr lang="ru-RU" sz="3600" dirty="0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финансовых инструментов</a:t>
            </a:r>
            <a:endParaRPr lang="ru-RU" sz="3600" dirty="0">
              <a:solidFill>
                <a:srgbClr val="1A146E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A042-5BE8-404B-8469-C3CC069F5BE7}" type="slidenum">
              <a:rPr lang="ru-RU" smtClean="0">
                <a:solidFill>
                  <a:schemeClr val="bg1"/>
                </a:solidFill>
              </a:r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одзаголовок 9"/>
          <p:cNvSpPr>
            <a:spLocks noGrp="1"/>
          </p:cNvSpPr>
          <p:nvPr>
            <p:ph type="subTitle" idx="1"/>
          </p:nvPr>
        </p:nvSpPr>
        <p:spPr>
          <a:xfrm>
            <a:off x="412230" y="1915946"/>
            <a:ext cx="4596498" cy="3983317"/>
          </a:xfrm>
        </p:spPr>
        <p:txBody>
          <a:bodyPr>
            <a:normAutofit fontScale="92500"/>
          </a:bodyPr>
          <a:lstStyle/>
          <a:p>
            <a:pPr marL="285750" indent="-285750" algn="l">
              <a:buClr>
                <a:srgbClr val="00C7D9"/>
              </a:buClr>
              <a:buFont typeface="Arial" charset="0"/>
              <a:buChar char="•"/>
            </a:pPr>
            <a:r>
              <a:rPr lang="ru-RU" dirty="0" smtClean="0">
                <a:latin typeface="Helvetica Neue Light" charset="0"/>
                <a:ea typeface="Helvetica Neue Light" charset="0"/>
                <a:cs typeface="Helvetica Neue Light" charset="0"/>
              </a:rPr>
              <a:t>Первая </a:t>
            </a:r>
            <a:r>
              <a:rPr lang="ru-RU" dirty="0">
                <a:latin typeface="Helvetica Neue Light" charset="0"/>
                <a:ea typeface="Helvetica Neue Light" charset="0"/>
                <a:cs typeface="Helvetica Neue Light" charset="0"/>
              </a:rPr>
              <a:t>в мире распределенная децентрализованная экосистема для учета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dirty="0">
                <a:latin typeface="Helvetica Neue Light" charset="0"/>
                <a:ea typeface="Helvetica Neue Light" charset="0"/>
                <a:cs typeface="Helvetica Neue Light" charset="0"/>
              </a:rPr>
              <a:t>экологических обязательств </a:t>
            </a:r>
            <a:r>
              <a:rPr lang="ru-RU" dirty="0" smtClean="0">
                <a:latin typeface="Helvetica Neue Light" charset="0"/>
                <a:ea typeface="Helvetica Neue Light" charset="0"/>
                <a:cs typeface="Helvetica Neue Light" charset="0"/>
              </a:rPr>
              <a:t>     и для проведения </a:t>
            </a:r>
            <a:r>
              <a:rPr lang="ru-RU" dirty="0">
                <a:latin typeface="Helvetica Neue Light" charset="0"/>
                <a:ea typeface="Helvetica Neue Light" charset="0"/>
                <a:cs typeface="Helvetica Neue Light" charset="0"/>
              </a:rPr>
              <a:t>операций с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dirty="0">
                <a:latin typeface="Helvetica Neue Light" charset="0"/>
                <a:ea typeface="Helvetica Neue Light" charset="0"/>
                <a:cs typeface="Helvetica Neue Light" charset="0"/>
              </a:rPr>
              <a:t>экологическими активами на основе «умных контрактов» </a:t>
            </a:r>
            <a:r>
              <a:rPr lang="ru-RU" dirty="0" smtClean="0">
                <a:latin typeface="Helvetica Neue Light" charset="0"/>
                <a:ea typeface="Helvetica Neue Light" charset="0"/>
                <a:cs typeface="Helvetica Neue Light" charset="0"/>
              </a:rPr>
              <a:t>       и </a:t>
            </a:r>
            <a:r>
              <a:rPr lang="ru-RU" dirty="0">
                <a:latin typeface="Helvetica Neue Light" charset="0"/>
                <a:ea typeface="Helvetica Neue Light" charset="0"/>
                <a:cs typeface="Helvetica Neue Light" charset="0"/>
              </a:rPr>
              <a:t>технологии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ru-RU" dirty="0">
                <a:latin typeface="Helvetica Neue Light" charset="0"/>
                <a:ea typeface="Helvetica Neue Light" charset="0"/>
                <a:cs typeface="Helvetica Neue Light" charset="0"/>
              </a:rPr>
              <a:t>«</a:t>
            </a:r>
            <a:r>
              <a:rPr lang="ru-RU" dirty="0" err="1">
                <a:latin typeface="Helvetica Neue Light" charset="0"/>
                <a:ea typeface="Helvetica Neue Light" charset="0"/>
                <a:cs typeface="Helvetica Neue Light" charset="0"/>
              </a:rPr>
              <a:t>блокчейн</a:t>
            </a:r>
            <a:r>
              <a:rPr lang="ru-RU" dirty="0" smtClean="0">
                <a:latin typeface="Helvetica Neue Light" charset="0"/>
                <a:ea typeface="Helvetica Neue Light" charset="0"/>
                <a:cs typeface="Helvetica Neue Light" charset="0"/>
              </a:rPr>
              <a:t>».</a:t>
            </a:r>
          </a:p>
          <a:p>
            <a:pPr marL="285750" indent="-285750" algn="l">
              <a:buClr>
                <a:srgbClr val="00C7D9"/>
              </a:buClr>
              <a:buFont typeface="Arial" charset="0"/>
              <a:buChar char="•"/>
            </a:pPr>
            <a:endParaRPr lang="ru-RU" sz="500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285750" indent="-285750" algn="l">
              <a:buClr>
                <a:srgbClr val="00C7D9"/>
              </a:buClr>
              <a:buFont typeface="Arial" charset="0"/>
              <a:buChar char="•"/>
            </a:pPr>
            <a:r>
              <a:rPr lang="ru-RU" dirty="0">
                <a:latin typeface="Helvetica Neue Light" charset="0"/>
                <a:ea typeface="Helvetica Neue Light" charset="0"/>
                <a:cs typeface="Helvetica Neue Light" charset="0"/>
              </a:rPr>
              <a:t>Ц</a:t>
            </a:r>
            <a:r>
              <a:rPr lang="ru-RU" dirty="0" smtClean="0">
                <a:latin typeface="Helvetica Neue Light" charset="0"/>
                <a:ea typeface="Helvetica Neue Light" charset="0"/>
                <a:cs typeface="Helvetica Neue Light" charset="0"/>
              </a:rPr>
              <a:t>ель - привлечение инвестиций в </a:t>
            </a:r>
            <a:r>
              <a:rPr lang="ru-RU" dirty="0" err="1" smtClean="0">
                <a:latin typeface="Helvetica Neue Light" charset="0"/>
                <a:ea typeface="Helvetica Neue Light" charset="0"/>
                <a:cs typeface="Helvetica Neue Light" charset="0"/>
              </a:rPr>
              <a:t>экопроекты</a:t>
            </a:r>
            <a:r>
              <a:rPr lang="ru-RU" dirty="0" smtClean="0">
                <a:latin typeface="Helvetica Neue Light" charset="0"/>
                <a:ea typeface="Helvetica Neue Light" charset="0"/>
                <a:cs typeface="Helvetica Neue Light" charset="0"/>
              </a:rPr>
              <a:t> и объединение мировых экологических рынков</a:t>
            </a: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25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972800" y="6356350"/>
            <a:ext cx="1219200" cy="395105"/>
          </a:xfrm>
          <a:prstGeom prst="rect">
            <a:avLst/>
          </a:prstGeom>
          <a:gradFill>
            <a:gsLst>
              <a:gs pos="100000">
                <a:srgbClr val="00C7D9"/>
              </a:gs>
              <a:gs pos="0">
                <a:srgbClr val="37ECC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Фонд "Русский углерод"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DAO IPCI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A042-5BE8-404B-8469-C3CC069F5BE7}" type="slidenum">
              <a:rPr lang="ru-RU" smtClean="0">
                <a:solidFill>
                  <a:schemeClr val="bg1"/>
                </a:solidFill>
              </a:r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0373" y="1484313"/>
            <a:ext cx="11251253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Clr>
                <a:srgbClr val="00C7D9"/>
              </a:buClr>
              <a:buFont typeface="Arial" charset="0"/>
              <a:buChar char="•"/>
            </a:pPr>
            <a:r>
              <a:rPr lang="ru-RU" sz="3200" dirty="0" smtClean="0">
                <a:latin typeface="Helvetica Neue Light" charset="0"/>
                <a:ea typeface="Helvetica Neue Light" charset="0"/>
                <a:cs typeface="Helvetica Neue Light" charset="0"/>
              </a:rPr>
              <a:t>Выпуск зеленых облигаций</a:t>
            </a:r>
          </a:p>
          <a:p>
            <a:pPr marL="285750" indent="-285750" algn="just">
              <a:spcBef>
                <a:spcPts val="600"/>
              </a:spcBef>
              <a:buClr>
                <a:srgbClr val="00C7D9"/>
              </a:buClr>
              <a:buFont typeface="Arial" charset="0"/>
              <a:buChar char="•"/>
            </a:pPr>
            <a:r>
              <a:rPr lang="ru-RU" sz="3200" dirty="0" smtClean="0">
                <a:latin typeface="Helvetica Neue Light" charset="0"/>
                <a:ea typeface="Helvetica Neue Light" charset="0"/>
                <a:cs typeface="Helvetica Neue Light" charset="0"/>
              </a:rPr>
              <a:t>Выпуск зеленых сертификатов</a:t>
            </a:r>
          </a:p>
          <a:p>
            <a:pPr marL="285750" indent="-285750" algn="just">
              <a:spcBef>
                <a:spcPts val="600"/>
              </a:spcBef>
              <a:buClr>
                <a:srgbClr val="00C7D9"/>
              </a:buClr>
              <a:buFont typeface="Arial" charset="0"/>
              <a:buChar char="•"/>
            </a:pPr>
            <a:r>
              <a:rPr lang="ru-RU" sz="3200" dirty="0" err="1" smtClean="0">
                <a:latin typeface="Helvetica Neue Light" charset="0"/>
                <a:ea typeface="Helvetica Neue Light" charset="0"/>
                <a:cs typeface="Helvetica Neue Light" charset="0"/>
              </a:rPr>
              <a:t>Низкоуглеродный</a:t>
            </a:r>
            <a:r>
              <a:rPr lang="ru-RU" sz="3200" dirty="0" smtClean="0">
                <a:latin typeface="Helvetica Neue Light" charset="0"/>
                <a:ea typeface="Helvetica Neue Light" charset="0"/>
                <a:cs typeface="Helvetica Neue Light" charset="0"/>
              </a:rPr>
              <a:t> экспорт</a:t>
            </a:r>
          </a:p>
          <a:p>
            <a:pPr marL="285750" indent="-285750" algn="just">
              <a:spcBef>
                <a:spcPts val="600"/>
              </a:spcBef>
              <a:buClr>
                <a:srgbClr val="00C7D9"/>
              </a:buClr>
              <a:buFont typeface="Arial" charset="0"/>
              <a:buChar char="•"/>
            </a:pPr>
            <a:r>
              <a:rPr lang="ru-RU" sz="3200" dirty="0" smtClean="0">
                <a:latin typeface="Helvetica Neue Light" charset="0"/>
                <a:ea typeface="Helvetica Neue Light" charset="0"/>
                <a:cs typeface="Helvetica Neue Light" charset="0"/>
              </a:rPr>
              <a:t>Выпуск углеродных единиц </a:t>
            </a:r>
          </a:p>
          <a:p>
            <a:pPr marL="285750" indent="-285750" algn="just">
              <a:spcBef>
                <a:spcPts val="600"/>
              </a:spcBef>
              <a:buClr>
                <a:srgbClr val="00C7D9"/>
              </a:buClr>
              <a:buFont typeface="Arial" charset="0"/>
              <a:buChar char="•"/>
            </a:pPr>
            <a:r>
              <a:rPr lang="ru-RU" sz="3200" dirty="0" smtClean="0">
                <a:latin typeface="Helvetica Neue Light" charset="0"/>
                <a:ea typeface="Helvetica Neue Light" charset="0"/>
                <a:cs typeface="Helvetica Neue Light" charset="0"/>
              </a:rPr>
              <a:t>Национальные углеродные рынки </a:t>
            </a:r>
          </a:p>
          <a:p>
            <a:pPr marL="285750" indent="-285750" algn="just">
              <a:spcBef>
                <a:spcPts val="600"/>
              </a:spcBef>
              <a:buClr>
                <a:srgbClr val="00C7D9"/>
              </a:buClr>
              <a:buFont typeface="Arial" charset="0"/>
              <a:buChar char="•"/>
            </a:pPr>
            <a:r>
              <a:rPr lang="ru-RU" sz="3200" dirty="0" smtClean="0">
                <a:latin typeface="Helvetica Neue Light" charset="0"/>
                <a:ea typeface="Helvetica Neue Light" charset="0"/>
                <a:cs typeface="Helvetica Neue Light" charset="0"/>
              </a:rPr>
              <a:t>Статья 6 Парижского Соглашения</a:t>
            </a:r>
          </a:p>
          <a:p>
            <a:pPr marL="285750" indent="-285750" algn="just">
              <a:spcBef>
                <a:spcPts val="600"/>
              </a:spcBef>
              <a:buClr>
                <a:srgbClr val="00C7D9"/>
              </a:buClr>
              <a:buFont typeface="Arial" charset="0"/>
              <a:buChar char="•"/>
            </a:pPr>
            <a:r>
              <a:rPr lang="ru-RU" sz="3200" dirty="0" smtClean="0">
                <a:latin typeface="Helvetica Neue Light" charset="0"/>
                <a:ea typeface="Helvetica Neue Light" charset="0"/>
                <a:cs typeface="Helvetica Neue Light" charset="0"/>
              </a:rPr>
              <a:t>Умный город</a:t>
            </a:r>
            <a:endParaRPr lang="ru-RU" sz="3200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285750" indent="-285750">
              <a:buClr>
                <a:srgbClr val="00C7D9"/>
              </a:buClr>
              <a:buFont typeface="Arial" charset="0"/>
              <a:buChar char="•"/>
            </a:pPr>
            <a:endParaRPr lang="ru-RU" sz="22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89885" y="419186"/>
            <a:ext cx="10822296" cy="757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Применение блокчейн платформы </a:t>
            </a:r>
            <a:r>
              <a:rPr lang="en-US" sz="3600" dirty="0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DAO IPCI </a:t>
            </a:r>
            <a:endParaRPr lang="ru-RU" sz="3600" dirty="0">
              <a:solidFill>
                <a:srgbClr val="1A146E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57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34050" y="104168"/>
            <a:ext cx="11101397" cy="135462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1A146E"/>
                </a:solidFill>
                <a:latin typeface="Arial" charset="0"/>
                <a:ea typeface="Arial" charset="0"/>
                <a:cs typeface="Arial" charset="0"/>
              </a:rPr>
              <a:t>Виды экологических проектов</a:t>
            </a:r>
            <a:endParaRPr lang="ru-RU" sz="3600" dirty="0">
              <a:solidFill>
                <a:srgbClr val="1A146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628E4-C9A1-404F-A178-C787EAB154A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40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gyazo.com/a12b5a7e96150e53205a9c1897826e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688759"/>
            <a:ext cx="4875648" cy="398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2913" y="5760703"/>
            <a:ext cx="40815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Avenir Next Medium" charset="0"/>
                <a:ea typeface="Avenir Next Medium" charset="0"/>
                <a:cs typeface="Avenir Next Medium" charset="0"/>
              </a:rPr>
              <a:t>Текущий </a:t>
            </a:r>
            <a:r>
              <a:rPr lang="ru-RU" sz="2400" smtClean="0">
                <a:latin typeface="Avenir Next Medium" charset="0"/>
                <a:ea typeface="Avenir Next Medium" charset="0"/>
                <a:cs typeface="Avenir Next Medium" charset="0"/>
              </a:rPr>
              <a:t>вид приложения</a:t>
            </a:r>
            <a:endParaRPr lang="ru-RU" sz="2400" dirty="0"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90461" y="5873871"/>
            <a:ext cx="31165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smtClean="0">
                <a:latin typeface="Avenir Next Medium" charset="0"/>
                <a:ea typeface="Avenir Next Medium" charset="0"/>
                <a:cs typeface="Avenir Next Medium" charset="0"/>
              </a:rPr>
              <a:t>Новая версия </a:t>
            </a:r>
            <a:r>
              <a:rPr lang="en-US" sz="2400" dirty="0" smtClean="0">
                <a:latin typeface="Avenir Next Medium" charset="0"/>
                <a:ea typeface="Avenir Next Medium" charset="0"/>
                <a:cs typeface="Avenir Next Medium" charset="0"/>
              </a:rPr>
              <a:t>2018 </a:t>
            </a:r>
            <a:endParaRPr lang="ru-RU" sz="2400" dirty="0"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42913" y="170096"/>
            <a:ext cx="11519890" cy="1094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500" dirty="0" smtClean="0">
                <a:solidFill>
                  <a:srgbClr val="1A146E"/>
                </a:solidFill>
                <a:latin typeface="Helvetica Neue" charset="0"/>
                <a:ea typeface="Helvetica Neue" charset="0"/>
                <a:cs typeface="Helvetica Neue" charset="0"/>
              </a:rPr>
              <a:t>Доступ к зеленым финансам из любой точки мира через приложение минуя санкции</a:t>
            </a:r>
            <a:endParaRPr lang="ru-RU" sz="3500" dirty="0">
              <a:solidFill>
                <a:srgbClr val="1A146E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721" y="1563057"/>
            <a:ext cx="6316756" cy="4242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87" y="6272213"/>
            <a:ext cx="1997554" cy="55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0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6602</TotalTime>
  <Words>576</Words>
  <Application>Microsoft Macintosh PowerPoint</Application>
  <PresentationFormat>Широкоэкранный</PresentationFormat>
  <Paragraphs>130</Paragraphs>
  <Slides>16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Avenir Next Medium</vt:lpstr>
      <vt:lpstr>Calibri</vt:lpstr>
      <vt:lpstr>Calibri Light</vt:lpstr>
      <vt:lpstr>Helvetica Neue</vt:lpstr>
      <vt:lpstr>Helvetica Neue Light</vt:lpstr>
      <vt:lpstr>Hero</vt:lpstr>
      <vt:lpstr>Lato Medium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DAO IPCI – блокчейн инфраструктура для зеленой экономики и финансовых инструментов</vt:lpstr>
      <vt:lpstr>Презентация PowerPoint</vt:lpstr>
      <vt:lpstr>Виды экологических проектов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Контакты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DAO IPCI</dc:title>
  <dc:creator>пользователь Microsoft Office</dc:creator>
  <cp:lastModifiedBy>пользователь Microsoft Office</cp:lastModifiedBy>
  <cp:revision>152</cp:revision>
  <cp:lastPrinted>2017-06-05T10:20:15Z</cp:lastPrinted>
  <dcterms:created xsi:type="dcterms:W3CDTF">2017-03-22T20:28:09Z</dcterms:created>
  <dcterms:modified xsi:type="dcterms:W3CDTF">2018-03-22T12:08:24Z</dcterms:modified>
</cp:coreProperties>
</file>