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9"/>
  </p:notesMasterIdLst>
  <p:sldIdLst>
    <p:sldId id="259" r:id="rId2"/>
    <p:sldId id="314" r:id="rId3"/>
    <p:sldId id="315" r:id="rId4"/>
    <p:sldId id="316" r:id="rId5"/>
    <p:sldId id="317" r:id="rId6"/>
    <p:sldId id="318" r:id="rId7"/>
    <p:sldId id="302" r:id="rId8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87D3B"/>
    <a:srgbClr val="90C253"/>
    <a:srgbClr val="3E9B3F"/>
    <a:srgbClr val="2E5E33"/>
    <a:srgbClr val="43AD34"/>
    <a:srgbClr val="00B050"/>
    <a:srgbClr val="00DEA2"/>
    <a:srgbClr val="02F8B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29"/>
  </p:normalViewPr>
  <p:slideViewPr>
    <p:cSldViewPr snapToGrid="0" snapToObjects="1">
      <p:cViewPr varScale="1">
        <p:scale>
          <a:sx n="113" d="100"/>
          <a:sy n="113" d="100"/>
        </p:scale>
        <p:origin x="-38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65B24-C15E-354D-B740-8E03393FE86C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C6664-3A74-6240-A75F-B04C592DF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38949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4829-285D-6041-925F-E8CBFF4841D3}" type="datetime1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AF6C-F812-5D42-B78D-F2EDFB33E1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2634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6860-0D76-104C-AA83-F30507E8C258}" type="datetime1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AF6C-F812-5D42-B78D-F2EDFB33E1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612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2C5B-E9EA-FC47-90D5-14F144816957}" type="datetime1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AF6C-F812-5D42-B78D-F2EDFB33E1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99233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1C90-97D1-8F4C-81E6-9E7B4D66B830}" type="datetime1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AF6C-F812-5D42-B78D-F2EDFB33E1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929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2D383-2C2A-EB45-8A39-83DFDD351131}" type="datetime1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AF6C-F812-5D42-B78D-F2EDFB33E1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5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60B7-8275-F44F-A689-0E37A8872804}" type="datetime1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AF6C-F812-5D42-B78D-F2EDFB33E1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967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0175-E321-5540-9FEE-2F051594DBBF}" type="datetime1">
              <a:rPr lang="ru-RU" smtClean="0"/>
              <a:pPr/>
              <a:t>22.03.2018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AF6C-F812-5D42-B78D-F2EDFB33E1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7384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E1606-F2DC-B84C-869A-0F1007732FCE}" type="datetime1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AF6C-F812-5D42-B78D-F2EDFB33E1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503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3BAA1-AC2C-5443-86FE-2B059F9298C1}" type="datetime1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AF6C-F812-5D42-B78D-F2EDFB33E1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802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48A02-5C2D-6D48-8EEA-D3BD5A1FB0EF}" type="datetime1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AF6C-F812-5D42-B78D-F2EDFB33E1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5575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E214-8226-F340-BC47-5C393A9F7169}" type="datetime1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AF6C-F812-5D42-B78D-F2EDFB33E1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5383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5FD9E-0DC1-1441-BD44-E64C463C54DF}" type="datetime1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744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D1A7AF6C-F812-5D42-B78D-F2EDFB33E1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5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png"/><Relationship Id="rId4" Type="http://schemas.openxmlformats.org/officeDocument/2006/relationships/image" Target="../media/image2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hyperlink" Target="https://ria.ru/economy/20150121/1043566553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29154" b="26058"/>
          <a:stretch/>
        </p:blipFill>
        <p:spPr>
          <a:xfrm>
            <a:off x="7032789" y="1477810"/>
            <a:ext cx="5159211" cy="5380190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6A1C7F42-9CF9-4B7E-9225-990C2AE28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6951" y="1687037"/>
            <a:ext cx="5089311" cy="2554545"/>
          </a:xfrm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3200" b="1" dirty="0" smtClean="0">
                <a:solidFill>
                  <a:srgbClr val="3E9B3F"/>
                </a:solidFill>
                <a:latin typeface="Arial" charset="0"/>
                <a:ea typeface="Arial" charset="0"/>
                <a:cs typeface="Arial" charset="0"/>
              </a:rPr>
              <a:t>«ЗЕЛЁНАЯ» ЭКОНОМИКА</a:t>
            </a:r>
            <a:r>
              <a:rPr lang="ru-RU" sz="32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ru-RU" sz="32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ru-RU" sz="32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КАК ПРИВЛЕЧЬ ИНВЕСТИЦИИ В «ЗЕЛЕНЫЕ» ПРОЕКТЫ</a:t>
            </a:r>
            <a:endParaRPr lang="ru-RU" sz="320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9CF6A5B9-DE24-4080-906D-93846C93A6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7291" y="5736907"/>
            <a:ext cx="4860638" cy="872034"/>
          </a:xfr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ru-RU" sz="1800" b="1" dirty="0" err="1" smtClean="0">
                <a:latin typeface="Arial" charset="0"/>
                <a:ea typeface="Arial" charset="0"/>
                <a:cs typeface="Arial" charset="0"/>
              </a:rPr>
              <a:t>Земцов</a:t>
            </a:r>
            <a:r>
              <a:rPr lang="ru-RU" sz="1800" b="1" dirty="0" smtClean="0">
                <a:latin typeface="Arial" charset="0"/>
                <a:ea typeface="Arial" charset="0"/>
                <a:cs typeface="Arial" charset="0"/>
              </a:rPr>
              <a:t> Роман Геннадьевич</a:t>
            </a:r>
            <a:r>
              <a:rPr lang="ru-RU" sz="1800" b="1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ru-RU" sz="1800" b="1" dirty="0">
                <a:latin typeface="Arial" charset="0"/>
                <a:ea typeface="Arial" charset="0"/>
                <a:cs typeface="Arial" charset="0"/>
              </a:rPr>
            </a:br>
            <a:r>
              <a:rPr lang="ru-RU" sz="1800" i="1" dirty="0">
                <a:latin typeface="Arial" charset="0"/>
                <a:ea typeface="Arial" charset="0"/>
                <a:cs typeface="Arial" charset="0"/>
              </a:rPr>
              <a:t>март 2018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79" y="103985"/>
            <a:ext cx="2085622" cy="51541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522" y="1866362"/>
            <a:ext cx="3583163" cy="358316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3620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3754" y="233177"/>
            <a:ext cx="10673158" cy="757130"/>
          </a:xfrm>
        </p:spPr>
        <p:txBody>
          <a:bodyPr wrap="square" anchor="ctr">
            <a:spAutoFit/>
          </a:bodyPr>
          <a:lstStyle/>
          <a:p>
            <a:pPr algn="l"/>
            <a:r>
              <a:rPr lang="ru-RU" sz="2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ТЕКУЩАЯ МОДЕЛЬ ИСПОЛЬЗОВАНИЯ ОГРАНИЧЕННЫХ РЕСУРСОВ ПЛАНЕТЫ ЛИШИТ БУДУЩЕГО СЛЕДУЮЩИЕ ПОКОЛЕНИЯ </a:t>
            </a:r>
          </a:p>
        </p:txBody>
      </p:sp>
      <p:grpSp>
        <p:nvGrpSpPr>
          <p:cNvPr id="4" name="Группа 101"/>
          <p:cNvGrpSpPr/>
          <p:nvPr/>
        </p:nvGrpSpPr>
        <p:grpSpPr>
          <a:xfrm>
            <a:off x="351717" y="1214056"/>
            <a:ext cx="7146289" cy="5125541"/>
            <a:chOff x="317849" y="1214056"/>
            <a:chExt cx="7146289" cy="512554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10800000">
              <a:off x="559148" y="1724310"/>
              <a:ext cx="3962400" cy="3760708"/>
            </a:xfrm>
            <a:prstGeom prst="rect">
              <a:avLst/>
            </a:prstGeom>
          </p:spPr>
        </p:pic>
        <p:pic>
          <p:nvPicPr>
            <p:cNvPr id="24" name="Рисунок 2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10800000">
              <a:off x="1897318" y="3020465"/>
              <a:ext cx="1312396" cy="134054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638606" y="2191956"/>
              <a:ext cx="179074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экономическое развитие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2606" y="4135056"/>
              <a:ext cx="133354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социальный прогресс</a:t>
              </a:r>
              <a:endParaRPr lang="ru-RU" sz="11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61006" y="4135056"/>
              <a:ext cx="1536743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о</a:t>
              </a:r>
              <a:r>
                <a:rPr lang="ru-RU" sz="1100" b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тветственность </a:t>
              </a:r>
              <a:r>
                <a:rPr lang="ru-RU" sz="11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за окружающую среду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76065" y="3550229"/>
              <a:ext cx="154122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>
                  <a:solidFill>
                    <a:srgbClr val="2E5E33"/>
                  </a:solidFill>
                  <a:latin typeface="Arial" charset="0"/>
                  <a:ea typeface="Arial" charset="0"/>
                  <a:cs typeface="Arial" charset="0"/>
                </a:rPr>
                <a:t>УСТОЙЧИВОЕ РАЗВИТИЕ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90949" y="1214056"/>
              <a:ext cx="2844843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charset="0"/>
                <a:buChar char="•"/>
              </a:pPr>
              <a:r>
                <a:rPr lang="ru-RU" sz="1100" dirty="0">
                  <a:latin typeface="Arial" charset="0"/>
                  <a:ea typeface="Arial" charset="0"/>
                  <a:cs typeface="Arial" charset="0"/>
                </a:rPr>
                <a:t>Инновации</a:t>
              </a:r>
            </a:p>
            <a:p>
              <a:pPr marL="171450" indent="-171450">
                <a:buFont typeface="Arial" charset="0"/>
                <a:buChar char="•"/>
              </a:pPr>
              <a:r>
                <a:rPr lang="ru-RU" sz="1100" dirty="0">
                  <a:latin typeface="Arial" charset="0"/>
                  <a:ea typeface="Arial" charset="0"/>
                  <a:cs typeface="Arial" charset="0"/>
                </a:rPr>
                <a:t>Управление рисками</a:t>
              </a:r>
            </a:p>
            <a:p>
              <a:pPr marL="171450" indent="-171450">
                <a:buFont typeface="Arial" charset="0"/>
                <a:buChar char="•"/>
              </a:pPr>
              <a:r>
                <a:rPr lang="ru-RU" sz="1100" dirty="0">
                  <a:latin typeface="Arial" charset="0"/>
                  <a:ea typeface="Arial" charset="0"/>
                  <a:cs typeface="Arial" charset="0"/>
                </a:rPr>
                <a:t>Экспансия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34006" y="5570156"/>
              <a:ext cx="259383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charset="0"/>
                <a:buChar char="•"/>
              </a:pPr>
              <a:r>
                <a:rPr lang="ru-RU" sz="1100" dirty="0">
                  <a:latin typeface="Arial" charset="0"/>
                  <a:ea typeface="Arial" charset="0"/>
                  <a:cs typeface="Arial" charset="0"/>
                </a:rPr>
                <a:t>Сохранение чистого воздуха </a:t>
              </a:r>
              <a:br>
                <a:rPr lang="ru-RU" sz="1100" dirty="0">
                  <a:latin typeface="Arial" charset="0"/>
                  <a:ea typeface="Arial" charset="0"/>
                  <a:cs typeface="Arial" charset="0"/>
                </a:rPr>
              </a:br>
              <a:r>
                <a:rPr lang="ru-RU" sz="1100" dirty="0">
                  <a:latin typeface="Arial" charset="0"/>
                  <a:ea typeface="Arial" charset="0"/>
                  <a:cs typeface="Arial" charset="0"/>
                </a:rPr>
                <a:t>и воды</a:t>
              </a:r>
            </a:p>
            <a:p>
              <a:pPr marL="171450" indent="-171450">
                <a:buFont typeface="Arial" charset="0"/>
                <a:buChar char="•"/>
              </a:pPr>
              <a:r>
                <a:rPr lang="ru-RU" sz="1100" dirty="0">
                  <a:latin typeface="Arial" charset="0"/>
                  <a:ea typeface="Arial" charset="0"/>
                  <a:cs typeface="Arial" charset="0"/>
                </a:rPr>
                <a:t>«Нулевые» отходы</a:t>
              </a:r>
            </a:p>
            <a:p>
              <a:pPr marL="171450" indent="-171450">
                <a:buFont typeface="Arial" charset="0"/>
                <a:buChar char="•"/>
              </a:pPr>
              <a:r>
                <a:rPr lang="ru-RU" sz="1100" dirty="0">
                  <a:latin typeface="Arial" charset="0"/>
                  <a:ea typeface="Arial" charset="0"/>
                  <a:cs typeface="Arial" charset="0"/>
                </a:rPr>
                <a:t>Экологическое правосудие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17849" y="5570156"/>
              <a:ext cx="2342773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charset="0"/>
                <a:buChar char="•"/>
              </a:pPr>
              <a:r>
                <a:rPr lang="ru-RU" sz="1100" dirty="0">
                  <a:latin typeface="Arial" charset="0"/>
                  <a:ea typeface="Arial" charset="0"/>
                  <a:cs typeface="Arial" charset="0"/>
                </a:rPr>
                <a:t>Соблюдение прав человека </a:t>
              </a:r>
            </a:p>
            <a:p>
              <a:pPr marL="171450" indent="-171450">
                <a:buFont typeface="Arial" charset="0"/>
                <a:buChar char="•"/>
              </a:pPr>
              <a:r>
                <a:rPr lang="ru-RU" sz="1100" dirty="0">
                  <a:latin typeface="Arial" charset="0"/>
                  <a:ea typeface="Arial" charset="0"/>
                  <a:cs typeface="Arial" charset="0"/>
                </a:rPr>
                <a:t>Инвестиции в некоммерческие организации</a:t>
              </a:r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1752949" y="1830593"/>
              <a:ext cx="0" cy="304800"/>
            </a:xfrm>
            <a:prstGeom prst="line">
              <a:avLst/>
            </a:prstGeom>
            <a:ln w="12700">
              <a:solidFill>
                <a:schemeClr val="tx1"/>
              </a:solidFill>
              <a:headEnd type="oval" w="sm" len="sm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752949" y="5246893"/>
              <a:ext cx="0" cy="304800"/>
            </a:xfrm>
            <a:prstGeom prst="line">
              <a:avLst/>
            </a:prstGeom>
            <a:ln w="12700">
              <a:solidFill>
                <a:schemeClr val="tx1"/>
              </a:solidFill>
              <a:headEnd type="oval" w="sm" len="sm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3594449" y="5246893"/>
              <a:ext cx="0" cy="304800"/>
            </a:xfrm>
            <a:prstGeom prst="line">
              <a:avLst/>
            </a:prstGeom>
            <a:ln w="12700">
              <a:solidFill>
                <a:schemeClr val="tx1"/>
              </a:solidFill>
              <a:headEnd type="oval" w="sm" len="sm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Группа 49"/>
            <p:cNvGrpSpPr/>
            <p:nvPr/>
          </p:nvGrpSpPr>
          <p:grpSpPr>
            <a:xfrm>
              <a:off x="3461802" y="1393266"/>
              <a:ext cx="4002336" cy="1296961"/>
              <a:chOff x="4223801" y="1850466"/>
              <a:chExt cx="4002336" cy="1296961"/>
            </a:xfrm>
          </p:grpSpPr>
          <p:pic>
            <p:nvPicPr>
              <p:cNvPr id="31" name="Рисунок 30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4223801" y="1850466"/>
                <a:ext cx="1269732" cy="1296961"/>
              </a:xfrm>
              <a:prstGeom prst="rect">
                <a:avLst/>
              </a:prstGeom>
            </p:spPr>
          </p:pic>
          <p:sp>
            <p:nvSpPr>
              <p:cNvPr id="28" name="TextBox 27"/>
              <p:cNvSpPr txBox="1"/>
              <p:nvPr/>
            </p:nvSpPr>
            <p:spPr>
              <a:xfrm>
                <a:off x="5798899" y="1921982"/>
                <a:ext cx="2427238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100" b="1" dirty="0">
                    <a:solidFill>
                      <a:srgbClr val="2E5E33"/>
                    </a:solidFill>
                    <a:latin typeface="Arial" charset="0"/>
                    <a:ea typeface="Arial" charset="0"/>
                    <a:cs typeface="Arial" charset="0"/>
                  </a:rPr>
                  <a:t>УСТОЙЧИВОЕ </a:t>
                </a:r>
              </a:p>
              <a:p>
                <a:r>
                  <a:rPr lang="ru-RU" sz="1100" b="1" dirty="0">
                    <a:solidFill>
                      <a:srgbClr val="2E5E33"/>
                    </a:solidFill>
                    <a:latin typeface="Arial" charset="0"/>
                    <a:ea typeface="Arial" charset="0"/>
                    <a:cs typeface="Arial" charset="0"/>
                  </a:rPr>
                  <a:t>РАЗВИТИЕ:</a:t>
                </a:r>
              </a:p>
              <a:p>
                <a:r>
                  <a:rPr lang="ru-RU" sz="1100" dirty="0" smtClean="0">
                    <a:latin typeface="Arial" charset="0"/>
                    <a:ea typeface="Arial" charset="0"/>
                    <a:cs typeface="Arial" charset="0"/>
                  </a:rPr>
                  <a:t>«Зеленая» </a:t>
                </a:r>
                <a:r>
                  <a:rPr lang="ru-RU" sz="1100" dirty="0">
                    <a:latin typeface="Arial" charset="0"/>
                    <a:ea typeface="Arial" charset="0"/>
                    <a:cs typeface="Arial" charset="0"/>
                  </a:rPr>
                  <a:t>экономика</a:t>
                </a:r>
              </a:p>
              <a:p>
                <a:r>
                  <a:rPr lang="ru-RU" sz="1100" dirty="0" smtClean="0">
                    <a:latin typeface="Arial" charset="0"/>
                    <a:ea typeface="Arial" charset="0"/>
                    <a:cs typeface="Arial" charset="0"/>
                  </a:rPr>
                  <a:t>«Зеленые» </a:t>
                </a:r>
                <a:r>
                  <a:rPr lang="ru-RU" sz="1100" dirty="0">
                    <a:latin typeface="Arial" charset="0"/>
                    <a:ea typeface="Arial" charset="0"/>
                    <a:cs typeface="Arial" charset="0"/>
                  </a:rPr>
                  <a:t>проекты</a:t>
                </a:r>
              </a:p>
              <a:p>
                <a:r>
                  <a:rPr lang="ru-RU" sz="1100" dirty="0" smtClean="0">
                    <a:latin typeface="Arial" charset="0"/>
                    <a:ea typeface="Arial" charset="0"/>
                    <a:cs typeface="Arial" charset="0"/>
                  </a:rPr>
                  <a:t>«Зеленое» </a:t>
                </a:r>
                <a:r>
                  <a:rPr lang="ru-RU" sz="1100" dirty="0">
                    <a:latin typeface="Arial" charset="0"/>
                    <a:ea typeface="Arial" charset="0"/>
                    <a:cs typeface="Arial" charset="0"/>
                  </a:rPr>
                  <a:t>финансирование</a:t>
                </a:r>
              </a:p>
            </p:txBody>
          </p:sp>
          <p:grpSp>
            <p:nvGrpSpPr>
              <p:cNvPr id="7" name="Группа 46"/>
              <p:cNvGrpSpPr/>
              <p:nvPr/>
            </p:nvGrpSpPr>
            <p:grpSpPr>
              <a:xfrm>
                <a:off x="4742849" y="2410023"/>
                <a:ext cx="1035000" cy="309282"/>
                <a:chOff x="6605516" y="2901090"/>
                <a:chExt cx="2325927" cy="309282"/>
              </a:xfrm>
            </p:grpSpPr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 flipH="1">
                  <a:off x="6605516" y="3210372"/>
                  <a:ext cx="2325924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oval" w="sm" len="sm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 flipH="1">
                  <a:off x="7113640" y="3062455"/>
                  <a:ext cx="1817801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oval" w="sm" len="sm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 flipH="1">
                  <a:off x="7568090" y="2901090"/>
                  <a:ext cx="1363353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oval" w="sm" len="sm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8" name="Группа 102"/>
          <p:cNvGrpSpPr/>
          <p:nvPr/>
        </p:nvGrpSpPr>
        <p:grpSpPr>
          <a:xfrm>
            <a:off x="7481296" y="1607573"/>
            <a:ext cx="3677772" cy="2424260"/>
            <a:chOff x="5584761" y="3622640"/>
            <a:chExt cx="3700882" cy="2439494"/>
          </a:xfrm>
        </p:grpSpPr>
        <p:grpSp>
          <p:nvGrpSpPr>
            <p:cNvPr id="16" name="Группа 52"/>
            <p:cNvGrpSpPr/>
            <p:nvPr/>
          </p:nvGrpSpPr>
          <p:grpSpPr>
            <a:xfrm>
              <a:off x="6122989" y="4875707"/>
              <a:ext cx="1185885" cy="1186427"/>
              <a:chOff x="6169957" y="4401492"/>
              <a:chExt cx="1365504" cy="1366128"/>
            </a:xfrm>
          </p:grpSpPr>
          <p:sp>
            <p:nvSpPr>
              <p:cNvPr id="70" name="Прямоугольник 69"/>
              <p:cNvSpPr/>
              <p:nvPr/>
            </p:nvSpPr>
            <p:spPr>
              <a:xfrm>
                <a:off x="6169957" y="4402116"/>
                <a:ext cx="1365504" cy="136550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71" name="Прямоугольник 70"/>
              <p:cNvSpPr/>
              <p:nvPr/>
            </p:nvSpPr>
            <p:spPr>
              <a:xfrm>
                <a:off x="6264215" y="4401492"/>
                <a:ext cx="1173968" cy="6954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100" b="1" dirty="0">
                    <a:solidFill>
                      <a:srgbClr val="3E9B3F"/>
                    </a:solidFill>
                    <a:latin typeface="Arial" charset="0"/>
                    <a:ea typeface="Arial" charset="0"/>
                    <a:cs typeface="Arial" charset="0"/>
                  </a:rPr>
                  <a:t>сохранение экосистем воды</a:t>
                </a:r>
                <a:endParaRPr lang="ru-RU" sz="1100" b="1" dirty="0">
                  <a:solidFill>
                    <a:srgbClr val="3E9B3F"/>
                  </a:solidFill>
                </a:endParaRPr>
              </a:p>
            </p:txBody>
          </p:sp>
          <p:pic>
            <p:nvPicPr>
              <p:cNvPr id="72" name="Рисунок 71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6604331" y="5172103"/>
                <a:ext cx="583116" cy="451805"/>
              </a:xfrm>
              <a:prstGeom prst="rect">
                <a:avLst/>
              </a:prstGeom>
            </p:spPr>
          </p:pic>
        </p:grpSp>
        <p:grpSp>
          <p:nvGrpSpPr>
            <p:cNvPr id="17" name="Группа 53"/>
            <p:cNvGrpSpPr/>
            <p:nvPr/>
          </p:nvGrpSpPr>
          <p:grpSpPr>
            <a:xfrm>
              <a:off x="8099758" y="3622640"/>
              <a:ext cx="1185885" cy="1186427"/>
              <a:chOff x="4383829" y="4401492"/>
              <a:chExt cx="1365504" cy="1366128"/>
            </a:xfrm>
          </p:grpSpPr>
          <p:sp>
            <p:nvSpPr>
              <p:cNvPr id="67" name="Прямоугольник 66"/>
              <p:cNvSpPr/>
              <p:nvPr/>
            </p:nvSpPr>
            <p:spPr>
              <a:xfrm>
                <a:off x="4383829" y="4402116"/>
                <a:ext cx="1365504" cy="136550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>
                <a:off x="4419471" y="4401492"/>
                <a:ext cx="1296027" cy="6001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100" b="1" dirty="0">
                    <a:solidFill>
                      <a:srgbClr val="3E9B3F"/>
                    </a:solidFill>
                    <a:latin typeface="Arial" charset="0"/>
                    <a:ea typeface="Arial" charset="0"/>
                    <a:cs typeface="Arial" charset="0"/>
                  </a:rPr>
                  <a:t>борьба с изменением климата</a:t>
                </a:r>
                <a:endParaRPr lang="ru-RU" sz="1100" b="1" dirty="0">
                  <a:solidFill>
                    <a:srgbClr val="3E9B3F"/>
                  </a:solidFill>
                </a:endParaRPr>
              </a:p>
            </p:txBody>
          </p:sp>
          <p:pic>
            <p:nvPicPr>
              <p:cNvPr id="69" name="Рисунок 68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4797990" y="5128400"/>
                <a:ext cx="538199" cy="539211"/>
              </a:xfrm>
              <a:prstGeom prst="rect">
                <a:avLst/>
              </a:prstGeom>
            </p:spPr>
          </p:pic>
        </p:grpSp>
        <p:grpSp>
          <p:nvGrpSpPr>
            <p:cNvPr id="18" name="Группа 54"/>
            <p:cNvGrpSpPr/>
            <p:nvPr/>
          </p:nvGrpSpPr>
          <p:grpSpPr>
            <a:xfrm>
              <a:off x="5584761" y="3622640"/>
              <a:ext cx="1185885" cy="1186427"/>
              <a:chOff x="809561" y="4401492"/>
              <a:chExt cx="1365504" cy="1366128"/>
            </a:xfrm>
          </p:grpSpPr>
          <p:sp>
            <p:nvSpPr>
              <p:cNvPr id="64" name="Прямоугольник 63"/>
              <p:cNvSpPr/>
              <p:nvPr/>
            </p:nvSpPr>
            <p:spPr>
              <a:xfrm>
                <a:off x="809561" y="4402116"/>
                <a:ext cx="1365504" cy="136550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65" name="Прямоугольник 64"/>
              <p:cNvSpPr/>
              <p:nvPr/>
            </p:nvSpPr>
            <p:spPr>
              <a:xfrm>
                <a:off x="857825" y="4401492"/>
                <a:ext cx="1196828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100" b="1" dirty="0">
                    <a:solidFill>
                      <a:srgbClr val="3E9B3F"/>
                    </a:solidFill>
                    <a:latin typeface="Arial" charset="0"/>
                    <a:ea typeface="Arial" charset="0"/>
                    <a:cs typeface="Arial" charset="0"/>
                  </a:rPr>
                  <a:t>чистая вода </a:t>
                </a:r>
              </a:p>
              <a:p>
                <a:pPr algn="ctr"/>
                <a:r>
                  <a:rPr lang="ru-RU" sz="1100" b="1" dirty="0">
                    <a:solidFill>
                      <a:srgbClr val="3E9B3F"/>
                    </a:solidFill>
                    <a:latin typeface="Arial" charset="0"/>
                    <a:ea typeface="Arial" charset="0"/>
                    <a:cs typeface="Arial" charset="0"/>
                  </a:rPr>
                  <a:t>и санитария</a:t>
                </a:r>
                <a:endParaRPr lang="ru-RU" sz="1100" b="1" dirty="0">
                  <a:solidFill>
                    <a:srgbClr val="3E9B3F"/>
                  </a:solidFill>
                </a:endParaRPr>
              </a:p>
            </p:txBody>
          </p:sp>
          <p:pic>
            <p:nvPicPr>
              <p:cNvPr id="66" name="Рисунок 65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1309830" y="5120306"/>
                <a:ext cx="460302" cy="555398"/>
              </a:xfrm>
              <a:prstGeom prst="rect">
                <a:avLst/>
              </a:prstGeom>
            </p:spPr>
          </p:pic>
        </p:grpSp>
        <p:grpSp>
          <p:nvGrpSpPr>
            <p:cNvPr id="19" name="Группа 55"/>
            <p:cNvGrpSpPr/>
            <p:nvPr/>
          </p:nvGrpSpPr>
          <p:grpSpPr>
            <a:xfrm>
              <a:off x="7380488" y="4875707"/>
              <a:ext cx="1185885" cy="1186427"/>
              <a:chOff x="7956085" y="4401492"/>
              <a:chExt cx="1365504" cy="1366128"/>
            </a:xfrm>
          </p:grpSpPr>
          <p:sp>
            <p:nvSpPr>
              <p:cNvPr id="61" name="Прямоугольник 60"/>
              <p:cNvSpPr/>
              <p:nvPr/>
            </p:nvSpPr>
            <p:spPr>
              <a:xfrm>
                <a:off x="7956085" y="4402116"/>
                <a:ext cx="1365504" cy="136550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62" name="Прямоугольник 61"/>
              <p:cNvSpPr/>
              <p:nvPr/>
            </p:nvSpPr>
            <p:spPr>
              <a:xfrm>
                <a:off x="8047295" y="4401492"/>
                <a:ext cx="1196828" cy="6001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100" b="1">
                    <a:solidFill>
                      <a:srgbClr val="3E9B3F"/>
                    </a:solidFill>
                    <a:latin typeface="Arial" charset="0"/>
                    <a:ea typeface="Arial" charset="0"/>
                    <a:cs typeface="Arial" charset="0"/>
                  </a:rPr>
                  <a:t>сохранение экосистем суши</a:t>
                </a:r>
                <a:endParaRPr lang="ru-RU" sz="1100" b="1" dirty="0">
                  <a:solidFill>
                    <a:srgbClr val="3E9B3F"/>
                  </a:solidFill>
                </a:endParaRPr>
              </a:p>
            </p:txBody>
          </p:sp>
          <p:pic>
            <p:nvPicPr>
              <p:cNvPr id="63" name="Рисунок 62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8402857" y="5171396"/>
                <a:ext cx="555398" cy="453219"/>
              </a:xfrm>
              <a:prstGeom prst="rect">
                <a:avLst/>
              </a:prstGeom>
            </p:spPr>
          </p:pic>
        </p:grpSp>
        <p:grpSp>
          <p:nvGrpSpPr>
            <p:cNvPr id="20" name="Группа 56"/>
            <p:cNvGrpSpPr/>
            <p:nvPr/>
          </p:nvGrpSpPr>
          <p:grpSpPr>
            <a:xfrm>
              <a:off x="6745324" y="3622640"/>
              <a:ext cx="1373987" cy="1186427"/>
              <a:chOff x="2486083" y="4401492"/>
              <a:chExt cx="1582097" cy="1366128"/>
            </a:xfrm>
          </p:grpSpPr>
          <p:sp>
            <p:nvSpPr>
              <p:cNvPr id="58" name="Прямоугольник 57"/>
              <p:cNvSpPr/>
              <p:nvPr/>
            </p:nvSpPr>
            <p:spPr>
              <a:xfrm>
                <a:off x="2597701" y="4402116"/>
                <a:ext cx="1365504" cy="136550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9" name="Прямоугольник 58"/>
              <p:cNvSpPr/>
              <p:nvPr/>
            </p:nvSpPr>
            <p:spPr>
              <a:xfrm>
                <a:off x="2486083" y="4401492"/>
                <a:ext cx="1582097" cy="6910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100" b="1" dirty="0">
                    <a:solidFill>
                      <a:srgbClr val="3E9B3F"/>
                    </a:solidFill>
                    <a:latin typeface="Arial" charset="0"/>
                    <a:ea typeface="Arial" charset="0"/>
                    <a:cs typeface="Arial" charset="0"/>
                  </a:rPr>
                  <a:t>недорого</a:t>
                </a:r>
                <a:r>
                  <a:rPr lang="en-GB" sz="1100" b="1" dirty="0">
                    <a:solidFill>
                      <a:srgbClr val="3E9B3F"/>
                    </a:solidFill>
                    <a:latin typeface="Arial" charset="0"/>
                    <a:ea typeface="Arial" charset="0"/>
                    <a:cs typeface="Arial" charset="0"/>
                  </a:rPr>
                  <a:t>-</a:t>
                </a:r>
                <a:r>
                  <a:rPr lang="ru-RU" sz="1100" b="1" dirty="0">
                    <a:solidFill>
                      <a:srgbClr val="3E9B3F"/>
                    </a:solidFill>
                    <a:latin typeface="Arial" charset="0"/>
                    <a:ea typeface="Arial" charset="0"/>
                    <a:cs typeface="Arial" charset="0"/>
                  </a:rPr>
                  <a:t>стоящая и чистая энергия</a:t>
                </a:r>
                <a:endParaRPr lang="ru-RU" sz="1100" b="1" dirty="0">
                  <a:solidFill>
                    <a:srgbClr val="3E9B3F"/>
                  </a:solidFill>
                </a:endParaRPr>
              </a:p>
            </p:txBody>
          </p:sp>
          <p:pic>
            <p:nvPicPr>
              <p:cNvPr id="60" name="Рисунок 59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3001796" y="5159255"/>
                <a:ext cx="552363" cy="477501"/>
              </a:xfrm>
              <a:prstGeom prst="rect">
                <a:avLst/>
              </a:prstGeom>
            </p:spPr>
          </p:pic>
        </p:grpSp>
      </p:grpSp>
      <p:sp>
        <p:nvSpPr>
          <p:cNvPr id="73" name="TextBox 72"/>
          <p:cNvSpPr txBox="1"/>
          <p:nvPr/>
        </p:nvSpPr>
        <p:spPr>
          <a:xfrm>
            <a:off x="7164512" y="1141107"/>
            <a:ext cx="40622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ru-RU" sz="1100" b="1" i="1" dirty="0">
                <a:solidFill>
                  <a:srgbClr val="3E9B3F"/>
                </a:solidFill>
                <a:latin typeface="Arial" charset="0"/>
                <a:ea typeface="Arial" charset="0"/>
                <a:cs typeface="Arial" charset="0"/>
              </a:rPr>
              <a:t>Повестка в области устойчивого  развития </a:t>
            </a:r>
            <a:br>
              <a:rPr lang="ru-RU" sz="1100" b="1" i="1" dirty="0">
                <a:solidFill>
                  <a:srgbClr val="3E9B3F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ru-RU" sz="1100" i="1" dirty="0">
                <a:latin typeface="Arial" charset="0"/>
                <a:ea typeface="Arial" charset="0"/>
                <a:cs typeface="Arial" charset="0"/>
              </a:rPr>
              <a:t>на период до 2030 года в части окружающей среды</a:t>
            </a:r>
          </a:p>
        </p:txBody>
      </p:sp>
      <p:grpSp>
        <p:nvGrpSpPr>
          <p:cNvPr id="23" name="Группа 73">
            <a:extLst>
              <a:ext uri="{FF2B5EF4-FFF2-40B4-BE49-F238E27FC236}">
                <a16:creationId xmlns="" xmlns:a16="http://schemas.microsoft.com/office/drawing/2014/main" id="{6A52BEE0-2AAC-4D47-A91B-A14E44EF8EE7}"/>
              </a:ext>
            </a:extLst>
          </p:cNvPr>
          <p:cNvGrpSpPr/>
          <p:nvPr/>
        </p:nvGrpSpPr>
        <p:grpSpPr>
          <a:xfrm rot="5400000">
            <a:off x="8229131" y="3318462"/>
            <a:ext cx="2119276" cy="4959800"/>
            <a:chOff x="1214996" y="1462693"/>
            <a:chExt cx="2119276" cy="4959800"/>
          </a:xfrm>
        </p:grpSpPr>
        <p:sp>
          <p:nvSpPr>
            <p:cNvPr id="75" name="Прямоугольник 74">
              <a:extLst>
                <a:ext uri="{FF2B5EF4-FFF2-40B4-BE49-F238E27FC236}">
                  <a16:creationId xmlns="" xmlns:a16="http://schemas.microsoft.com/office/drawing/2014/main" id="{C8055AD1-85CE-48A2-90D5-D1293D0D6B80}"/>
                </a:ext>
              </a:extLst>
            </p:cNvPr>
            <p:cNvSpPr/>
            <p:nvPr/>
          </p:nvSpPr>
          <p:spPr>
            <a:xfrm>
              <a:off x="1560221" y="4831113"/>
              <a:ext cx="1774051" cy="445917"/>
            </a:xfrm>
            <a:prstGeom prst="rect">
              <a:avLst/>
            </a:prstGeom>
            <a:solidFill>
              <a:srgbClr val="3E9B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52000"/>
              <a:r>
                <a:rPr lang="ru-RU" sz="1050" b="1" dirty="0">
                  <a:latin typeface="Arial" charset="0"/>
                  <a:ea typeface="Arial" charset="0"/>
                  <a:cs typeface="Arial" charset="0"/>
                </a:rPr>
                <a:t>Альтернативная энергетика</a:t>
              </a:r>
            </a:p>
          </p:txBody>
        </p:sp>
        <p:sp>
          <p:nvSpPr>
            <p:cNvPr id="76" name="Прямоугольник 75">
              <a:extLst>
                <a:ext uri="{FF2B5EF4-FFF2-40B4-BE49-F238E27FC236}">
                  <a16:creationId xmlns="" xmlns:a16="http://schemas.microsoft.com/office/drawing/2014/main" id="{C584622E-BC8F-414B-BB66-61F682A4E2B0}"/>
                </a:ext>
              </a:extLst>
            </p:cNvPr>
            <p:cNvSpPr/>
            <p:nvPr/>
          </p:nvSpPr>
          <p:spPr>
            <a:xfrm>
              <a:off x="1560221" y="5383876"/>
              <a:ext cx="1774049" cy="445917"/>
            </a:xfrm>
            <a:prstGeom prst="rect">
              <a:avLst/>
            </a:prstGeom>
            <a:solidFill>
              <a:srgbClr val="3E9B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52000"/>
              <a:r>
                <a:rPr lang="ru-RU" sz="1050" b="1" dirty="0">
                  <a:latin typeface="Arial" charset="0"/>
                  <a:ea typeface="Arial" charset="0"/>
                  <a:cs typeface="Arial" charset="0"/>
                </a:rPr>
                <a:t>Накопители энергии</a:t>
              </a:r>
            </a:p>
          </p:txBody>
        </p:sp>
        <p:sp>
          <p:nvSpPr>
            <p:cNvPr id="77" name="Прямоугольник 76">
              <a:extLst>
                <a:ext uri="{FF2B5EF4-FFF2-40B4-BE49-F238E27FC236}">
                  <a16:creationId xmlns="" xmlns:a16="http://schemas.microsoft.com/office/drawing/2014/main" id="{F8FBFAB0-BE56-4088-84BB-0E0F8901A5F0}"/>
                </a:ext>
              </a:extLst>
            </p:cNvPr>
            <p:cNvSpPr/>
            <p:nvPr/>
          </p:nvSpPr>
          <p:spPr>
            <a:xfrm>
              <a:off x="1560221" y="1514535"/>
              <a:ext cx="1774051" cy="445917"/>
            </a:xfrm>
            <a:prstGeom prst="rect">
              <a:avLst/>
            </a:prstGeom>
            <a:solidFill>
              <a:srgbClr val="3E9B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52000"/>
              <a:r>
                <a:rPr lang="ru-RU" sz="1050" b="1" dirty="0">
                  <a:latin typeface="Arial" charset="0"/>
                  <a:ea typeface="Arial" charset="0"/>
                  <a:cs typeface="Arial" charset="0"/>
                </a:rPr>
                <a:t>Чистый транспорт</a:t>
              </a:r>
            </a:p>
          </p:txBody>
        </p:sp>
        <p:sp>
          <p:nvSpPr>
            <p:cNvPr id="78" name="Прямоугольник 77">
              <a:extLst>
                <a:ext uri="{FF2B5EF4-FFF2-40B4-BE49-F238E27FC236}">
                  <a16:creationId xmlns="" xmlns:a16="http://schemas.microsoft.com/office/drawing/2014/main" id="{213E8E92-FAC8-4D07-86B5-AFDB2267F660}"/>
                </a:ext>
              </a:extLst>
            </p:cNvPr>
            <p:cNvSpPr/>
            <p:nvPr/>
          </p:nvSpPr>
          <p:spPr>
            <a:xfrm>
              <a:off x="1560221" y="5936637"/>
              <a:ext cx="1774051" cy="445917"/>
            </a:xfrm>
            <a:prstGeom prst="rect">
              <a:avLst/>
            </a:prstGeom>
            <a:solidFill>
              <a:srgbClr val="3E9B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52000"/>
              <a:r>
                <a:rPr lang="ru-RU" sz="1050" b="1" dirty="0" err="1">
                  <a:latin typeface="Arial" charset="0"/>
                  <a:ea typeface="Arial" charset="0"/>
                  <a:cs typeface="Arial" charset="0"/>
                </a:rPr>
                <a:t>Энергоэффектив-ность</a:t>
              </a:r>
              <a:r>
                <a:rPr lang="ru-RU" sz="1050" b="1" dirty="0">
                  <a:latin typeface="Arial" charset="0"/>
                  <a:ea typeface="Arial" charset="0"/>
                  <a:cs typeface="Arial" charset="0"/>
                </a:rPr>
                <a:t> </a:t>
              </a:r>
            </a:p>
          </p:txBody>
        </p:sp>
        <p:sp>
          <p:nvSpPr>
            <p:cNvPr id="79" name="Прямоугольник 78">
              <a:extLst>
                <a:ext uri="{FF2B5EF4-FFF2-40B4-BE49-F238E27FC236}">
                  <a16:creationId xmlns="" xmlns:a16="http://schemas.microsoft.com/office/drawing/2014/main" id="{77DD7D7A-979F-4186-B072-6220497E2EC7}"/>
                </a:ext>
              </a:extLst>
            </p:cNvPr>
            <p:cNvSpPr/>
            <p:nvPr/>
          </p:nvSpPr>
          <p:spPr>
            <a:xfrm>
              <a:off x="1560221" y="2620061"/>
              <a:ext cx="1774051" cy="445917"/>
            </a:xfrm>
            <a:prstGeom prst="rect">
              <a:avLst/>
            </a:prstGeom>
            <a:solidFill>
              <a:srgbClr val="3E9B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52000"/>
              <a:r>
                <a:rPr lang="ru-RU" sz="1050" b="1" dirty="0">
                  <a:latin typeface="Arial" charset="0"/>
                  <a:ea typeface="Arial" charset="0"/>
                  <a:cs typeface="Arial" charset="0"/>
                </a:rPr>
                <a:t>Водоочистка </a:t>
              </a:r>
            </a:p>
          </p:txBody>
        </p:sp>
        <p:sp>
          <p:nvSpPr>
            <p:cNvPr id="80" name="Прямоугольник 79">
              <a:extLst>
                <a:ext uri="{FF2B5EF4-FFF2-40B4-BE49-F238E27FC236}">
                  <a16:creationId xmlns="" xmlns:a16="http://schemas.microsoft.com/office/drawing/2014/main" id="{BA8273E9-29E1-4277-941C-66336FC0BE1C}"/>
                </a:ext>
              </a:extLst>
            </p:cNvPr>
            <p:cNvSpPr/>
            <p:nvPr/>
          </p:nvSpPr>
          <p:spPr>
            <a:xfrm>
              <a:off x="1560221" y="3725587"/>
              <a:ext cx="1774051" cy="445917"/>
            </a:xfrm>
            <a:prstGeom prst="rect">
              <a:avLst/>
            </a:prstGeom>
            <a:solidFill>
              <a:srgbClr val="3E9B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52000"/>
              <a:r>
                <a:rPr lang="ru-RU" sz="1050" b="1" dirty="0">
                  <a:latin typeface="Arial" charset="0"/>
                  <a:ea typeface="Arial" charset="0"/>
                  <a:cs typeface="Arial" charset="0"/>
                </a:rPr>
                <a:t>Переработка отходов</a:t>
              </a:r>
            </a:p>
          </p:txBody>
        </p:sp>
        <p:sp>
          <p:nvSpPr>
            <p:cNvPr id="81" name="Прямоугольник 80">
              <a:extLst>
                <a:ext uri="{FF2B5EF4-FFF2-40B4-BE49-F238E27FC236}">
                  <a16:creationId xmlns="" xmlns:a16="http://schemas.microsoft.com/office/drawing/2014/main" id="{3A74FF99-3DDE-4E24-B6A3-F27956CC79D5}"/>
                </a:ext>
              </a:extLst>
            </p:cNvPr>
            <p:cNvSpPr/>
            <p:nvPr/>
          </p:nvSpPr>
          <p:spPr>
            <a:xfrm>
              <a:off x="1560221" y="3172824"/>
              <a:ext cx="1774051" cy="445917"/>
            </a:xfrm>
            <a:prstGeom prst="rect">
              <a:avLst/>
            </a:prstGeom>
            <a:solidFill>
              <a:srgbClr val="3E9B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52000"/>
              <a:r>
                <a:rPr lang="ru-RU" sz="1050" b="1" dirty="0">
                  <a:latin typeface="Arial" charset="0"/>
                  <a:ea typeface="Arial" charset="0"/>
                  <a:cs typeface="Arial" charset="0"/>
                </a:rPr>
                <a:t>«Зеленое» строительство</a:t>
              </a:r>
            </a:p>
          </p:txBody>
        </p:sp>
        <p:sp>
          <p:nvSpPr>
            <p:cNvPr id="82" name="Прямоугольник 81">
              <a:extLst>
                <a:ext uri="{FF2B5EF4-FFF2-40B4-BE49-F238E27FC236}">
                  <a16:creationId xmlns="" xmlns:a16="http://schemas.microsoft.com/office/drawing/2014/main" id="{73D522F2-4A54-4314-9924-ED0FD554765C}"/>
                </a:ext>
              </a:extLst>
            </p:cNvPr>
            <p:cNvSpPr/>
            <p:nvPr/>
          </p:nvSpPr>
          <p:spPr>
            <a:xfrm>
              <a:off x="1560221" y="4278350"/>
              <a:ext cx="1774050" cy="445917"/>
            </a:xfrm>
            <a:prstGeom prst="rect">
              <a:avLst/>
            </a:prstGeom>
            <a:solidFill>
              <a:srgbClr val="3E9B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52000"/>
              <a:r>
                <a:rPr lang="ru-RU" sz="1050" b="1" dirty="0">
                  <a:latin typeface="Arial" charset="0"/>
                  <a:ea typeface="Arial" charset="0"/>
                  <a:cs typeface="Arial" charset="0"/>
                </a:rPr>
                <a:t>Устойчивое земледелие</a:t>
              </a:r>
            </a:p>
          </p:txBody>
        </p:sp>
        <p:sp>
          <p:nvSpPr>
            <p:cNvPr id="83" name="Прямоугольник 82">
              <a:extLst>
                <a:ext uri="{FF2B5EF4-FFF2-40B4-BE49-F238E27FC236}">
                  <a16:creationId xmlns="" xmlns:a16="http://schemas.microsoft.com/office/drawing/2014/main" id="{F4FFEEFB-A5F5-436A-8CE2-396C82355A9E}"/>
                </a:ext>
              </a:extLst>
            </p:cNvPr>
            <p:cNvSpPr/>
            <p:nvPr/>
          </p:nvSpPr>
          <p:spPr>
            <a:xfrm>
              <a:off x="1560221" y="2067298"/>
              <a:ext cx="1774051" cy="445917"/>
            </a:xfrm>
            <a:prstGeom prst="rect">
              <a:avLst/>
            </a:prstGeom>
            <a:solidFill>
              <a:srgbClr val="3E9B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52000"/>
              <a:r>
                <a:rPr lang="ru-RU" sz="1050" b="1" dirty="0">
                  <a:latin typeface="Arial" charset="0"/>
                  <a:ea typeface="Arial" charset="0"/>
                  <a:cs typeface="Arial" charset="0"/>
                </a:rPr>
                <a:t>Снижение воздействия в ТЭК</a:t>
              </a:r>
            </a:p>
          </p:txBody>
        </p:sp>
        <p:sp>
          <p:nvSpPr>
            <p:cNvPr id="84" name="Овал 83">
              <a:extLst>
                <a:ext uri="{FF2B5EF4-FFF2-40B4-BE49-F238E27FC236}">
                  <a16:creationId xmlns="" xmlns:a16="http://schemas.microsoft.com/office/drawing/2014/main" id="{CD2706D2-AE94-44C9-8351-A00DF7E81B03}"/>
                </a:ext>
              </a:extLst>
            </p:cNvPr>
            <p:cNvSpPr/>
            <p:nvPr/>
          </p:nvSpPr>
          <p:spPr>
            <a:xfrm>
              <a:off x="1214996" y="1462693"/>
              <a:ext cx="514800" cy="5148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/>
              </a:solidFill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endParaRPr lang="ru-R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Овал 84">
              <a:extLst>
                <a:ext uri="{FF2B5EF4-FFF2-40B4-BE49-F238E27FC236}">
                  <a16:creationId xmlns="" xmlns:a16="http://schemas.microsoft.com/office/drawing/2014/main" id="{E757994D-366C-469B-871C-2D297652696C}"/>
                </a:ext>
              </a:extLst>
            </p:cNvPr>
            <p:cNvSpPr/>
            <p:nvPr/>
          </p:nvSpPr>
          <p:spPr>
            <a:xfrm>
              <a:off x="1214996" y="2018318"/>
              <a:ext cx="514800" cy="5148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/>
              </a:solidFill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endParaRPr lang="ru-R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6" name="Овал 85">
              <a:extLst>
                <a:ext uri="{FF2B5EF4-FFF2-40B4-BE49-F238E27FC236}">
                  <a16:creationId xmlns="" xmlns:a16="http://schemas.microsoft.com/office/drawing/2014/main" id="{2A941583-1ED0-4271-B24A-263540E73F64}"/>
                </a:ext>
              </a:extLst>
            </p:cNvPr>
            <p:cNvSpPr/>
            <p:nvPr/>
          </p:nvSpPr>
          <p:spPr>
            <a:xfrm>
              <a:off x="1214996" y="2573943"/>
              <a:ext cx="514800" cy="5148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/>
              </a:solidFill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endParaRPr lang="ru-R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7" name="Овал 86">
              <a:extLst>
                <a:ext uri="{FF2B5EF4-FFF2-40B4-BE49-F238E27FC236}">
                  <a16:creationId xmlns="" xmlns:a16="http://schemas.microsoft.com/office/drawing/2014/main" id="{966FB4A5-825D-462E-AFCC-D0A5147AC038}"/>
                </a:ext>
              </a:extLst>
            </p:cNvPr>
            <p:cNvSpPr/>
            <p:nvPr/>
          </p:nvSpPr>
          <p:spPr>
            <a:xfrm>
              <a:off x="1214996" y="3129568"/>
              <a:ext cx="514800" cy="5148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/>
              </a:solidFill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endParaRPr lang="ru-R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8" name="Овал 87">
              <a:extLst>
                <a:ext uri="{FF2B5EF4-FFF2-40B4-BE49-F238E27FC236}">
                  <a16:creationId xmlns="" xmlns:a16="http://schemas.microsoft.com/office/drawing/2014/main" id="{DF3592DB-44BB-4752-A455-408C1310F582}"/>
                </a:ext>
              </a:extLst>
            </p:cNvPr>
            <p:cNvSpPr/>
            <p:nvPr/>
          </p:nvSpPr>
          <p:spPr>
            <a:xfrm>
              <a:off x="1214996" y="3685193"/>
              <a:ext cx="514800" cy="5148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/>
              </a:solidFill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endParaRPr lang="ru-R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9" name="Овал 88">
              <a:extLst>
                <a:ext uri="{FF2B5EF4-FFF2-40B4-BE49-F238E27FC236}">
                  <a16:creationId xmlns="" xmlns:a16="http://schemas.microsoft.com/office/drawing/2014/main" id="{C11D9154-7B4D-4F4C-8858-6F97F5C557BA}"/>
                </a:ext>
              </a:extLst>
            </p:cNvPr>
            <p:cNvSpPr/>
            <p:nvPr/>
          </p:nvSpPr>
          <p:spPr>
            <a:xfrm>
              <a:off x="1214996" y="4240818"/>
              <a:ext cx="514800" cy="5148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/>
              </a:solidFill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endParaRPr lang="ru-R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90" name="Овал 89">
              <a:extLst>
                <a:ext uri="{FF2B5EF4-FFF2-40B4-BE49-F238E27FC236}">
                  <a16:creationId xmlns="" xmlns:a16="http://schemas.microsoft.com/office/drawing/2014/main" id="{BE819C6A-D4FE-4B9A-8A5C-726389A1B09B}"/>
                </a:ext>
              </a:extLst>
            </p:cNvPr>
            <p:cNvSpPr/>
            <p:nvPr/>
          </p:nvSpPr>
          <p:spPr>
            <a:xfrm>
              <a:off x="1214996" y="4796443"/>
              <a:ext cx="514800" cy="5148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/>
              </a:solidFill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endParaRPr lang="ru-R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91" name="Овал 90">
              <a:extLst>
                <a:ext uri="{FF2B5EF4-FFF2-40B4-BE49-F238E27FC236}">
                  <a16:creationId xmlns="" xmlns:a16="http://schemas.microsoft.com/office/drawing/2014/main" id="{4BBE9359-CF29-4686-910D-2295709ABA87}"/>
                </a:ext>
              </a:extLst>
            </p:cNvPr>
            <p:cNvSpPr/>
            <p:nvPr/>
          </p:nvSpPr>
          <p:spPr>
            <a:xfrm>
              <a:off x="1214996" y="5352068"/>
              <a:ext cx="514800" cy="5148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/>
              </a:solidFill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endParaRPr lang="ru-R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92" name="Овал 91">
              <a:extLst>
                <a:ext uri="{FF2B5EF4-FFF2-40B4-BE49-F238E27FC236}">
                  <a16:creationId xmlns="" xmlns:a16="http://schemas.microsoft.com/office/drawing/2014/main" id="{D89BDA70-773B-4256-976E-32ED6A64D9A8}"/>
                </a:ext>
              </a:extLst>
            </p:cNvPr>
            <p:cNvSpPr/>
            <p:nvPr/>
          </p:nvSpPr>
          <p:spPr>
            <a:xfrm>
              <a:off x="1214996" y="5907693"/>
              <a:ext cx="514800" cy="5148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/>
              </a:solidFill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endParaRPr lang="ru-RU" sz="1400" b="1" dirty="0">
                <a:solidFill>
                  <a:schemeClr val="bg1"/>
                </a:solidFill>
              </a:endParaRPr>
            </a:p>
          </p:txBody>
        </p:sp>
        <p:pic>
          <p:nvPicPr>
            <p:cNvPr id="93" name="Рисунок 92">
              <a:extLst>
                <a:ext uri="{FF2B5EF4-FFF2-40B4-BE49-F238E27FC236}">
                  <a16:creationId xmlns="" xmlns:a16="http://schemas.microsoft.com/office/drawing/2014/main" id="{64E708BB-74F4-4F6E-A4DD-EEEC73EAC2B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16200000">
              <a:off x="1293183" y="1639743"/>
              <a:ext cx="391786" cy="187615"/>
            </a:xfrm>
            <a:prstGeom prst="rect">
              <a:avLst/>
            </a:prstGeom>
          </p:spPr>
        </p:pic>
        <p:pic>
          <p:nvPicPr>
            <p:cNvPr id="94" name="Рисунок 93">
              <a:extLst>
                <a:ext uri="{FF2B5EF4-FFF2-40B4-BE49-F238E27FC236}">
                  <a16:creationId xmlns="" xmlns:a16="http://schemas.microsoft.com/office/drawing/2014/main" id="{CE5801F0-2657-4049-BE42-9B5C71EBC61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16200000">
              <a:off x="1328225" y="2128325"/>
              <a:ext cx="286774" cy="286774"/>
            </a:xfrm>
            <a:prstGeom prst="rect">
              <a:avLst/>
            </a:prstGeom>
          </p:spPr>
        </p:pic>
        <p:pic>
          <p:nvPicPr>
            <p:cNvPr id="95" name="Рисунок 94">
              <a:extLst>
                <a:ext uri="{FF2B5EF4-FFF2-40B4-BE49-F238E27FC236}">
                  <a16:creationId xmlns="" xmlns:a16="http://schemas.microsoft.com/office/drawing/2014/main" id="{940C5653-4D72-4F89-AB4A-7090EFE562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16200000">
              <a:off x="1327199" y="3201629"/>
              <a:ext cx="358676" cy="327742"/>
            </a:xfrm>
            <a:prstGeom prst="rect">
              <a:avLst/>
            </a:prstGeom>
          </p:spPr>
        </p:pic>
        <p:pic>
          <p:nvPicPr>
            <p:cNvPr id="96" name="Рисунок 95">
              <a:extLst>
                <a:ext uri="{FF2B5EF4-FFF2-40B4-BE49-F238E27FC236}">
                  <a16:creationId xmlns="" xmlns:a16="http://schemas.microsoft.com/office/drawing/2014/main" id="{F0752433-2DF8-4700-BE83-DAFD43FCDE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16200000">
              <a:off x="1378003" y="2662383"/>
              <a:ext cx="231668" cy="304508"/>
            </a:xfrm>
            <a:prstGeom prst="rect">
              <a:avLst/>
            </a:prstGeom>
          </p:spPr>
        </p:pic>
        <p:pic>
          <p:nvPicPr>
            <p:cNvPr id="97" name="Рисунок 96">
              <a:extLst>
                <a:ext uri="{FF2B5EF4-FFF2-40B4-BE49-F238E27FC236}">
                  <a16:creationId xmlns="" xmlns:a16="http://schemas.microsoft.com/office/drawing/2014/main" id="{DB2D3350-FD93-4119-B191-4E3FEB3FC8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16200000">
              <a:off x="1328083" y="3806987"/>
              <a:ext cx="315636" cy="282251"/>
            </a:xfrm>
            <a:prstGeom prst="rect">
              <a:avLst/>
            </a:prstGeom>
          </p:spPr>
        </p:pic>
        <p:pic>
          <p:nvPicPr>
            <p:cNvPr id="98" name="Рисунок 97">
              <a:extLst>
                <a:ext uri="{FF2B5EF4-FFF2-40B4-BE49-F238E27FC236}">
                  <a16:creationId xmlns="" xmlns:a16="http://schemas.microsoft.com/office/drawing/2014/main" id="{9A8A2BE0-F45C-4E60-A5F5-CD738E35A585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376028" y="4384895"/>
              <a:ext cx="251495" cy="250385"/>
            </a:xfrm>
            <a:prstGeom prst="rect">
              <a:avLst/>
            </a:prstGeom>
          </p:spPr>
        </p:pic>
        <p:pic>
          <p:nvPicPr>
            <p:cNvPr id="99" name="Рисунок 98">
              <a:extLst>
                <a:ext uri="{FF2B5EF4-FFF2-40B4-BE49-F238E27FC236}">
                  <a16:creationId xmlns="" xmlns:a16="http://schemas.microsoft.com/office/drawing/2014/main" id="{913F77CC-BE19-49D0-9DDB-ABA2ED8CA41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16200000">
              <a:off x="1301859" y="4883259"/>
              <a:ext cx="364906" cy="364906"/>
            </a:xfrm>
            <a:prstGeom prst="rect">
              <a:avLst/>
            </a:prstGeom>
          </p:spPr>
        </p:pic>
        <p:pic>
          <p:nvPicPr>
            <p:cNvPr id="100" name="Рисунок 99">
              <a:extLst>
                <a:ext uri="{FF2B5EF4-FFF2-40B4-BE49-F238E27FC236}">
                  <a16:creationId xmlns="" xmlns:a16="http://schemas.microsoft.com/office/drawing/2014/main" id="{B6489C14-9786-4FD3-91ED-CC147801E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16200000">
              <a:off x="1369892" y="5451310"/>
              <a:ext cx="285995" cy="309364"/>
            </a:xfrm>
            <a:prstGeom prst="rect">
              <a:avLst/>
            </a:prstGeom>
          </p:spPr>
        </p:pic>
        <p:pic>
          <p:nvPicPr>
            <p:cNvPr id="101" name="Рисунок 100">
              <a:extLst>
                <a:ext uri="{FF2B5EF4-FFF2-40B4-BE49-F238E27FC236}">
                  <a16:creationId xmlns="" xmlns:a16="http://schemas.microsoft.com/office/drawing/2014/main" id="{8DD85A24-288D-448B-B893-2291BAC693E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16200000">
              <a:off x="1329057" y="6015357"/>
              <a:ext cx="300987" cy="300987"/>
            </a:xfrm>
            <a:prstGeom prst="rect">
              <a:avLst/>
            </a:prstGeom>
          </p:spPr>
        </p:pic>
      </p:grpSp>
      <p:sp>
        <p:nvSpPr>
          <p:cNvPr id="104" name="TextBox 103">
            <a:extLst>
              <a:ext uri="{FF2B5EF4-FFF2-40B4-BE49-F238E27FC236}">
                <a16:creationId xmlns="" xmlns:a16="http://schemas.microsoft.com/office/drawing/2014/main" id="{F54F91E6-C90F-4222-8DE7-A2C200AE5B71}"/>
              </a:ext>
            </a:extLst>
          </p:cNvPr>
          <p:cNvSpPr txBox="1"/>
          <p:nvPr/>
        </p:nvSpPr>
        <p:spPr>
          <a:xfrm>
            <a:off x="8117008" y="4173454"/>
            <a:ext cx="33637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rgbClr val="387D3B"/>
                </a:solidFill>
                <a:latin typeface="Arial" charset="0"/>
                <a:ea typeface="Arial" charset="0"/>
                <a:cs typeface="Arial" charset="0"/>
              </a:rPr>
              <a:t>Эти направления вылились в следующие сферы развития </a:t>
            </a:r>
            <a:r>
              <a:rPr lang="ru-RU" sz="1100" b="1" dirty="0" smtClean="0">
                <a:solidFill>
                  <a:srgbClr val="387D3B"/>
                </a:solidFill>
                <a:latin typeface="Arial" charset="0"/>
                <a:ea typeface="Arial" charset="0"/>
                <a:cs typeface="Arial" charset="0"/>
              </a:rPr>
              <a:t>«зеленых» </a:t>
            </a:r>
            <a:r>
              <a:rPr lang="ru-RU" sz="1100" b="1" dirty="0">
                <a:solidFill>
                  <a:srgbClr val="387D3B"/>
                </a:solidFill>
                <a:latin typeface="Arial" charset="0"/>
                <a:ea typeface="Arial" charset="0"/>
                <a:cs typeface="Arial" charset="0"/>
              </a:rPr>
              <a:t>проектов</a:t>
            </a:r>
          </a:p>
        </p:txBody>
      </p:sp>
      <p:sp>
        <p:nvSpPr>
          <p:cNvPr id="105" name="Треугольник 104"/>
          <p:cNvSpPr/>
          <p:nvPr/>
        </p:nvSpPr>
        <p:spPr>
          <a:xfrm rot="10800000">
            <a:off x="7636936" y="4293651"/>
            <a:ext cx="353568" cy="251901"/>
          </a:xfrm>
          <a:prstGeom prst="triangle">
            <a:avLst/>
          </a:prstGeom>
          <a:solidFill>
            <a:srgbClr val="3E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Номер слайда 10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AF6C-F812-5D42-B78D-F2EDFB33E11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191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84500" y="1437640"/>
            <a:ext cx="9207500" cy="27381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43" name="Picture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51611"/>
            <a:ext cx="3568700" cy="271018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Прямоугольник 6">
            <a:extLst>
              <a:ext uri="{FF2B5EF4-FFF2-40B4-BE49-F238E27FC236}">
                <a16:creationId xmlns="" xmlns:a16="http://schemas.microsoft.com/office/drawing/2014/main" id="{1082D607-0F02-4394-AB68-CC8E28DAE1CA}"/>
              </a:ext>
            </a:extLst>
          </p:cNvPr>
          <p:cNvSpPr/>
          <p:nvPr/>
        </p:nvSpPr>
        <p:spPr>
          <a:xfrm>
            <a:off x="3886200" y="1625630"/>
            <a:ext cx="7707659" cy="2432021"/>
          </a:xfrm>
          <a:prstGeom prst="rect">
            <a:avLst/>
          </a:prstGeom>
          <a:noFill/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marL="171450" indent="-171450" algn="just">
              <a:buFont typeface="Arial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В среднем Шотландия получает 60% энергии от возобновляемых источников.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Дания установила рекорд по получению энергии </a:t>
            </a:r>
            <a:r>
              <a:rPr lang="ru-RU" sz="12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ветрогенераторов</a:t>
            </a:r>
            <a:r>
              <a:rPr lang="ru-RU" sz="12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получив 140% необходимой стране энергии, отправив часть полученной энергии в Германию, Швецию и Норвегию. 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Первый трамвай, работающий на водороде, создан в Китае. Время заправки 3 минуты, что достаточно, чтобы преодолеть расстояние в 100 км на скорости 70 км\ч.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Гелиотермальная станция </a:t>
            </a:r>
            <a:r>
              <a:rPr lang="ru-RU" sz="12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Ivanpah</a:t>
            </a:r>
            <a:r>
              <a:rPr lang="ru-RU" sz="12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Solar</a:t>
            </a:r>
            <a:r>
              <a:rPr lang="ru-RU" sz="12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(Калифорния) вырабатывает 392 мегаватт (что вполне сопоставимо со средней московской ТЭЦ), работая на энергии </a:t>
            </a:r>
            <a:r>
              <a:rPr lang="ru-RU" sz="12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солнцаTaum</a:t>
            </a:r>
            <a:r>
              <a:rPr lang="ru-RU" sz="12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Sauk</a:t>
            </a:r>
            <a:r>
              <a:rPr lang="ru-RU" sz="12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(Миссури) - огромный аккумулятор \ гидроэлектростанция с 2мя резервуарами, работающая в пиковые нагрузки. 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Бумажные салфетки Fenugreen </a:t>
            </a:r>
            <a:r>
              <a:rPr lang="ru-RU" sz="12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Fresh</a:t>
            </a:r>
            <a:r>
              <a:rPr lang="ru-RU" sz="12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Paper</a:t>
            </a:r>
            <a:r>
              <a:rPr lang="ru-RU" sz="12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способны сохранить пищевые продукты свежими до четырёх раз дольше без холодильника. Сохранение продуктов, спасение людей от голода.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Швеция стала первой в мире страной, которая начала испытывать электрическое высокоскоростное шоссе для большегрузного транспорта.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0" y="4267200"/>
            <a:ext cx="9207500" cy="18643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3" name="Группа 9"/>
          <p:cNvGrpSpPr/>
          <p:nvPr/>
        </p:nvGrpSpPr>
        <p:grpSpPr>
          <a:xfrm>
            <a:off x="2006600" y="4254500"/>
            <a:ext cx="10185399" cy="1879600"/>
            <a:chOff x="2006600" y="4000500"/>
            <a:chExt cx="10185399" cy="18796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006600" y="4013200"/>
              <a:ext cx="6235700" cy="1866900"/>
            </a:xfrm>
            <a:prstGeom prst="rect">
              <a:avLst/>
            </a:prstGeom>
            <a:solidFill>
              <a:srgbClr val="3E9B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pic>
          <p:nvPicPr>
            <p:cNvPr id="45" name="Picture 9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05486" y="4003675"/>
              <a:ext cx="2786513" cy="18764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6" name="Picture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27783" y="4000500"/>
              <a:ext cx="2582917" cy="1879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3754" y="233176"/>
            <a:ext cx="10673158" cy="757130"/>
          </a:xfrm>
        </p:spPr>
        <p:txBody>
          <a:bodyPr wrap="square" anchor="ctr">
            <a:spAutoFit/>
          </a:bodyPr>
          <a:lstStyle/>
          <a:p>
            <a:pPr algn="l"/>
            <a:r>
              <a:rPr lang="ru-RU" sz="2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ВПЕЧАТЛЯЮЩИЙ РОСТ И РАЗВИТИЕ МЕЖДУНАРОДНОЙ ПРАКТИКИ </a:t>
            </a:r>
            <a:r>
              <a:rPr lang="ru-RU" sz="2400" b="1" dirty="0">
                <a:solidFill>
                  <a:srgbClr val="3E9B3F"/>
                </a:solidFill>
                <a:latin typeface="Arial" charset="0"/>
                <a:ea typeface="Arial" charset="0"/>
                <a:cs typeface="Arial" charset="0"/>
              </a:rPr>
              <a:t>«</a:t>
            </a:r>
            <a:r>
              <a:rPr lang="ru-RU" sz="2400" b="1" dirty="0" smtClean="0">
                <a:solidFill>
                  <a:srgbClr val="3E9B3F"/>
                </a:solidFill>
                <a:latin typeface="Arial" charset="0"/>
                <a:ea typeface="Arial" charset="0"/>
                <a:cs typeface="Arial" charset="0"/>
              </a:rPr>
              <a:t>ЗЕЛЕНЫХ» ПРОЕКТОВ</a:t>
            </a:r>
            <a:endParaRPr lang="ru-RU" sz="2400" b="1" dirty="0">
              <a:solidFill>
                <a:srgbClr val="3E9B3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Прямоугольник 6">
            <a:extLst>
              <a:ext uri="{FF2B5EF4-FFF2-40B4-BE49-F238E27FC236}">
                <a16:creationId xmlns="" xmlns:a16="http://schemas.microsoft.com/office/drawing/2014/main" id="{7112ED74-FE04-4C28-87CC-F74C23F69657}"/>
              </a:ext>
            </a:extLst>
          </p:cNvPr>
          <p:cNvSpPr/>
          <p:nvPr/>
        </p:nvSpPr>
        <p:spPr>
          <a:xfrm>
            <a:off x="2260600" y="4761654"/>
            <a:ext cx="4394200" cy="876340"/>
          </a:xfrm>
          <a:prstGeom prst="rect">
            <a:avLst/>
          </a:prstGeom>
          <a:noFill/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«Зелёный» </a:t>
            </a:r>
            <a:r>
              <a:rPr lang="ru-RU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рынок растёт огромные темпами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2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Все большие денежные потоки и технологии направляются в </a:t>
            </a:r>
            <a:r>
              <a:rPr lang="ru-RU" sz="12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«зелёную» </a:t>
            </a:r>
            <a:r>
              <a:rPr lang="ru-RU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экономику</a:t>
            </a:r>
          </a:p>
        </p:txBody>
      </p:sp>
      <p:grpSp>
        <p:nvGrpSpPr>
          <p:cNvPr id="8" name="Группа 10"/>
          <p:cNvGrpSpPr/>
          <p:nvPr/>
        </p:nvGrpSpPr>
        <p:grpSpPr>
          <a:xfrm>
            <a:off x="787400" y="3593593"/>
            <a:ext cx="1269999" cy="2552698"/>
            <a:chOff x="694407" y="3764815"/>
            <a:chExt cx="1049586" cy="2109668"/>
          </a:xfrm>
        </p:grpSpPr>
        <p:sp>
          <p:nvSpPr>
            <p:cNvPr id="7" name="Овал 6"/>
            <p:cNvSpPr/>
            <p:nvPr/>
          </p:nvSpPr>
          <p:spPr>
            <a:xfrm>
              <a:off x="694407" y="3764815"/>
              <a:ext cx="1049586" cy="10495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25895" y="3860534"/>
              <a:ext cx="976115" cy="2013949"/>
            </a:xfrm>
            <a:prstGeom prst="rect">
              <a:avLst/>
            </a:prstGeom>
          </p:spPr>
        </p:pic>
      </p:grp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AF6C-F812-5D42-B78D-F2EDFB33E11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4639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3754" y="399375"/>
            <a:ext cx="10673158" cy="424732"/>
          </a:xfrm>
        </p:spPr>
        <p:txBody>
          <a:bodyPr wrap="square" anchor="ctr">
            <a:spAutoFit/>
          </a:bodyPr>
          <a:lstStyle/>
          <a:p>
            <a:pPr algn="l"/>
            <a:r>
              <a:rPr lang="ru-RU" sz="2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ДИНАМИКА РОСТА РЫНКА НА ПРИМЕРЕ «</a:t>
            </a:r>
            <a:r>
              <a:rPr lang="ru-RU" sz="2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ЗЕЛЕНЫХ» ОБЛИГАЦИЙ</a:t>
            </a:r>
            <a:endParaRPr lang="ru-RU" sz="2400" b="1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7952" y="6574607"/>
            <a:ext cx="6635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Источник</a:t>
            </a:r>
            <a:r>
              <a:rPr lang="ru-RU" sz="1200" i="1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:</a:t>
            </a:r>
            <a:r>
              <a:rPr lang="en-US" sz="1200" i="1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i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www.climatebonds.net </a:t>
            </a:r>
          </a:p>
        </p:txBody>
      </p:sp>
      <p:grpSp>
        <p:nvGrpSpPr>
          <p:cNvPr id="4" name="Группа 18"/>
          <p:cNvGrpSpPr/>
          <p:nvPr/>
        </p:nvGrpSpPr>
        <p:grpSpPr>
          <a:xfrm>
            <a:off x="2324001" y="1046295"/>
            <a:ext cx="6413599" cy="5573580"/>
            <a:chOff x="1079401" y="1046295"/>
            <a:chExt cx="7461277" cy="5573580"/>
          </a:xfrm>
        </p:grpSpPr>
        <p:sp>
          <p:nvSpPr>
            <p:cNvPr id="28" name="Прямоугольник 6">
              <a:extLst>
                <a:ext uri="{FF2B5EF4-FFF2-40B4-BE49-F238E27FC236}">
                  <a16:creationId xmlns="" xmlns:a16="http://schemas.microsoft.com/office/drawing/2014/main" id="{1082D607-0F02-4394-AB68-CC8E28DAE1CA}"/>
                </a:ext>
              </a:extLst>
            </p:cNvPr>
            <p:cNvSpPr/>
            <p:nvPr/>
          </p:nvSpPr>
          <p:spPr>
            <a:xfrm>
              <a:off x="1079401" y="2182404"/>
              <a:ext cx="5374874" cy="205458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tIns="90000" bIns="90000" rtlCol="0" anchor="t" anchorCtr="0"/>
            <a:lstStyle/>
            <a:p>
              <a:pPr marL="171450" indent="-171450">
                <a:buFont typeface="Arial" charset="0"/>
                <a:buChar char="•"/>
              </a:pPr>
              <a:r>
                <a:rPr lang="ru-RU" sz="1200" b="1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Транспорт</a:t>
              </a:r>
              <a:r>
                <a:rPr lang="ru-RU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ru-RU" sz="1200" b="1" dirty="0">
                  <a:solidFill>
                    <a:srgbClr val="3E9B3F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61%</a:t>
              </a:r>
              <a:r>
                <a:rPr lang="ru-RU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  <a:br>
                <a:rPr lang="ru-RU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</a:br>
              <a:r>
                <a:rPr lang="ru-RU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(554 млрд 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USD, 197 </a:t>
              </a:r>
              <a:r>
                <a:rPr lang="ru-RU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эмитентов, 1242 выпусков)</a:t>
              </a:r>
            </a:p>
            <a:p>
              <a:pPr marL="171450" indent="-171450">
                <a:buFont typeface="Arial" charset="0"/>
                <a:buChar char="•"/>
              </a:pPr>
              <a:r>
                <a:rPr lang="ru-RU" sz="1200" b="1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Энергетика</a:t>
              </a:r>
              <a:r>
                <a:rPr lang="ru-RU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ru-RU" sz="1200" b="1" dirty="0">
                  <a:solidFill>
                    <a:srgbClr val="3E9B3F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19%</a:t>
              </a:r>
              <a:r>
                <a:rPr lang="ru-RU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  <a:br>
                <a:rPr lang="ru-RU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</a:br>
              <a:r>
                <a:rPr lang="ru-RU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(173.4 млрд 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USD</a:t>
              </a:r>
              <a:r>
                <a:rPr lang="ru-RU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, 501 эмитент, 1197 выпусков)</a:t>
              </a:r>
            </a:p>
            <a:p>
              <a:pPr marL="171450" indent="-171450">
                <a:buFont typeface="Arial" charset="0"/>
                <a:buChar char="•"/>
              </a:pPr>
              <a:r>
                <a:rPr lang="ru-RU" sz="1200" b="1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Вода</a:t>
              </a:r>
              <a:r>
                <a:rPr lang="en-US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ru-RU" sz="1200" b="1" dirty="0">
                  <a:solidFill>
                    <a:srgbClr val="3E9B3F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3% </a:t>
              </a:r>
              <a:r>
                <a:rPr lang="ru-RU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/>
              </a:r>
              <a:br>
                <a:rPr lang="ru-RU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</a:br>
              <a:r>
                <a:rPr lang="ru-RU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(32 млрд 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USD</a:t>
              </a:r>
              <a:r>
                <a:rPr lang="ru-RU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, 204 эмитента, 336 выпусков)</a:t>
              </a:r>
            </a:p>
            <a:p>
              <a:pPr marL="171450" indent="-171450">
                <a:buFont typeface="Arial" charset="0"/>
                <a:buChar char="•"/>
              </a:pPr>
              <a:r>
                <a:rPr lang="ru-RU" sz="1200" b="1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Строительство и производство </a:t>
              </a:r>
              <a:r>
                <a:rPr lang="ru-RU" sz="1200" b="1" dirty="0">
                  <a:solidFill>
                    <a:srgbClr val="3E9B3F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2%</a:t>
              </a:r>
              <a:r>
                <a:rPr lang="ru-RU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  <a:br>
                <a:rPr lang="ru-RU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</a:br>
              <a:r>
                <a:rPr lang="ru-RU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(19.5 млрд 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USD</a:t>
              </a:r>
              <a:r>
                <a:rPr lang="ru-RU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, 73 эмитента, 142 выпуска)</a:t>
              </a:r>
            </a:p>
            <a:p>
              <a:pPr marL="171450" indent="-171450">
                <a:buFont typeface="Arial" charset="0"/>
                <a:buChar char="•"/>
              </a:pPr>
              <a:r>
                <a:rPr lang="ru-RU" sz="1200" b="1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Отходы и загрязнение </a:t>
              </a:r>
              <a:r>
                <a:rPr lang="ru-RU" sz="1200" b="1" dirty="0">
                  <a:solidFill>
                    <a:srgbClr val="3E9B3F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1%</a:t>
              </a:r>
            </a:p>
            <a:p>
              <a:pPr marL="171450" indent="-171450">
                <a:buFont typeface="Arial" charset="0"/>
                <a:buChar char="•"/>
              </a:pPr>
              <a:r>
                <a:rPr lang="ru-RU" sz="1200" b="1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Сельское хозяйство и леса </a:t>
              </a:r>
              <a:r>
                <a:rPr lang="ru-RU" sz="1200" b="1" dirty="0">
                  <a:solidFill>
                    <a:srgbClr val="3E9B3F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1%</a:t>
              </a:r>
            </a:p>
            <a:p>
              <a:pPr marL="171450" indent="-171450">
                <a:buFont typeface="Arial" charset="0"/>
                <a:buChar char="•"/>
              </a:pPr>
              <a:r>
                <a:rPr lang="ru-RU" sz="1200" b="1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Другие сектора </a:t>
              </a:r>
              <a:r>
                <a:rPr lang="ru-RU" sz="1200" b="1" dirty="0">
                  <a:solidFill>
                    <a:srgbClr val="3E9B3F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13%</a:t>
              </a:r>
              <a:endParaRPr lang="ru-RU" sz="1200" dirty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9" name="Прямоугольник 6">
              <a:extLst>
                <a:ext uri="{FF2B5EF4-FFF2-40B4-BE49-F238E27FC236}">
                  <a16:creationId xmlns="" xmlns:a16="http://schemas.microsoft.com/office/drawing/2014/main" id="{7112ED74-FE04-4C28-87CC-F74C23F69657}"/>
                </a:ext>
              </a:extLst>
            </p:cNvPr>
            <p:cNvSpPr/>
            <p:nvPr/>
          </p:nvSpPr>
          <p:spPr>
            <a:xfrm>
              <a:off x="1079401" y="1046295"/>
              <a:ext cx="7461277" cy="1286316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 typeface="Arial" charset="0"/>
                <a:buChar char="•"/>
              </a:pPr>
              <a:r>
                <a:rPr lang="ru-RU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Рынок </a:t>
              </a:r>
              <a:r>
                <a:rPr lang="ru-RU" sz="1200" dirty="0" smtClean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«зеленого» </a:t>
              </a:r>
              <a:r>
                <a:rPr lang="ru-RU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заемного капитала вырос до 895 млрд </a:t>
              </a:r>
              <a:r>
                <a:rPr lang="en-US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USD </a:t>
              </a:r>
              <a:r>
                <a:rPr lang="ru-RU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по итогам 2017 года, пророст составил  201 млрд </a:t>
              </a:r>
              <a:r>
                <a:rPr lang="en-US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USD </a:t>
              </a:r>
              <a:r>
                <a:rPr lang="ru-RU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по сравнению с показателями 2016 года.</a:t>
              </a:r>
            </a:p>
            <a:p>
              <a:pPr marL="171450" indent="-171450">
                <a:buFont typeface="Arial" charset="0"/>
                <a:buChar char="•"/>
              </a:pPr>
              <a:r>
                <a:rPr lang="ru-RU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3 493 выпуска облигаций 1 128 эмитентов по 7 ключевым направлениям.</a:t>
              </a:r>
            </a:p>
            <a:p>
              <a:pPr marL="171450" indent="-171450">
                <a:buFont typeface="Arial" charset="0"/>
                <a:buChar char="•"/>
              </a:pPr>
              <a:endParaRPr lang="ru-RU" sz="1200" dirty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0" name="Прямоугольник 6">
              <a:extLst>
                <a:ext uri="{FF2B5EF4-FFF2-40B4-BE49-F238E27FC236}">
                  <a16:creationId xmlns="" xmlns:a16="http://schemas.microsoft.com/office/drawing/2014/main" id="{7112ED74-FE04-4C28-87CC-F74C23F69657}"/>
                </a:ext>
              </a:extLst>
            </p:cNvPr>
            <p:cNvSpPr/>
            <p:nvPr/>
          </p:nvSpPr>
          <p:spPr>
            <a:xfrm>
              <a:off x="1079401" y="4442377"/>
              <a:ext cx="5194400" cy="2177498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 typeface="Arial" charset="0"/>
                <a:buChar char="•"/>
              </a:pPr>
              <a:r>
                <a:rPr lang="ru-RU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Облигации выпущены более чем в 11 валютах. </a:t>
              </a:r>
            </a:p>
            <a:p>
              <a:pPr marL="171450" indent="-171450">
                <a:buFont typeface="Arial" charset="0"/>
                <a:buChar char="•"/>
              </a:pPr>
              <a:r>
                <a:rPr lang="ru-RU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Страны лидеры: Китай, США, Франция, Великобритания и Канада</a:t>
              </a:r>
              <a:endParaRPr lang="en-US" sz="1200" dirty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  <a:p>
              <a:pPr marL="171450" indent="-171450">
                <a:buFont typeface="Arial" charset="0"/>
                <a:buChar char="•"/>
              </a:pPr>
              <a:r>
                <a:rPr lang="ru-RU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Рост на 201 млрд </a:t>
              </a:r>
              <a:r>
                <a:rPr lang="en-US" sz="1200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USD =</a:t>
              </a:r>
            </a:p>
            <a:p>
              <a:pPr marL="628650" lvl="1" indent="-171450">
                <a:buFont typeface="Arial" charset="0"/>
                <a:buChar char="•"/>
              </a:pP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138 </a:t>
              </a:r>
              <a:r>
                <a:rPr lang="ru-RU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млрд 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USD </a:t>
              </a:r>
              <a:r>
                <a:rPr lang="ru-RU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выпуск известными эмитентами</a:t>
              </a:r>
            </a:p>
            <a:p>
              <a:pPr marL="628650" lvl="1" indent="-171450">
                <a:buFont typeface="Arial" charset="0"/>
                <a:buChar char="•"/>
              </a:pPr>
              <a:r>
                <a:rPr lang="ru-RU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84 млрд 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USD</a:t>
              </a:r>
              <a:r>
                <a:rPr lang="ru-RU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новые эмитенты (в проекты экологии)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  <a:endParaRPr lang="ru-RU" sz="1200" dirty="0"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  <a:p>
              <a:pPr marL="628650" lvl="1" indent="-171450">
                <a:buFont typeface="Arial" charset="0"/>
                <a:buChar char="•"/>
              </a:pPr>
              <a:r>
                <a:rPr lang="ru-RU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60 млрд 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USD </a:t>
              </a:r>
              <a:r>
                <a:rPr lang="ru-RU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зелёные облигации новых эмитентов</a:t>
              </a:r>
            </a:p>
            <a:p>
              <a:pPr marL="628650" lvl="1" indent="-171450">
                <a:buFont typeface="Arial" charset="0"/>
                <a:buChar char="•"/>
              </a:pPr>
              <a:r>
                <a:rPr lang="ru-RU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За вычетом 81 млрд 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USD </a:t>
              </a:r>
              <a:r>
                <a:rPr lang="ru-RU" sz="1200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погашенных облигаций</a:t>
              </a:r>
            </a:p>
          </p:txBody>
        </p:sp>
      </p:grpSp>
      <p:grpSp>
        <p:nvGrpSpPr>
          <p:cNvPr id="5" name="Группа 16"/>
          <p:cNvGrpSpPr/>
          <p:nvPr/>
        </p:nvGrpSpPr>
        <p:grpSpPr>
          <a:xfrm>
            <a:off x="7276930" y="2473325"/>
            <a:ext cx="4434726" cy="3594100"/>
            <a:chOff x="6577536" y="2406134"/>
            <a:chExt cx="4537220" cy="3677166"/>
          </a:xfrm>
        </p:grpSpPr>
        <p:sp>
          <p:nvSpPr>
            <p:cNvPr id="36" name="Прямоугольник 6">
              <a:extLst>
                <a:ext uri="{FF2B5EF4-FFF2-40B4-BE49-F238E27FC236}">
                  <a16:creationId xmlns="" xmlns:a16="http://schemas.microsoft.com/office/drawing/2014/main" id="{7112ED74-FE04-4C28-87CC-F74C23F69657}"/>
                </a:ext>
              </a:extLst>
            </p:cNvPr>
            <p:cNvSpPr/>
            <p:nvPr/>
          </p:nvSpPr>
          <p:spPr>
            <a:xfrm>
              <a:off x="6591722" y="5575852"/>
              <a:ext cx="4523034" cy="507448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200" i="1" dirty="0"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Прогноз рынка новых эмитентов облигаций до 2020 года (по состоянию на сентябрь 2017)</a:t>
              </a:r>
            </a:p>
          </p:txBody>
        </p:sp>
        <p:grpSp>
          <p:nvGrpSpPr>
            <p:cNvPr id="6" name="Группа 14"/>
            <p:cNvGrpSpPr/>
            <p:nvPr/>
          </p:nvGrpSpPr>
          <p:grpSpPr>
            <a:xfrm>
              <a:off x="6577536" y="2406134"/>
              <a:ext cx="4509564" cy="3155007"/>
              <a:chOff x="6577536" y="2406134"/>
              <a:chExt cx="4509564" cy="3155007"/>
            </a:xfrm>
          </p:grpSpPr>
          <p:cxnSp>
            <p:nvCxnSpPr>
              <p:cNvPr id="8" name="Прямая соединительная линия 7"/>
              <p:cNvCxnSpPr/>
              <p:nvPr/>
            </p:nvCxnSpPr>
            <p:spPr>
              <a:xfrm>
                <a:off x="6705600" y="2581275"/>
                <a:ext cx="438150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единительная линия 56"/>
              <p:cNvCxnSpPr/>
              <p:nvPr/>
            </p:nvCxnSpPr>
            <p:spPr>
              <a:xfrm>
                <a:off x="6705600" y="3133725"/>
                <a:ext cx="438150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Прямая соединительная линия 57"/>
              <p:cNvCxnSpPr/>
              <p:nvPr/>
            </p:nvCxnSpPr>
            <p:spPr>
              <a:xfrm>
                <a:off x="6705600" y="3686175"/>
                <a:ext cx="438150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6705600" y="4238625"/>
                <a:ext cx="438150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единительная линия 59"/>
              <p:cNvCxnSpPr/>
              <p:nvPr/>
            </p:nvCxnSpPr>
            <p:spPr>
              <a:xfrm>
                <a:off x="6705600" y="4781550"/>
                <a:ext cx="438150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единительная линия 60"/>
              <p:cNvCxnSpPr/>
              <p:nvPr/>
            </p:nvCxnSpPr>
            <p:spPr>
              <a:xfrm>
                <a:off x="6705600" y="5324475"/>
                <a:ext cx="438150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" name="Прямоугольник 2"/>
              <p:cNvSpPr/>
              <p:nvPr/>
            </p:nvSpPr>
            <p:spPr>
              <a:xfrm>
                <a:off x="10610850" y="2578100"/>
                <a:ext cx="381000" cy="2746375"/>
              </a:xfrm>
              <a:prstGeom prst="rect">
                <a:avLst/>
              </a:prstGeom>
              <a:solidFill>
                <a:srgbClr val="3E9B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38" name="Прямоугольник 37"/>
              <p:cNvSpPr/>
              <p:nvPr/>
            </p:nvSpPr>
            <p:spPr>
              <a:xfrm>
                <a:off x="10086975" y="3552825"/>
                <a:ext cx="381000" cy="1771650"/>
              </a:xfrm>
              <a:prstGeom prst="rect">
                <a:avLst/>
              </a:prstGeom>
              <a:solidFill>
                <a:srgbClr val="3E9B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39" name="Прямоугольник 38"/>
              <p:cNvSpPr/>
              <p:nvPr/>
            </p:nvSpPr>
            <p:spPr>
              <a:xfrm>
                <a:off x="9563100" y="4238625"/>
                <a:ext cx="381000" cy="1085850"/>
              </a:xfrm>
              <a:prstGeom prst="rect">
                <a:avLst/>
              </a:prstGeom>
              <a:solidFill>
                <a:srgbClr val="3E9B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40" name="Прямоугольник 39"/>
              <p:cNvSpPr/>
              <p:nvPr/>
            </p:nvSpPr>
            <p:spPr>
              <a:xfrm>
                <a:off x="9039225" y="5133975"/>
                <a:ext cx="381000" cy="190500"/>
              </a:xfrm>
              <a:prstGeom prst="rect">
                <a:avLst/>
              </a:prstGeom>
              <a:solidFill>
                <a:srgbClr val="3E9B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2" name="Прямоугольник 51"/>
              <p:cNvSpPr/>
              <p:nvPr/>
            </p:nvSpPr>
            <p:spPr>
              <a:xfrm>
                <a:off x="9039225" y="4981575"/>
                <a:ext cx="381000" cy="152400"/>
              </a:xfrm>
              <a:prstGeom prst="rect">
                <a:avLst/>
              </a:prstGeom>
              <a:solidFill>
                <a:srgbClr val="90C2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3" name="Прямоугольник 52"/>
              <p:cNvSpPr/>
              <p:nvPr/>
            </p:nvSpPr>
            <p:spPr>
              <a:xfrm>
                <a:off x="8524875" y="5114925"/>
                <a:ext cx="381000" cy="209550"/>
              </a:xfrm>
              <a:prstGeom prst="rect">
                <a:avLst/>
              </a:prstGeom>
              <a:solidFill>
                <a:srgbClr val="90C2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4" name="Прямоугольник 53"/>
              <p:cNvSpPr/>
              <p:nvPr/>
            </p:nvSpPr>
            <p:spPr>
              <a:xfrm>
                <a:off x="8010525" y="5191125"/>
                <a:ext cx="381000" cy="133350"/>
              </a:xfrm>
              <a:prstGeom prst="rect">
                <a:avLst/>
              </a:prstGeom>
              <a:solidFill>
                <a:srgbClr val="90C2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5" name="Прямоугольник 54"/>
              <p:cNvSpPr/>
              <p:nvPr/>
            </p:nvSpPr>
            <p:spPr>
              <a:xfrm>
                <a:off x="7477125" y="5219699"/>
                <a:ext cx="381000" cy="104775"/>
              </a:xfrm>
              <a:prstGeom prst="rect">
                <a:avLst/>
              </a:prstGeom>
              <a:solidFill>
                <a:srgbClr val="90C2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6" name="Прямоугольник 55"/>
              <p:cNvSpPr/>
              <p:nvPr/>
            </p:nvSpPr>
            <p:spPr>
              <a:xfrm>
                <a:off x="6953250" y="5257800"/>
                <a:ext cx="381000" cy="66674"/>
              </a:xfrm>
              <a:prstGeom prst="rect">
                <a:avLst/>
              </a:prstGeom>
              <a:solidFill>
                <a:srgbClr val="90C2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14" name="Прямоугольник 13"/>
              <p:cNvSpPr/>
              <p:nvPr/>
            </p:nvSpPr>
            <p:spPr>
              <a:xfrm>
                <a:off x="6577536" y="2406134"/>
                <a:ext cx="44114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900">
                    <a:latin typeface="Arial" charset="0"/>
                    <a:ea typeface="Arial" charset="0"/>
                    <a:cs typeface="Arial" charset="0"/>
                  </a:rPr>
                  <a:t>1000</a:t>
                </a:r>
                <a:endParaRPr lang="ru-RU" sz="900"/>
              </a:p>
            </p:txBody>
          </p:sp>
          <p:sp>
            <p:nvSpPr>
              <p:cNvPr id="62" name="Прямоугольник 61"/>
              <p:cNvSpPr/>
              <p:nvPr/>
            </p:nvSpPr>
            <p:spPr>
              <a:xfrm>
                <a:off x="6577536" y="2958584"/>
                <a:ext cx="37702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900" dirty="0">
                    <a:latin typeface="Arial" charset="0"/>
                    <a:ea typeface="Arial" charset="0"/>
                    <a:cs typeface="Arial" charset="0"/>
                  </a:rPr>
                  <a:t>800</a:t>
                </a:r>
                <a:endParaRPr lang="ru-RU" sz="900" dirty="0"/>
              </a:p>
            </p:txBody>
          </p:sp>
          <p:sp>
            <p:nvSpPr>
              <p:cNvPr id="63" name="Прямоугольник 62"/>
              <p:cNvSpPr/>
              <p:nvPr/>
            </p:nvSpPr>
            <p:spPr>
              <a:xfrm>
                <a:off x="6577536" y="3501509"/>
                <a:ext cx="37702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900" dirty="0">
                    <a:latin typeface="Arial" charset="0"/>
                    <a:ea typeface="Arial" charset="0"/>
                    <a:cs typeface="Arial" charset="0"/>
                  </a:rPr>
                  <a:t>600</a:t>
                </a:r>
                <a:endParaRPr lang="ru-RU" sz="900" dirty="0"/>
              </a:p>
            </p:txBody>
          </p:sp>
          <p:sp>
            <p:nvSpPr>
              <p:cNvPr id="64" name="Прямоугольник 63"/>
              <p:cNvSpPr/>
              <p:nvPr/>
            </p:nvSpPr>
            <p:spPr>
              <a:xfrm>
                <a:off x="6577536" y="4044434"/>
                <a:ext cx="37702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900">
                    <a:latin typeface="Arial" charset="0"/>
                    <a:ea typeface="Arial" charset="0"/>
                    <a:cs typeface="Arial" charset="0"/>
                  </a:rPr>
                  <a:t>400</a:t>
                </a:r>
                <a:endParaRPr lang="ru-RU" sz="900" dirty="0"/>
              </a:p>
            </p:txBody>
          </p:sp>
          <p:sp>
            <p:nvSpPr>
              <p:cNvPr id="65" name="Прямоугольник 64"/>
              <p:cNvSpPr/>
              <p:nvPr/>
            </p:nvSpPr>
            <p:spPr>
              <a:xfrm>
                <a:off x="6577536" y="4596884"/>
                <a:ext cx="37702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900">
                    <a:latin typeface="Arial" charset="0"/>
                    <a:ea typeface="Arial" charset="0"/>
                    <a:cs typeface="Arial" charset="0"/>
                  </a:rPr>
                  <a:t>200</a:t>
                </a:r>
                <a:endParaRPr lang="ru-RU" sz="900" dirty="0"/>
              </a:p>
            </p:txBody>
          </p:sp>
          <p:sp>
            <p:nvSpPr>
              <p:cNvPr id="66" name="Прямоугольник 65"/>
              <p:cNvSpPr/>
              <p:nvPr/>
            </p:nvSpPr>
            <p:spPr>
              <a:xfrm>
                <a:off x="6577536" y="5139809"/>
                <a:ext cx="24878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900" dirty="0">
                    <a:latin typeface="Arial" charset="0"/>
                    <a:ea typeface="Arial" charset="0"/>
                    <a:cs typeface="Arial" charset="0"/>
                  </a:rPr>
                  <a:t>0</a:t>
                </a:r>
                <a:endParaRPr lang="ru-RU" sz="900" dirty="0"/>
              </a:p>
            </p:txBody>
          </p:sp>
          <p:sp>
            <p:nvSpPr>
              <p:cNvPr id="67" name="Прямоугольник 66"/>
              <p:cNvSpPr/>
              <p:nvPr/>
            </p:nvSpPr>
            <p:spPr>
              <a:xfrm>
                <a:off x="6968061" y="5330309"/>
                <a:ext cx="44114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900" dirty="0">
                    <a:latin typeface="Arial" charset="0"/>
                    <a:ea typeface="Arial" charset="0"/>
                    <a:cs typeface="Arial" charset="0"/>
                  </a:rPr>
                  <a:t>2013</a:t>
                </a:r>
                <a:endParaRPr lang="ru-RU" sz="900" dirty="0"/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>
                <a:off x="7491936" y="5330309"/>
                <a:ext cx="44114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900" dirty="0">
                    <a:latin typeface="Arial" charset="0"/>
                    <a:ea typeface="Arial" charset="0"/>
                    <a:cs typeface="Arial" charset="0"/>
                  </a:rPr>
                  <a:t>2014</a:t>
                </a:r>
                <a:endParaRPr lang="ru-RU" sz="900" dirty="0"/>
              </a:p>
            </p:txBody>
          </p:sp>
          <p:sp>
            <p:nvSpPr>
              <p:cNvPr id="69" name="Прямоугольник 68"/>
              <p:cNvSpPr/>
              <p:nvPr/>
            </p:nvSpPr>
            <p:spPr>
              <a:xfrm>
                <a:off x="7977711" y="5330309"/>
                <a:ext cx="44114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900">
                    <a:latin typeface="Arial" charset="0"/>
                    <a:ea typeface="Arial" charset="0"/>
                    <a:cs typeface="Arial" charset="0"/>
                  </a:rPr>
                  <a:t>2015</a:t>
                </a:r>
                <a:endParaRPr lang="ru-RU" sz="900" dirty="0"/>
              </a:p>
            </p:txBody>
          </p:sp>
          <p:sp>
            <p:nvSpPr>
              <p:cNvPr id="70" name="Прямоугольник 69"/>
              <p:cNvSpPr/>
              <p:nvPr/>
            </p:nvSpPr>
            <p:spPr>
              <a:xfrm>
                <a:off x="8463486" y="5330309"/>
                <a:ext cx="44114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900" dirty="0">
                    <a:latin typeface="Arial" charset="0"/>
                    <a:ea typeface="Arial" charset="0"/>
                    <a:cs typeface="Arial" charset="0"/>
                  </a:rPr>
                  <a:t>2016</a:t>
                </a:r>
                <a:endParaRPr lang="ru-RU" sz="900" dirty="0"/>
              </a:p>
            </p:txBody>
          </p:sp>
          <p:sp>
            <p:nvSpPr>
              <p:cNvPr id="71" name="Прямоугольник 70"/>
              <p:cNvSpPr/>
              <p:nvPr/>
            </p:nvSpPr>
            <p:spPr>
              <a:xfrm>
                <a:off x="9006411" y="5330309"/>
                <a:ext cx="44114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900" dirty="0">
                    <a:latin typeface="Arial" charset="0"/>
                    <a:ea typeface="Arial" charset="0"/>
                    <a:cs typeface="Arial" charset="0"/>
                  </a:rPr>
                  <a:t>2017</a:t>
                </a:r>
                <a:endParaRPr lang="ru-RU" sz="900" dirty="0"/>
              </a:p>
            </p:txBody>
          </p:sp>
          <p:sp>
            <p:nvSpPr>
              <p:cNvPr id="72" name="Прямоугольник 71"/>
              <p:cNvSpPr/>
              <p:nvPr/>
            </p:nvSpPr>
            <p:spPr>
              <a:xfrm>
                <a:off x="9530286" y="5330309"/>
                <a:ext cx="44114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900" dirty="0">
                    <a:latin typeface="Arial" charset="0"/>
                    <a:ea typeface="Arial" charset="0"/>
                    <a:cs typeface="Arial" charset="0"/>
                  </a:rPr>
                  <a:t>2018</a:t>
                </a:r>
                <a:endParaRPr lang="ru-RU" sz="900" dirty="0"/>
              </a:p>
            </p:txBody>
          </p:sp>
          <p:sp>
            <p:nvSpPr>
              <p:cNvPr id="73" name="Прямоугольник 72"/>
              <p:cNvSpPr/>
              <p:nvPr/>
            </p:nvSpPr>
            <p:spPr>
              <a:xfrm>
                <a:off x="10063686" y="5330309"/>
                <a:ext cx="44114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900" dirty="0">
                    <a:latin typeface="Arial" charset="0"/>
                    <a:ea typeface="Arial" charset="0"/>
                    <a:cs typeface="Arial" charset="0"/>
                  </a:rPr>
                  <a:t>2019</a:t>
                </a:r>
                <a:endParaRPr lang="ru-RU" sz="900" dirty="0"/>
              </a:p>
            </p:txBody>
          </p:sp>
          <p:sp>
            <p:nvSpPr>
              <p:cNvPr id="74" name="Прямоугольник 73"/>
              <p:cNvSpPr/>
              <p:nvPr/>
            </p:nvSpPr>
            <p:spPr>
              <a:xfrm>
                <a:off x="10587561" y="5330309"/>
                <a:ext cx="44114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900" dirty="0">
                    <a:latin typeface="Arial" charset="0"/>
                    <a:ea typeface="Arial" charset="0"/>
                    <a:cs typeface="Arial" charset="0"/>
                  </a:rPr>
                  <a:t>2020</a:t>
                </a:r>
                <a:endParaRPr lang="ru-RU" sz="900" dirty="0"/>
              </a:p>
            </p:txBody>
          </p:sp>
        </p:grpSp>
      </p:grpSp>
      <p:pic>
        <p:nvPicPr>
          <p:cNvPr id="18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346200"/>
            <a:ext cx="2146300" cy="4216400"/>
          </a:xfrm>
          <a:prstGeom prst="rect">
            <a:avLst/>
          </a:prstGeom>
        </p:spPr>
      </p:pic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AF6C-F812-5D42-B78D-F2EDFB33E112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12801" y="1173111"/>
            <a:ext cx="881653" cy="87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5906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3754" y="233176"/>
            <a:ext cx="10673158" cy="757130"/>
          </a:xfrm>
        </p:spPr>
        <p:txBody>
          <a:bodyPr wrap="square" anchor="ctr">
            <a:spAutoFit/>
          </a:bodyPr>
          <a:lstStyle/>
          <a:p>
            <a:pPr algn="l"/>
            <a:r>
              <a:rPr lang="ru-RU" sz="2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ЗАПУСК «</a:t>
            </a:r>
            <a:r>
              <a:rPr lang="ru-RU" sz="2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ЗЕЛЁНОЙ» ЭКОНОМИКИ </a:t>
            </a:r>
            <a:r>
              <a:rPr lang="ru-RU" sz="2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- СТРАТЕГИЧЕСКИ ВАЖНАЯ ЗАДАЧА ДЛЯ РФ, НЕ ТЕРПЯЩАЯ ОТЛАГАТЕЛЬСТВ</a:t>
            </a:r>
            <a:endParaRPr lang="ru-RU" sz="2400" b="1" dirty="0">
              <a:solidFill>
                <a:srgbClr val="3E9B3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371600"/>
            <a:ext cx="12192000" cy="876300"/>
          </a:xfrm>
          <a:prstGeom prst="rect">
            <a:avLst/>
          </a:prstGeom>
          <a:solidFill>
            <a:srgbClr val="3E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33754" y="1658035"/>
            <a:ext cx="9829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«ЗЕЛЕНАЯ» </a:t>
            </a:r>
            <a:r>
              <a:rPr lang="ru-RU" sz="1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ЭКОНОМИКА – новый драйвер экономического роста и развития страны на десятилетия вперед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89454" y="2606878"/>
            <a:ext cx="86113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Россия ежегодно теряет до 6% ВВП от ухудшения окружающей </a:t>
            </a:r>
            <a:r>
              <a:rPr lang="ru-RU" sz="1400" dirty="0" smtClean="0">
                <a:latin typeface="Arial" charset="0"/>
                <a:ea typeface="Arial" charset="0"/>
                <a:cs typeface="Arial" charset="0"/>
              </a:rPr>
              <a:t>среды* </a:t>
            </a:r>
            <a:endParaRPr lang="ru-RU" sz="1400" dirty="0"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Экологически обусловленные заболевания – 25</a:t>
            </a:r>
            <a:r>
              <a:rPr lang="ru-RU" sz="1400" dirty="0" smtClean="0">
                <a:latin typeface="Arial" charset="0"/>
                <a:ea typeface="Arial" charset="0"/>
                <a:cs typeface="Arial" charset="0"/>
              </a:rPr>
              <a:t>%**</a:t>
            </a:r>
            <a:endParaRPr lang="ru-RU" sz="1400" dirty="0"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32-е место в рейтинге в рейтинге 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Environmental performance 2016</a:t>
            </a:r>
            <a:r>
              <a:rPr lang="ru-RU" sz="1400" dirty="0" smtClean="0">
                <a:latin typeface="Arial" charset="0"/>
                <a:ea typeface="Arial" charset="0"/>
                <a:cs typeface="Arial" charset="0"/>
              </a:rPr>
              <a:t>***</a:t>
            </a:r>
            <a:endParaRPr lang="ru-RU" sz="1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Rectangle 4"/>
          <p:cNvSpPr/>
          <p:nvPr/>
        </p:nvSpPr>
        <p:spPr>
          <a:xfrm>
            <a:off x="6923454" y="5707580"/>
            <a:ext cx="47961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atin typeface="Arial" charset="0"/>
                <a:ea typeface="Arial" charset="0"/>
                <a:cs typeface="Arial" charset="0"/>
              </a:rPr>
              <a:t>Принцип </a:t>
            </a:r>
            <a:r>
              <a:rPr lang="ru-RU" sz="1400" b="1" dirty="0">
                <a:solidFill>
                  <a:srgbClr val="3E9B3F"/>
                </a:solidFill>
                <a:latin typeface="Arial" charset="0"/>
                <a:ea typeface="Arial" charset="0"/>
                <a:cs typeface="Arial" charset="0"/>
              </a:rPr>
              <a:t>Э</a:t>
            </a:r>
            <a:r>
              <a:rPr lang="ru-RU" sz="1400" b="1" baseline="30000" dirty="0">
                <a:solidFill>
                  <a:srgbClr val="3E9B3F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r>
              <a:rPr lang="ru-RU" sz="1400" b="1" dirty="0">
                <a:solidFill>
                  <a:srgbClr val="90C253"/>
                </a:solidFill>
                <a:latin typeface="Arial" charset="0"/>
                <a:ea typeface="Arial" charset="0"/>
                <a:cs typeface="Arial" charset="0"/>
              </a:rPr>
              <a:t>Д</a:t>
            </a:r>
            <a:endParaRPr lang="en-US" sz="1400" b="1" dirty="0">
              <a:solidFill>
                <a:srgbClr val="90C253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ru-RU" sz="1400" dirty="0">
                <a:latin typeface="Arial" charset="0"/>
                <a:ea typeface="Arial" charset="0"/>
                <a:cs typeface="Arial" charset="0"/>
              </a:rPr>
              <a:t>Долгосрочно </a:t>
            </a:r>
            <a:r>
              <a:rPr lang="ru-RU" sz="1400" dirty="0" err="1">
                <a:latin typeface="Arial" charset="0"/>
                <a:ea typeface="Arial" charset="0"/>
                <a:cs typeface="Arial" charset="0"/>
              </a:rPr>
              <a:t>Экологично</a:t>
            </a: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 = Экономически Эффективно</a:t>
            </a:r>
          </a:p>
        </p:txBody>
      </p:sp>
      <p:grpSp>
        <p:nvGrpSpPr>
          <p:cNvPr id="4" name="Группа 34"/>
          <p:cNvGrpSpPr/>
          <p:nvPr/>
        </p:nvGrpSpPr>
        <p:grpSpPr>
          <a:xfrm>
            <a:off x="8232487" y="2695287"/>
            <a:ext cx="2851727" cy="2851727"/>
            <a:chOff x="2019300" y="3048000"/>
            <a:chExt cx="3136900" cy="3136900"/>
          </a:xfrm>
        </p:grpSpPr>
        <p:grpSp>
          <p:nvGrpSpPr>
            <p:cNvPr id="9" name="Группа 33"/>
            <p:cNvGrpSpPr/>
            <p:nvPr/>
          </p:nvGrpSpPr>
          <p:grpSpPr>
            <a:xfrm>
              <a:off x="2019300" y="3048000"/>
              <a:ext cx="3136900" cy="3136900"/>
              <a:chOff x="6350000" y="2895600"/>
              <a:chExt cx="3136900" cy="3136900"/>
            </a:xfrm>
          </p:grpSpPr>
          <p:sp>
            <p:nvSpPr>
              <p:cNvPr id="33" name="Овал 32"/>
              <p:cNvSpPr/>
              <p:nvPr/>
            </p:nvSpPr>
            <p:spPr>
              <a:xfrm>
                <a:off x="6515100" y="3060700"/>
                <a:ext cx="2806700" cy="28067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6350000" y="2895600"/>
                <a:ext cx="3136900" cy="31369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0" name="Группа 31"/>
            <p:cNvGrpSpPr/>
            <p:nvPr/>
          </p:nvGrpSpPr>
          <p:grpSpPr>
            <a:xfrm>
              <a:off x="2467430" y="3530111"/>
              <a:ext cx="2238260" cy="1796699"/>
              <a:chOff x="2584117" y="3402176"/>
              <a:chExt cx="2462086" cy="1976369"/>
            </a:xfrm>
          </p:grpSpPr>
          <p:cxnSp>
            <p:nvCxnSpPr>
              <p:cNvPr id="20" name="Прямая соединительная линия 13">
                <a:extLst>
                  <a:ext uri="{FF2B5EF4-FFF2-40B4-BE49-F238E27FC236}">
                    <a16:creationId xmlns="" xmlns:a16="http://schemas.microsoft.com/office/drawing/2014/main" id="{D8423BD9-0BDC-40AB-AA1A-054DE1DAED35}"/>
                  </a:ext>
                </a:extLst>
              </p:cNvPr>
              <p:cNvCxnSpPr>
                <a:stCxn id="21" idx="4"/>
                <a:endCxn id="24" idx="0"/>
              </p:cNvCxnSpPr>
              <p:nvPr/>
            </p:nvCxnSpPr>
            <p:spPr>
              <a:xfrm>
                <a:off x="3795660" y="3870176"/>
                <a:ext cx="0" cy="499199"/>
              </a:xfrm>
              <a:prstGeom prst="line">
                <a:avLst/>
              </a:prstGeom>
              <a:ln w="222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riangle 4"/>
              <p:cNvSpPr/>
              <p:nvPr/>
            </p:nvSpPr>
            <p:spPr>
              <a:xfrm>
                <a:off x="2938410" y="3775796"/>
                <a:ext cx="1728100" cy="1421661"/>
              </a:xfrm>
              <a:prstGeom prst="triangle">
                <a:avLst/>
              </a:prstGeom>
              <a:noFill/>
              <a:ln w="254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" name="Прямая соединительная линия 13">
                <a:extLst>
                  <a:ext uri="{FF2B5EF4-FFF2-40B4-BE49-F238E27FC236}">
                    <a16:creationId xmlns="" xmlns:a16="http://schemas.microsoft.com/office/drawing/2014/main" id="{D8423BD9-0BDC-40AB-AA1A-054DE1DAED35}"/>
                  </a:ext>
                </a:extLst>
              </p:cNvPr>
              <p:cNvCxnSpPr>
                <a:stCxn id="24" idx="3"/>
                <a:endCxn id="22" idx="6"/>
              </p:cNvCxnSpPr>
              <p:nvPr/>
            </p:nvCxnSpPr>
            <p:spPr>
              <a:xfrm flipH="1">
                <a:off x="3052117" y="4768838"/>
                <a:ext cx="578080" cy="375707"/>
              </a:xfrm>
              <a:prstGeom prst="line">
                <a:avLst/>
              </a:prstGeom>
              <a:ln w="222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единительная линия 13">
                <a:extLst>
                  <a:ext uri="{FF2B5EF4-FFF2-40B4-BE49-F238E27FC236}">
                    <a16:creationId xmlns="" xmlns:a16="http://schemas.microsoft.com/office/drawing/2014/main" id="{D8423BD9-0BDC-40AB-AA1A-054DE1DAED35}"/>
                  </a:ext>
                </a:extLst>
              </p:cNvPr>
              <p:cNvCxnSpPr>
                <a:stCxn id="23" idx="2"/>
                <a:endCxn id="24" idx="5"/>
              </p:cNvCxnSpPr>
              <p:nvPr/>
            </p:nvCxnSpPr>
            <p:spPr>
              <a:xfrm flipH="1" flipV="1">
                <a:off x="3961123" y="4768838"/>
                <a:ext cx="617080" cy="375707"/>
              </a:xfrm>
              <a:prstGeom prst="line">
                <a:avLst/>
              </a:prstGeom>
              <a:ln w="222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Oval 16"/>
              <p:cNvSpPr>
                <a:spLocks/>
              </p:cNvSpPr>
              <p:nvPr/>
            </p:nvSpPr>
            <p:spPr>
              <a:xfrm>
                <a:off x="3561660" y="3402176"/>
                <a:ext cx="468000" cy="468000"/>
              </a:xfrm>
              <a:prstGeom prst="ellipse">
                <a:avLst/>
              </a:prstGeom>
              <a:solidFill>
                <a:srgbClr val="3E9B3F"/>
              </a:solidFill>
              <a:ln w="381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ru-RU" dirty="0">
                    <a:ln w="10160">
                      <a:solidFill>
                        <a:schemeClr val="bg1"/>
                      </a:solidFill>
                      <a:prstDash val="solid"/>
                    </a:ln>
                    <a:solidFill>
                      <a:srgbClr val="FFFFFF"/>
                    </a:solidFill>
                    <a:latin typeface="Arial" charset="0"/>
                    <a:ea typeface="Arial" charset="0"/>
                    <a:cs typeface="Arial" charset="0"/>
                  </a:rPr>
                  <a:t>Э</a:t>
                </a:r>
                <a:endParaRPr lang="en-US" dirty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22" name="Oval 17"/>
              <p:cNvSpPr>
                <a:spLocks/>
              </p:cNvSpPr>
              <p:nvPr/>
            </p:nvSpPr>
            <p:spPr>
              <a:xfrm>
                <a:off x="2584117" y="4910545"/>
                <a:ext cx="468000" cy="468000"/>
              </a:xfrm>
              <a:prstGeom prst="ellipse">
                <a:avLst/>
              </a:prstGeom>
              <a:solidFill>
                <a:srgbClr val="3E9B3F"/>
              </a:solidFill>
              <a:ln w="381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ru-RU">
                    <a:ln w="10160">
                      <a:solidFill>
                        <a:schemeClr val="bg1"/>
                      </a:solidFill>
                      <a:prstDash val="solid"/>
                    </a:ln>
                    <a:solidFill>
                      <a:srgbClr val="FFFFFF"/>
                    </a:solidFill>
                    <a:latin typeface="Arial" charset="0"/>
                    <a:ea typeface="Arial" charset="0"/>
                    <a:cs typeface="Arial" charset="0"/>
                  </a:rPr>
                  <a:t>Э</a:t>
                </a:r>
                <a:endParaRPr lang="en-US" dirty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23" name="Oval 18"/>
              <p:cNvSpPr>
                <a:spLocks/>
              </p:cNvSpPr>
              <p:nvPr/>
            </p:nvSpPr>
            <p:spPr>
              <a:xfrm>
                <a:off x="4578203" y="4910545"/>
                <a:ext cx="468000" cy="468000"/>
              </a:xfrm>
              <a:prstGeom prst="ellipse">
                <a:avLst/>
              </a:prstGeom>
              <a:solidFill>
                <a:srgbClr val="3E9B3F"/>
              </a:solidFill>
              <a:ln w="381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ru-RU" dirty="0">
                    <a:ln w="10160">
                      <a:solidFill>
                        <a:schemeClr val="bg1"/>
                      </a:solidFill>
                      <a:prstDash val="solid"/>
                    </a:ln>
                    <a:solidFill>
                      <a:srgbClr val="FFFFFF"/>
                    </a:solidFill>
                    <a:latin typeface="Arial" charset="0"/>
                    <a:ea typeface="Arial" charset="0"/>
                    <a:cs typeface="Arial" charset="0"/>
                  </a:rPr>
                  <a:t>Э</a:t>
                </a:r>
                <a:endParaRPr lang="en-US" dirty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24" name="Oval 19"/>
              <p:cNvSpPr>
                <a:spLocks/>
              </p:cNvSpPr>
              <p:nvPr/>
            </p:nvSpPr>
            <p:spPr>
              <a:xfrm>
                <a:off x="3561660" y="4369375"/>
                <a:ext cx="468000" cy="468000"/>
              </a:xfrm>
              <a:prstGeom prst="ellipse">
                <a:avLst/>
              </a:prstGeom>
              <a:solidFill>
                <a:srgbClr val="90C253"/>
              </a:solidFill>
              <a:ln w="381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t"/>
              <a:lstStyle/>
              <a:p>
                <a:pPr algn="ctr"/>
                <a:r>
                  <a:rPr lang="ru-RU" dirty="0">
                    <a:ln w="10160">
                      <a:solidFill>
                        <a:schemeClr val="bg1"/>
                      </a:solidFill>
                      <a:prstDash val="solid"/>
                    </a:ln>
                    <a:solidFill>
                      <a:srgbClr val="FFFFFF"/>
                    </a:solidFill>
                    <a:latin typeface="Arial" charset="0"/>
                    <a:ea typeface="Arial" charset="0"/>
                    <a:cs typeface="Arial" charset="0"/>
                  </a:rPr>
                  <a:t>Д</a:t>
                </a:r>
                <a:endParaRPr lang="en-US" dirty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11" name="Группа 49"/>
          <p:cNvGrpSpPr/>
          <p:nvPr/>
        </p:nvGrpSpPr>
        <p:grpSpPr>
          <a:xfrm>
            <a:off x="0" y="3338590"/>
            <a:ext cx="6350000" cy="3081260"/>
            <a:chOff x="0" y="3516390"/>
            <a:chExt cx="6350000" cy="3081260"/>
          </a:xfrm>
        </p:grpSpPr>
        <p:sp>
          <p:nvSpPr>
            <p:cNvPr id="44" name="Прямоугольник 43">
              <a:extLst>
                <a:ext uri="{FF2B5EF4-FFF2-40B4-BE49-F238E27FC236}">
                  <a16:creationId xmlns="" xmlns:a16="http://schemas.microsoft.com/office/drawing/2014/main" id="{1B5775F6-8B6D-4375-A798-CA5E80592EF6}"/>
                </a:ext>
              </a:extLst>
            </p:cNvPr>
            <p:cNvSpPr/>
            <p:nvPr/>
          </p:nvSpPr>
          <p:spPr>
            <a:xfrm>
              <a:off x="2516555" y="4522219"/>
              <a:ext cx="2258646" cy="43664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400" b="1" dirty="0">
                  <a:solidFill>
                    <a:srgbClr val="3E9B3F"/>
                  </a:solidFill>
                  <a:latin typeface="Arial" charset="0"/>
                  <a:ea typeface="Arial" charset="0"/>
                  <a:cs typeface="Arial" charset="0"/>
                </a:rPr>
                <a:t>Финансовый результат</a:t>
              </a:r>
            </a:p>
          </p:txBody>
        </p:sp>
        <p:sp>
          <p:nvSpPr>
            <p:cNvPr id="47" name="Прямоугольник 14">
              <a:extLst>
                <a:ext uri="{FF2B5EF4-FFF2-40B4-BE49-F238E27FC236}">
                  <a16:creationId xmlns="" xmlns:a16="http://schemas.microsoft.com/office/drawing/2014/main" id="{1B5775F6-8B6D-4375-A798-CA5E80592EF6}"/>
                </a:ext>
              </a:extLst>
            </p:cNvPr>
            <p:cNvSpPr/>
            <p:nvPr/>
          </p:nvSpPr>
          <p:spPr>
            <a:xfrm>
              <a:off x="2516554" y="5130502"/>
              <a:ext cx="3604845" cy="56007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400" b="1" dirty="0">
                  <a:solidFill>
                    <a:srgbClr val="3E9B3F"/>
                  </a:solidFill>
                  <a:latin typeface="Arial" charset="0"/>
                  <a:ea typeface="Arial" charset="0"/>
                  <a:cs typeface="Arial" charset="0"/>
                </a:rPr>
                <a:t>Результат для окружающей среды</a:t>
              </a:r>
            </a:p>
          </p:txBody>
        </p:sp>
        <p:sp>
          <p:nvSpPr>
            <p:cNvPr id="48" name="Прямоугольник 14">
              <a:extLst>
                <a:ext uri="{FF2B5EF4-FFF2-40B4-BE49-F238E27FC236}">
                  <a16:creationId xmlns="" xmlns:a16="http://schemas.microsoft.com/office/drawing/2014/main" id="{1B5775F6-8B6D-4375-A798-CA5E80592EF6}"/>
                </a:ext>
              </a:extLst>
            </p:cNvPr>
            <p:cNvSpPr/>
            <p:nvPr/>
          </p:nvSpPr>
          <p:spPr>
            <a:xfrm>
              <a:off x="2516555" y="5862214"/>
              <a:ext cx="3350846" cy="56716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400" b="1" dirty="0">
                  <a:solidFill>
                    <a:srgbClr val="3E9B3F"/>
                  </a:solidFill>
                  <a:latin typeface="Arial" charset="0"/>
                  <a:ea typeface="Arial" charset="0"/>
                  <a:cs typeface="Arial" charset="0"/>
                </a:rPr>
                <a:t>Социально-экономический эффект</a:t>
              </a:r>
            </a:p>
          </p:txBody>
        </p:sp>
        <p:sp>
          <p:nvSpPr>
            <p:cNvPr id="49" name="Прямоугольник 6">
              <a:extLst>
                <a:ext uri="{FF2B5EF4-FFF2-40B4-BE49-F238E27FC236}">
                  <a16:creationId xmlns="" xmlns:a16="http://schemas.microsoft.com/office/drawing/2014/main" id="{7112ED74-FE04-4C28-87CC-F74C23F69657}"/>
                </a:ext>
              </a:extLst>
            </p:cNvPr>
            <p:cNvSpPr/>
            <p:nvPr/>
          </p:nvSpPr>
          <p:spPr>
            <a:xfrm>
              <a:off x="433754" y="3516390"/>
              <a:ext cx="5916246" cy="108818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400" b="1" dirty="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rPr>
                <a:t>Фактом перехода РФ на </a:t>
              </a:r>
              <a:r>
                <a:rPr lang="ru-RU" sz="1400" b="1" dirty="0" smtClean="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rPr>
                <a:t>«зелёную» </a:t>
              </a:r>
              <a:r>
                <a:rPr lang="ru-RU" sz="1400" b="1" dirty="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rPr>
                <a:t>экономику будет появление совокупности проектов с результатами по 3 направлениям: </a:t>
              </a:r>
            </a:p>
          </p:txBody>
        </p:sp>
        <p:pic>
          <p:nvPicPr>
            <p:cNvPr id="37" name="Рисунок 3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4610100"/>
              <a:ext cx="1701800" cy="654050"/>
            </a:xfrm>
            <a:prstGeom prst="rect">
              <a:avLst/>
            </a:prstGeom>
          </p:spPr>
        </p:pic>
        <p:pic>
          <p:nvPicPr>
            <p:cNvPr id="38" name="Рисунок 3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5276850"/>
              <a:ext cx="1701800" cy="654050"/>
            </a:xfrm>
            <a:prstGeom prst="rect">
              <a:avLst/>
            </a:prstGeom>
          </p:spPr>
        </p:pic>
        <p:pic>
          <p:nvPicPr>
            <p:cNvPr id="39" name="Рисунок 3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5943600"/>
              <a:ext cx="1701800" cy="654050"/>
            </a:xfrm>
            <a:prstGeom prst="rect">
              <a:avLst/>
            </a:prstGeom>
          </p:spPr>
        </p:pic>
      </p:grpSp>
      <p:pic>
        <p:nvPicPr>
          <p:cNvPr id="51" name="Рисунок 5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2559" y="2663530"/>
            <a:ext cx="617056" cy="695914"/>
          </a:xfrm>
          <a:prstGeom prst="rect">
            <a:avLst/>
          </a:prstGeom>
        </p:spPr>
      </p:pic>
      <p:sp>
        <p:nvSpPr>
          <p:cNvPr id="52" name="Номер слайда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AF6C-F812-5D42-B78D-F2EDFB33E112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99725" y="5048896"/>
            <a:ext cx="400615" cy="40061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12747" y="4383345"/>
            <a:ext cx="374571" cy="38048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10059" y="5734577"/>
            <a:ext cx="379947" cy="379947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5359400" y="411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1296437" y="6114524"/>
            <a:ext cx="73434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i="1" dirty="0" smtClean="0">
                <a:solidFill>
                  <a:schemeClr val="bg1">
                    <a:lumMod val="50000"/>
                  </a:schemeClr>
                </a:solidFill>
              </a:rPr>
              <a:t>Источник:</a:t>
            </a:r>
          </a:p>
          <a:p>
            <a:r>
              <a:rPr lang="ru-RU" sz="1050" b="1" i="1" dirty="0" smtClean="0">
                <a:solidFill>
                  <a:schemeClr val="bg1">
                    <a:lumMod val="50000"/>
                  </a:schemeClr>
                </a:solidFill>
              </a:rPr>
              <a:t>*) С.Е. Донской </a:t>
            </a:r>
            <a:r>
              <a:rPr lang="ru-RU" sz="1050" b="1" i="1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ru-RU" sz="1050" b="1" i="1" dirty="0" smtClean="0">
                <a:solidFill>
                  <a:schemeClr val="bg1">
                    <a:lumMod val="50000"/>
                  </a:schemeClr>
                </a:solidFill>
                <a:hlinkClick r:id="rId9"/>
              </a:rPr>
              <a:t>https://ria.ru/economy/20150121/1043566553.html</a:t>
            </a:r>
            <a:r>
              <a:rPr lang="ru-RU" sz="1050" b="1" i="1" dirty="0" smtClean="0">
                <a:solidFill>
                  <a:schemeClr val="bg1">
                    <a:lumMod val="50000"/>
                  </a:schemeClr>
                </a:solidFill>
              </a:rPr>
              <a:t> )</a:t>
            </a:r>
          </a:p>
          <a:p>
            <a:r>
              <a:rPr lang="ru-RU" sz="1050" b="1" i="1" dirty="0" smtClean="0">
                <a:solidFill>
                  <a:schemeClr val="bg1">
                    <a:lumMod val="50000"/>
                  </a:schemeClr>
                </a:solidFill>
              </a:rPr>
              <a:t>**) Всемирная организация здравоохранения</a:t>
            </a:r>
          </a:p>
          <a:p>
            <a:r>
              <a:rPr lang="ru-RU" sz="1050" b="1" i="1" dirty="0" smtClean="0">
                <a:solidFill>
                  <a:schemeClr val="bg1">
                    <a:lumMod val="50000"/>
                  </a:schemeClr>
                </a:solidFill>
              </a:rPr>
              <a:t>***) Йельский Университет, Колумбийский Университет, Всемирный экономический форум, Европейская Комиссия</a:t>
            </a:r>
            <a:endParaRPr lang="ru-RU" sz="1050" b="1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8227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3754" y="66977"/>
            <a:ext cx="10673158" cy="1089529"/>
          </a:xfrm>
        </p:spPr>
        <p:txBody>
          <a:bodyPr wrap="square" anchor="ctr">
            <a:spAutoFit/>
          </a:bodyPr>
          <a:lstStyle/>
          <a:p>
            <a:pPr algn="l"/>
            <a:r>
              <a:rPr lang="ru-RU" sz="2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ВВЕДЕНИЕ ТОЧНЫХ ОЦИФРОВАННЫХ ПОНЯТИЙ И ОБОЗНАЧЕНИЕ ФОКУСА «</a:t>
            </a:r>
            <a:r>
              <a:rPr lang="ru-RU" sz="2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ЗЕЛЁНОЙ» ЭКОНОМИКИ </a:t>
            </a:r>
            <a:r>
              <a:rPr lang="ru-RU" sz="2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СОЗДАЁТ ВЕКТОР ДВИЖЕНИЯ ИГРОКАМ НА РЫНКЕ</a:t>
            </a:r>
            <a:endParaRPr lang="ru-RU" sz="2400" b="1" dirty="0">
              <a:solidFill>
                <a:srgbClr val="3E9B3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Прямоугольник 6">
            <a:extLst>
              <a:ext uri="{FF2B5EF4-FFF2-40B4-BE49-F238E27FC236}">
                <a16:creationId xmlns="" xmlns:a16="http://schemas.microsoft.com/office/drawing/2014/main" id="{1082D607-0F02-4394-AB68-CC8E28DAE1CA}"/>
              </a:ext>
            </a:extLst>
          </p:cNvPr>
          <p:cNvSpPr/>
          <p:nvPr/>
        </p:nvSpPr>
        <p:spPr>
          <a:xfrm>
            <a:off x="4050689" y="2825637"/>
            <a:ext cx="1800000" cy="1800000"/>
          </a:xfrm>
          <a:prstGeom prst="ellipse">
            <a:avLst/>
          </a:prstGeom>
          <a:solidFill>
            <a:srgbClr val="3E9B3F"/>
          </a:solidFill>
          <a:ln w="76200">
            <a:solidFill>
              <a:srgbClr val="90C253"/>
            </a:solidFill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tIns="90000" bIns="90000" rtlCol="0" anchor="ctr" anchorCtr="0"/>
          <a:lstStyle/>
          <a:p>
            <a:pPr algn="ctr"/>
            <a:r>
              <a:rPr lang="ru-RU" sz="1400" b="1" dirty="0">
                <a:latin typeface="Arial" charset="0"/>
                <a:ea typeface="Arial" charset="0"/>
                <a:cs typeface="Arial" charset="0"/>
              </a:rPr>
              <a:t>Сделать </a:t>
            </a:r>
            <a:br>
              <a:rPr lang="ru-RU" sz="1400" b="1" dirty="0">
                <a:latin typeface="Arial" charset="0"/>
                <a:ea typeface="Arial" charset="0"/>
                <a:cs typeface="Arial" charset="0"/>
              </a:rPr>
            </a:br>
            <a:r>
              <a:rPr lang="ru-RU" sz="1400" b="1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5% </a:t>
            </a:r>
            <a:r>
              <a:rPr lang="ru-RU" sz="1400" b="1" dirty="0">
                <a:latin typeface="Arial" charset="0"/>
                <a:ea typeface="Arial" charset="0"/>
                <a:cs typeface="Arial" charset="0"/>
              </a:rPr>
              <a:t>экономики «зеленой» к </a:t>
            </a:r>
            <a:r>
              <a:rPr lang="ru-RU" sz="1400" b="1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2021 году</a:t>
            </a:r>
          </a:p>
        </p:txBody>
      </p:sp>
      <p:sp>
        <p:nvSpPr>
          <p:cNvPr id="30" name="Прямоугольник 6">
            <a:extLst>
              <a:ext uri="{FF2B5EF4-FFF2-40B4-BE49-F238E27FC236}">
                <a16:creationId xmlns="" xmlns:a16="http://schemas.microsoft.com/office/drawing/2014/main" id="{1082D607-0F02-4394-AB68-CC8E28DAE1CA}"/>
              </a:ext>
            </a:extLst>
          </p:cNvPr>
          <p:cNvSpPr/>
          <p:nvPr/>
        </p:nvSpPr>
        <p:spPr>
          <a:xfrm>
            <a:off x="6546746" y="2825637"/>
            <a:ext cx="1800000" cy="1800000"/>
          </a:xfrm>
          <a:prstGeom prst="ellipse">
            <a:avLst/>
          </a:prstGeom>
          <a:solidFill>
            <a:srgbClr val="3E9B3F"/>
          </a:solidFill>
          <a:ln w="76200">
            <a:solidFill>
              <a:srgbClr val="90C253"/>
            </a:solidFill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tIns="90000" bIns="90000" rtlCol="0" anchor="ctr" anchorCtr="0"/>
          <a:lstStyle/>
          <a:p>
            <a:pPr algn="ctr"/>
            <a:r>
              <a:rPr lang="ru-RU" sz="1400" b="1" dirty="0">
                <a:latin typeface="Arial" charset="0"/>
                <a:ea typeface="Arial" charset="0"/>
                <a:cs typeface="Arial" charset="0"/>
              </a:rPr>
              <a:t>Сделать </a:t>
            </a:r>
            <a:r>
              <a:rPr lang="ru-RU" sz="1400" b="1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15% </a:t>
            </a:r>
            <a:r>
              <a:rPr lang="ru-RU" sz="1400" b="1" dirty="0">
                <a:latin typeface="Arial" charset="0"/>
                <a:ea typeface="Arial" charset="0"/>
                <a:cs typeface="Arial" charset="0"/>
              </a:rPr>
              <a:t>экономики «зеленой» к </a:t>
            </a:r>
            <a:r>
              <a:rPr lang="ru-RU" sz="1400" b="1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2024 году</a:t>
            </a:r>
          </a:p>
        </p:txBody>
      </p:sp>
      <p:sp>
        <p:nvSpPr>
          <p:cNvPr id="31" name="Прямоугольник 6">
            <a:extLst>
              <a:ext uri="{FF2B5EF4-FFF2-40B4-BE49-F238E27FC236}">
                <a16:creationId xmlns="" xmlns:a16="http://schemas.microsoft.com/office/drawing/2014/main" id="{1082D607-0F02-4394-AB68-CC8E28DAE1CA}"/>
              </a:ext>
            </a:extLst>
          </p:cNvPr>
          <p:cNvSpPr/>
          <p:nvPr/>
        </p:nvSpPr>
        <p:spPr>
          <a:xfrm>
            <a:off x="9042803" y="2825637"/>
            <a:ext cx="1800000" cy="1800000"/>
          </a:xfrm>
          <a:prstGeom prst="ellipse">
            <a:avLst/>
          </a:prstGeom>
          <a:solidFill>
            <a:srgbClr val="3E9B3F"/>
          </a:solidFill>
          <a:ln w="76200">
            <a:solidFill>
              <a:srgbClr val="90C253"/>
            </a:solidFill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tIns="90000" bIns="90000" rtlCol="0" anchor="ctr" anchorCtr="0"/>
          <a:lstStyle/>
          <a:p>
            <a:pPr algn="ctr"/>
            <a:r>
              <a:rPr lang="ru-RU" sz="1400" b="1" dirty="0">
                <a:latin typeface="Arial" charset="0"/>
                <a:ea typeface="Arial" charset="0"/>
                <a:cs typeface="Arial" charset="0"/>
              </a:rPr>
              <a:t>Сделать </a:t>
            </a:r>
            <a:r>
              <a:rPr lang="ru-RU" sz="1400" b="1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25% </a:t>
            </a:r>
            <a:r>
              <a:rPr lang="ru-RU" sz="1400" b="1" dirty="0">
                <a:latin typeface="Arial" charset="0"/>
                <a:ea typeface="Arial" charset="0"/>
                <a:cs typeface="Arial" charset="0"/>
              </a:rPr>
              <a:t>экономики «зеленой» к </a:t>
            </a:r>
            <a:r>
              <a:rPr lang="ru-RU" sz="1400" b="1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2027 году</a:t>
            </a:r>
          </a:p>
        </p:txBody>
      </p:sp>
      <p:sp>
        <p:nvSpPr>
          <p:cNvPr id="36" name="Заголовок 1">
            <a:extLst>
              <a:ext uri="{FF2B5EF4-FFF2-40B4-BE49-F238E27FC236}">
                <a16:creationId xmlns="" xmlns:a16="http://schemas.microsoft.com/office/drawing/2014/main" id="{28F98E31-1956-45C9-92E5-373CBCC4403E}"/>
              </a:ext>
            </a:extLst>
          </p:cNvPr>
          <p:cNvSpPr txBox="1">
            <a:spLocks/>
          </p:cNvSpPr>
          <p:nvPr/>
        </p:nvSpPr>
        <p:spPr>
          <a:xfrm>
            <a:off x="4139589" y="5317578"/>
            <a:ext cx="7277711" cy="7530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>
                <a:solidFill>
                  <a:srgbClr val="3E9B3F"/>
                </a:solidFill>
                <a:latin typeface="Arial" charset="0"/>
                <a:ea typeface="Arial" charset="0"/>
                <a:cs typeface="Arial" charset="0"/>
              </a:rPr>
              <a:t>РАБОТАЮЩИЕ МЕХАНИЗМЫ </a:t>
            </a:r>
            <a:r>
              <a:rPr lang="ru-RU" sz="1400" b="1" dirty="0" smtClean="0">
                <a:solidFill>
                  <a:srgbClr val="3E9B3F"/>
                </a:solidFill>
                <a:latin typeface="Arial" charset="0"/>
                <a:ea typeface="Arial" charset="0"/>
                <a:cs typeface="Arial" charset="0"/>
              </a:rPr>
              <a:t>«ЗЕЛЁНОГО» </a:t>
            </a:r>
            <a:r>
              <a:rPr lang="ru-RU" sz="1400" b="1" dirty="0">
                <a:solidFill>
                  <a:srgbClr val="3E9B3F"/>
                </a:solidFill>
                <a:latin typeface="Arial" charset="0"/>
                <a:ea typeface="Arial" charset="0"/>
                <a:cs typeface="Arial" charset="0"/>
              </a:rPr>
              <a:t>ФИНАНСИРОВАНИЯ ПОЗВОЛЯТ РФ </a:t>
            </a:r>
            <a:br>
              <a:rPr lang="ru-RU" sz="1400" b="1" dirty="0">
                <a:solidFill>
                  <a:srgbClr val="3E9B3F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ru-RU" sz="1400" b="1" dirty="0">
                <a:solidFill>
                  <a:srgbClr val="3E9B3F"/>
                </a:solidFill>
                <a:latin typeface="Arial" charset="0"/>
                <a:ea typeface="Arial" charset="0"/>
                <a:cs typeface="Arial" charset="0"/>
              </a:rPr>
              <a:t>К </a:t>
            </a:r>
            <a:r>
              <a:rPr lang="ru-RU" sz="1400" b="1" dirty="0" smtClean="0">
                <a:solidFill>
                  <a:srgbClr val="3E9B3F"/>
                </a:solidFill>
                <a:latin typeface="Arial" charset="0"/>
                <a:ea typeface="Arial" charset="0"/>
                <a:cs typeface="Arial" charset="0"/>
              </a:rPr>
              <a:t>2027г. </a:t>
            </a:r>
            <a:r>
              <a:rPr lang="ru-RU" sz="1400" b="1" dirty="0" smtClean="0">
                <a:solidFill>
                  <a:srgbClr val="3E9B3F"/>
                </a:solidFill>
                <a:latin typeface="Arial" charset="0"/>
                <a:ea typeface="Arial" charset="0"/>
                <a:cs typeface="Arial" charset="0"/>
              </a:rPr>
              <a:t>НАПРАВЛЯТЬ</a:t>
            </a:r>
            <a:r>
              <a:rPr lang="ru-RU" sz="1400" b="1" dirty="0" smtClean="0">
                <a:solidFill>
                  <a:srgbClr val="3E9B3F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400" b="1" dirty="0">
                <a:solidFill>
                  <a:srgbClr val="3E9B3F"/>
                </a:solidFill>
                <a:latin typeface="Arial" charset="0"/>
                <a:ea typeface="Arial" charset="0"/>
                <a:cs typeface="Arial" charset="0"/>
              </a:rPr>
              <a:t>НА ЭКОЛОГИЧЕСКУЮ МОДЕРНИЗАЦИЮ </a:t>
            </a:r>
            <a:r>
              <a:rPr lang="ru-RU" sz="1400" b="1" dirty="0">
                <a:solidFill>
                  <a:srgbClr val="3E9B3F"/>
                </a:solidFill>
                <a:latin typeface="Arial" charset="0"/>
                <a:ea typeface="Arial" charset="0"/>
                <a:cs typeface="Arial" charset="0"/>
              </a:rPr>
              <a:t>1,8 - 2,1</a:t>
            </a:r>
            <a:r>
              <a:rPr lang="en-GB" sz="1400" b="1" dirty="0">
                <a:solidFill>
                  <a:srgbClr val="3E9B3F"/>
                </a:solidFill>
                <a:latin typeface="Arial" charset="0"/>
                <a:ea typeface="Arial" charset="0"/>
                <a:cs typeface="Arial" charset="0"/>
              </a:rPr>
              <a:t>% ВВП</a:t>
            </a:r>
            <a:endParaRPr lang="ru-RU" sz="1400" b="1" dirty="0">
              <a:solidFill>
                <a:srgbClr val="3E9B3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Прямоугольник 6">
            <a:extLst>
              <a:ext uri="{FF2B5EF4-FFF2-40B4-BE49-F238E27FC236}">
                <a16:creationId xmlns="" xmlns:a16="http://schemas.microsoft.com/office/drawing/2014/main" id="{7112ED74-FE04-4C28-87CC-F74C23F69657}"/>
              </a:ext>
            </a:extLst>
          </p:cNvPr>
          <p:cNvSpPr/>
          <p:nvPr/>
        </p:nvSpPr>
        <p:spPr>
          <a:xfrm>
            <a:off x="4139589" y="1390937"/>
            <a:ext cx="7341211" cy="1058501"/>
          </a:xfrm>
          <a:prstGeom prst="rect">
            <a:avLst/>
          </a:prstGeom>
          <a:noFill/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Выбор философии определения критериев и горизонта планирования определит систему отбора и меры поддержки проектов и отраслей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3797" y="2598866"/>
            <a:ext cx="2192125" cy="2120642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AF6C-F812-5D42-B78D-F2EDFB33E11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7175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5286" y="131572"/>
            <a:ext cx="11487313" cy="757130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algn="l"/>
            <a:r>
              <a:rPr lang="ru-RU" sz="2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ПРИОРИТЕТНЫЕ НАПРАВЛЕНИЯ ДЕЯТЕЛЬНОСТИ МИНПРИРОДЫ РОССИИ ПО СТИМУЛИРОВАНИЮ РЕАЛИЗАЦИИ «ЗЕЛЕНЫХ» ПРОЕКТОВ</a:t>
            </a:r>
            <a:endParaRPr lang="ru-RU" sz="2400" b="1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AF6C-F812-5D42-B78D-F2EDFB33E112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13717" y="2912890"/>
            <a:ext cx="769723" cy="90841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2466" y="1100665"/>
            <a:ext cx="1022773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u="sng" dirty="0" smtClean="0">
                <a:latin typeface="Arial" pitchFamily="34" charset="0"/>
                <a:cs typeface="Arial" pitchFamily="34" charset="0"/>
              </a:rPr>
              <a:t>Подготовка проекта комплексного документа по развитию «зеленой» экономики в Российской Федерации: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в настоящее время в Минприроды России завершается процесс согласования проекта Концепции и плана действий по переходу Российской Федерации к «зеленой» экономике, после чего документ будет направлен на согласование в заинтересованные министерства и ведомства, а также доступен для общественного обсуждения.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u="sng" dirty="0" smtClean="0">
                <a:latin typeface="Arial" pitchFamily="34" charset="0"/>
                <a:cs typeface="Arial" pitchFamily="34" charset="0"/>
              </a:rPr>
              <a:t>Развитие нормативно-правовой базы с целью закрепления основополагающих понятий и механизмов «зеленой» экономики: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«зеленый» проект, оценка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экосистемных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услуг, классификатор видов деятельности и затрат на охрану окружающей среды, оценка экологических рисков в результате осуществления хозяйственной деятельности и др.   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u="sng" dirty="0" smtClean="0">
                <a:latin typeface="Arial" pitchFamily="34" charset="0"/>
                <a:cs typeface="Arial" pitchFamily="34" charset="0"/>
              </a:rPr>
              <a:t>Повышение экологической культуры населения: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при разнообразии возможных форм поддержки «зеленых» проектов, именно осознанное предпочтение со стороны населения «зеленых» продуктов и «зеленых» финансовых инструментов по сравнению с не обладающими «зеленым» рейтингом является ключевым фактором роста объемов инвестиций в «зеленые» проекты.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u="sng" dirty="0" smtClean="0">
                <a:latin typeface="Arial" pitchFamily="34" charset="0"/>
                <a:cs typeface="Arial" pitchFamily="34" charset="0"/>
              </a:rPr>
              <a:t>Повышение качества экологического мониторинга и контроля за загрязнением окружающей среды.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u="sng" dirty="0" smtClean="0">
                <a:latin typeface="Arial" pitchFamily="34" charset="0"/>
                <a:cs typeface="Arial" pitchFamily="34" charset="0"/>
              </a:rPr>
              <a:t>Регулирование размеров платежей за загрязнение окружающей среды с целью их гармонизации с затратами, необходимыми на устранение наносимого вреда окружающей среде.  </a:t>
            </a:r>
          </a:p>
          <a:p>
            <a:pPr marL="342900" indent="-342900" algn="just">
              <a:buFont typeface="+mj-lt"/>
              <a:buAutoNum type="arabicPeriod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46354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</TotalTime>
  <Words>673</Words>
  <Application>Microsoft Office PowerPoint</Application>
  <PresentationFormat>Произвольный</PresentationFormat>
  <Paragraphs>117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«ЗЕЛЁНАЯ» ЭКОНОМИКА КАК ПРИВЛЕЧЬ ИНВЕСТИЦИИ В «ЗЕЛЕНЫЕ» ПРОЕКТЫ</vt:lpstr>
      <vt:lpstr>ТЕКУЩАЯ МОДЕЛЬ ИСПОЛЬЗОВАНИЯ ОГРАНИЧЕННЫХ РЕСУРСОВ ПЛАНЕТЫ ЛИШИТ БУДУЩЕГО СЛЕДУЮЩИЕ ПОКОЛЕНИЯ </vt:lpstr>
      <vt:lpstr>ВПЕЧАТЛЯЮЩИЙ РОСТ И РАЗВИТИЕ МЕЖДУНАРОДНОЙ ПРАКТИКИ «ЗЕЛЕНЫХ» ПРОЕКТОВ</vt:lpstr>
      <vt:lpstr>ДИНАМИКА РОСТА РЫНКА НА ПРИМЕРЕ «ЗЕЛЕНЫХ» ОБЛИГАЦИЙ</vt:lpstr>
      <vt:lpstr>ЗАПУСК «ЗЕЛЁНОЙ» ЭКОНОМИКИ - СТРАТЕГИЧЕСКИ ВАЖНАЯ ЗАДАЧА ДЛЯ РФ, НЕ ТЕРПЯЩАЯ ОТЛАГАТЕЛЬСТВ</vt:lpstr>
      <vt:lpstr>ВВЕДЕНИЕ ТОЧНЫХ ОЦИФРОВАННЫХ ПОНЯТИЙ И ОБОЗНАЧЕНИЕ ФОКУСА «ЗЕЛЁНОЙ» ЭКОНОМИКИ СОЗДАЁТ ВЕКТОР ДВИЖЕНИЯ ИГРОКАМ НА РЫНКЕ</vt:lpstr>
      <vt:lpstr>ПРИОРИТЕТНЫЕ НАПРАВЛЕНИЯ ДЕЯТЕЛЬНОСТИ МИНПРИРОДЫ РОССИИ ПО СТИМУЛИРОВАНИЮ РЕАЛИЗАЦИИ «ЗЕЛЕНЫХ» ПРОЕКТОВ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Запуск механизмов «Зелёного» финансирования</dc:title>
  <dc:creator>Маша</dc:creator>
  <cp:lastModifiedBy>sermachkov</cp:lastModifiedBy>
  <cp:revision>131</cp:revision>
  <dcterms:created xsi:type="dcterms:W3CDTF">2018-03-15T08:37:15Z</dcterms:created>
  <dcterms:modified xsi:type="dcterms:W3CDTF">2018-03-22T09:11:49Z</dcterms:modified>
</cp:coreProperties>
</file>