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8" r:id="rId3"/>
    <p:sldId id="266" r:id="rId4"/>
    <p:sldId id="273" r:id="rId5"/>
    <p:sldId id="271" r:id="rId6"/>
    <p:sldId id="272" r:id="rId7"/>
    <p:sldId id="267" r:id="rId8"/>
    <p:sldId id="270" r:id="rId9"/>
    <p:sldId id="269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A7"/>
    <a:srgbClr val="5B8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02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00521-46FA-4EBA-8209-96F63DE1357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D100-56F9-4D7A-8C38-6470F856F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7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51670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Григорьев Денис Евгеньевич</a:t>
            </a:r>
          </a:p>
          <a:p>
            <a:pPr algn="ctr"/>
            <a:r>
              <a:rPr lang="ru-RU" sz="2800" b="1" dirty="0" smtClean="0"/>
              <a:t>«Зеленый» финансовый инструментарий. Перспективы и возможности»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203598"/>
            <a:ext cx="9144000" cy="2952328"/>
            <a:chOff x="0" y="1203598"/>
            <a:chExt cx="9072248" cy="2592289"/>
          </a:xfrm>
        </p:grpSpPr>
        <p:pic>
          <p:nvPicPr>
            <p:cNvPr id="13" name="Рисунок 12" descr="Rossijskij-prezident-Vladimir-Putin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1203599"/>
              <a:ext cx="2268000" cy="1390984"/>
            </a:xfrm>
            <a:prstGeom prst="rect">
              <a:avLst/>
            </a:prstGeom>
          </p:spPr>
        </p:pic>
        <p:pic>
          <p:nvPicPr>
            <p:cNvPr id="3" name="Рисунок 2" descr="moscow-russia-kremlin-city-moskva-rossiya-kreml-noc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99743"/>
              <a:ext cx="2267744" cy="12961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1203598"/>
              <a:ext cx="2267744" cy="1296144"/>
            </a:xfrm>
            <a:prstGeom prst="rect">
              <a:avLst/>
            </a:prstGeom>
            <a:solidFill>
              <a:srgbClr val="9BBBA7"/>
            </a:solidFill>
          </p:spPr>
          <p:txBody>
            <a:bodyPr wrap="square" rtlCol="0">
              <a:noAutofit/>
            </a:bodyPr>
            <a:lstStyle/>
            <a:p>
              <a:r>
                <a:rPr lang="ru-RU" sz="1200" b="1" dirty="0" smtClean="0"/>
                <a:t>Нужно ли нам экологическое финансирование?</a:t>
              </a:r>
            </a:p>
            <a:p>
              <a:r>
                <a:rPr lang="ru-RU" sz="1200" dirty="0" smtClean="0"/>
                <a:t>Да, это отвечает государственным интересам</a:t>
              </a:r>
              <a:endParaRPr lang="ru-RU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2499742"/>
              <a:ext cx="2267744" cy="1296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ru-RU" sz="1200" b="1" dirty="0" smtClean="0"/>
                <a:t>Как это должно происходить?</a:t>
              </a:r>
            </a:p>
            <a:p>
              <a:r>
                <a:rPr lang="ru-RU" sz="1200" dirty="0" smtClean="0"/>
                <a:t>Системно и поэтапно</a:t>
              </a:r>
              <a:endParaRPr lang="ru-RU" sz="1200" dirty="0"/>
            </a:p>
          </p:txBody>
        </p:sp>
        <p:pic>
          <p:nvPicPr>
            <p:cNvPr id="9" name="Рисунок 8" descr="environmental-protection-326923_1280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1203598"/>
              <a:ext cx="2268000" cy="1296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36504" y="1203598"/>
              <a:ext cx="2267744" cy="1296144"/>
            </a:xfrm>
            <a:prstGeom prst="rect">
              <a:avLst/>
            </a:prstGeom>
            <a:solidFill>
              <a:srgbClr val="9BBBA7"/>
            </a:solidFill>
          </p:spPr>
          <p:txBody>
            <a:bodyPr wrap="square" rtlCol="0">
              <a:noAutofit/>
            </a:bodyPr>
            <a:lstStyle/>
            <a:p>
              <a:r>
                <a:rPr lang="ru-RU" sz="1200" b="1" dirty="0" smtClean="0"/>
                <a:t>Что нужно финансировать?</a:t>
              </a:r>
            </a:p>
            <a:p>
              <a:r>
                <a:rPr lang="ru-RU" sz="1200" dirty="0" smtClean="0"/>
                <a:t>Экологические и климатические проекты, техническое перевооружение организаций</a:t>
              </a:r>
              <a:endParaRPr lang="ru-RU" sz="1200" dirty="0"/>
            </a:p>
          </p:txBody>
        </p:sp>
        <p:pic>
          <p:nvPicPr>
            <p:cNvPr id="11" name="Рисунок 10" descr="rezultati-002-min.jp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6248" y="2499742"/>
              <a:ext cx="2268000" cy="1296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04248" y="2499742"/>
              <a:ext cx="2267744" cy="1296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ru-RU" sz="1200" b="1" dirty="0" smtClean="0"/>
                <a:t>«Экологически чистые технологии – это не только приоритет, это в конечном итоге приводит и к серьёзному экономическому выигрышу…»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03598"/>
            <a:ext cx="4180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1347614"/>
            <a:ext cx="1800200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u="sng" dirty="0" smtClean="0"/>
              <a:t>«Зеленые» инструменты?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203598"/>
            <a:ext cx="1800200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Стандартные инструменты?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995686"/>
            <a:ext cx="93610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ru-RU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2139702"/>
            <a:ext cx="936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?</a:t>
            </a:r>
            <a:endParaRPr lang="ru-RU" sz="60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187677">
            <a:off x="6824098" y="2706548"/>
            <a:ext cx="9361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?</a:t>
            </a:r>
            <a:endParaRPr lang="ru-RU" sz="8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461654">
            <a:off x="7392685" y="2289324"/>
            <a:ext cx="9361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?</a:t>
            </a:r>
            <a:endParaRPr lang="ru-RU" sz="9600" b="1" cap="none" spc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3795886"/>
            <a:ext cx="1800200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Что это?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 это?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Зачем это?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63173"/>
              </p:ext>
            </p:extLst>
          </p:nvPr>
        </p:nvGraphicFramePr>
        <p:xfrm>
          <a:off x="1547664" y="1207532"/>
          <a:ext cx="5616623" cy="3406199"/>
        </p:xfrm>
        <a:graphic>
          <a:graphicData uri="http://schemas.openxmlformats.org/drawingml/2006/table">
            <a:tbl>
              <a:tblPr firstRow="1" bandRow="1"/>
              <a:tblGrid>
                <a:gridCol w="418259"/>
                <a:gridCol w="868430"/>
                <a:gridCol w="4329934"/>
              </a:tblGrid>
              <a:tr h="43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п/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п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Объект 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Состав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</a:tr>
              <a:tr h="825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1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финансовые институты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государственные и общественные организации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банки</a:t>
                      </a:r>
                      <a:r>
                        <a:rPr lang="en-US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глобальные</a:t>
                      </a:r>
                      <a:r>
                        <a:rPr lang="ru-RU" sz="105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и национальные </a:t>
                      </a: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банки развития, коммерческие и государственные</a:t>
                      </a:r>
                      <a:r>
                        <a:rPr lang="ru-RU" sz="105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национальные </a:t>
                      </a: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банки)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фонды (национальные, специализированные)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страховые компании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  <a:tr h="528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2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финансовые инструменты 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кредиты, займы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ценные</a:t>
                      </a:r>
                      <a:r>
                        <a:rPr lang="ru-RU" sz="105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бумаги и индексы</a:t>
                      </a:r>
                      <a:endParaRPr lang="ru-RU" sz="1050" dirty="0" smtClean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квоты на загрязнение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1511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3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инфраструктурные и сервисные организации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организаторы торгов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многофункциональные торговые площадки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err="1" smtClean="0">
                          <a:latin typeface="Arial Narrow" panose="020B0606020202030204" pitchFamily="34" charset="0"/>
                          <a:cs typeface="Arial" pitchFamily="34" charset="0"/>
                        </a:rPr>
                        <a:t>краудфандинговые</a:t>
                      </a:r>
                      <a:r>
                        <a:rPr lang="ru-RU" sz="105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площадки</a:t>
                      </a:r>
                      <a:endParaRPr lang="ru-RU" sz="1050" dirty="0" smtClean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рейтинговые агентства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верификаторы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сертифицирующие агентства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исследовательские институты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ценовые центры</a:t>
                      </a:r>
                      <a:endParaRPr lang="ru-RU" sz="105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" y="838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b="1" u="sng" dirty="0" smtClean="0">
                <a:solidFill>
                  <a:srgbClr val="54A021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Институциональная структура рынка</a:t>
            </a:r>
            <a:endParaRPr lang="ru-RU" b="1" u="sng" dirty="0">
              <a:solidFill>
                <a:srgbClr val="54A021">
                  <a:lumMod val="50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1256"/>
            <a:ext cx="7848872" cy="34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5566"/>
            <a:ext cx="7234535" cy="35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0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1590"/>
            <a:ext cx="4088496" cy="29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3219822"/>
            <a:ext cx="154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 трлн долл. США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635646"/>
            <a:ext cx="179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160</a:t>
            </a:r>
            <a:r>
              <a:rPr lang="ru-RU" sz="1400" b="1" dirty="0" smtClean="0">
                <a:solidFill>
                  <a:schemeClr val="bg1"/>
                </a:solidFill>
              </a:rPr>
              <a:t> млрд долл. США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275606"/>
            <a:ext cx="488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Symbol" pitchFamily="18" charset="2"/>
              <a:buChar char="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37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стран (в том числе большинство стран «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20»)</a:t>
            </a:r>
          </a:p>
          <a:p>
            <a:pPr marL="266700" indent="-266700">
              <a:buFont typeface="Symbol" pitchFamily="18" charset="2"/>
              <a:buChar char="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1500 выпусков</a:t>
            </a:r>
          </a:p>
          <a:p>
            <a:pPr marL="266700" indent="-266700">
              <a:buFont typeface="Symbol" pitchFamily="18" charset="2"/>
              <a:buChar char="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239 эмитентов (в том числе 6 суверенных)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835176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Хотим ли мы применить зарубежный опыт?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Поручение Госсовета № ПР-140ГС п. 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843558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Зеленые облигации</a:t>
            </a:r>
            <a:endParaRPr lang="ru-RU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3219822"/>
            <a:ext cx="154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 трлн долл. США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635646"/>
            <a:ext cx="179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160</a:t>
            </a:r>
            <a:r>
              <a:rPr lang="ru-RU" sz="1400" b="1" dirty="0" smtClean="0">
                <a:solidFill>
                  <a:schemeClr val="bg1"/>
                </a:solidFill>
              </a:rPr>
              <a:t> млрд долл. США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275606"/>
            <a:ext cx="48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Рисковые выпуски входят в моду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843558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Зеленые облигации</a:t>
            </a:r>
            <a:endParaRPr lang="ru-RU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1262" y="1275606"/>
            <a:ext cx="48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Экономика выпуска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1635646"/>
            <a:ext cx="3456383" cy="253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4860032" y="2859782"/>
            <a:ext cx="1440160" cy="86409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300192" y="329183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3147814"/>
            <a:ext cx="92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A+ </a:t>
            </a:r>
            <a:r>
              <a:rPr lang="ru-RU" sz="1200" dirty="0" smtClean="0"/>
              <a:t> до ВВВ-</a:t>
            </a:r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35646"/>
            <a:ext cx="3744416" cy="273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757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Преимущества «зеленых» финансовых инструменты</a:t>
            </a:r>
            <a:endParaRPr lang="ru-RU" sz="2800" b="1" dirty="0" smtClean="0"/>
          </a:p>
          <a:p>
            <a:pPr>
              <a:buFontTx/>
              <a:buChar char="-"/>
            </a:pPr>
            <a:r>
              <a:rPr lang="ru-RU" sz="2800" dirty="0" err="1" smtClean="0"/>
              <a:t>репутационный</a:t>
            </a:r>
            <a:r>
              <a:rPr lang="ru-RU" sz="2800" dirty="0" smtClean="0"/>
              <a:t> </a:t>
            </a:r>
            <a:r>
              <a:rPr lang="ru-RU" sz="2800" dirty="0" smtClean="0"/>
              <a:t>эффект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новая категория ответственных инвесторов и эмитентов</a:t>
            </a:r>
          </a:p>
          <a:p>
            <a:pPr>
              <a:buFontTx/>
              <a:buChar char="-"/>
            </a:pPr>
            <a:r>
              <a:rPr lang="ru-RU" sz="2800" dirty="0" smtClean="0"/>
              <a:t>доступ к зарубежным рынкам капитала</a:t>
            </a:r>
          </a:p>
          <a:p>
            <a:pPr>
              <a:buFontTx/>
              <a:buChar char="-"/>
            </a:pPr>
            <a:r>
              <a:rPr lang="ru-RU" sz="2800" dirty="0" smtClean="0"/>
              <a:t>технологическое перевооружение</a:t>
            </a:r>
          </a:p>
        </p:txBody>
      </p:sp>
    </p:spTree>
    <p:extLst>
      <p:ext uri="{BB962C8B-B14F-4D97-AF65-F5344CB8AC3E}">
        <p14:creationId xmlns:p14="http://schemas.microsoft.com/office/powerpoint/2010/main" val="847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250</Words>
  <Application>Microsoft Office PowerPoint</Application>
  <PresentationFormat>Экран (16:9)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Пользователь Windows</cp:lastModifiedBy>
  <cp:revision>57</cp:revision>
  <dcterms:created xsi:type="dcterms:W3CDTF">2018-01-26T09:47:51Z</dcterms:created>
  <dcterms:modified xsi:type="dcterms:W3CDTF">2018-03-22T11:19:38Z</dcterms:modified>
</cp:coreProperties>
</file>