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59" r:id="rId4"/>
    <p:sldId id="272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74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53"/>
    <p:restoredTop sz="94393"/>
  </p:normalViewPr>
  <p:slideViewPr>
    <p:cSldViewPr>
      <p:cViewPr varScale="1">
        <p:scale>
          <a:sx n="87" d="100"/>
          <a:sy n="87" d="100"/>
        </p:scale>
        <p:origin x="-1284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25BC3-A8AB-C042-BF66-57C1CF7946C9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35841-ED58-254A-B0F2-782C2388B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5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71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63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0703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2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9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4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9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3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1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935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6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8BFD-B2AF-402D-BF8C-365A42343D1B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3A08-245B-4136-89DC-F7DF9C91F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6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big3.ru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995686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Седов Артем, Большая Тройка</a:t>
            </a:r>
          </a:p>
          <a:p>
            <a:pPr algn="ctr"/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Электронные модели - средство разработки территориальных схем обращения с отходами</a:t>
            </a:r>
          </a:p>
        </p:txBody>
      </p:sp>
    </p:spTree>
    <p:extLst>
      <p:ext uri="{BB962C8B-B14F-4D97-AF65-F5344CB8AC3E}">
        <p14:creationId xmlns:p14="http://schemas.microsoft.com/office/powerpoint/2010/main" val="244056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/>
          </p:cNvSpPr>
          <p:nvPr/>
        </p:nvSpPr>
        <p:spPr bwMode="auto">
          <a:xfrm>
            <a:off x="813622" y="218162"/>
            <a:ext cx="2008618" cy="4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EC6E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Построение прогнозов на 20 лет и более</a:t>
            </a:r>
          </a:p>
        </p:txBody>
      </p:sp>
      <p:pic>
        <p:nvPicPr>
          <p:cNvPr id="12291" name="Picture 3" descr="image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4" y="238736"/>
            <a:ext cx="446484" cy="4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28" y="9954"/>
            <a:ext cx="6101860" cy="5133496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815160" y="2693262"/>
            <a:ext cx="1703217" cy="3959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6789" tIns="26789" rIns="26789" bIns="26789"/>
          <a:lstStyle>
            <a:lvl1pPr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Планирование инвестиций под строительство новых ОИ</a:t>
            </a:r>
          </a:p>
        </p:txBody>
      </p:sp>
      <p:sp>
        <p:nvSpPr>
          <p:cNvPr id="6" name="Text Box 5"/>
          <p:cNvSpPr txBox="1">
            <a:spLocks/>
          </p:cNvSpPr>
          <p:nvPr/>
        </p:nvSpPr>
        <p:spPr bwMode="auto">
          <a:xfrm>
            <a:off x="813622" y="1139498"/>
            <a:ext cx="1623361" cy="42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defPPr>
              <a:defRPr lang="ru-RU"/>
            </a:defPPr>
            <a:lvl1pPr defTabSz="647700" eaLnBrk="1">
              <a:spcBef>
                <a:spcPts val="1333"/>
              </a:spcBef>
              <a:defRPr sz="360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</a:defRPr>
            </a:lvl1pPr>
            <a:lvl2pPr marL="742950" indent="-28575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altLang="ru-RU" sz="1215" dirty="0">
                <a:sym typeface="Chevin Pro" charset="0"/>
              </a:rPr>
              <a:t>Региональная программа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5160" y="1789206"/>
            <a:ext cx="1715453" cy="653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Планирование переполнения полигонов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9" y="1183423"/>
            <a:ext cx="340193" cy="340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5" y="1884771"/>
            <a:ext cx="400942" cy="400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1" y="2790470"/>
            <a:ext cx="364493" cy="3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198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/>
          </p:cNvSpPr>
          <p:nvPr/>
        </p:nvSpPr>
        <p:spPr bwMode="auto">
          <a:xfrm>
            <a:off x="6878065" y="85078"/>
            <a:ext cx="2221854" cy="13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EC6E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Интеграция с ФНС, ГИС ЖКХ, ГИС УОИТ, ПТО УОНВОС, Yandex, ГКН, Google и другими информационными ресурсами.</a:t>
            </a:r>
          </a:p>
        </p:txBody>
      </p:sp>
      <p:pic>
        <p:nvPicPr>
          <p:cNvPr id="13314" name="Picture 2" descr="API Settings_fd5446_1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94" y="190132"/>
            <a:ext cx="446485" cy="4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248854" y="3057795"/>
            <a:ext cx="2779714" cy="1852011"/>
            <a:chOff x="16360287" y="8340080"/>
            <a:chExt cx="9317131" cy="6207628"/>
          </a:xfrm>
        </p:grpSpPr>
        <p:pic>
          <p:nvPicPr>
            <p:cNvPr id="13320" name="Picture 8" descr="pasted-imag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9680" y="13156145"/>
              <a:ext cx="4116831" cy="1391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16360287" y="8340080"/>
              <a:ext cx="9317131" cy="4093939"/>
              <a:chOff x="16360287" y="8340080"/>
              <a:chExt cx="9317131" cy="4093939"/>
            </a:xfrm>
          </p:grpSpPr>
          <p:pic>
            <p:nvPicPr>
              <p:cNvPr id="13317" name="Picture 5" descr="pasted-image.jpe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294"/>
              <a:stretch>
                <a:fillRect/>
              </a:stretch>
            </p:blipFill>
            <p:spPr bwMode="auto">
              <a:xfrm>
                <a:off x="16360287" y="8775889"/>
                <a:ext cx="4968552" cy="1362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318" name="Picture 6" descr="pasted-imag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466" b="29466"/>
              <a:stretch>
                <a:fillRect/>
              </a:stretch>
            </p:blipFill>
            <p:spPr bwMode="auto">
              <a:xfrm>
                <a:off x="21842678" y="10860360"/>
                <a:ext cx="3834740" cy="1573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319" name="Picture 7" descr="pasted-image.jpe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92934" y="8340080"/>
                <a:ext cx="2130565" cy="2237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321" name="Picture 9" descr="pasted-image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49680" y="10860360"/>
                <a:ext cx="3864905" cy="15736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" y="50"/>
            <a:ext cx="6168435" cy="51560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95431" y="1689171"/>
            <a:ext cx="1929458" cy="42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/>
          <a:p>
            <a:pPr defTabSz="218599">
              <a:spcBef>
                <a:spcPts val="450"/>
              </a:spcBef>
            </a:pPr>
            <a:r>
              <a:rPr 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Оценка объема образуемых отходов</a:t>
            </a:r>
            <a:endParaRPr lang="ru-RU" sz="1215" dirty="0">
              <a:solidFill>
                <a:srgbClr val="43464C"/>
              </a:solidFill>
              <a:latin typeface="Chevin Pro" charset="0"/>
              <a:ea typeface="Chevin Pro" charset="0"/>
              <a:cs typeface="Chevin Pro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04296" y="2402683"/>
            <a:ext cx="1929458" cy="24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/>
          <a:p>
            <a:pPr defTabSz="218599">
              <a:spcBef>
                <a:spcPts val="450"/>
              </a:spcBef>
            </a:pPr>
            <a:r>
              <a:rPr 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Выверка данных</a:t>
            </a:r>
            <a:endParaRPr lang="ru-RU" sz="1215" dirty="0">
              <a:solidFill>
                <a:srgbClr val="43464C"/>
              </a:solidFill>
              <a:latin typeface="Chevin Pro" charset="0"/>
              <a:ea typeface="Chevin Pro" charset="0"/>
              <a:cs typeface="Chevin Pro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89" y="1724852"/>
            <a:ext cx="352343" cy="352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13" y="2364310"/>
            <a:ext cx="279445" cy="2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533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Автоматизированное формирование и актуализация базы отходообразователей"/>
          <p:cNvSpPr txBox="1"/>
          <p:nvPr/>
        </p:nvSpPr>
        <p:spPr>
          <a:xfrm>
            <a:off x="683644" y="700479"/>
            <a:ext cx="2187200" cy="2979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Автоматизированное формирование и актуализация базы отходообразователей </a:t>
            </a:r>
          </a:p>
        </p:txBody>
      </p:sp>
      <p:sp>
        <p:nvSpPr>
          <p:cNvPr id="4" name="Интеграция с ФНС (автоматический поиск организация по ИНН, ОГРН, адресу или ФИО директора)"/>
          <p:cNvSpPr txBox="1"/>
          <p:nvPr/>
        </p:nvSpPr>
        <p:spPr>
          <a:xfrm>
            <a:off x="683644" y="1045705"/>
            <a:ext cx="1846969" cy="422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Интеграция с ФНС (автоматический поиск организация по ИНН, ОГРН, адресу или ФИО директора)</a:t>
            </a:r>
          </a:p>
        </p:txBody>
      </p:sp>
      <p:sp>
        <p:nvSpPr>
          <p:cNvPr id="5" name="Рассылка оферт и заключение договоров"/>
          <p:cNvSpPr txBox="1"/>
          <p:nvPr/>
        </p:nvSpPr>
        <p:spPr>
          <a:xfrm>
            <a:off x="683644" y="1530306"/>
            <a:ext cx="1708561" cy="2979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Рассылка оферт и заключение договоров</a:t>
            </a:r>
          </a:p>
        </p:txBody>
      </p:sp>
      <p:sp>
        <p:nvSpPr>
          <p:cNvPr id="6" name="Биллинг, работа с дебиторкой"/>
          <p:cNvSpPr txBox="1"/>
          <p:nvPr/>
        </p:nvSpPr>
        <p:spPr>
          <a:xfrm>
            <a:off x="683644" y="1890260"/>
            <a:ext cx="1708561" cy="1733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Биллинг, работа с дебиторкой</a:t>
            </a:r>
          </a:p>
        </p:txBody>
      </p:sp>
      <p:sp>
        <p:nvSpPr>
          <p:cNvPr id="7" name="Планирование рейсов и отслеживание их выполнения"/>
          <p:cNvSpPr txBox="1"/>
          <p:nvPr/>
        </p:nvSpPr>
        <p:spPr>
          <a:xfrm>
            <a:off x="683644" y="2125567"/>
            <a:ext cx="1708561" cy="2979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 dirty="0"/>
              <a:t>Планирование рейсов и отслеживание их выполнения</a:t>
            </a:r>
          </a:p>
        </p:txBody>
      </p:sp>
      <p:sp>
        <p:nvSpPr>
          <p:cNvPr id="8" name="Мобильное приложение водителя"/>
          <p:cNvSpPr txBox="1"/>
          <p:nvPr/>
        </p:nvSpPr>
        <p:spPr>
          <a:xfrm>
            <a:off x="683644" y="2485520"/>
            <a:ext cx="1708561" cy="1733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Мобильное приложение водителя</a:t>
            </a:r>
          </a:p>
        </p:txBody>
      </p:sp>
      <p:sp>
        <p:nvSpPr>
          <p:cNvPr id="9" name="Интеграция с поставим весового контроля и камерами видеонаблюдения"/>
          <p:cNvSpPr txBox="1"/>
          <p:nvPr/>
        </p:nvSpPr>
        <p:spPr>
          <a:xfrm>
            <a:off x="683644" y="2720827"/>
            <a:ext cx="1708561" cy="422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Интеграция с поставим весового контроля и камерами видеонаблюдения</a:t>
            </a:r>
          </a:p>
        </p:txBody>
      </p:sp>
      <p:sp>
        <p:nvSpPr>
          <p:cNvPr id="10" name="Интеграция существующими учетными системами (1С, AXAPTA…)"/>
          <p:cNvSpPr txBox="1"/>
          <p:nvPr/>
        </p:nvSpPr>
        <p:spPr>
          <a:xfrm>
            <a:off x="683644" y="3205428"/>
            <a:ext cx="1708561" cy="2979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Интеграция существующими учетными системами (1С, AXAPTA…)</a:t>
            </a:r>
          </a:p>
        </p:txBody>
      </p:sp>
      <p:sp>
        <p:nvSpPr>
          <p:cNvPr id="11" name="Интеграция с Почтой Росиии и ГИС ЖКХ"/>
          <p:cNvSpPr txBox="1"/>
          <p:nvPr/>
        </p:nvSpPr>
        <p:spPr>
          <a:xfrm>
            <a:off x="683644" y="3565382"/>
            <a:ext cx="1956000" cy="1733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Интеграция с Почтой Росиии и ГИС ЖКХ</a:t>
            </a:r>
          </a:p>
        </p:txBody>
      </p:sp>
      <p:sp>
        <p:nvSpPr>
          <p:cNvPr id="12" name="Подключение устройств собственного производства к контейнерам для определения выгрузки из них мусора"/>
          <p:cNvSpPr txBox="1"/>
          <p:nvPr/>
        </p:nvSpPr>
        <p:spPr>
          <a:xfrm>
            <a:off x="683644" y="3800689"/>
            <a:ext cx="1846969" cy="4226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 dirty="0"/>
              <a:t>Подключение устройств собственного производства к контейнерам для определения выгрузки из них мусора</a:t>
            </a:r>
          </a:p>
        </p:txBody>
      </p:sp>
      <p:sp>
        <p:nvSpPr>
          <p:cNvPr id="13" name="Подключение автомобильных трекеров (ГЛОНАСС\GPS), возможность подключения наружных камер видеонаблюдения на автотранспорт"/>
          <p:cNvSpPr txBox="1"/>
          <p:nvPr/>
        </p:nvSpPr>
        <p:spPr>
          <a:xfrm>
            <a:off x="674079" y="4285289"/>
            <a:ext cx="1956000" cy="5472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>
            <a:spAutoFit/>
          </a:bodyPr>
          <a:lstStyle>
            <a:lvl1pPr algn="l" defTabSz="584199">
              <a:spcBef>
                <a:spcPts val="900"/>
              </a:spcBef>
              <a:defRPr sz="2000">
                <a:solidFill>
                  <a:srgbClr val="43464C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810"/>
              <a:t>Подключение автомобильных трекеров (ГЛОНАСС\GPS), возможность подключения наружных камер видеонаблюдения на автотранспорт</a:t>
            </a:r>
          </a:p>
        </p:txBody>
      </p:sp>
      <p:pic>
        <p:nvPicPr>
          <p:cNvPr id="15" name="image71.png" descr="image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640" y="726523"/>
            <a:ext cx="180823" cy="18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63.png" descr="image6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640" y="1171434"/>
            <a:ext cx="180823" cy="18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72.png" descr="image7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2640" y="1865440"/>
            <a:ext cx="180823" cy="18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73.png" descr="image7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40" y="2178117"/>
            <a:ext cx="180823" cy="18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74.png" descr="image7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2640" y="1593650"/>
            <a:ext cx="180823" cy="18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52.png" descr="image5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2640" y="2506992"/>
            <a:ext cx="180823" cy="180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54.png" descr="image5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2640" y="2822362"/>
            <a:ext cx="180823" cy="18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75.png" descr="image7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2639" y="3257376"/>
            <a:ext cx="180824" cy="18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76.png" descr="image7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2640" y="3565382"/>
            <a:ext cx="180823" cy="18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77.png" descr="image77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72639" y="3893009"/>
            <a:ext cx="180824" cy="18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78.png" descr="image7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72640" y="4426069"/>
            <a:ext cx="180823" cy="180824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АСУ «УПРАВЛЕНИЕ ОТХОДАМИ»"/>
          <p:cNvSpPr txBox="1"/>
          <p:nvPr/>
        </p:nvSpPr>
        <p:spPr>
          <a:xfrm>
            <a:off x="221902" y="188901"/>
            <a:ext cx="2133597" cy="2077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algn="l" defTabSz="584199">
              <a:spcBef>
                <a:spcPts val="900"/>
              </a:spcBef>
              <a:defRPr sz="3200" spc="-133">
                <a:solidFill>
                  <a:srgbClr val="E86650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1350" dirty="0"/>
              <a:t>АСУ «УПРАВЛЕНИЕ ОТХОДАМИ»</a:t>
            </a:r>
          </a:p>
        </p:txBody>
      </p:sp>
      <p:pic>
        <p:nvPicPr>
          <p:cNvPr id="26" name="image49.png" descr="image49.png"/>
          <p:cNvPicPr>
            <a:picLocks noChangeAspect="1"/>
          </p:cNvPicPr>
          <p:nvPr/>
        </p:nvPicPr>
        <p:blipFill rotWithShape="1">
          <a:blip r:embed="rId13">
            <a:alphaModFix amt="70000"/>
            <a:extLst/>
          </a:blip>
          <a:srcRect l="13803" t="11842" r="19153" b="6813"/>
          <a:stretch/>
        </p:blipFill>
        <p:spPr>
          <a:xfrm>
            <a:off x="2970054" y="50"/>
            <a:ext cx="6168435" cy="5143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87904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asted-image.tiff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t="22907" r="34097" b="3449"/>
          <a:stretch/>
        </p:blipFill>
        <p:spPr bwMode="auto">
          <a:xfrm>
            <a:off x="2980642" y="12976"/>
            <a:ext cx="6163358" cy="513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/>
          </p:cNvSpPr>
          <p:nvPr/>
        </p:nvSpPr>
        <p:spPr bwMode="auto">
          <a:xfrm>
            <a:off x="175699" y="176299"/>
            <a:ext cx="262223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DA3C26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БОЛЬШАЯ ТРОЙКА - российская производственная компания:</a:t>
            </a:r>
          </a:p>
        </p:txBody>
      </p:sp>
      <p:sp>
        <p:nvSpPr>
          <p:cNvPr id="15364" name="Text Box 4"/>
          <p:cNvSpPr txBox="1">
            <a:spLocks/>
          </p:cNvSpPr>
          <p:nvPr/>
        </p:nvSpPr>
        <p:spPr bwMode="auto">
          <a:xfrm>
            <a:off x="142320" y="803261"/>
            <a:ext cx="2688996" cy="296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13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Мы - команда специалистов, экспертов и аналитиков, способных решать комплексные задачи. </a:t>
            </a:r>
          </a:p>
          <a:p>
            <a:pPr algn="l">
              <a:spcBef>
                <a:spcPts val="450"/>
              </a:spcBef>
            </a:pPr>
            <a:r>
              <a:rPr lang="ru-RU" altLang="ru-RU" sz="1013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Мы ориентируемся на потребности наших клиентов и идем в ногу с современными трендами в области разработки программного обеспечения. </a:t>
            </a:r>
          </a:p>
          <a:p>
            <a:pPr algn="l">
              <a:spcBef>
                <a:spcPts val="450"/>
              </a:spcBef>
            </a:pPr>
            <a:r>
              <a:rPr lang="ru-RU" altLang="ru-RU" sz="1013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Мы стремимся к тому, чтобы Платформа Управление отходами стала национальной платформой в области управления сферой обращения с отходами. </a:t>
            </a:r>
          </a:p>
          <a:p>
            <a:pPr algn="l">
              <a:spcBef>
                <a:spcPts val="450"/>
              </a:spcBef>
            </a:pPr>
            <a:r>
              <a:rPr lang="ru-RU" altLang="ru-RU" sz="1013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Мы смотрим в будущее и разрабатываем поддержку английского, немецкого, китайского языка для своей Платформы.</a:t>
            </a:r>
          </a:p>
          <a:p>
            <a:pPr algn="l">
              <a:spcBef>
                <a:spcPts val="450"/>
              </a:spcBef>
            </a:pPr>
            <a:r>
              <a:rPr lang="ru-RU" altLang="ru-RU" sz="1013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Мы создаем решения будущего и формируем новый взгляд на мир. Технологии - ключ к успеху. </a:t>
            </a:r>
          </a:p>
        </p:txBody>
      </p:sp>
      <p:sp>
        <p:nvSpPr>
          <p:cNvPr id="15372" name="Text Box 12"/>
          <p:cNvSpPr txBox="1">
            <a:spLocks/>
          </p:cNvSpPr>
          <p:nvPr/>
        </p:nvSpPr>
        <p:spPr bwMode="auto">
          <a:xfrm>
            <a:off x="142320" y="3867894"/>
            <a:ext cx="2561035" cy="90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ru-RU" altLang="ru-RU" sz="1688" u="sng" dirty="0">
                <a:solidFill>
                  <a:srgbClr val="0000FF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  <a:hlinkClick r:id="rId3"/>
              </a:rPr>
              <a:t>info@big3.ru</a:t>
            </a:r>
            <a:endParaRPr lang="ru-RU" altLang="ru-RU" sz="1688" dirty="0">
              <a:solidFill>
                <a:srgbClr val="DA3C26"/>
              </a:solidFill>
              <a:latin typeface="Chevin Pro" charset="0"/>
              <a:ea typeface="Chevin Pro" charset="0"/>
              <a:cs typeface="Chevin Pro" charset="0"/>
              <a:sym typeface="Chevin Pro" charset="0"/>
            </a:endParaRPr>
          </a:p>
          <a:p>
            <a:pPr eaLnBrk="1">
              <a:lnSpc>
                <a:spcPct val="110000"/>
              </a:lnSpc>
            </a:pPr>
            <a:r>
              <a:rPr lang="ru-RU" altLang="ru-RU" sz="1688" dirty="0">
                <a:solidFill>
                  <a:srgbClr val="DA3C26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+7 (465) 109-03-05</a:t>
            </a:r>
          </a:p>
          <a:p>
            <a:pPr>
              <a:lnSpc>
                <a:spcPct val="110000"/>
              </a:lnSpc>
              <a:spcBef>
                <a:spcPts val="450"/>
              </a:spcBef>
            </a:pPr>
            <a:r>
              <a:rPr lang="ru-RU" altLang="ru-RU" sz="1688" dirty="0">
                <a:solidFill>
                  <a:srgbClr val="DA3C26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www.fz458.ru</a:t>
            </a:r>
          </a:p>
        </p:txBody>
      </p:sp>
    </p:spTree>
    <p:extLst>
      <p:ext uri="{BB962C8B-B14F-4D97-AF65-F5344CB8AC3E}">
        <p14:creationId xmlns:p14="http://schemas.microsoft.com/office/powerpoint/2010/main" val="402464001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9" y="457456"/>
            <a:ext cx="726573" cy="86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/>
          </p:cNvSpPr>
          <p:nvPr/>
        </p:nvSpPr>
        <p:spPr bwMode="auto">
          <a:xfrm>
            <a:off x="1193991" y="403001"/>
            <a:ext cx="3110685" cy="103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ru-RU" altLang="ru-RU" sz="1350" dirty="0">
                <a:solidFill>
                  <a:srgbClr val="CB2B1D"/>
                </a:solidFill>
                <a:latin typeface="Beirut" charset="-78"/>
                <a:ea typeface="Beirut" charset="-78"/>
                <a:cs typeface="Beirut" charset="-78"/>
                <a:sym typeface="Beirut" charset="-78"/>
              </a:rPr>
              <a:t>Перечень поручений по результатам проверки исполнения законодательства и решений Президента в сфере регулирования обращения с отходами</a:t>
            </a:r>
          </a:p>
        </p:txBody>
      </p:sp>
      <p:sp>
        <p:nvSpPr>
          <p:cNvPr id="4" name="Text Box 3"/>
          <p:cNvSpPr txBox="1">
            <a:spLocks/>
          </p:cNvSpPr>
          <p:nvPr/>
        </p:nvSpPr>
        <p:spPr bwMode="auto">
          <a:xfrm>
            <a:off x="343413" y="1624075"/>
            <a:ext cx="3791147" cy="24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0091" tIns="20091" rIns="20091" bIns="20091" anchor="ctr">
            <a:spAutoFit/>
          </a:bodyPr>
          <a:lstStyle>
            <a:lvl1pPr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>
              <a:lnSpc>
                <a:spcPct val="120000"/>
              </a:lnSpc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2. Правительству Российской Федерации совместно с высшими должностными лицами (руководителями высших исполнительных органов государственной власти) субъектов Российской Федерации обеспечить:</a:t>
            </a:r>
          </a:p>
          <a:p>
            <a:pPr algn="l" eaLnBrk="1">
              <a:lnSpc>
                <a:spcPct val="120000"/>
              </a:lnSpc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а) разработку, перевод в электронные модели и корректировку в соответствии с требованиями законодательства территориальных схем обращения с отходами, </a:t>
            </a:r>
            <a:r>
              <a:rPr lang="ru-RU" altLang="ru-RU" sz="1080" dirty="0">
                <a:solidFill>
                  <a:srgbClr val="CB2B1D"/>
                </a:solidFill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предусмотрев регулирование их межрегиональных потоков, учёт и задействование имеющихся технологических мощностей замкнутого цикла, а также подтверждение расчётами необходимости создания новых объектов;</a:t>
            </a:r>
            <a:endParaRPr lang="ru-RU" altLang="ru-RU" sz="1080" dirty="0">
              <a:latin typeface="Apple SD 산돌고딕 Neo 옅은체" charset="-127"/>
              <a:ea typeface="Apple SD 산돌고딕 Neo 옅은체" charset="-127"/>
              <a:cs typeface="Apple SD 산돌고딕 Neo 옅은체" charset="-127"/>
              <a:sym typeface="Apple SD 산돌고딕 Neo 옅은체" charset="-127"/>
            </a:endParaRPr>
          </a:p>
        </p:txBody>
      </p:sp>
      <p:sp>
        <p:nvSpPr>
          <p:cNvPr id="5" name="Text Box 4"/>
          <p:cNvSpPr txBox="1">
            <a:spLocks/>
          </p:cNvSpPr>
          <p:nvPr/>
        </p:nvSpPr>
        <p:spPr bwMode="auto">
          <a:xfrm>
            <a:off x="343413" y="271433"/>
            <a:ext cx="686085" cy="1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ru-RU" altLang="ru-RU" sz="810" dirty="0">
                <a:solidFill>
                  <a:srgbClr val="CB2B1D"/>
                </a:solidFill>
                <a:latin typeface="Apple SD 산돌고딕 Neo 볼드체" charset="-127"/>
                <a:ea typeface="Apple SD 산돌고딕 Neo 볼드체" charset="-127"/>
                <a:cs typeface="Apple SD 산돌고딕 Neo 볼드체" charset="-127"/>
                <a:sym typeface="Apple SD 산돌고딕 Neo 볼드체" charset="-127"/>
              </a:rPr>
              <a:t>Пр-2319, п.2 а)</a:t>
            </a:r>
          </a:p>
        </p:txBody>
      </p:sp>
      <p:pic>
        <p:nvPicPr>
          <p:cNvPr id="9" name="Picture 1" descr="pasted-imag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96" y="457456"/>
            <a:ext cx="726573" cy="86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/>
          </p:cNvSpPr>
          <p:nvPr/>
        </p:nvSpPr>
        <p:spPr bwMode="auto">
          <a:xfrm>
            <a:off x="5714205" y="457457"/>
            <a:ext cx="31106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defTabSz="714375" eaLnBrk="1">
              <a:defRPr sz="4000">
                <a:solidFill>
                  <a:srgbClr val="CB2B1D"/>
                </a:solidFill>
                <a:latin typeface="Beirut" charset="-78"/>
                <a:ea typeface="Beirut" charset="-78"/>
                <a:cs typeface="Beirut" charset="-78"/>
              </a:defRPr>
            </a:lvl1pPr>
            <a:lvl2pPr marL="742950" indent="-28575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sz="1350" dirty="0">
                <a:latin typeface="+mn-lt"/>
              </a:rPr>
              <a:t>«</a:t>
            </a:r>
            <a:r>
              <a:rPr lang="ru-RU" sz="1350" dirty="0"/>
              <a:t>Об отходах производства и потребления, а также иные отдельные законодательные акты Российской Федерации</a:t>
            </a:r>
            <a:r>
              <a:rPr lang="ru-RU" sz="1350" dirty="0">
                <a:latin typeface="+mn-lt"/>
              </a:rPr>
              <a:t>»</a:t>
            </a:r>
            <a:endParaRPr lang="ru-RU" altLang="ru-RU" sz="1350" dirty="0">
              <a:sym typeface="Beirut" charset="-78"/>
            </a:endParaRPr>
          </a:p>
        </p:txBody>
      </p:sp>
      <p:sp>
        <p:nvSpPr>
          <p:cNvPr id="11" name="Text Box 4"/>
          <p:cNvSpPr txBox="1">
            <a:spLocks/>
          </p:cNvSpPr>
          <p:nvPr/>
        </p:nvSpPr>
        <p:spPr bwMode="auto">
          <a:xfrm>
            <a:off x="4776951" y="180421"/>
            <a:ext cx="830356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defTabSz="714375" eaLnBrk="1">
              <a:defRPr sz="2400">
                <a:solidFill>
                  <a:srgbClr val="CB2B1D"/>
                </a:solidFill>
                <a:latin typeface="Apple SD 산돌고딕 Neo 볼드체" charset="-127"/>
                <a:ea typeface="Apple SD 산돌고딕 Neo 볼드체" charset="-127"/>
                <a:cs typeface="Apple SD 산돌고딕 Neo 볼드체" charset="-127"/>
              </a:defRPr>
            </a:lvl1pPr>
            <a:lvl2pPr marL="742950" indent="-28575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714375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mr-IN" sz="810" dirty="0"/>
              <a:t>89-ФЗ</a:t>
            </a:r>
            <a:r>
              <a:rPr lang="ru-RU" sz="810" dirty="0"/>
              <a:t>, Статья 13, </a:t>
            </a:r>
          </a:p>
          <a:p>
            <a:pPr algn="ctr"/>
            <a:r>
              <a:rPr lang="ru-RU" sz="810" dirty="0"/>
              <a:t>пункт 3</a:t>
            </a:r>
            <a:endParaRPr lang="ru-RU" altLang="ru-RU" sz="810" dirty="0">
              <a:sym typeface="Apple SD 산돌고딕 Neo 볼드체" charset="-127"/>
            </a:endParaRPr>
          </a:p>
        </p:txBody>
      </p:sp>
      <p:sp>
        <p:nvSpPr>
          <p:cNvPr id="12" name="Text Box 3"/>
          <p:cNvSpPr txBox="1">
            <a:spLocks/>
          </p:cNvSpPr>
          <p:nvPr/>
        </p:nvSpPr>
        <p:spPr bwMode="auto">
          <a:xfrm>
            <a:off x="4840523" y="1615081"/>
            <a:ext cx="3984367" cy="296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0091" tIns="20091" rIns="20091" bIns="20091" anchor="ctr">
            <a:spAutoFit/>
          </a:bodyPr>
          <a:lstStyle>
            <a:lvl1pPr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192881" indent="-192881" algn="l">
              <a:lnSpc>
                <a:spcPct val="110000"/>
              </a:lnSpc>
              <a:buFont typeface="Arial" charset="0"/>
              <a:buChar char="•"/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данные о планируемых строительстве, реконструкции, выведении из эксплуатации объектов обработки, утилизации, обезвреживания, размещения отходов, в том числе твердых коммунальных отходов;</a:t>
            </a:r>
          </a:p>
          <a:p>
            <a:pPr marL="192881" indent="-192881" algn="l">
              <a:lnSpc>
                <a:spcPct val="110000"/>
              </a:lnSpc>
              <a:buFont typeface="Arial" charset="0"/>
              <a:buChar char="•"/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оценку объема соответствующих капитальных вложений в строительство, реконструкцию, выведение из эксплуатации объектов обработки, утилизации, обезвреживания, размещения отходов, в том числе твердых коммунальных отходов;</a:t>
            </a:r>
          </a:p>
          <a:p>
            <a:pPr marL="192881" indent="-192881" algn="l">
              <a:lnSpc>
                <a:spcPct val="110000"/>
              </a:lnSpc>
              <a:buFont typeface="Arial" charset="0"/>
              <a:buChar char="•"/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прогнозные значения предельных тарифов в области обращения с твердыми коммунальными отходами, рассчитанные в соответствии с требованиями к составу и содержанию территориальных схем;</a:t>
            </a:r>
          </a:p>
          <a:p>
            <a:pPr marL="192881" indent="-192881" algn="l">
              <a:lnSpc>
                <a:spcPct val="110000"/>
              </a:lnSpc>
              <a:buFont typeface="Arial" charset="0"/>
              <a:buChar char="•"/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сведения о зонах деятельности регионального оператора;</a:t>
            </a:r>
          </a:p>
          <a:p>
            <a:pPr marL="192881" indent="-192881" algn="l">
              <a:lnSpc>
                <a:spcPct val="110000"/>
              </a:lnSpc>
              <a:buFont typeface="Arial" charset="0"/>
              <a:buChar char="•"/>
            </a:pPr>
            <a:r>
              <a:rPr lang="ru-RU" altLang="ru-RU" sz="1080" dirty="0">
                <a:latin typeface="Apple SD 산돌고딕 Neo 옅은체" charset="-127"/>
                <a:ea typeface="Apple SD 산돌고딕 Neo 옅은체" charset="-127"/>
                <a:cs typeface="Apple SD 산돌고딕 Neo 옅은체" charset="-127"/>
                <a:sym typeface="Apple SD 산돌고딕 Neo 옅은체" charset="-127"/>
              </a:rPr>
              <a:t>электронную модель территориальной схемы обращения с отходами;</a:t>
            </a:r>
          </a:p>
        </p:txBody>
      </p:sp>
    </p:spTree>
    <p:extLst>
      <p:ext uri="{BB962C8B-B14F-4D97-AF65-F5344CB8AC3E}">
        <p14:creationId xmlns:p14="http://schemas.microsoft.com/office/powerpoint/2010/main" val="42475394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" y="51"/>
            <a:ext cx="4248508" cy="51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Oval 2"/>
          <p:cNvSpPr>
            <a:spLocks/>
          </p:cNvSpPr>
          <p:nvPr/>
        </p:nvSpPr>
        <p:spPr bwMode="auto">
          <a:xfrm>
            <a:off x="662436" y="50"/>
            <a:ext cx="1625155" cy="5143400"/>
          </a:xfrm>
          <a:prstGeom prst="ellipse">
            <a:avLst/>
          </a:prstGeom>
          <a:noFill/>
          <a:ln w="635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2860" tIns="22860" rIns="22860" bIns="22860" anchor="ctr"/>
          <a:lstStyle>
            <a:lvl1pPr algn="ctr" defTabSz="5842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5842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5842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5842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5842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/>
            <a:endParaRPr lang="ru-RU" altLang="ru-RU" sz="99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  <a:sym typeface="Helvetica Neue Medium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377582" y="3130701"/>
          <a:ext cx="4665583" cy="1793659"/>
        </p:xfrm>
        <a:graphic>
          <a:graphicData uri="http://schemas.openxmlformats.org/drawingml/2006/table">
            <a:tbl>
              <a:tblPr/>
              <a:tblGrid>
                <a:gridCol w="10965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0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23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3022">
                <a:tc gridSpan="2"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Численность населения в РФ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144 300 000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Рост тарифа в рублях на 1 чел. в месяц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576">
                <a:tc gridSpan="2"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Норматив на человека т в год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0,32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231">
                <a:tc gridSpan="2"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Средний тариф рублей на тонну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4500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166">
                <a:tc rowSpan="5"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Ошибка в расчетах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5%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10 389 600 000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6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10%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20 779 200 000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12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7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15%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31 168 800 000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18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20%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41 558 400 000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24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71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40%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83 116 800 000</a:t>
                      </a:r>
                      <a:endParaRPr kumimoji="0" lang="ru-RU" altLang="ru-RU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1pPr>
                      <a:lvl2pPr marL="742950" indent="-28575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2pPr>
                      <a:lvl3pPr marL="11430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3pPr>
                      <a:lvl4pPr marL="16002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4pPr>
                      <a:lvl5pPr marL="2057400" indent="-228600" algn="ctr"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5000">
                          <a:solidFill>
                            <a:srgbClr val="000000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Light" charset="0"/>
                        </a:rPr>
                        <a:t>48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hevin Pro Medium" charset="0"/>
                        <a:ea typeface="Chevin Pro Medium" charset="0"/>
                        <a:cs typeface="Chevin Pro Medium" charset="0"/>
                        <a:sym typeface="Helvetica Light" charset="0"/>
                      </a:endParaRPr>
                    </a:p>
                  </a:txBody>
                  <a:tcPr marL="30151" marR="301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65" y="285303"/>
            <a:ext cx="4568818" cy="26995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28978" y="2839075"/>
            <a:ext cx="388836" cy="145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8"/>
          </a:p>
        </p:txBody>
      </p:sp>
    </p:spTree>
    <p:extLst>
      <p:ext uri="{BB962C8B-B14F-4D97-AF65-F5344CB8AC3E}">
        <p14:creationId xmlns:p14="http://schemas.microsoft.com/office/powerpoint/2010/main" val="22159640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УПРАВЛЕНИЕ ОТХОДАМИ…"/>
          <p:cNvSpPr txBox="1"/>
          <p:nvPr/>
        </p:nvSpPr>
        <p:spPr>
          <a:xfrm>
            <a:off x="440622" y="298806"/>
            <a:ext cx="2503814" cy="130233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1" tIns="20091" rIns="20091" bIns="20091" anchor="ctr">
            <a:spAutoFit/>
          </a:bodyPr>
          <a:lstStyle/>
          <a:p>
            <a:pPr defTabSz="219073">
              <a:spcBef>
                <a:spcPts val="338"/>
              </a:spcBef>
              <a:defRPr spc="-191">
                <a:solidFill>
                  <a:srgbClr val="DA3C26"/>
                </a:solidFill>
                <a:latin typeface="Chevin Pro"/>
                <a:ea typeface="Chevin Pro"/>
                <a:cs typeface="Chevin Pro"/>
                <a:sym typeface="Chevin Pro"/>
              </a:defRPr>
            </a:pPr>
            <a:r>
              <a:rPr lang="ru-RU" sz="3000" spc="-141" dirty="0" smtClean="0"/>
              <a:t>УПРАВЛЕНИЕ</a:t>
            </a:r>
            <a:r>
              <a:rPr lang="en-US" sz="3000" spc="-141" dirty="0" smtClean="0"/>
              <a:t> </a:t>
            </a:r>
            <a:r>
              <a:rPr sz="3000" spc="-141" dirty="0" smtClean="0"/>
              <a:t>ОТХОДАМИ</a:t>
            </a:r>
            <a:endParaRPr sz="3000" spc="-141" dirty="0"/>
          </a:p>
          <a:p>
            <a:pPr defTabSz="219073">
              <a:spcBef>
                <a:spcPts val="338"/>
              </a:spcBef>
              <a:defRPr spc="-191">
                <a:solidFill>
                  <a:srgbClr val="DA3C26"/>
                </a:solidFill>
                <a:latin typeface="Chevin Pro"/>
                <a:ea typeface="Chevin Pro"/>
                <a:cs typeface="Chevin Pro"/>
                <a:sym typeface="Chevin Pro"/>
              </a:defRPr>
            </a:pPr>
            <a:r>
              <a:rPr sz="1949" dirty="0"/>
              <a:t>ПАК </a:t>
            </a:r>
          </a:p>
        </p:txBody>
      </p:sp>
      <p:sp>
        <p:nvSpPr>
          <p:cNvPr id="172" name="АИС «Редактор ТСОО»…"/>
          <p:cNvSpPr txBox="1"/>
          <p:nvPr/>
        </p:nvSpPr>
        <p:spPr>
          <a:xfrm>
            <a:off x="466184" y="2389700"/>
            <a:ext cx="2099147" cy="536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1" tIns="20091" rIns="20091" bIns="20091">
            <a:spAutoFit/>
          </a:bodyPr>
          <a:lstStyle/>
          <a:p>
            <a:pPr defTabSz="219073">
              <a:spcBef>
                <a:spcPts val="338"/>
              </a:spcBef>
              <a:defRPr sz="3600">
                <a:solidFill>
                  <a:srgbClr val="DA3C26"/>
                </a:solidFill>
                <a:latin typeface="Chevin Pro"/>
                <a:ea typeface="Chevin Pro"/>
                <a:cs typeface="Chevin Pro"/>
                <a:sym typeface="Chevin Pro"/>
              </a:defRPr>
            </a:pPr>
            <a:r>
              <a:rPr sz="1485" dirty="0"/>
              <a:t>АИС «Редактор ТСОО»</a:t>
            </a:r>
          </a:p>
          <a:p>
            <a:pPr defTabSz="219073">
              <a:spcBef>
                <a:spcPts val="338"/>
              </a:spcBef>
              <a:defRPr sz="3600">
                <a:solidFill>
                  <a:srgbClr val="DA3C26"/>
                </a:solidFill>
                <a:latin typeface="Chevin Pro"/>
                <a:ea typeface="Chevin Pro"/>
                <a:cs typeface="Chevin Pro"/>
                <a:sym typeface="Chevin Pro"/>
              </a:defRPr>
            </a:pPr>
            <a:r>
              <a:rPr sz="1485" dirty="0"/>
              <a:t>(Электронные модели)</a:t>
            </a:r>
          </a:p>
        </p:txBody>
      </p:sp>
      <p:sp>
        <p:nvSpPr>
          <p:cNvPr id="173" name="Линия"/>
          <p:cNvSpPr/>
          <p:nvPr/>
        </p:nvSpPr>
        <p:spPr>
          <a:xfrm>
            <a:off x="261436" y="3202217"/>
            <a:ext cx="2377896" cy="0"/>
          </a:xfrm>
          <a:prstGeom prst="line">
            <a:avLst/>
          </a:prstGeom>
          <a:ln w="3175">
            <a:solidFill>
              <a:srgbClr val="DA3C26"/>
            </a:solidFill>
          </a:ln>
        </p:spPr>
        <p:txBody>
          <a:bodyPr lIns="18082" tIns="18082" rIns="18082" bIns="18082"/>
          <a:lstStyle/>
          <a:p>
            <a:endParaRPr sz="1949"/>
          </a:p>
        </p:txBody>
      </p:sp>
      <p:sp>
        <p:nvSpPr>
          <p:cNvPr id="174" name="Линия"/>
          <p:cNvSpPr/>
          <p:nvPr/>
        </p:nvSpPr>
        <p:spPr>
          <a:xfrm>
            <a:off x="260065" y="3931722"/>
            <a:ext cx="2380637" cy="0"/>
          </a:xfrm>
          <a:prstGeom prst="line">
            <a:avLst/>
          </a:prstGeom>
          <a:ln w="3175">
            <a:solidFill>
              <a:srgbClr val="DA3C26"/>
            </a:solidFill>
          </a:ln>
        </p:spPr>
        <p:txBody>
          <a:bodyPr lIns="18082" tIns="18082" rIns="18082" bIns="18082"/>
          <a:lstStyle/>
          <a:p>
            <a:endParaRPr sz="1949"/>
          </a:p>
        </p:txBody>
      </p:sp>
      <p:sp>
        <p:nvSpPr>
          <p:cNvPr id="175" name="АСУ «Управление отходами»"/>
          <p:cNvSpPr txBox="1"/>
          <p:nvPr/>
        </p:nvSpPr>
        <p:spPr>
          <a:xfrm>
            <a:off x="448495" y="4138042"/>
            <a:ext cx="2461109" cy="2690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0091" tIns="20091" rIns="20091" bIns="20091" anchor="ctr">
            <a:spAutoFit/>
          </a:bodyPr>
          <a:lstStyle>
            <a:lvl1pPr algn="l" defTabSz="584199">
              <a:spcBef>
                <a:spcPts val="900"/>
              </a:spcBef>
              <a:defRPr sz="3600">
                <a:solidFill>
                  <a:srgbClr val="DA3C26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1485"/>
              <a:t>АСУ «Управление отходами»</a:t>
            </a:r>
          </a:p>
        </p:txBody>
      </p:sp>
      <p:sp>
        <p:nvSpPr>
          <p:cNvPr id="176" name="АИС «Региональный кадастр отходов»"/>
          <p:cNvSpPr txBox="1"/>
          <p:nvPr/>
        </p:nvSpPr>
        <p:spPr>
          <a:xfrm>
            <a:off x="465648" y="3318158"/>
            <a:ext cx="2100222" cy="4976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0091" tIns="20091" rIns="20091" bIns="20091" anchor="ctr">
            <a:spAutoFit/>
          </a:bodyPr>
          <a:lstStyle>
            <a:lvl1pPr algn="l" defTabSz="584199">
              <a:spcBef>
                <a:spcPts val="900"/>
              </a:spcBef>
              <a:defRPr sz="3600">
                <a:solidFill>
                  <a:srgbClr val="DA3C26"/>
                </a:solidFill>
                <a:latin typeface="Chevin Pro"/>
                <a:ea typeface="Chevin Pro"/>
                <a:cs typeface="Chevin Pro"/>
                <a:sym typeface="Chevin Pro"/>
              </a:defRPr>
            </a:lvl1pPr>
          </a:lstStyle>
          <a:p>
            <a:r>
              <a:rPr sz="1485"/>
              <a:t>АИС «Региональный кадастр отходов»</a:t>
            </a:r>
          </a:p>
        </p:txBody>
      </p:sp>
      <p:sp>
        <p:nvSpPr>
          <p:cNvPr id="178" name="Линия"/>
          <p:cNvSpPr/>
          <p:nvPr/>
        </p:nvSpPr>
        <p:spPr>
          <a:xfrm>
            <a:off x="270506" y="2110008"/>
            <a:ext cx="2359755" cy="0"/>
          </a:xfrm>
          <a:prstGeom prst="line">
            <a:avLst/>
          </a:prstGeom>
          <a:ln w="3175">
            <a:solidFill>
              <a:srgbClr val="DA3C26"/>
            </a:solidFill>
          </a:ln>
        </p:spPr>
        <p:txBody>
          <a:bodyPr lIns="18082" tIns="18082" rIns="18082" bIns="18082"/>
          <a:lstStyle/>
          <a:p>
            <a:endParaRPr sz="1949"/>
          </a:p>
        </p:txBody>
      </p:sp>
      <p:grpSp>
        <p:nvGrpSpPr>
          <p:cNvPr id="13" name="Группа 12"/>
          <p:cNvGrpSpPr/>
          <p:nvPr/>
        </p:nvGrpSpPr>
        <p:grpSpPr>
          <a:xfrm>
            <a:off x="3131840" y="1985857"/>
            <a:ext cx="5739584" cy="2706160"/>
            <a:chOff x="513483" y="2579440"/>
            <a:chExt cx="25706856" cy="117373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4" descr="Свидетельство (платформа Б3)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6" r="1448" b="4370"/>
            <a:stretch>
              <a:fillRect/>
            </a:stretch>
          </p:blipFill>
          <p:spPr bwMode="auto">
            <a:xfrm>
              <a:off x="17797500" y="2964951"/>
              <a:ext cx="8422839" cy="11231331"/>
            </a:xfrm>
            <a:prstGeom prst="rect">
              <a:avLst/>
            </a:prstGeom>
            <a:noFill/>
            <a:ln>
              <a:noFill/>
            </a:ln>
            <a:effectLst>
              <a:outerShdw blurRad="88900" dist="12700" dir="5400000" algn="ctr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483" y="2579440"/>
              <a:ext cx="16934940" cy="11737304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4401885" y="258926"/>
            <a:ext cx="4369781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>
              <a:buFont typeface="Arial" charset="0"/>
              <a:buChar char="•"/>
            </a:pPr>
            <a:r>
              <a:rPr lang="ru-RU" sz="1485" b="1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Если</a:t>
            </a:r>
            <a:r>
              <a:rPr lang="ru-RU" sz="1485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 необходимо купить ПО по стандартной процедуре конкурсных закупок</a:t>
            </a:r>
          </a:p>
          <a:p>
            <a:pPr marL="192881" indent="-192881">
              <a:buFont typeface="Arial" charset="0"/>
              <a:buChar char="•"/>
            </a:pPr>
            <a:r>
              <a:rPr lang="ru-RU" sz="1485" b="1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Если</a:t>
            </a:r>
            <a:r>
              <a:rPr lang="ru-RU" sz="1485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 в реестре Минсвязи РФ есть ПО, которое соответствует требованиям </a:t>
            </a:r>
          </a:p>
          <a:p>
            <a:pPr marL="192881" indent="-192881">
              <a:buFont typeface="Arial" charset="0"/>
              <a:buChar char="•"/>
            </a:pPr>
            <a:r>
              <a:rPr lang="ru-RU" sz="1485" b="1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То</a:t>
            </a:r>
            <a:r>
              <a:rPr lang="ru-RU" sz="1485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 вы не можете выбрать иное/иностранное ПО для такой закупки</a:t>
            </a:r>
          </a:p>
        </p:txBody>
      </p:sp>
      <p:pic>
        <p:nvPicPr>
          <p:cNvPr id="16" name="Picture 1" descr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795" y="554665"/>
            <a:ext cx="726573" cy="86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/>
          </p:cNvSpPr>
          <p:nvPr/>
        </p:nvSpPr>
        <p:spPr bwMode="auto">
          <a:xfrm>
            <a:off x="3626453" y="368642"/>
            <a:ext cx="330219" cy="1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714375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714375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ru-RU" altLang="ru-RU" sz="810" dirty="0">
                <a:solidFill>
                  <a:srgbClr val="CB2B1D"/>
                </a:solidFill>
                <a:latin typeface="Apple SD 산돌고딕 Neo 볼드체" charset="-127"/>
                <a:ea typeface="Apple SD 산돌고딕 Neo 볼드체" charset="-127"/>
                <a:cs typeface="Apple SD 산돌고딕 Neo 볼드체" charset="-127"/>
                <a:sym typeface="Apple SD 산돌고딕 Neo 볼드체" charset="-127"/>
              </a:rPr>
              <a:t>188-ФЗ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4106" y="1780912"/>
            <a:ext cx="1773242" cy="3208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85" dirty="0">
                <a:solidFill>
                  <a:srgbClr val="DA3C26"/>
                </a:solidFill>
                <a:latin typeface="Chevin Pro"/>
                <a:ea typeface="Chevin Pro"/>
                <a:cs typeface="Chevin Pro"/>
              </a:rPr>
              <a:t>30 + Субъектов РФ</a:t>
            </a:r>
            <a:endParaRPr lang="ru-RU" sz="608" dirty="0"/>
          </a:p>
        </p:txBody>
      </p:sp>
    </p:spTree>
    <p:extLst>
      <p:ext uri="{BB962C8B-B14F-4D97-AF65-F5344CB8AC3E}">
        <p14:creationId xmlns:p14="http://schemas.microsoft.com/office/powerpoint/2010/main" val="33892983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/>
          </p:cNvSpPr>
          <p:nvPr/>
        </p:nvSpPr>
        <p:spPr bwMode="auto">
          <a:xfrm>
            <a:off x="6847068" y="149035"/>
            <a:ext cx="2261436" cy="45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"/>
              </a:spcBef>
            </a:pPr>
            <a:r>
              <a:rPr lang="ru-RU" altLang="ru-RU" sz="1485" dirty="0">
                <a:solidFill>
                  <a:srgbClr val="E967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Необходимый функционал</a:t>
            </a:r>
          </a:p>
          <a:p>
            <a:pPr algn="l">
              <a:spcBef>
                <a:spcPts val="45"/>
              </a:spcBef>
            </a:pPr>
            <a:r>
              <a:rPr lang="ru-RU" altLang="ru-RU" sz="1485" dirty="0">
                <a:solidFill>
                  <a:srgbClr val="E967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электронных моделей</a:t>
            </a:r>
          </a:p>
        </p:txBody>
      </p:sp>
      <p:sp>
        <p:nvSpPr>
          <p:cNvPr id="7172" name="Text Box 4"/>
          <p:cNvSpPr txBox="1">
            <a:spLocks/>
          </p:cNvSpPr>
          <p:nvPr/>
        </p:nvSpPr>
        <p:spPr bwMode="auto">
          <a:xfrm>
            <a:off x="6779465" y="3247792"/>
            <a:ext cx="2434882" cy="3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Построение прогнозов на 10 лет и более </a:t>
            </a:r>
          </a:p>
        </p:txBody>
      </p:sp>
      <p:sp>
        <p:nvSpPr>
          <p:cNvPr id="7173" name="Text Box 5"/>
          <p:cNvSpPr txBox="1">
            <a:spLocks/>
          </p:cNvSpPr>
          <p:nvPr/>
        </p:nvSpPr>
        <p:spPr bwMode="auto">
          <a:xfrm>
            <a:off x="6790045" y="1147085"/>
            <a:ext cx="2353956" cy="71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Расчет удельных расходов с учетом капиталовложений на строительство новых объектов инфраструктуры</a:t>
            </a:r>
          </a:p>
        </p:txBody>
      </p:sp>
      <p:sp>
        <p:nvSpPr>
          <p:cNvPr id="7174" name="Text Box 6"/>
          <p:cNvSpPr txBox="1">
            <a:spLocks/>
          </p:cNvSpPr>
          <p:nvPr/>
        </p:nvSpPr>
        <p:spPr bwMode="auto">
          <a:xfrm>
            <a:off x="6779465" y="3698183"/>
            <a:ext cx="2245184" cy="55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Интеграция с ФНС, ГИС ЖКХ, Yandex, ГКН, Google и другими информационными ресурсами</a:t>
            </a:r>
          </a:p>
        </p:txBody>
      </p:sp>
      <p:sp>
        <p:nvSpPr>
          <p:cNvPr id="7176" name="Text Box 8"/>
          <p:cNvSpPr txBox="1">
            <a:spLocks/>
          </p:cNvSpPr>
          <p:nvPr/>
        </p:nvSpPr>
        <p:spPr bwMode="auto">
          <a:xfrm>
            <a:off x="6796958" y="867023"/>
            <a:ext cx="2857500" cy="22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Расчет логистики вывоза отходов</a:t>
            </a:r>
          </a:p>
        </p:txBody>
      </p:sp>
      <p:sp>
        <p:nvSpPr>
          <p:cNvPr id="7178" name="Text Box 10"/>
          <p:cNvSpPr txBox="1">
            <a:spLocks/>
          </p:cNvSpPr>
          <p:nvPr/>
        </p:nvSpPr>
        <p:spPr bwMode="auto">
          <a:xfrm>
            <a:off x="6796958" y="1947180"/>
            <a:ext cx="2227691" cy="71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Возможность создания любого количества вариантов территориальных схем и их сравнение</a:t>
            </a:r>
          </a:p>
        </p:txBody>
      </p:sp>
      <p:pic>
        <p:nvPicPr>
          <p:cNvPr id="7179" name="Picture 11" descr="image4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77" y="3214492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0" name="Picture 12" descr="image4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77" y="1251979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2" name="Picture 14" descr="image4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77" y="735545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4" name="Picture 16" descr="image4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77" y="2092530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5" name="Picture 17" descr="API Settings_fd5446_1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77" y="3789186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8" name="Text Box 20"/>
          <p:cNvSpPr txBox="1">
            <a:spLocks/>
          </p:cNvSpPr>
          <p:nvPr/>
        </p:nvSpPr>
        <p:spPr bwMode="auto">
          <a:xfrm>
            <a:off x="6779465" y="4398535"/>
            <a:ext cx="2857500" cy="42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215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Контроль за деятельностью региональных операторов</a:t>
            </a:r>
          </a:p>
        </p:txBody>
      </p:sp>
      <p:pic>
        <p:nvPicPr>
          <p:cNvPr id="7189" name="Picture 21" descr="image5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77" y="4466413"/>
            <a:ext cx="3429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27" y="136053"/>
            <a:ext cx="428617" cy="428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27" y="2656254"/>
            <a:ext cx="365273" cy="365273"/>
          </a:xfrm>
          <a:prstGeom prst="rect">
            <a:avLst/>
          </a:prstGeom>
        </p:spPr>
      </p:pic>
      <p:sp>
        <p:nvSpPr>
          <p:cNvPr id="21" name="Text Box 8"/>
          <p:cNvSpPr txBox="1">
            <a:spLocks/>
          </p:cNvSpPr>
          <p:nvPr/>
        </p:nvSpPr>
        <p:spPr bwMode="auto">
          <a:xfrm>
            <a:off x="6793508" y="2743736"/>
            <a:ext cx="2420839" cy="3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Функционал «Общественные обсуждения»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993858B-CBBB-484C-8645-A593077EA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7" y="5841"/>
            <a:ext cx="6107332" cy="51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28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/>
          </p:cNvSpPr>
          <p:nvPr/>
        </p:nvSpPr>
        <p:spPr bwMode="auto">
          <a:xfrm>
            <a:off x="7002223" y="261454"/>
            <a:ext cx="2013256" cy="4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EC6E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Расчет логистики вывоза отходов</a:t>
            </a:r>
          </a:p>
        </p:txBody>
      </p:sp>
      <p:pic>
        <p:nvPicPr>
          <p:cNvPr id="11266" name="Picture 2" descr="image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01" y="214434"/>
            <a:ext cx="446484" cy="4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" y="50"/>
            <a:ext cx="6124665" cy="5152682"/>
          </a:xfrm>
          <a:prstGeom prst="rect">
            <a:avLst/>
          </a:prstGeom>
        </p:spPr>
      </p:pic>
      <p:sp>
        <p:nvSpPr>
          <p:cNvPr id="5" name="Text Box 8"/>
          <p:cNvSpPr txBox="1">
            <a:spLocks/>
          </p:cNvSpPr>
          <p:nvPr/>
        </p:nvSpPr>
        <p:spPr bwMode="auto">
          <a:xfrm>
            <a:off x="7005666" y="992105"/>
            <a:ext cx="1940735" cy="61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Прокладка оптимальных маршрутов с учетом до 4 звеньев</a:t>
            </a:r>
          </a:p>
        </p:txBody>
      </p:sp>
      <p:sp>
        <p:nvSpPr>
          <p:cNvPr id="6" name="Text Box 8"/>
          <p:cNvSpPr txBox="1">
            <a:spLocks/>
          </p:cNvSpPr>
          <p:nvPr/>
        </p:nvSpPr>
        <p:spPr bwMode="auto">
          <a:xfrm>
            <a:off x="7005666" y="1650338"/>
            <a:ext cx="1940735" cy="42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Оптимизация нагрузки на ОИ</a:t>
            </a:r>
          </a:p>
        </p:txBody>
      </p:sp>
      <p:sp>
        <p:nvSpPr>
          <p:cNvPr id="8" name="Text Box 8"/>
          <p:cNvSpPr txBox="1">
            <a:spLocks/>
          </p:cNvSpPr>
          <p:nvPr/>
        </p:nvSpPr>
        <p:spPr bwMode="auto">
          <a:xfrm>
            <a:off x="7002223" y="2172773"/>
            <a:ext cx="1940735" cy="42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Экономия до 25% затрат на транспортирование</a:t>
            </a:r>
          </a:p>
        </p:txBody>
      </p:sp>
      <p:sp>
        <p:nvSpPr>
          <p:cNvPr id="9" name="Text Box 8"/>
          <p:cNvSpPr txBox="1">
            <a:spLocks/>
          </p:cNvSpPr>
          <p:nvPr/>
        </p:nvSpPr>
        <p:spPr bwMode="auto">
          <a:xfrm>
            <a:off x="6526926" y="3015858"/>
            <a:ext cx="2488552" cy="195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В среднем НВВ в одном Субъекте РФ:</a:t>
            </a: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3 млрд рублей</a:t>
            </a:r>
          </a:p>
          <a:p>
            <a:pPr algn="l">
              <a:spcBef>
                <a:spcPts val="203"/>
              </a:spcBef>
            </a:pPr>
            <a:endParaRPr lang="ru-RU" altLang="ru-RU" sz="675" dirty="0">
              <a:solidFill>
                <a:srgbClr val="43464C"/>
              </a:solidFill>
              <a:latin typeface="Chevin Pro" charset="0"/>
              <a:ea typeface="Chevin Pro" charset="0"/>
              <a:cs typeface="Chevin Pro" charset="0"/>
              <a:sym typeface="Chevin Pro" charset="0"/>
            </a:endParaRP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Доля затрат на транспортирование: </a:t>
            </a: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30% от НВВ</a:t>
            </a:r>
          </a:p>
          <a:p>
            <a:pPr algn="l">
              <a:spcBef>
                <a:spcPts val="203"/>
              </a:spcBef>
            </a:pPr>
            <a:endParaRPr lang="ru-RU" altLang="ru-RU" sz="675" dirty="0">
              <a:solidFill>
                <a:srgbClr val="43464C"/>
              </a:solidFill>
              <a:latin typeface="Chevin Pro" charset="0"/>
              <a:ea typeface="Chevin Pro" charset="0"/>
              <a:cs typeface="Chevin Pro" charset="0"/>
              <a:sym typeface="Chevin Pro" charset="0"/>
            </a:endParaRP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Экономия:</a:t>
            </a: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250 млн в год</a:t>
            </a:r>
          </a:p>
          <a:p>
            <a:pPr algn="l">
              <a:spcBef>
                <a:spcPts val="203"/>
              </a:spcBef>
            </a:pPr>
            <a:endParaRPr lang="en-US" altLang="ru-RU" sz="675" dirty="0">
              <a:solidFill>
                <a:srgbClr val="43464C"/>
              </a:solidFill>
              <a:latin typeface="Chevin Pro" charset="0"/>
              <a:ea typeface="Chevin Pro" charset="0"/>
              <a:cs typeface="Chevin Pro" charset="0"/>
              <a:sym typeface="Chevin Pro" charset="0"/>
            </a:endParaRP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Снижение тарифа:</a:t>
            </a:r>
          </a:p>
          <a:p>
            <a:pPr algn="l">
              <a:spcBef>
                <a:spcPts val="203"/>
              </a:spcBef>
            </a:pPr>
            <a:r>
              <a:rPr lang="ru-RU" altLang="ru-RU" sz="1080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21 рубль в месяц на человека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66" y="1068318"/>
            <a:ext cx="400419" cy="400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66" y="1607118"/>
            <a:ext cx="408726" cy="408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67" y="2164383"/>
            <a:ext cx="428617" cy="4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5562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mage4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25" y="325824"/>
            <a:ext cx="373578" cy="37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7" name="Text Box 5"/>
          <p:cNvSpPr txBox="1">
            <a:spLocks/>
          </p:cNvSpPr>
          <p:nvPr/>
        </p:nvSpPr>
        <p:spPr bwMode="auto">
          <a:xfrm>
            <a:off x="6880712" y="164922"/>
            <a:ext cx="2162898" cy="69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E967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Анализ возможных мест расположения новых объектов </a:t>
            </a:r>
            <a:r>
              <a:rPr lang="ru-RU" altLang="ru-RU" sz="1350" dirty="0">
                <a:solidFill>
                  <a:srgbClr val="EC6E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инфраструктуры</a:t>
            </a:r>
          </a:p>
        </p:txBody>
      </p:sp>
      <p:sp>
        <p:nvSpPr>
          <p:cNvPr id="6" name="Text Box 5"/>
          <p:cNvSpPr txBox="1">
            <a:spLocks/>
          </p:cNvSpPr>
          <p:nvPr/>
        </p:nvSpPr>
        <p:spPr bwMode="auto">
          <a:xfrm>
            <a:off x="6774515" y="1259430"/>
            <a:ext cx="2026072" cy="329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defPPr>
              <a:defRPr lang="ru-RU"/>
            </a:defPPr>
            <a:lvl1pPr defTabSz="647700" eaLnBrk="1">
              <a:spcBef>
                <a:spcPts val="1333"/>
              </a:spcBef>
              <a:defRPr sz="360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</a:defRPr>
            </a:lvl1pPr>
            <a:lvl2pPr marL="742950" indent="-28575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altLang="ru-RU" sz="1215" dirty="0">
                <a:sym typeface="Chevin Pro" charset="0"/>
              </a:rPr>
              <a:t>Экономическая обоснованность создания новых объектов</a:t>
            </a:r>
          </a:p>
          <a:p>
            <a:endParaRPr lang="ru-RU" altLang="ru-RU" sz="1215" dirty="0">
              <a:sym typeface="Chevin Pro" charset="0"/>
            </a:endParaRPr>
          </a:p>
          <a:p>
            <a:r>
              <a:rPr lang="ru-RU" altLang="ru-RU" sz="1215" dirty="0">
                <a:sym typeface="Chevin Pro" charset="0"/>
              </a:rPr>
              <a:t>Автоматический подбор типа и характеристик ОИ</a:t>
            </a:r>
          </a:p>
          <a:p>
            <a:endParaRPr lang="ru-RU" altLang="ru-RU" sz="1215" dirty="0">
              <a:sym typeface="Chevin Pro" charset="0"/>
            </a:endParaRPr>
          </a:p>
          <a:p>
            <a:r>
              <a:rPr lang="ru-RU" altLang="ru-RU" sz="1215" dirty="0">
                <a:sym typeface="Chevin Pro" charset="0"/>
              </a:rPr>
              <a:t>Прогнозирование дефицита мощностей</a:t>
            </a:r>
          </a:p>
          <a:p>
            <a:endParaRPr lang="ru-RU" altLang="ru-RU" sz="1215" dirty="0">
              <a:sym typeface="Chevin Pro" charset="0"/>
            </a:endParaRPr>
          </a:p>
          <a:p>
            <a:r>
              <a:rPr lang="ru-RU" altLang="ru-RU" sz="1215" dirty="0">
                <a:sym typeface="Chevin Pro" charset="0"/>
              </a:rPr>
              <a:t>Оценка влияния инвестиций на тариф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" y="-4286"/>
            <a:ext cx="6113632" cy="514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95" y="2366943"/>
            <a:ext cx="400942" cy="4009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083" y="1332337"/>
            <a:ext cx="403478" cy="403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95" y="3219822"/>
            <a:ext cx="400942" cy="400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083918"/>
            <a:ext cx="400942" cy="40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224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/>
          </p:cNvSpPr>
          <p:nvPr/>
        </p:nvSpPr>
        <p:spPr bwMode="auto">
          <a:xfrm>
            <a:off x="6929316" y="1138864"/>
            <a:ext cx="1968480" cy="80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defPPr>
              <a:defRPr lang="ru-RU"/>
            </a:defPPr>
            <a:lvl1pPr defTabSz="647700" eaLnBrk="1">
              <a:spcBef>
                <a:spcPts val="1333"/>
              </a:spcBef>
              <a:defRPr sz="360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</a:defRPr>
            </a:lvl1pPr>
            <a:lvl2pPr marL="742950" indent="-28575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altLang="ru-RU" sz="1215" dirty="0">
                <a:sym typeface="Chevin Pro" charset="0"/>
              </a:rPr>
              <a:t>Расчет удельных расходов с учетом капиталовложений на строительство новых объектов инфраструктуры</a:t>
            </a:r>
          </a:p>
        </p:txBody>
      </p:sp>
      <p:sp>
        <p:nvSpPr>
          <p:cNvPr id="9218" name="Text Box 2"/>
          <p:cNvSpPr txBox="1">
            <a:spLocks/>
          </p:cNvSpPr>
          <p:nvPr/>
        </p:nvSpPr>
        <p:spPr bwMode="auto">
          <a:xfrm>
            <a:off x="6880712" y="92917"/>
            <a:ext cx="2311030" cy="69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EC6E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Автоматический расчет единого тарифа регионального оператора</a:t>
            </a:r>
          </a:p>
        </p:txBody>
      </p:sp>
      <p:pic>
        <p:nvPicPr>
          <p:cNvPr id="9219" name="Picture 3" descr="image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62" y="165830"/>
            <a:ext cx="446485" cy="4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1"/>
          <p:cNvSpPr txBox="1">
            <a:spLocks/>
          </p:cNvSpPr>
          <p:nvPr/>
        </p:nvSpPr>
        <p:spPr bwMode="auto">
          <a:xfrm>
            <a:off x="6941194" y="2078106"/>
            <a:ext cx="1883695" cy="61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defPPr>
              <a:defRPr lang="ru-RU"/>
            </a:defPPr>
            <a:lvl1pPr defTabSz="647700" eaLnBrk="1">
              <a:spcBef>
                <a:spcPts val="1333"/>
              </a:spcBef>
              <a:defRPr sz="360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</a:defRPr>
            </a:lvl1pPr>
            <a:lvl2pPr marL="742950" indent="-28575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altLang="ru-RU" sz="1215" dirty="0">
                <a:sym typeface="Chevin Pro" charset="0"/>
              </a:rPr>
              <a:t>Расчет удельных расходов с учетом операционных затрат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" y="4720"/>
            <a:ext cx="6133619" cy="51269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34" y="2204226"/>
            <a:ext cx="400942" cy="4009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34" y="1308034"/>
            <a:ext cx="400942" cy="400942"/>
          </a:xfrm>
          <a:prstGeom prst="rect">
            <a:avLst/>
          </a:prstGeom>
        </p:spPr>
      </p:pic>
      <p:sp>
        <p:nvSpPr>
          <p:cNvPr id="10" name="Text Box 1"/>
          <p:cNvSpPr txBox="1">
            <a:spLocks/>
          </p:cNvSpPr>
          <p:nvPr/>
        </p:nvSpPr>
        <p:spPr bwMode="auto">
          <a:xfrm>
            <a:off x="6950917" y="2830377"/>
            <a:ext cx="1883695" cy="80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defPPr>
              <a:defRPr lang="ru-RU"/>
            </a:defPPr>
            <a:lvl1pPr defTabSz="647700" eaLnBrk="1">
              <a:spcBef>
                <a:spcPts val="1333"/>
              </a:spcBef>
              <a:defRPr sz="360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</a:defRPr>
            </a:lvl1pPr>
            <a:lvl2pPr marL="742950" indent="-28575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altLang="ru-RU" sz="1215" dirty="0">
                <a:sym typeface="Chevin Pro" charset="0"/>
              </a:rPr>
              <a:t>Учет макроэкономический показателей и региональных особенностей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346063" y="2984888"/>
            <a:ext cx="438152" cy="428617"/>
            <a:chOff x="18803515" y="8844136"/>
            <a:chExt cx="1298253" cy="127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1768" y="8844136"/>
              <a:ext cx="1270000" cy="1270000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8803515" y="9708232"/>
              <a:ext cx="45719" cy="45719"/>
            </a:xfrm>
            <a:prstGeom prst="ellipse">
              <a:avLst/>
            </a:prstGeom>
            <a:solidFill>
              <a:srgbClr val="E34F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8"/>
            </a:p>
          </p:txBody>
        </p:sp>
      </p:grpSp>
    </p:spTree>
    <p:extLst>
      <p:ext uri="{BB962C8B-B14F-4D97-AF65-F5344CB8AC3E}">
        <p14:creationId xmlns:p14="http://schemas.microsoft.com/office/powerpoint/2010/main" val="26713302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auto">
          <a:xfrm>
            <a:off x="693649" y="2693262"/>
            <a:ext cx="1703217" cy="3959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6789" tIns="26789" rIns="26789" bIns="26789"/>
          <a:lstStyle>
            <a:lvl1pPr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Обеспечение равной инвестиционной привлекательности для всех зон ответственности </a:t>
            </a:r>
          </a:p>
        </p:txBody>
      </p:sp>
      <p:sp>
        <p:nvSpPr>
          <p:cNvPr id="7" name="Text Box 3"/>
          <p:cNvSpPr txBox="1">
            <a:spLocks/>
          </p:cNvSpPr>
          <p:nvPr/>
        </p:nvSpPr>
        <p:spPr bwMode="auto">
          <a:xfrm>
            <a:off x="630517" y="155335"/>
            <a:ext cx="189557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algn="ctr" defTabSz="647700"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spcBef>
                <a:spcPts val="450"/>
              </a:spcBef>
            </a:pPr>
            <a:r>
              <a:rPr lang="ru-RU" altLang="ru-RU" sz="1350" dirty="0">
                <a:solidFill>
                  <a:srgbClr val="EC6E57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Деление субъекта на зоны деятельности РО</a:t>
            </a:r>
          </a:p>
        </p:txBody>
      </p:sp>
      <p:sp>
        <p:nvSpPr>
          <p:cNvPr id="9" name="Text Box 5"/>
          <p:cNvSpPr txBox="1">
            <a:spLocks/>
          </p:cNvSpPr>
          <p:nvPr/>
        </p:nvSpPr>
        <p:spPr bwMode="auto">
          <a:xfrm>
            <a:off x="693649" y="954524"/>
            <a:ext cx="1623361" cy="61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26789" tIns="26789" rIns="26789" bIns="26789">
            <a:spAutoFit/>
          </a:bodyPr>
          <a:lstStyle>
            <a:defPPr>
              <a:defRPr lang="ru-RU"/>
            </a:defPPr>
            <a:lvl1pPr defTabSz="647700" eaLnBrk="1">
              <a:spcBef>
                <a:spcPts val="1333"/>
              </a:spcBef>
              <a:defRPr sz="360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</a:defRPr>
            </a:lvl1pPr>
            <a:lvl2pPr marL="742950" indent="-28575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ctr" defTabSz="647700">
              <a:defRPr sz="5600"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600">
                <a:latin typeface="Helvetica Neue" charset="0"/>
                <a:ea typeface="Helvetica Neue" charset="0"/>
                <a:cs typeface="Helvetica Neue" charset="0"/>
              </a:defRPr>
            </a:lvl9pPr>
          </a:lstStyle>
          <a:p>
            <a:r>
              <a:rPr lang="ru-RU" altLang="ru-RU" sz="1215" dirty="0">
                <a:sym typeface="Chevin Pro" charset="0"/>
              </a:rPr>
              <a:t>Минимизация перемещения отходов между зонами </a:t>
            </a:r>
          </a:p>
        </p:txBody>
      </p:sp>
      <p:pic>
        <p:nvPicPr>
          <p:cNvPr id="10243" name="Picture 3" descr="icons8-rebalance_portfolio_fill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3" y="148314"/>
            <a:ext cx="339413" cy="33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1" y="1674"/>
            <a:ext cx="6517744" cy="51417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93649" y="1789206"/>
            <a:ext cx="1715453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ru-RU" altLang="ru-RU" sz="1215" dirty="0">
                <a:solidFill>
                  <a:srgbClr val="43464C"/>
                </a:solidFill>
                <a:latin typeface="Chevin Pro" charset="0"/>
                <a:ea typeface="Chevin Pro" charset="0"/>
                <a:cs typeface="Chevin Pro" charset="0"/>
                <a:sym typeface="Chevin Pro" charset="0"/>
              </a:rPr>
              <a:t>Снижение рисков при переходе на новую систему обращения с отходами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3" y="1047723"/>
            <a:ext cx="400942" cy="400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9" y="1993769"/>
            <a:ext cx="352343" cy="3523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3" y="2891216"/>
            <a:ext cx="400942" cy="40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81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679</Words>
  <Application>Microsoft Office PowerPoint</Application>
  <PresentationFormat>Экран (16:9)</PresentationFormat>
  <Paragraphs>117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Титова Ольга Андреевна</dc:creator>
  <cp:lastModifiedBy>User</cp:lastModifiedBy>
  <cp:revision>10</cp:revision>
  <dcterms:created xsi:type="dcterms:W3CDTF">2018-01-26T09:47:51Z</dcterms:created>
  <dcterms:modified xsi:type="dcterms:W3CDTF">2018-03-22T07:59:34Z</dcterms:modified>
</cp:coreProperties>
</file>