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handoutMasterIdLst>
    <p:handoutMasterId r:id="rId23"/>
  </p:handoutMasterIdLst>
  <p:sldIdLst>
    <p:sldId id="323" r:id="rId3"/>
    <p:sldId id="278" r:id="rId4"/>
    <p:sldId id="262" r:id="rId5"/>
    <p:sldId id="297" r:id="rId6"/>
    <p:sldId id="300" r:id="rId7"/>
    <p:sldId id="301" r:id="rId8"/>
    <p:sldId id="304" r:id="rId9"/>
    <p:sldId id="305" r:id="rId10"/>
    <p:sldId id="265" r:id="rId11"/>
    <p:sldId id="307" r:id="rId12"/>
    <p:sldId id="311" r:id="rId13"/>
    <p:sldId id="313" r:id="rId14"/>
    <p:sldId id="314" r:id="rId15"/>
    <p:sldId id="315" r:id="rId16"/>
    <p:sldId id="316" r:id="rId17"/>
    <p:sldId id="326" r:id="rId18"/>
    <p:sldId id="317" r:id="rId19"/>
    <p:sldId id="318" r:id="rId20"/>
    <p:sldId id="319" r:id="rId21"/>
  </p:sldIdLst>
  <p:sldSz cx="12212638" cy="6869113"/>
  <p:notesSz cx="6888163" cy="10020300"/>
  <p:defaultTextStyle>
    <a:defPPr>
      <a:defRPr lang="en-US"/>
    </a:defPPr>
    <a:lvl1pPr marL="0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5165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0331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5496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80661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5826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70992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6157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61322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B5E5"/>
    <a:srgbClr val="F8CBAD"/>
    <a:srgbClr val="C5E0B4"/>
    <a:srgbClr val="88CBD4"/>
    <a:srgbClr val="88D4C6"/>
    <a:srgbClr val="89D3AA"/>
    <a:srgbClr val="A9D18E"/>
    <a:srgbClr val="00F43D"/>
    <a:srgbClr val="6EAB46"/>
    <a:srgbClr val="FA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00" y="-336"/>
      </p:cViewPr>
      <p:guideLst>
        <p:guide orient="horz" pos="2164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783907236406413E-2"/>
          <c:w val="0.90919608964692422"/>
          <c:h val="0.838961700665882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0000"/>
            </a:solidFill>
          </c:spPr>
          <c:explosion val="13"/>
          <c:dPt>
            <c:idx val="0"/>
            <c:bubble3D val="0"/>
            <c:explosion val="22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F08-4E1A-A04F-54713F3EBF0A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F08-4E1A-A04F-54713F3EBF0A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7F08-4E1A-A04F-54713F3EBF0A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</c:v>
                </c:pt>
                <c:pt idx="1">
                  <c:v>5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08-4E1A-A04F-54713F3EBF0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0" cy="502755"/>
          </a:xfrm>
          <a:prstGeom prst="rect">
            <a:avLst/>
          </a:prstGeom>
        </p:spPr>
        <p:txBody>
          <a:bodyPr vert="horz" lIns="96172" tIns="48084" rIns="96172" bIns="4808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0" cy="502755"/>
          </a:xfrm>
          <a:prstGeom prst="rect">
            <a:avLst/>
          </a:prstGeom>
        </p:spPr>
        <p:txBody>
          <a:bodyPr vert="horz" lIns="96172" tIns="48084" rIns="96172" bIns="48084" rtlCol="0"/>
          <a:lstStyle>
            <a:lvl1pPr algn="r">
              <a:defRPr sz="1300"/>
            </a:lvl1pPr>
          </a:lstStyle>
          <a:p>
            <a:fld id="{BE2DD1C9-4BB6-422A-8F34-C157EA500BD9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517548"/>
            <a:ext cx="2984870" cy="502754"/>
          </a:xfrm>
          <a:prstGeom prst="rect">
            <a:avLst/>
          </a:prstGeom>
        </p:spPr>
        <p:txBody>
          <a:bodyPr vert="horz" lIns="96172" tIns="48084" rIns="96172" bIns="4808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9" y="9517548"/>
            <a:ext cx="2984870" cy="502754"/>
          </a:xfrm>
          <a:prstGeom prst="rect">
            <a:avLst/>
          </a:prstGeom>
        </p:spPr>
        <p:txBody>
          <a:bodyPr vert="horz" lIns="96172" tIns="48084" rIns="96172" bIns="48084" rtlCol="0" anchor="b"/>
          <a:lstStyle>
            <a:lvl1pPr algn="r">
              <a:defRPr sz="13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4870" cy="502755"/>
          </a:xfrm>
          <a:prstGeom prst="rect">
            <a:avLst/>
          </a:prstGeom>
        </p:spPr>
        <p:txBody>
          <a:bodyPr vert="horz" lIns="96172" tIns="48084" rIns="96172" bIns="4808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2755"/>
          </a:xfrm>
          <a:prstGeom prst="rect">
            <a:avLst/>
          </a:prstGeom>
        </p:spPr>
        <p:txBody>
          <a:bodyPr vert="horz" lIns="96172" tIns="48084" rIns="96172" bIns="48084" rtlCol="0"/>
          <a:lstStyle>
            <a:lvl1pPr algn="r">
              <a:defRPr sz="1300"/>
            </a:lvl1pPr>
          </a:lstStyle>
          <a:p>
            <a:fld id="{8C3F837E-0176-4FB5-81A3-D936A6103DE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4125"/>
            <a:ext cx="6008687" cy="3379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172" tIns="48084" rIns="96172" bIns="480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172" tIns="48084" rIns="96172" bIns="4808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517548"/>
            <a:ext cx="2984870" cy="502754"/>
          </a:xfrm>
          <a:prstGeom prst="rect">
            <a:avLst/>
          </a:prstGeom>
        </p:spPr>
        <p:txBody>
          <a:bodyPr vert="horz" lIns="96172" tIns="48084" rIns="96172" bIns="4808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8"/>
            <a:ext cx="2984870" cy="502754"/>
          </a:xfrm>
          <a:prstGeom prst="rect">
            <a:avLst/>
          </a:prstGeom>
        </p:spPr>
        <p:txBody>
          <a:bodyPr vert="horz" lIns="96172" tIns="48084" rIns="96172" bIns="48084" rtlCol="0" anchor="b"/>
          <a:lstStyle>
            <a:lvl1pPr algn="r">
              <a:defRPr sz="1300"/>
            </a:lvl1pPr>
          </a:lstStyle>
          <a:p>
            <a:fld id="{537E8DF4-0811-4406-80EF-A8FCDAA4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51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5165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0331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5496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80661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5826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70992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6157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61322" algn="l" defTabSz="109033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948" y="1124182"/>
            <a:ext cx="10380742" cy="2391469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580" y="3607875"/>
            <a:ext cx="9159479" cy="1658445"/>
          </a:xfrm>
        </p:spPr>
        <p:txBody>
          <a:bodyPr/>
          <a:lstStyle>
            <a:lvl1pPr marL="0" indent="0" algn="ctr">
              <a:buNone/>
              <a:defRPr sz="2900"/>
            </a:lvl1pPr>
            <a:lvl2pPr marL="545165" indent="0" algn="ctr">
              <a:buNone/>
              <a:defRPr sz="2400"/>
            </a:lvl2pPr>
            <a:lvl3pPr marL="1090331" indent="0" algn="ctr">
              <a:buNone/>
              <a:defRPr sz="2100"/>
            </a:lvl3pPr>
            <a:lvl4pPr marL="1635496" indent="0" algn="ctr">
              <a:buNone/>
              <a:defRPr sz="1900"/>
            </a:lvl4pPr>
            <a:lvl5pPr marL="2180661" indent="0" algn="ctr">
              <a:buNone/>
              <a:defRPr sz="1900"/>
            </a:lvl5pPr>
            <a:lvl6pPr marL="2725826" indent="0" algn="ctr">
              <a:buNone/>
              <a:defRPr sz="1900"/>
            </a:lvl6pPr>
            <a:lvl7pPr marL="3270992" indent="0" algn="ctr">
              <a:buNone/>
              <a:defRPr sz="1900"/>
            </a:lvl7pPr>
            <a:lvl8pPr marL="3816157" indent="0" algn="ctr">
              <a:buNone/>
              <a:defRPr sz="1900"/>
            </a:lvl8pPr>
            <a:lvl9pPr marL="4361322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9671" y="365717"/>
            <a:ext cx="2633350" cy="58212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621" y="365717"/>
            <a:ext cx="7747392" cy="5821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948" y="1124182"/>
            <a:ext cx="10380742" cy="2391469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580" y="3607875"/>
            <a:ext cx="9159479" cy="1658445"/>
          </a:xfrm>
        </p:spPr>
        <p:txBody>
          <a:bodyPr/>
          <a:lstStyle>
            <a:lvl1pPr marL="0" indent="0" algn="ctr">
              <a:buNone/>
              <a:defRPr sz="2900"/>
            </a:lvl1pPr>
            <a:lvl2pPr marL="545165" indent="0" algn="ctr">
              <a:buNone/>
              <a:defRPr sz="2400"/>
            </a:lvl2pPr>
            <a:lvl3pPr marL="1090331" indent="0" algn="ctr">
              <a:buNone/>
              <a:defRPr sz="2100"/>
            </a:lvl3pPr>
            <a:lvl4pPr marL="1635496" indent="0" algn="ctr">
              <a:buNone/>
              <a:defRPr sz="1900"/>
            </a:lvl4pPr>
            <a:lvl5pPr marL="2180661" indent="0" algn="ctr">
              <a:buNone/>
              <a:defRPr sz="1900"/>
            </a:lvl5pPr>
            <a:lvl6pPr marL="2725826" indent="0" algn="ctr">
              <a:buNone/>
              <a:defRPr sz="1900"/>
            </a:lvl6pPr>
            <a:lvl7pPr marL="3270992" indent="0" algn="ctr">
              <a:buNone/>
              <a:defRPr sz="1900"/>
            </a:lvl7pPr>
            <a:lvl8pPr marL="3816157" indent="0" algn="ctr">
              <a:buNone/>
              <a:defRPr sz="1900"/>
            </a:lvl8pPr>
            <a:lvl9pPr marL="4361322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6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1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59" y="1712512"/>
            <a:ext cx="10533400" cy="285736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259" y="4596903"/>
            <a:ext cx="10533400" cy="1502618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51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74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619" y="1828583"/>
            <a:ext cx="5190371" cy="43583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648" y="1828583"/>
            <a:ext cx="5190371" cy="43583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2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10" y="365720"/>
            <a:ext cx="10533400" cy="1327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11" y="1683887"/>
            <a:ext cx="5166518" cy="82524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211" y="2509134"/>
            <a:ext cx="5166518" cy="3690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650" y="1683887"/>
            <a:ext cx="5191962" cy="82524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650" y="2509134"/>
            <a:ext cx="5191962" cy="3690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2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64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73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09" y="457941"/>
            <a:ext cx="3938894" cy="160279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962" y="989029"/>
            <a:ext cx="6182648" cy="488152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09" y="2060734"/>
            <a:ext cx="3938894" cy="3817764"/>
          </a:xfrm>
        </p:spPr>
        <p:txBody>
          <a:bodyPr/>
          <a:lstStyle>
            <a:lvl1pPr marL="0" indent="0">
              <a:buNone/>
              <a:defRPr sz="1900"/>
            </a:lvl1pPr>
            <a:lvl2pPr marL="545165" indent="0">
              <a:buNone/>
              <a:defRPr sz="1700"/>
            </a:lvl2pPr>
            <a:lvl3pPr marL="1090331" indent="0">
              <a:buNone/>
              <a:defRPr sz="1400"/>
            </a:lvl3pPr>
            <a:lvl4pPr marL="1635496" indent="0">
              <a:buNone/>
              <a:defRPr sz="1200"/>
            </a:lvl4pPr>
            <a:lvl5pPr marL="2180661" indent="0">
              <a:buNone/>
              <a:defRPr sz="1200"/>
            </a:lvl5pPr>
            <a:lvl6pPr marL="2725826" indent="0">
              <a:buNone/>
              <a:defRPr sz="1200"/>
            </a:lvl6pPr>
            <a:lvl7pPr marL="3270992" indent="0">
              <a:buNone/>
              <a:defRPr sz="1200"/>
            </a:lvl7pPr>
            <a:lvl8pPr marL="3816157" indent="0">
              <a:buNone/>
              <a:defRPr sz="1200"/>
            </a:lvl8pPr>
            <a:lvl9pPr marL="43613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38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09" y="457941"/>
            <a:ext cx="3938894" cy="160279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1962" y="989029"/>
            <a:ext cx="6182648" cy="4881522"/>
          </a:xfrm>
        </p:spPr>
        <p:txBody>
          <a:bodyPr anchor="t"/>
          <a:lstStyle>
            <a:lvl1pPr marL="0" indent="0">
              <a:buNone/>
              <a:defRPr sz="3800"/>
            </a:lvl1pPr>
            <a:lvl2pPr marL="545165" indent="0">
              <a:buNone/>
              <a:defRPr sz="3300"/>
            </a:lvl2pPr>
            <a:lvl3pPr marL="1090331" indent="0">
              <a:buNone/>
              <a:defRPr sz="2900"/>
            </a:lvl3pPr>
            <a:lvl4pPr marL="1635496" indent="0">
              <a:buNone/>
              <a:defRPr sz="2400"/>
            </a:lvl4pPr>
            <a:lvl5pPr marL="2180661" indent="0">
              <a:buNone/>
              <a:defRPr sz="2400"/>
            </a:lvl5pPr>
            <a:lvl6pPr marL="2725826" indent="0">
              <a:buNone/>
              <a:defRPr sz="2400"/>
            </a:lvl6pPr>
            <a:lvl7pPr marL="3270992" indent="0">
              <a:buNone/>
              <a:defRPr sz="2400"/>
            </a:lvl7pPr>
            <a:lvl8pPr marL="3816157" indent="0">
              <a:buNone/>
              <a:defRPr sz="2400"/>
            </a:lvl8pPr>
            <a:lvl9pPr marL="4361322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09" y="2060734"/>
            <a:ext cx="3938894" cy="3817764"/>
          </a:xfrm>
        </p:spPr>
        <p:txBody>
          <a:bodyPr/>
          <a:lstStyle>
            <a:lvl1pPr marL="0" indent="0">
              <a:buNone/>
              <a:defRPr sz="1900"/>
            </a:lvl1pPr>
            <a:lvl2pPr marL="545165" indent="0">
              <a:buNone/>
              <a:defRPr sz="1700"/>
            </a:lvl2pPr>
            <a:lvl3pPr marL="1090331" indent="0">
              <a:buNone/>
              <a:defRPr sz="1400"/>
            </a:lvl3pPr>
            <a:lvl4pPr marL="1635496" indent="0">
              <a:buNone/>
              <a:defRPr sz="1200"/>
            </a:lvl4pPr>
            <a:lvl5pPr marL="2180661" indent="0">
              <a:buNone/>
              <a:defRPr sz="1200"/>
            </a:lvl5pPr>
            <a:lvl6pPr marL="2725826" indent="0">
              <a:buNone/>
              <a:defRPr sz="1200"/>
            </a:lvl6pPr>
            <a:lvl7pPr marL="3270992" indent="0">
              <a:buNone/>
              <a:defRPr sz="1200"/>
            </a:lvl7pPr>
            <a:lvl8pPr marL="3816157" indent="0">
              <a:buNone/>
              <a:defRPr sz="1200"/>
            </a:lvl8pPr>
            <a:lvl9pPr marL="43613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5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9671" y="365717"/>
            <a:ext cx="2633350" cy="58212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621" y="365717"/>
            <a:ext cx="7747392" cy="5821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59" y="1712512"/>
            <a:ext cx="10533400" cy="285736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259" y="4596903"/>
            <a:ext cx="10533400" cy="1502618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51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619" y="1828583"/>
            <a:ext cx="5190371" cy="43583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648" y="1828583"/>
            <a:ext cx="5190371" cy="43583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10" y="365720"/>
            <a:ext cx="10533400" cy="1327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11" y="1683887"/>
            <a:ext cx="5166518" cy="82524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211" y="2509134"/>
            <a:ext cx="5166518" cy="3690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650" y="1683887"/>
            <a:ext cx="5191962" cy="825247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650" y="2509134"/>
            <a:ext cx="5191962" cy="3690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09" y="457941"/>
            <a:ext cx="3938894" cy="160279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962" y="989029"/>
            <a:ext cx="6182648" cy="488152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09" y="2060734"/>
            <a:ext cx="3938894" cy="3817764"/>
          </a:xfrm>
        </p:spPr>
        <p:txBody>
          <a:bodyPr/>
          <a:lstStyle>
            <a:lvl1pPr marL="0" indent="0">
              <a:buNone/>
              <a:defRPr sz="1900"/>
            </a:lvl1pPr>
            <a:lvl2pPr marL="545165" indent="0">
              <a:buNone/>
              <a:defRPr sz="1700"/>
            </a:lvl2pPr>
            <a:lvl3pPr marL="1090331" indent="0">
              <a:buNone/>
              <a:defRPr sz="1400"/>
            </a:lvl3pPr>
            <a:lvl4pPr marL="1635496" indent="0">
              <a:buNone/>
              <a:defRPr sz="1200"/>
            </a:lvl4pPr>
            <a:lvl5pPr marL="2180661" indent="0">
              <a:buNone/>
              <a:defRPr sz="1200"/>
            </a:lvl5pPr>
            <a:lvl6pPr marL="2725826" indent="0">
              <a:buNone/>
              <a:defRPr sz="1200"/>
            </a:lvl6pPr>
            <a:lvl7pPr marL="3270992" indent="0">
              <a:buNone/>
              <a:defRPr sz="1200"/>
            </a:lvl7pPr>
            <a:lvl8pPr marL="3816157" indent="0">
              <a:buNone/>
              <a:defRPr sz="1200"/>
            </a:lvl8pPr>
            <a:lvl9pPr marL="43613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09" y="457941"/>
            <a:ext cx="3938894" cy="1602793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1962" y="989029"/>
            <a:ext cx="6182648" cy="4881522"/>
          </a:xfrm>
        </p:spPr>
        <p:txBody>
          <a:bodyPr anchor="t"/>
          <a:lstStyle>
            <a:lvl1pPr marL="0" indent="0">
              <a:buNone/>
              <a:defRPr sz="3800"/>
            </a:lvl1pPr>
            <a:lvl2pPr marL="545165" indent="0">
              <a:buNone/>
              <a:defRPr sz="3300"/>
            </a:lvl2pPr>
            <a:lvl3pPr marL="1090331" indent="0">
              <a:buNone/>
              <a:defRPr sz="2900"/>
            </a:lvl3pPr>
            <a:lvl4pPr marL="1635496" indent="0">
              <a:buNone/>
              <a:defRPr sz="2400"/>
            </a:lvl4pPr>
            <a:lvl5pPr marL="2180661" indent="0">
              <a:buNone/>
              <a:defRPr sz="2400"/>
            </a:lvl5pPr>
            <a:lvl6pPr marL="2725826" indent="0">
              <a:buNone/>
              <a:defRPr sz="2400"/>
            </a:lvl6pPr>
            <a:lvl7pPr marL="3270992" indent="0">
              <a:buNone/>
              <a:defRPr sz="2400"/>
            </a:lvl7pPr>
            <a:lvl8pPr marL="3816157" indent="0">
              <a:buNone/>
              <a:defRPr sz="2400"/>
            </a:lvl8pPr>
            <a:lvl9pPr marL="4361322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09" y="2060734"/>
            <a:ext cx="3938894" cy="3817764"/>
          </a:xfrm>
        </p:spPr>
        <p:txBody>
          <a:bodyPr/>
          <a:lstStyle>
            <a:lvl1pPr marL="0" indent="0">
              <a:buNone/>
              <a:defRPr sz="1900"/>
            </a:lvl1pPr>
            <a:lvl2pPr marL="545165" indent="0">
              <a:buNone/>
              <a:defRPr sz="1700"/>
            </a:lvl2pPr>
            <a:lvl3pPr marL="1090331" indent="0">
              <a:buNone/>
              <a:defRPr sz="1400"/>
            </a:lvl3pPr>
            <a:lvl4pPr marL="1635496" indent="0">
              <a:buNone/>
              <a:defRPr sz="1200"/>
            </a:lvl4pPr>
            <a:lvl5pPr marL="2180661" indent="0">
              <a:buNone/>
              <a:defRPr sz="1200"/>
            </a:lvl5pPr>
            <a:lvl6pPr marL="2725826" indent="0">
              <a:buNone/>
              <a:defRPr sz="1200"/>
            </a:lvl6pPr>
            <a:lvl7pPr marL="3270992" indent="0">
              <a:buNone/>
              <a:defRPr sz="1200"/>
            </a:lvl7pPr>
            <a:lvl8pPr marL="3816157" indent="0">
              <a:buNone/>
              <a:defRPr sz="1200"/>
            </a:lvl8pPr>
            <a:lvl9pPr marL="43613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38" cy="686911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0" y="1468104"/>
            <a:ext cx="10510950" cy="4718868"/>
          </a:xfrm>
          <a:prstGeom prst="rect">
            <a:avLst/>
          </a:prstGeom>
        </p:spPr>
        <p:txBody>
          <a:bodyPr vert="horz" lIns="109033" tIns="54517" rIns="109033" bIns="545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619" y="6366653"/>
            <a:ext cx="2747844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5437" y="6366653"/>
            <a:ext cx="4121765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5175" y="6366653"/>
            <a:ext cx="2747844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029" y="1"/>
            <a:ext cx="10470541" cy="979484"/>
          </a:xfrm>
          <a:prstGeom prst="rect">
            <a:avLst/>
          </a:prstGeom>
        </p:spPr>
        <p:txBody>
          <a:bodyPr vert="horz" lIns="109033" tIns="54517" rIns="109033" bIns="5451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0331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583" indent="-272583" algn="l" defTabSz="1090331" rtl="0" eaLnBrk="1" latinLnBrk="0" hangingPunct="1">
        <a:lnSpc>
          <a:spcPct val="90000"/>
        </a:lnSpc>
        <a:spcBef>
          <a:spcPts val="1192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7748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913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8078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53244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409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574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740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905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38" cy="686911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0" y="1468104"/>
            <a:ext cx="10510950" cy="4718868"/>
          </a:xfrm>
          <a:prstGeom prst="rect">
            <a:avLst/>
          </a:prstGeom>
        </p:spPr>
        <p:txBody>
          <a:bodyPr vert="horz" lIns="109033" tIns="54517" rIns="109033" bIns="545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619" y="6366653"/>
            <a:ext cx="2747844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5437" y="6366653"/>
            <a:ext cx="4121765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5175" y="6366653"/>
            <a:ext cx="2747844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029" y="1"/>
            <a:ext cx="10470541" cy="979484"/>
          </a:xfrm>
          <a:prstGeom prst="rect">
            <a:avLst/>
          </a:prstGeom>
        </p:spPr>
        <p:txBody>
          <a:bodyPr vert="horz" lIns="109033" tIns="54517" rIns="109033" bIns="5451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95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90331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583" indent="-272583" algn="l" defTabSz="1090331" rtl="0" eaLnBrk="1" latinLnBrk="0" hangingPunct="1">
        <a:lnSpc>
          <a:spcPct val="90000"/>
        </a:lnSpc>
        <a:spcBef>
          <a:spcPts val="1192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7748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2913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8078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53244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8409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43574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8740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33905" indent="-272583" algn="l" defTabSz="1090331" rtl="0" eaLnBrk="1" latinLnBrk="0" hangingPunct="1">
        <a:lnSpc>
          <a:spcPct val="90000"/>
        </a:lnSpc>
        <a:spcBef>
          <a:spcPts val="596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0803F08-0A47-46B3-8273-A8969DCE9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98" y="4753631"/>
            <a:ext cx="2487008" cy="1863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F20452-4317-4DEB-9EE2-1C99DA3AC639}"/>
              </a:ext>
            </a:extLst>
          </p:cNvPr>
          <p:cNvSpPr txBox="1"/>
          <p:nvPr/>
        </p:nvSpPr>
        <p:spPr>
          <a:xfrm>
            <a:off x="1036468" y="1777503"/>
            <a:ext cx="10139703" cy="2741588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5700" b="1" dirty="0"/>
              <a:t>Практический опыт реализации реформы в российских субъектах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57BB8C8-28E9-4412-B0C7-F141AB352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10" y="139438"/>
            <a:ext cx="3540544" cy="8188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72D2E1-E8F5-499C-B30E-3016D2AE2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5" y="66871"/>
            <a:ext cx="5914806" cy="697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26E776-D83E-4F77-B628-0F1AC15F9AE1}"/>
              </a:ext>
            </a:extLst>
          </p:cNvPr>
          <p:cNvSpPr txBox="1"/>
          <p:nvPr/>
        </p:nvSpPr>
        <p:spPr>
          <a:xfrm>
            <a:off x="347332" y="5278540"/>
            <a:ext cx="7349991" cy="140276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b="1" dirty="0"/>
              <a:t>П.В. Вергун, </a:t>
            </a:r>
          </a:p>
          <a:p>
            <a:r>
              <a:rPr lang="ru-RU" dirty="0"/>
              <a:t>председатель комитета по реформированию отрасли обращения с отходами «ОПОРЫ РОССИИ», </a:t>
            </a:r>
          </a:p>
          <a:p>
            <a:r>
              <a:rPr lang="ru-RU" dirty="0"/>
              <a:t>руководитель ГК «Чистый город»</a:t>
            </a:r>
          </a:p>
        </p:txBody>
      </p:sp>
    </p:spTree>
    <p:extLst>
      <p:ext uri="{BB962C8B-B14F-4D97-AF65-F5344CB8AC3E}">
        <p14:creationId xmlns:p14="http://schemas.microsoft.com/office/powerpoint/2010/main" val="119747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E1A06C8E-BFCC-487D-934F-72A90580CB7F}"/>
              </a:ext>
            </a:extLst>
          </p:cNvPr>
          <p:cNvSpPr txBox="1">
            <a:spLocks/>
          </p:cNvSpPr>
          <p:nvPr/>
        </p:nvSpPr>
        <p:spPr>
          <a:xfrm>
            <a:off x="579966" y="-50135"/>
            <a:ext cx="11235628" cy="640275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u="sng" dirty="0">
                <a:latin typeface="+mn-lt"/>
              </a:rPr>
              <a:t>Реализация и корректировка территориальных схем обращения с отходами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5A51B89-C7D8-42F7-BA3B-DEB77B28E48B}"/>
              </a:ext>
            </a:extLst>
          </p:cNvPr>
          <p:cNvSpPr/>
          <p:nvPr/>
        </p:nvSpPr>
        <p:spPr>
          <a:xfrm>
            <a:off x="1433280" y="5806838"/>
            <a:ext cx="9075520" cy="9345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0"/>
                </a:schemeClr>
              </a:gs>
              <a:gs pos="39000">
                <a:schemeClr val="accent6">
                  <a:lumMod val="20000"/>
                  <a:lumOff val="80000"/>
                </a:schemeClr>
              </a:gs>
              <a:gs pos="55000">
                <a:schemeClr val="accent6">
                  <a:lumMod val="60000"/>
                  <a:lumOff val="40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40" y="1337927"/>
            <a:ext cx="3455683" cy="336707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107647" y="731085"/>
            <a:ext cx="2188784" cy="1077218"/>
          </a:xfrm>
          <a:prstGeom prst="rect">
            <a:avLst/>
          </a:prstGeom>
          <a:solidFill>
            <a:srgbClr val="BFFF4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Нормативы образования ТКО, учет их образователей.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49447" y="3284479"/>
            <a:ext cx="2213678" cy="2246769"/>
          </a:xfrm>
          <a:prstGeom prst="rect">
            <a:avLst/>
          </a:prstGeom>
          <a:solidFill>
            <a:srgbClr val="A5D45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Исполнитель: </a:t>
            </a:r>
          </a:p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• региональный оператор сферы ТКО;</a:t>
            </a:r>
          </a:p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•региональные органы исполнительной власти</a:t>
            </a:r>
          </a:p>
          <a:p>
            <a:pPr algn="ctr"/>
            <a:r>
              <a:rPr lang="ru-RU" sz="1400" b="1" i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 (уточнение данных в первый год функционирования)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6328" y="1927321"/>
            <a:ext cx="2315123" cy="1169551"/>
          </a:xfrm>
          <a:prstGeom prst="rect">
            <a:avLst/>
          </a:prstGeom>
          <a:solidFill>
            <a:srgbClr val="85E9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Схема размещения объектов ТКО с учетом их спецификации и</a:t>
            </a:r>
          </a:p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формирования потоков отходов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11671" y="3545686"/>
            <a:ext cx="3042379" cy="1815882"/>
          </a:xfrm>
          <a:prstGeom prst="rect">
            <a:avLst/>
          </a:prstGeom>
          <a:solidFill>
            <a:srgbClr val="00CE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Исполнитель:</a:t>
            </a:r>
          </a:p>
          <a:p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• органы власти; </a:t>
            </a:r>
          </a:p>
          <a:p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• потенциальные инвесторы; </a:t>
            </a:r>
          </a:p>
          <a:p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• потенциальные  региональные операторы сферы ТКО</a:t>
            </a:r>
          </a:p>
          <a:p>
            <a:r>
              <a:rPr lang="ru-RU" sz="1400" b="1" i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(в период подготовки к конкурсным процедурам)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62726" y="2594994"/>
            <a:ext cx="101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«ДО»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39959" y="2594995"/>
            <a:ext cx="1529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/>
              <a:t>«В </a:t>
            </a:r>
          </a:p>
          <a:p>
            <a:r>
              <a:rPr lang="ru-RU" sz="1900" b="1" dirty="0"/>
              <a:t>ПРОЦЕССЕ»</a:t>
            </a:r>
          </a:p>
        </p:txBody>
      </p:sp>
      <p:cxnSp>
        <p:nvCxnSpPr>
          <p:cNvPr id="38" name="Прямая соединительная линия 37"/>
          <p:cNvCxnSpPr>
            <a:cxnSpLocks/>
          </p:cNvCxnSpPr>
          <p:nvPr/>
        </p:nvCxnSpPr>
        <p:spPr>
          <a:xfrm flipV="1">
            <a:off x="7385990" y="1269694"/>
            <a:ext cx="244987" cy="573072"/>
          </a:xfrm>
          <a:prstGeom prst="line">
            <a:avLst/>
          </a:prstGeom>
          <a:ln w="38100">
            <a:solidFill>
              <a:srgbClr val="BFF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cxnSpLocks/>
          </p:cNvCxnSpPr>
          <p:nvPr/>
        </p:nvCxnSpPr>
        <p:spPr>
          <a:xfrm flipH="1">
            <a:off x="4218596" y="2372741"/>
            <a:ext cx="774858" cy="0"/>
          </a:xfrm>
          <a:prstGeom prst="line">
            <a:avLst/>
          </a:prstGeom>
          <a:ln w="38100">
            <a:solidFill>
              <a:srgbClr val="00A7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cxnSpLocks/>
          </p:cNvCxnSpPr>
          <p:nvPr/>
        </p:nvCxnSpPr>
        <p:spPr>
          <a:xfrm>
            <a:off x="4225989" y="4811459"/>
            <a:ext cx="1174639" cy="0"/>
          </a:xfrm>
          <a:prstGeom prst="line">
            <a:avLst/>
          </a:prstGeom>
          <a:ln w="38100">
            <a:solidFill>
              <a:srgbClr val="00C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cxnSpLocks/>
          </p:cNvCxnSpPr>
          <p:nvPr/>
        </p:nvCxnSpPr>
        <p:spPr>
          <a:xfrm>
            <a:off x="6935207" y="4407864"/>
            <a:ext cx="280454" cy="362867"/>
          </a:xfrm>
          <a:prstGeom prst="line">
            <a:avLst/>
          </a:prstGeom>
          <a:ln w="38100">
            <a:solidFill>
              <a:srgbClr val="A5D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41A3F96-6299-4AED-BBE3-532F1AC66D30}"/>
              </a:ext>
            </a:extLst>
          </p:cNvPr>
          <p:cNvSpPr txBox="1"/>
          <p:nvPr/>
        </p:nvSpPr>
        <p:spPr>
          <a:xfrm>
            <a:off x="1462758" y="1450267"/>
            <a:ext cx="2755838" cy="954107"/>
          </a:xfrm>
          <a:prstGeom prst="rect">
            <a:avLst/>
          </a:prstGeom>
          <a:solidFill>
            <a:srgbClr val="00A76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 (Основной текст)"/>
                <a:ea typeface="Tahoma" panose="020B0604030504040204" pitchFamily="34" charset="0"/>
                <a:cs typeface="Tahoma" panose="020B0604030504040204" pitchFamily="34" charset="0"/>
              </a:rPr>
              <a:t>Зонирование территории до проведения конкурсов по выбору региональных операторов сферы ТКО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A365BA9-F4E3-419C-A275-E05730B2869C}"/>
              </a:ext>
            </a:extLst>
          </p:cNvPr>
          <p:cNvSpPr txBox="1"/>
          <p:nvPr/>
        </p:nvSpPr>
        <p:spPr>
          <a:xfrm>
            <a:off x="2765382" y="5825504"/>
            <a:ext cx="7531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Корректировка территориальной схемы обращения с отходами целесообразна самим региональным оператором,</a:t>
            </a:r>
          </a:p>
          <a:p>
            <a:pPr algn="ctr"/>
            <a:r>
              <a:rPr lang="ru-RU" b="1" dirty="0"/>
              <a:t> как главным исполнителем всей системы 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E5E5356-F67D-4E31-81D7-B427FFA38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28" y="5741110"/>
            <a:ext cx="1066054" cy="1066054"/>
          </a:xfrm>
          <a:prstGeom prst="rect">
            <a:avLst/>
          </a:prstGeom>
        </p:spPr>
      </p:pic>
      <p:cxnSp>
        <p:nvCxnSpPr>
          <p:cNvPr id="46" name="Прямая соединительная линия 45"/>
          <p:cNvCxnSpPr>
            <a:cxnSpLocks/>
          </p:cNvCxnSpPr>
          <p:nvPr/>
        </p:nvCxnSpPr>
        <p:spPr>
          <a:xfrm flipV="1">
            <a:off x="5400628" y="4419813"/>
            <a:ext cx="324197" cy="391646"/>
          </a:xfrm>
          <a:prstGeom prst="line">
            <a:avLst/>
          </a:prstGeom>
          <a:ln w="38100">
            <a:solidFill>
              <a:srgbClr val="00C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>
          <a:xfrm>
            <a:off x="7183232" y="4753835"/>
            <a:ext cx="895491" cy="13730"/>
          </a:xfrm>
          <a:prstGeom prst="line">
            <a:avLst/>
          </a:prstGeom>
          <a:ln w="38100">
            <a:solidFill>
              <a:srgbClr val="A5D4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cxnSpLocks/>
          </p:cNvCxnSpPr>
          <p:nvPr/>
        </p:nvCxnSpPr>
        <p:spPr>
          <a:xfrm flipV="1">
            <a:off x="7630977" y="1298057"/>
            <a:ext cx="737580" cy="2469"/>
          </a:xfrm>
          <a:prstGeom prst="line">
            <a:avLst/>
          </a:prstGeom>
          <a:ln w="38100">
            <a:solidFill>
              <a:srgbClr val="BFF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xmlns="" id="{CA31C7F1-D32A-4C94-931A-B5CE86319FA1}"/>
              </a:ext>
            </a:extLst>
          </p:cNvPr>
          <p:cNvCxnSpPr>
            <a:cxnSpLocks/>
          </p:cNvCxnSpPr>
          <p:nvPr/>
        </p:nvCxnSpPr>
        <p:spPr>
          <a:xfrm>
            <a:off x="7630977" y="2245206"/>
            <a:ext cx="476670" cy="0"/>
          </a:xfrm>
          <a:prstGeom prst="line">
            <a:avLst/>
          </a:prstGeom>
          <a:ln w="38100">
            <a:solidFill>
              <a:srgbClr val="BFF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396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E1A06C8E-BFCC-487D-934F-72A90580CB7F}"/>
              </a:ext>
            </a:extLst>
          </p:cNvPr>
          <p:cNvSpPr txBox="1">
            <a:spLocks/>
          </p:cNvSpPr>
          <p:nvPr/>
        </p:nvSpPr>
        <p:spPr>
          <a:xfrm>
            <a:off x="1092331" y="119911"/>
            <a:ext cx="8355811" cy="433094"/>
          </a:xfrm>
          <a:prstGeom prst="rect">
            <a:avLst/>
          </a:prstGeom>
        </p:spPr>
        <p:txBody>
          <a:bodyPr vert="horz" lIns="109033" tIns="54517" rIns="109033" bIns="545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100" b="1" u="sng" dirty="0">
                <a:latin typeface="+mn-lt"/>
              </a:rPr>
              <a:t>Взаимодействие региональных операторов и операторов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72" y="5433183"/>
            <a:ext cx="7140633" cy="134231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85BCED4B-603C-4BE3-A1D7-BC809079F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14" y="1537962"/>
            <a:ext cx="3264690" cy="3048000"/>
          </a:xfrm>
          <a:prstGeom prst="rect">
            <a:avLst/>
          </a:prstGeom>
        </p:spPr>
      </p:pic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D4248E35-BAAE-4250-A76D-4C910CB8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183" y="2451215"/>
            <a:ext cx="3034748" cy="111318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ФУНКЦИИ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366B734-11A0-4449-A9BA-E1EE637112C3}"/>
              </a:ext>
            </a:extLst>
          </p:cNvPr>
          <p:cNvSpPr txBox="1"/>
          <p:nvPr/>
        </p:nvSpPr>
        <p:spPr>
          <a:xfrm>
            <a:off x="8062316" y="1368685"/>
            <a:ext cx="2351318" cy="338554"/>
          </a:xfrm>
          <a:prstGeom prst="rect">
            <a:avLst/>
          </a:prstGeom>
          <a:solidFill>
            <a:srgbClr val="00BCA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Транспортирование 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007B708-D3FD-4825-9A11-952A6C9DBEF9}"/>
              </a:ext>
            </a:extLst>
          </p:cNvPr>
          <p:cNvSpPr txBox="1"/>
          <p:nvPr/>
        </p:nvSpPr>
        <p:spPr>
          <a:xfrm>
            <a:off x="8070520" y="3208058"/>
            <a:ext cx="2343114" cy="1323439"/>
          </a:xfrm>
          <a:prstGeom prst="rect">
            <a:avLst/>
          </a:prstGeom>
          <a:solidFill>
            <a:srgbClr val="095B4F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Эксплуатация вспомогательных объектов  (мусороперегрузочные мощности)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69B4469F-9328-4DB1-BE0B-E58EB7452173}"/>
              </a:ext>
            </a:extLst>
          </p:cNvPr>
          <p:cNvCxnSpPr>
            <a:cxnSpLocks/>
          </p:cNvCxnSpPr>
          <p:nvPr/>
        </p:nvCxnSpPr>
        <p:spPr>
          <a:xfrm flipV="1">
            <a:off x="6835942" y="1537962"/>
            <a:ext cx="573649" cy="382159"/>
          </a:xfrm>
          <a:prstGeom prst="line">
            <a:avLst/>
          </a:prstGeom>
          <a:ln w="19050">
            <a:solidFill>
              <a:srgbClr val="00B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73FC4D10-A465-4836-A5C0-91F380813C3E}"/>
              </a:ext>
            </a:extLst>
          </p:cNvPr>
          <p:cNvCxnSpPr>
            <a:cxnSpLocks/>
          </p:cNvCxnSpPr>
          <p:nvPr/>
        </p:nvCxnSpPr>
        <p:spPr>
          <a:xfrm flipV="1">
            <a:off x="7409591" y="1537962"/>
            <a:ext cx="653012" cy="1160"/>
          </a:xfrm>
          <a:prstGeom prst="line">
            <a:avLst/>
          </a:prstGeom>
          <a:ln w="19050">
            <a:solidFill>
              <a:srgbClr val="00B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493472" y="5414325"/>
            <a:ext cx="783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FF0000"/>
                </a:solidFill>
              </a:rPr>
              <a:t>МАКСИМАЛЬНАЯ ИНТЕГРАЦИЯ МАЛОГО И СРЕДНЕГО БИЗНЕСА В НОВУЮ СИСТЕМУ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</a:rPr>
              <a:t>ОБРАЩЕНИЯ С ОТХОДАМИ: </a:t>
            </a:r>
          </a:p>
          <a:p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        стабильность системы;</a:t>
            </a:r>
          </a:p>
          <a:p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        снижение предпринимательского и социального напряжения.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8AAEB8E-F91D-420D-B6E3-6C143DAF801A}"/>
              </a:ext>
            </a:extLst>
          </p:cNvPr>
          <p:cNvSpPr/>
          <p:nvPr/>
        </p:nvSpPr>
        <p:spPr>
          <a:xfrm>
            <a:off x="1689563" y="1362611"/>
            <a:ext cx="2023010" cy="1054169"/>
          </a:xfrm>
          <a:prstGeom prst="rect">
            <a:avLst/>
          </a:prstGeom>
          <a:solidFill>
            <a:srgbClr val="5E9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Строительство и эксплуатация опорных объектов (полигонов, сортировочных комплексов)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BFDD38D4-1FAB-4F7A-836B-1E5C94043AD8}"/>
              </a:ext>
            </a:extLst>
          </p:cNvPr>
          <p:cNvSpPr/>
          <p:nvPr/>
        </p:nvSpPr>
        <p:spPr>
          <a:xfrm>
            <a:off x="1689563" y="2589927"/>
            <a:ext cx="2023010" cy="363120"/>
          </a:xfrm>
          <a:prstGeom prst="rect">
            <a:avLst/>
          </a:prstGeom>
          <a:solidFill>
            <a:srgbClr val="00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Организация потоков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8B5DFAF8-89CB-4AFC-A472-9B5DC0C3D4EB}"/>
              </a:ext>
            </a:extLst>
          </p:cNvPr>
          <p:cNvSpPr txBox="1"/>
          <p:nvPr/>
        </p:nvSpPr>
        <p:spPr>
          <a:xfrm>
            <a:off x="1591738" y="677770"/>
            <a:ext cx="3499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РЕГИОНАЛЬНЫЙ ОПЕРАТОР</a:t>
            </a:r>
          </a:p>
          <a:p>
            <a:r>
              <a:rPr lang="ru-RU" b="1" u="sng" dirty="0">
                <a:solidFill>
                  <a:srgbClr val="92D050"/>
                </a:solidFill>
              </a:rPr>
              <a:t>ОСНОВНЫЕ:</a:t>
            </a:r>
          </a:p>
          <a:p>
            <a:endParaRPr lang="ru-RU" b="1" dirty="0"/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9C2FAE1F-BE33-4682-A36C-AFADEAD05D03}"/>
              </a:ext>
            </a:extLst>
          </p:cNvPr>
          <p:cNvCxnSpPr>
            <a:cxnSpLocks/>
            <a:endCxn id="53" idx="3"/>
          </p:cNvCxnSpPr>
          <p:nvPr/>
        </p:nvCxnSpPr>
        <p:spPr>
          <a:xfrm flipH="1">
            <a:off x="3712573" y="2771487"/>
            <a:ext cx="796610" cy="0"/>
          </a:xfrm>
          <a:prstGeom prst="line">
            <a:avLst/>
          </a:prstGeom>
          <a:ln w="19050">
            <a:solidFill>
              <a:srgbClr val="00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65FA921-B234-44C6-9669-48815C1A288E}"/>
              </a:ext>
            </a:extLst>
          </p:cNvPr>
          <p:cNvSpPr txBox="1"/>
          <p:nvPr/>
        </p:nvSpPr>
        <p:spPr>
          <a:xfrm>
            <a:off x="8058033" y="664810"/>
            <a:ext cx="2347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ОПЕРАТОРЫ </a:t>
            </a:r>
          </a:p>
          <a:p>
            <a:r>
              <a:rPr lang="ru-RU" b="1" u="sng" dirty="0">
                <a:solidFill>
                  <a:srgbClr val="92D050"/>
                </a:solidFill>
              </a:rPr>
              <a:t>ОСНОВНЫЕ: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C27F12B-58FF-44C2-9ABD-0341A1A88DF5}"/>
              </a:ext>
            </a:extLst>
          </p:cNvPr>
          <p:cNvSpPr txBox="1"/>
          <p:nvPr/>
        </p:nvSpPr>
        <p:spPr>
          <a:xfrm>
            <a:off x="1701065" y="3673585"/>
            <a:ext cx="2127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>
                <a:solidFill>
                  <a:schemeClr val="accent6">
                    <a:lumMod val="75000"/>
                  </a:schemeClr>
                </a:solidFill>
              </a:rPr>
              <a:t>ДОПОЛНИТЕЛЬНЫЕ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2259838E-8826-421B-97CC-E5FEAB258105}"/>
              </a:ext>
            </a:extLst>
          </p:cNvPr>
          <p:cNvSpPr/>
          <p:nvPr/>
        </p:nvSpPr>
        <p:spPr>
          <a:xfrm>
            <a:off x="1673677" y="4006737"/>
            <a:ext cx="2238354" cy="363120"/>
          </a:xfrm>
          <a:prstGeom prst="rect">
            <a:avLst/>
          </a:prstGeom>
          <a:solidFill>
            <a:srgbClr val="0654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Транспортирование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3DCA78E2-234C-4E0A-A719-A54D84D206F8}"/>
              </a:ext>
            </a:extLst>
          </p:cNvPr>
          <p:cNvCxnSpPr>
            <a:cxnSpLocks/>
          </p:cNvCxnSpPr>
          <p:nvPr/>
        </p:nvCxnSpPr>
        <p:spPr>
          <a:xfrm flipH="1">
            <a:off x="3863278" y="4173220"/>
            <a:ext cx="965376" cy="0"/>
          </a:xfrm>
          <a:prstGeom prst="line">
            <a:avLst/>
          </a:prstGeom>
          <a:ln w="19050">
            <a:solidFill>
              <a:srgbClr val="0654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C526DD04-C6EA-4631-8865-E9FF8E0A5F36}"/>
              </a:ext>
            </a:extLst>
          </p:cNvPr>
          <p:cNvSpPr/>
          <p:nvPr/>
        </p:nvSpPr>
        <p:spPr>
          <a:xfrm>
            <a:off x="1673677" y="4447808"/>
            <a:ext cx="2317836" cy="925753"/>
          </a:xfrm>
          <a:prstGeom prst="rect">
            <a:avLst/>
          </a:prstGeom>
          <a:solidFill>
            <a:srgbClr val="0654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Строительство и эксплуатация вспомогательных объектов ТКО 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xmlns="" id="{8FA0CDD0-D8A1-419C-905E-2A4A82AF8053}"/>
              </a:ext>
            </a:extLst>
          </p:cNvPr>
          <p:cNvCxnSpPr>
            <a:cxnSpLocks/>
          </p:cNvCxnSpPr>
          <p:nvPr/>
        </p:nvCxnSpPr>
        <p:spPr>
          <a:xfrm flipH="1">
            <a:off x="3903019" y="4872937"/>
            <a:ext cx="965376" cy="0"/>
          </a:xfrm>
          <a:prstGeom prst="line">
            <a:avLst/>
          </a:prstGeom>
          <a:ln w="19050">
            <a:solidFill>
              <a:srgbClr val="0654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xmlns="" id="{44E1428C-943B-4C1F-8EBC-0C80A387D2B4}"/>
              </a:ext>
            </a:extLst>
          </p:cNvPr>
          <p:cNvCxnSpPr>
            <a:cxnSpLocks/>
          </p:cNvCxnSpPr>
          <p:nvPr/>
        </p:nvCxnSpPr>
        <p:spPr>
          <a:xfrm flipH="1">
            <a:off x="4868395" y="4334235"/>
            <a:ext cx="478395" cy="538702"/>
          </a:xfrm>
          <a:prstGeom prst="line">
            <a:avLst/>
          </a:prstGeom>
          <a:ln w="19050">
            <a:solidFill>
              <a:srgbClr val="0654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A1BA9E00-1F0E-4408-8E8D-0EA6ED415F3A}"/>
              </a:ext>
            </a:extLst>
          </p:cNvPr>
          <p:cNvSpPr txBox="1"/>
          <p:nvPr/>
        </p:nvSpPr>
        <p:spPr>
          <a:xfrm>
            <a:off x="8070519" y="2023853"/>
            <a:ext cx="2334911" cy="584775"/>
          </a:xfrm>
          <a:prstGeom prst="rect">
            <a:avLst/>
          </a:prstGeom>
          <a:solidFill>
            <a:srgbClr val="007A66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Абонентское обслуживание 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xmlns="" id="{E50451B0-011B-4A3E-A932-EC91FB1DB012}"/>
              </a:ext>
            </a:extLst>
          </p:cNvPr>
          <p:cNvCxnSpPr>
            <a:cxnSpLocks/>
          </p:cNvCxnSpPr>
          <p:nvPr/>
        </p:nvCxnSpPr>
        <p:spPr>
          <a:xfrm>
            <a:off x="6835942" y="3991932"/>
            <a:ext cx="1248404" cy="0"/>
          </a:xfrm>
          <a:prstGeom prst="line">
            <a:avLst/>
          </a:prstGeom>
          <a:ln w="19050">
            <a:solidFill>
              <a:srgbClr val="095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C27F12B-58FF-44C2-9ABD-0341A1A88DF5}"/>
              </a:ext>
            </a:extLst>
          </p:cNvPr>
          <p:cNvSpPr txBox="1"/>
          <p:nvPr/>
        </p:nvSpPr>
        <p:spPr>
          <a:xfrm>
            <a:off x="8000873" y="2895685"/>
            <a:ext cx="2482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ДОПОЛНИТЕЛЬНЫЕ: </a:t>
            </a:r>
          </a:p>
          <a:p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BFDD38D4-1FAB-4F7A-836B-1E5C94043AD8}"/>
              </a:ext>
            </a:extLst>
          </p:cNvPr>
          <p:cNvSpPr/>
          <p:nvPr/>
        </p:nvSpPr>
        <p:spPr>
          <a:xfrm>
            <a:off x="1682326" y="3104325"/>
            <a:ext cx="2030247" cy="560362"/>
          </a:xfrm>
          <a:prstGeom prst="rect">
            <a:avLst/>
          </a:prstGeom>
          <a:solidFill>
            <a:srgbClr val="00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Внедрение раздельного сбора </a:t>
            </a:r>
          </a:p>
        </p:txBody>
      </p: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xmlns="" id="{9C2FAE1F-BE33-4682-A36C-AFADEAD05D03}"/>
              </a:ext>
            </a:extLst>
          </p:cNvPr>
          <p:cNvCxnSpPr>
            <a:cxnSpLocks/>
          </p:cNvCxnSpPr>
          <p:nvPr/>
        </p:nvCxnSpPr>
        <p:spPr>
          <a:xfrm flipH="1">
            <a:off x="3712573" y="3396948"/>
            <a:ext cx="796610" cy="0"/>
          </a:xfrm>
          <a:prstGeom prst="line">
            <a:avLst/>
          </a:prstGeom>
          <a:ln w="19050">
            <a:solidFill>
              <a:srgbClr val="00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xmlns="" id="{44E1428C-943B-4C1F-8EBC-0C80A387D2B4}"/>
              </a:ext>
            </a:extLst>
          </p:cNvPr>
          <p:cNvCxnSpPr>
            <a:cxnSpLocks/>
          </p:cNvCxnSpPr>
          <p:nvPr/>
        </p:nvCxnSpPr>
        <p:spPr>
          <a:xfrm flipH="1">
            <a:off x="4826364" y="3930258"/>
            <a:ext cx="275876" cy="245224"/>
          </a:xfrm>
          <a:prstGeom prst="line">
            <a:avLst/>
          </a:prstGeom>
          <a:ln w="19050">
            <a:solidFill>
              <a:srgbClr val="0654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xmlns="" id="{73FC4D10-A465-4836-A5C0-91F380813C3E}"/>
              </a:ext>
            </a:extLst>
          </p:cNvPr>
          <p:cNvCxnSpPr>
            <a:cxnSpLocks/>
            <a:endCxn id="65" idx="1"/>
          </p:cNvCxnSpPr>
          <p:nvPr/>
        </p:nvCxnSpPr>
        <p:spPr>
          <a:xfrm>
            <a:off x="7264388" y="2314621"/>
            <a:ext cx="806131" cy="1620"/>
          </a:xfrm>
          <a:prstGeom prst="line">
            <a:avLst/>
          </a:prstGeom>
          <a:ln w="19050">
            <a:solidFill>
              <a:srgbClr val="007A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Рисунок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13" y="5876078"/>
            <a:ext cx="419176" cy="41917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13" y="6306921"/>
            <a:ext cx="419176" cy="419176"/>
          </a:xfrm>
          <a:prstGeom prst="rect">
            <a:avLst/>
          </a:prstGeom>
        </p:spPr>
      </p:pic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9C2FAE1F-BE33-4682-A36C-AFADEAD05D03}"/>
              </a:ext>
            </a:extLst>
          </p:cNvPr>
          <p:cNvCxnSpPr>
            <a:cxnSpLocks/>
          </p:cNvCxnSpPr>
          <p:nvPr/>
        </p:nvCxnSpPr>
        <p:spPr>
          <a:xfrm flipH="1">
            <a:off x="3712573" y="1901303"/>
            <a:ext cx="796610" cy="0"/>
          </a:xfrm>
          <a:prstGeom prst="line">
            <a:avLst/>
          </a:prstGeom>
          <a:ln w="19050">
            <a:solidFill>
              <a:srgbClr val="5E9E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9C2FAE1F-BE33-4682-A36C-AFADEAD05D03}"/>
              </a:ext>
            </a:extLst>
          </p:cNvPr>
          <p:cNvCxnSpPr>
            <a:cxnSpLocks/>
          </p:cNvCxnSpPr>
          <p:nvPr/>
        </p:nvCxnSpPr>
        <p:spPr>
          <a:xfrm flipH="1" flipV="1">
            <a:off x="4509183" y="1901302"/>
            <a:ext cx="621621" cy="284944"/>
          </a:xfrm>
          <a:prstGeom prst="line">
            <a:avLst/>
          </a:prstGeom>
          <a:ln w="19050">
            <a:solidFill>
              <a:srgbClr val="5E9E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846DA3A9-034C-402C-AEDA-C8A40470F4EC}"/>
              </a:ext>
            </a:extLst>
          </p:cNvPr>
          <p:cNvSpPr txBox="1"/>
          <p:nvPr/>
        </p:nvSpPr>
        <p:spPr>
          <a:xfrm>
            <a:off x="8140166" y="4776370"/>
            <a:ext cx="2343114" cy="338554"/>
          </a:xfrm>
          <a:prstGeom prst="rect">
            <a:avLst/>
          </a:prstGeom>
          <a:solidFill>
            <a:srgbClr val="095B4F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Переработка отходов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E7C48DC8-23DA-4AA5-B975-B95DD8ED4C2B}"/>
              </a:ext>
            </a:extLst>
          </p:cNvPr>
          <p:cNvCxnSpPr>
            <a:cxnSpLocks/>
          </p:cNvCxnSpPr>
          <p:nvPr/>
        </p:nvCxnSpPr>
        <p:spPr>
          <a:xfrm>
            <a:off x="6772696" y="4447808"/>
            <a:ext cx="1396386" cy="488214"/>
          </a:xfrm>
          <a:prstGeom prst="line">
            <a:avLst/>
          </a:prstGeom>
          <a:ln w="19050">
            <a:solidFill>
              <a:srgbClr val="095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685F1CC-E847-4E6C-9FBA-6421D8CE1BE3}"/>
              </a:ext>
            </a:extLst>
          </p:cNvPr>
          <p:cNvSpPr txBox="1"/>
          <p:nvPr/>
        </p:nvSpPr>
        <p:spPr>
          <a:xfrm>
            <a:off x="4110878" y="5105269"/>
            <a:ext cx="2343114" cy="338554"/>
          </a:xfrm>
          <a:prstGeom prst="rect">
            <a:avLst/>
          </a:prstGeom>
          <a:solidFill>
            <a:srgbClr val="095B4F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Переработка отходов</a:t>
            </a:r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xmlns="" id="{B39330AA-E8BC-4B60-A854-96432484CE43}"/>
              </a:ext>
            </a:extLst>
          </p:cNvPr>
          <p:cNvCxnSpPr>
            <a:cxnSpLocks/>
          </p:cNvCxnSpPr>
          <p:nvPr/>
        </p:nvCxnSpPr>
        <p:spPr>
          <a:xfrm flipH="1">
            <a:off x="5142416" y="4486635"/>
            <a:ext cx="356775" cy="628289"/>
          </a:xfrm>
          <a:prstGeom prst="line">
            <a:avLst/>
          </a:prstGeom>
          <a:ln w="19050">
            <a:solidFill>
              <a:srgbClr val="0654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9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8" y="0"/>
            <a:ext cx="809014" cy="6067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"/>
            <a:ext cx="12212638" cy="68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55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09" y="188272"/>
            <a:ext cx="8325235" cy="402487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900" b="1" dirty="0">
                <a:latin typeface="Arial" pitchFamily="34" charset="0"/>
                <a:cs typeface="Arial" pitchFamily="34" charset="0"/>
              </a:rPr>
              <a:t>СТРАТЕГИЧЕСКАЯ МОДЕЛЬ ЗАМКНУТОГО ЦИКЛА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9" y="54465"/>
            <a:ext cx="809014" cy="6067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"/>
            <a:ext cx="12212638" cy="68684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8D431E-7023-4951-B45D-91F98CAA1C22}"/>
              </a:ext>
            </a:extLst>
          </p:cNvPr>
          <p:cNvSpPr txBox="1"/>
          <p:nvPr/>
        </p:nvSpPr>
        <p:spPr>
          <a:xfrm>
            <a:off x="2249471" y="3184579"/>
            <a:ext cx="1515159" cy="75643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b="1" dirty="0"/>
              <a:t>Раздельный сбор как часть системы </a:t>
            </a:r>
          </a:p>
        </p:txBody>
      </p:sp>
    </p:spTree>
    <p:extLst>
      <p:ext uri="{BB962C8B-B14F-4D97-AF65-F5344CB8AC3E}">
        <p14:creationId xmlns:p14="http://schemas.microsoft.com/office/powerpoint/2010/main" val="75785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38" cy="68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28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2" y="0"/>
            <a:ext cx="809014" cy="606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38" cy="68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9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5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D275DFCB-582F-44B3-A4B4-8BC926573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833342"/>
              </p:ext>
            </p:extLst>
          </p:nvPr>
        </p:nvGraphicFramePr>
        <p:xfrm>
          <a:off x="342736" y="1076328"/>
          <a:ext cx="11368856" cy="457718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767973">
                  <a:extLst>
                    <a:ext uri="{9D8B030D-6E8A-4147-A177-3AD203B41FA5}">
                      <a16:colId xmlns:a16="http://schemas.microsoft.com/office/drawing/2014/main" xmlns="" val="1840074584"/>
                    </a:ext>
                  </a:extLst>
                </a:gridCol>
                <a:gridCol w="1400221">
                  <a:extLst>
                    <a:ext uri="{9D8B030D-6E8A-4147-A177-3AD203B41FA5}">
                      <a16:colId xmlns:a16="http://schemas.microsoft.com/office/drawing/2014/main" xmlns="" val="3489369606"/>
                    </a:ext>
                  </a:extLst>
                </a:gridCol>
                <a:gridCol w="1400221">
                  <a:extLst>
                    <a:ext uri="{9D8B030D-6E8A-4147-A177-3AD203B41FA5}">
                      <a16:colId xmlns:a16="http://schemas.microsoft.com/office/drawing/2014/main" xmlns="" val="1814093781"/>
                    </a:ext>
                  </a:extLst>
                </a:gridCol>
                <a:gridCol w="700110">
                  <a:extLst>
                    <a:ext uri="{9D8B030D-6E8A-4147-A177-3AD203B41FA5}">
                      <a16:colId xmlns:a16="http://schemas.microsoft.com/office/drawing/2014/main" xmlns="" val="462589921"/>
                    </a:ext>
                  </a:extLst>
                </a:gridCol>
                <a:gridCol w="7001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0221">
                  <a:extLst>
                    <a:ext uri="{9D8B030D-6E8A-4147-A177-3AD203B41FA5}">
                      <a16:colId xmlns:a16="http://schemas.microsoft.com/office/drawing/2014/main" xmlns="" val="2777817411"/>
                    </a:ext>
                  </a:extLst>
                </a:gridCol>
              </a:tblGrid>
              <a:tr h="353854"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>
                          <a:latin typeface="Arial" pitchFamily="34" charset="0"/>
                          <a:cs typeface="Arial" pitchFamily="34" charset="0"/>
                        </a:rPr>
                        <a:t>ЭТАПЫ РАЗВИТИЯ ОТРАСЛИ </a:t>
                      </a:r>
                    </a:p>
                  </a:txBody>
                  <a:tcPr marL="91595" marR="91595" marT="34346" marB="34346">
                    <a:solidFill>
                      <a:srgbClr val="B3D4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</a:txBody>
                  <a:tcPr marL="91595" marR="91595" marT="34346" marB="3434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</a:txBody>
                  <a:tcPr marL="91595" marR="91595" marT="34346" marB="3434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i="0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</a:txBody>
                  <a:tcPr marL="91595" marR="91595" marT="34346" marB="34346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0" dirty="0"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</a:p>
                  </a:txBody>
                  <a:tcPr marL="91595" marR="91595" marT="34346" marB="34346"/>
                </a:tc>
                <a:extLst>
                  <a:ext uri="{0D108BD9-81ED-4DB2-BD59-A6C34878D82A}">
                    <a16:rowId xmlns:a16="http://schemas.microsoft.com/office/drawing/2014/main" xmlns="" val="1733309574"/>
                  </a:ext>
                </a:extLst>
              </a:tr>
              <a:tr h="684387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ВЫБОР РЕГИОНАЛЬНОГО ОПЕРАТОРА</a:t>
                      </a:r>
                    </a:p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 В СФЕРЕ ОБРАЩЕНИЯ ТКО </a:t>
                      </a:r>
                    </a:p>
                  </a:txBody>
                  <a:tcPr marL="91595" marR="91595" marT="34346" marB="343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101835"/>
                  </a:ext>
                </a:extLst>
              </a:tr>
              <a:tr h="684387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СТРОИТЕЛЬСТВО РЕГИОНАЛЬНЫХ ЭКОТЕХНОПАРКОВ С УЧЕТОМ СОРТИРОВОЧНЫХ МОЩНОСТЕЙ </a:t>
                      </a:r>
                    </a:p>
                  </a:txBody>
                  <a:tcPr marL="91595" marR="91595" marT="34346" marB="343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6176962"/>
                  </a:ext>
                </a:extLst>
              </a:tr>
              <a:tr h="8013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ПЕРЕРАБОТКА НА СУЩЕСТВУЮЩИХ ПРОИЗВОДСТВАХ НАИБОЛЕЕ РАСПРОСТРАНЕННЫХ КОМПОНЕНТОВ</a:t>
                      </a:r>
                    </a:p>
                    <a:p>
                      <a:pPr algn="ctr"/>
                      <a:endParaRPr lang="ru-RU" sz="12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0061513"/>
                  </a:ext>
                </a:extLst>
              </a:tr>
              <a:tr h="684387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СТРОИТЕЛЬСТВО ФЕДЕРАЛЬНЫХ ЭКОТЕХНОПАРКОВ (ПЕРЕРАБАТЫВАЮЩИЕ МОЩНОСТИ)</a:t>
                      </a:r>
                    </a:p>
                  </a:txBody>
                  <a:tcPr marL="91595" marR="91595" marT="34346" marB="343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0575822"/>
                  </a:ext>
                </a:extLst>
              </a:tr>
              <a:tr h="684387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ПРОИЗВОДСТВО ТОВАРОВ НА БАЗЕ ФЕДЕРАЛЬНЫХ ЭКОТЕХНОПАРКОВ </a:t>
                      </a:r>
                    </a:p>
                  </a:txBody>
                  <a:tcPr marL="91595" marR="91595" marT="34346" marB="343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595" marR="91595" marT="34346" marB="34346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8132840"/>
                  </a:ext>
                </a:extLst>
              </a:tr>
              <a:tr h="684387">
                <a:tc gridSpan="6">
                  <a:txBody>
                    <a:bodyPr/>
                    <a:lstStyle/>
                    <a:p>
                      <a:pPr algn="ctr"/>
                      <a:endParaRPr lang="ru-RU" sz="1100" b="1" i="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В СООТВЕТСТВИИ С ВНЕДРЕНИЕМ ЗАПРЕТА НА ЗАХОРОНЕНИЕ </a:t>
                      </a:r>
                    </a:p>
                    <a:p>
                      <a:pPr algn="ctr"/>
                      <a:r>
                        <a:rPr lang="ru-RU" sz="1200" b="1" i="0" dirty="0">
                          <a:latin typeface="Arial" pitchFamily="34" charset="0"/>
                          <a:cs typeface="Arial" pitchFamily="34" charset="0"/>
                        </a:rPr>
                        <a:t>И ПОЭТАПНЫМ УВЕЛИЧЕНИЕМ СТАВОК ЭКОЛОГИЧЕСКОГО СБОРА </a:t>
                      </a:r>
                    </a:p>
                  </a:txBody>
                  <a:tcPr marL="91595" marR="91595" marT="34346" marB="34346">
                    <a:solidFill>
                      <a:srgbClr val="B3D4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1988833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84E41E-A042-43AB-B903-46B8AEDCC008}"/>
              </a:ext>
            </a:extLst>
          </p:cNvPr>
          <p:cNvSpPr txBox="1"/>
          <p:nvPr/>
        </p:nvSpPr>
        <p:spPr>
          <a:xfrm>
            <a:off x="1458005" y="314322"/>
            <a:ext cx="10439297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b="1" dirty="0"/>
              <a:t>РЕКОМЕНДУЕМЫЙ КАЛЕНДАРНЫЙ ПЛАН РЕФОРМИРОВАНИЯ ОТРАСЛИ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01DCC0-BD11-4636-8BF2-4107D9A70A5A}"/>
              </a:ext>
            </a:extLst>
          </p:cNvPr>
          <p:cNvSpPr txBox="1"/>
          <p:nvPr/>
        </p:nvSpPr>
        <p:spPr>
          <a:xfrm>
            <a:off x="407913" y="5888936"/>
            <a:ext cx="11238501" cy="69487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900" i="1" dirty="0">
                <a:latin typeface="Arial" pitchFamily="34" charset="0"/>
                <a:cs typeface="Arial" pitchFamily="34" charset="0"/>
              </a:rPr>
              <a:t>ЭТАПЫ РАЗВИТИЯ ОТРАСЛИ ДОЛЖНЫ ДВИГАТЬСЯ В СООТВЕТСТВИИ С КАЛЕНДАРНЫМ ПЛАНОМ ДЛЯ ИСКЛЮЧЕНИЯ КОЛЛАПСА СИСТЕМЫ ОБРАЩЕНИЯ С ОТХОДАМИ </a:t>
            </a:r>
          </a:p>
        </p:txBody>
      </p:sp>
    </p:spTree>
    <p:extLst>
      <p:ext uri="{BB962C8B-B14F-4D97-AF65-F5344CB8AC3E}">
        <p14:creationId xmlns:p14="http://schemas.microsoft.com/office/powerpoint/2010/main" val="199901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12638" cy="68691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"/>
            <a:ext cx="12212638" cy="68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3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69" y="532821"/>
            <a:ext cx="7637896" cy="4432663"/>
          </a:xfrm>
          <a:prstGeom prst="rect">
            <a:avLst/>
          </a:prstGeom>
        </p:spPr>
      </p:pic>
      <p:pic>
        <p:nvPicPr>
          <p:cNvPr id="2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2" y="-646542"/>
            <a:ext cx="12021480" cy="767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417469" y="5147502"/>
            <a:ext cx="7742398" cy="331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13729" y="496951"/>
            <a:ext cx="874045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РАЗРАБОТКА И ВНЕДРЕНИЕ ЕДИНОЙ В РОССИИ ЭЛЕКТРОННОЙ МОДЕЛИ</a:t>
            </a:r>
          </a:p>
          <a:p>
            <a:pPr algn="ctr"/>
            <a:r>
              <a:rPr lang="ru-RU" b="1" dirty="0"/>
              <a:t>ПО ОБРАЩЕНИЮ С ОТХОДАМИ С ЦЕЛЬЮ ПОЛУЧЕНИЯ ПОЛНОЙ </a:t>
            </a:r>
          </a:p>
          <a:p>
            <a:pPr algn="ctr"/>
            <a:r>
              <a:rPr lang="ru-RU" b="1" dirty="0"/>
              <a:t>СТАТИСТИКИ В СФЕРЕ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48703" y="1604618"/>
            <a:ext cx="30392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</a:rPr>
              <a:t>ОПТИМИЗАЦИЯ СИСТЕМЫ В ЧАСТИ РАЦИОНАЛЬНОГО РАСПРЕДЕЛЕНИЯ МЕСТ РАЗМЕЩЕНИЯ ОБЪЕКТОВ УТИЛИЗАЦИИ;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37790" y="2672682"/>
            <a:ext cx="3283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Century Gothic" panose="020B0502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</a:rPr>
              <a:t>ВНЕДРЕНИЕ МЕЖРЕГИОНАЛЬНЫХ ТЕРРИТОРИАЛЬНЫХ СХЕМ ОБРАЩЕНИЯ С ОТХОДАМИ; </a:t>
            </a:r>
          </a:p>
          <a:p>
            <a:endParaRPr lang="ru-RU" sz="1400" dirty="0">
              <a:latin typeface="Century Gothic" panose="020B0502020202020204" pitchFamily="34" charset="0"/>
            </a:endParaRPr>
          </a:p>
          <a:p>
            <a:endParaRPr lang="ru-RU" sz="1400" dirty="0">
              <a:latin typeface="Century Gothic" panose="020B0502020202020204" pitchFamily="34" charset="0"/>
            </a:endParaRPr>
          </a:p>
          <a:p>
            <a:r>
              <a:rPr lang="ru-RU" sz="1400" dirty="0">
                <a:latin typeface="Century Gothic" panose="020B0502020202020204" pitchFamily="34" charset="0"/>
              </a:rPr>
              <a:t>ПРОВЕРКА ДОСТОВЕРНОСТИ ВЫПОЛНЕНИЯ НОРМАТИВОВ УТИЛИЗАЦИИ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411054" y="1449182"/>
            <a:ext cx="3278827" cy="364923"/>
          </a:xfrm>
          <a:prstGeom prst="rect">
            <a:avLst/>
          </a:prstGeom>
          <a:solidFill>
            <a:srgbClr val="B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411054" y="1962878"/>
            <a:ext cx="3278827" cy="364923"/>
          </a:xfrm>
          <a:prstGeom prst="rect">
            <a:avLst/>
          </a:prstGeom>
          <a:solidFill>
            <a:srgbClr val="B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411054" y="2476574"/>
            <a:ext cx="3278827" cy="364923"/>
          </a:xfrm>
          <a:prstGeom prst="rect">
            <a:avLst/>
          </a:prstGeom>
          <a:solidFill>
            <a:srgbClr val="B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411053" y="2990270"/>
            <a:ext cx="3278827" cy="364923"/>
          </a:xfrm>
          <a:prstGeom prst="rect">
            <a:avLst/>
          </a:prstGeom>
          <a:solidFill>
            <a:srgbClr val="B3D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010">
            <a:off x="7852774" y="3183741"/>
            <a:ext cx="541096" cy="69944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352182" y="3355193"/>
            <a:ext cx="3039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ЗАПОЛНЕНИЕ-</a:t>
            </a:r>
          </a:p>
          <a:p>
            <a:r>
              <a:rPr lang="ru-RU" sz="1400" dirty="0">
                <a:latin typeface="Century Gothic" panose="020B0502020202020204" pitchFamily="34" charset="0"/>
              </a:rPr>
              <a:t>Региональные операторы, операторы, переработчики (выполняющие нормы утилизации)  </a:t>
            </a:r>
          </a:p>
          <a:p>
            <a:r>
              <a:rPr lang="ru-RU" sz="1400" dirty="0">
                <a:latin typeface="Century Gothic" panose="020B0502020202020204" pitchFamily="34" charset="0"/>
              </a:rPr>
              <a:t>и региональные власти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36" y="1604618"/>
            <a:ext cx="364231" cy="35826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90" y="4047690"/>
            <a:ext cx="364231" cy="35826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729" y="2943378"/>
            <a:ext cx="364231" cy="3582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208941" y="5155941"/>
            <a:ext cx="9613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 ЦЕЛЬЮ УЛУЧШЕНИЯ ЭКОНОМИЧЕСКИХ ПОКАЗАТЕЛЕЙ И УМЕНЬШЕНИЯ ТАРИФА ДЛЯ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908819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025" y="36389"/>
            <a:ext cx="11769864" cy="625008"/>
          </a:xfrm>
        </p:spPr>
        <p:txBody>
          <a:bodyPr>
            <a:noAutofit/>
          </a:bodyPr>
          <a:lstStyle/>
          <a:p>
            <a:pPr algn="ctr"/>
            <a:r>
              <a:rPr lang="ru-RU" sz="2900" b="1" dirty="0">
                <a:latin typeface="+mn-lt"/>
              </a:rPr>
              <a:t>Состояние сферы обращения с отходами в России сегодня: 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2B584D8B-6887-499C-A92D-6581B8CB6C64}"/>
              </a:ext>
            </a:extLst>
          </p:cNvPr>
          <p:cNvSpPr txBox="1">
            <a:spLocks/>
          </p:cNvSpPr>
          <p:nvPr/>
        </p:nvSpPr>
        <p:spPr>
          <a:xfrm>
            <a:off x="787325" y="2944884"/>
            <a:ext cx="4514908" cy="460374"/>
          </a:xfrm>
          <a:prstGeom prst="rect">
            <a:avLst/>
          </a:prstGeom>
        </p:spPr>
        <p:txBody>
          <a:bodyPr vert="horz" lIns="81775" tIns="40887" rIns="81775" bIns="4088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solidFill>
                  <a:srgbClr val="FF0000"/>
                </a:solidFill>
                <a:latin typeface="+mn-lt"/>
              </a:rPr>
              <a:t>ОСНОВНЫЕ ПРОБЛЕМЫ ОТРАСЛИ: </a:t>
            </a:r>
            <a:r>
              <a:rPr lang="ru-RU" sz="18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+mn-lt"/>
              </a:rPr>
            </a:br>
            <a:endParaRPr lang="ru-RU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3769" y="3297971"/>
            <a:ext cx="4481975" cy="787207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dirty="0"/>
              <a:t>РАЗМЕЩЕНИЕ ОТХОДОВ </a:t>
            </a:r>
          </a:p>
          <a:p>
            <a:r>
              <a:rPr lang="ru-RU" sz="1400" dirty="0"/>
              <a:t>НА НЕСАНКЦИОНИРОВАННЫХ СВАЛКАХ;</a:t>
            </a:r>
          </a:p>
          <a:p>
            <a:endParaRPr lang="ru-RU" sz="16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300116" y="4465600"/>
            <a:ext cx="307286" cy="636570"/>
          </a:xfrm>
          <a:prstGeom prst="rect">
            <a:avLst/>
          </a:prstGeom>
          <a:noFill/>
          <a:ln>
            <a:noFill/>
          </a:ln>
        </p:spPr>
        <p:txBody>
          <a:bodyPr wrap="square" lIns="81775" tIns="40887" rIns="81775" bIns="40887">
            <a:spAutoFit/>
          </a:bodyPr>
          <a:lstStyle/>
          <a:p>
            <a:pPr algn="ctr"/>
            <a:endParaRPr lang="ru-RU" sz="3600" b="1" dirty="0">
              <a:ln>
                <a:solidFill>
                  <a:srgbClr val="1AE0C3"/>
                </a:solidFill>
              </a:ln>
              <a:solidFill>
                <a:srgbClr val="1DD1B6"/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1C4DBBB-2179-466A-972A-A9A5AE3AB4CB}"/>
              </a:ext>
            </a:extLst>
          </p:cNvPr>
          <p:cNvSpPr txBox="1"/>
          <p:nvPr/>
        </p:nvSpPr>
        <p:spPr>
          <a:xfrm>
            <a:off x="1183769" y="3870793"/>
            <a:ext cx="3873428" cy="75643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dirty="0"/>
              <a:t>ОТСУТСТВИЕ ДОСТАТОЧНОГО </a:t>
            </a:r>
          </a:p>
          <a:p>
            <a:r>
              <a:rPr lang="ru-RU" sz="1400" dirty="0"/>
              <a:t>КОЛИЧЕСТВА ОБЪЕКТОВ СФЕРЫ ОБРАЩЕНИЯ С ОТХОДАМИ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E16985A-72E3-4BFC-8A95-396D024F725C}"/>
              </a:ext>
            </a:extLst>
          </p:cNvPr>
          <p:cNvSpPr/>
          <p:nvPr/>
        </p:nvSpPr>
        <p:spPr>
          <a:xfrm>
            <a:off x="261949" y="4397782"/>
            <a:ext cx="307286" cy="636570"/>
          </a:xfrm>
          <a:prstGeom prst="rect">
            <a:avLst/>
          </a:prstGeom>
          <a:noFill/>
          <a:ln>
            <a:noFill/>
          </a:ln>
        </p:spPr>
        <p:txBody>
          <a:bodyPr wrap="square" lIns="81775" tIns="40887" rIns="81775" bIns="40887">
            <a:spAutoFit/>
          </a:bodyPr>
          <a:lstStyle/>
          <a:p>
            <a:pPr algn="ctr"/>
            <a:endParaRPr lang="ru-RU" sz="3600" b="1" dirty="0">
              <a:ln>
                <a:solidFill>
                  <a:srgbClr val="1AE0C3"/>
                </a:solidFill>
              </a:ln>
              <a:solidFill>
                <a:srgbClr val="1DD1B6"/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F7CC2F46-922A-4641-A44C-0C56F50107BD}"/>
              </a:ext>
            </a:extLst>
          </p:cNvPr>
          <p:cNvSpPr txBox="1">
            <a:spLocks/>
          </p:cNvSpPr>
          <p:nvPr/>
        </p:nvSpPr>
        <p:spPr>
          <a:xfrm>
            <a:off x="6643642" y="3022514"/>
            <a:ext cx="5232119" cy="370607"/>
          </a:xfrm>
          <a:prstGeom prst="rect">
            <a:avLst/>
          </a:prstGeom>
        </p:spPr>
        <p:txBody>
          <a:bodyPr vert="horz" lIns="81775" tIns="40887" rIns="81775" bIns="4088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solidFill>
                  <a:srgbClr val="FF0000"/>
                </a:solidFill>
                <a:latin typeface="+mn-lt"/>
              </a:rPr>
              <a:t>ОСНОВНЫЕ ПРОБЛЕМЫ ПЕРЕРАБОТКИ: </a:t>
            </a:r>
            <a:r>
              <a:rPr lang="ru-RU" sz="18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sz="1800" b="1" dirty="0">
                <a:solidFill>
                  <a:srgbClr val="FF0000"/>
                </a:solidFill>
                <a:latin typeface="+mn-lt"/>
              </a:rPr>
            </a:br>
            <a:endParaRPr lang="ru-RU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7C201C-A02E-427F-BEAC-249D3B1CC276}"/>
              </a:ext>
            </a:extLst>
          </p:cNvPr>
          <p:cNvSpPr txBox="1"/>
          <p:nvPr/>
        </p:nvSpPr>
        <p:spPr>
          <a:xfrm>
            <a:off x="7077310" y="3355665"/>
            <a:ext cx="3845342" cy="54098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dirty="0"/>
              <a:t>ОТСУТСТВИЕ СОРТИРОВОЧНЫХ И ПЕРЕРАБАТЫВАЮЩИХ МОЩНОСТЕЙ</a:t>
            </a:r>
            <a:r>
              <a:rPr lang="ru-RU" sz="1300" dirty="0"/>
              <a:t>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C6EBF4C-E2DF-4D9E-A899-18D26970AA00}"/>
              </a:ext>
            </a:extLst>
          </p:cNvPr>
          <p:cNvSpPr txBox="1"/>
          <p:nvPr/>
        </p:nvSpPr>
        <p:spPr>
          <a:xfrm>
            <a:off x="7077310" y="3870793"/>
            <a:ext cx="4519695" cy="325542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dirty="0"/>
              <a:t>НЕ РАЗВИТА СИСТЕМА РАЗДЕЛЬНОГО СБОРА;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F37B6B2-0E11-4AE2-A15D-7EB1ACDCEDAA}"/>
              </a:ext>
            </a:extLst>
          </p:cNvPr>
          <p:cNvSpPr txBox="1"/>
          <p:nvPr/>
        </p:nvSpPr>
        <p:spPr>
          <a:xfrm>
            <a:off x="1383737" y="5212341"/>
            <a:ext cx="10461228" cy="1418149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400" dirty="0"/>
              <a:t>                                   </a:t>
            </a:r>
            <a:r>
              <a:rPr lang="ru-RU" sz="1700" b="1" dirty="0"/>
              <a:t>ВНЕДРЕНИЕ ИНСТИТУТА РЕГИОНАЛЬНОГО ОПЕРАТОРА В СФЕРЕ ОБРАЩЕНИЯ С ТКО,</a:t>
            </a:r>
          </a:p>
          <a:p>
            <a:r>
              <a:rPr lang="ru-RU" sz="1700" b="1" dirty="0"/>
              <a:t>                                                  </a:t>
            </a:r>
          </a:p>
          <a:p>
            <a:r>
              <a:rPr lang="ru-RU" sz="1700" b="1" dirty="0"/>
              <a:t>                               ЗАПРЕТ НА ЗАХОРОНЕНИЕ ОТДЕЛЬНЫХ КОМПОНЕНТОВ;</a:t>
            </a:r>
          </a:p>
          <a:p>
            <a:pPr algn="ctr"/>
            <a:endParaRPr lang="ru-RU" sz="1700" b="1" dirty="0"/>
          </a:p>
          <a:p>
            <a:r>
              <a:rPr lang="ru-RU" sz="1700" b="1" dirty="0"/>
              <a:t>                               СТАВКИ ПО ЭКОЛОГИЧЕСКОМУ СБОРУ И НОРМАТИВАМ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xmlns="" id="{1D875886-D26B-4C27-8CA4-40559785F641}"/>
              </a:ext>
            </a:extLst>
          </p:cNvPr>
          <p:cNvSpPr txBox="1">
            <a:spLocks/>
          </p:cNvSpPr>
          <p:nvPr/>
        </p:nvSpPr>
        <p:spPr>
          <a:xfrm>
            <a:off x="1793447" y="4624820"/>
            <a:ext cx="8284461" cy="592403"/>
          </a:xfrm>
          <a:prstGeom prst="rect">
            <a:avLst/>
          </a:prstGeom>
        </p:spPr>
        <p:txBody>
          <a:bodyPr vert="horz" lIns="81775" tIns="40887" rIns="81775" bIns="4088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РЕШЕНИЕ: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87324" y="3353130"/>
            <a:ext cx="402568" cy="308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9" y="5246609"/>
            <a:ext cx="372672" cy="27490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9" y="5659407"/>
            <a:ext cx="372672" cy="27490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99" y="6139258"/>
            <a:ext cx="372672" cy="27490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25693023"/>
              </p:ext>
            </p:extLst>
          </p:nvPr>
        </p:nvGraphicFramePr>
        <p:xfrm>
          <a:off x="3558484" y="1077373"/>
          <a:ext cx="4109558" cy="1737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69234" y="1283446"/>
            <a:ext cx="2877555" cy="556375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just"/>
            <a:r>
              <a:rPr lang="ru-RU" sz="2900" b="1" dirty="0">
                <a:solidFill>
                  <a:schemeClr val="accent6">
                    <a:lumMod val="50000"/>
                  </a:schemeClr>
                </a:solidFill>
              </a:rPr>
              <a:t>5%</a:t>
            </a:r>
            <a:r>
              <a:rPr lang="ru-RU" sz="2900" b="1" dirty="0"/>
              <a:t> </a:t>
            </a:r>
            <a:r>
              <a:rPr lang="ru-RU" sz="1700" b="1" dirty="0"/>
              <a:t>– НА ПЕРЕРАБОТКУ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3966" y="1800502"/>
            <a:ext cx="4247924" cy="1144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900" b="1" dirty="0">
                <a:solidFill>
                  <a:srgbClr val="FF0000"/>
                </a:solidFill>
              </a:rPr>
              <a:t>85%</a:t>
            </a:r>
            <a:r>
              <a:rPr lang="ru-RU" sz="2400" b="1" dirty="0"/>
              <a:t> </a:t>
            </a:r>
            <a:r>
              <a:rPr lang="ru-RU" sz="2400" b="1" i="1" dirty="0"/>
              <a:t>-  </a:t>
            </a:r>
            <a:r>
              <a:rPr lang="ru-RU" sz="1700" b="1" dirty="0"/>
              <a:t>ПОПАДАЮТ НА ОБЪЕКТЫ, КОТОРЫЕ НЕ ОБЕСПЕЧИВАЮТ ЭКОЛОГИЧЕСКУЮ БЕЗОПАСНОСТЬ</a:t>
            </a:r>
          </a:p>
          <a:p>
            <a:endParaRPr lang="ru-RU" sz="13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21019" y="853189"/>
            <a:ext cx="5077364" cy="114115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2900" b="1" dirty="0">
                <a:solidFill>
                  <a:srgbClr val="6EAB46"/>
                </a:solidFill>
              </a:rPr>
              <a:t>10%</a:t>
            </a:r>
            <a:r>
              <a:rPr lang="ru-RU" sz="2400" b="1" dirty="0">
                <a:solidFill>
                  <a:srgbClr val="6EAB46"/>
                </a:solidFill>
              </a:rPr>
              <a:t> </a:t>
            </a:r>
            <a:r>
              <a:rPr lang="ru-RU" sz="2400" b="1" dirty="0"/>
              <a:t>– </a:t>
            </a:r>
            <a:r>
              <a:rPr lang="ru-RU" sz="1700" b="1" dirty="0"/>
              <a:t>НА ПОЛИГОНЫ, ОТВЕЧАЮЩИЕ </a:t>
            </a:r>
          </a:p>
          <a:p>
            <a:r>
              <a:rPr lang="ru-RU" sz="1700" b="1" dirty="0"/>
              <a:t>ЭКОЛОГИЧЕСКИМ ТРЕБОВАНИЯМ</a:t>
            </a:r>
          </a:p>
          <a:p>
            <a:endParaRPr lang="ru-RU" dirty="0"/>
          </a:p>
        </p:txBody>
      </p:sp>
      <p:cxnSp>
        <p:nvCxnSpPr>
          <p:cNvPr id="62" name="Прямая соединительная линия 61"/>
          <p:cNvCxnSpPr>
            <a:cxnSpLocks/>
          </p:cNvCxnSpPr>
          <p:nvPr/>
        </p:nvCxnSpPr>
        <p:spPr>
          <a:xfrm flipH="1">
            <a:off x="7077310" y="2019752"/>
            <a:ext cx="726656" cy="21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5279219" y="1091862"/>
            <a:ext cx="1461244" cy="0"/>
          </a:xfrm>
          <a:prstGeom prst="line">
            <a:avLst/>
          </a:prstGeom>
          <a:ln w="28575">
            <a:solidFill>
              <a:srgbClr val="6EA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870EEE9-CB26-4295-BC6D-ACCD0863B72B}"/>
              </a:ext>
            </a:extLst>
          </p:cNvPr>
          <p:cNvSpPr txBox="1"/>
          <p:nvPr/>
        </p:nvSpPr>
        <p:spPr>
          <a:xfrm>
            <a:off x="3849417" y="1865616"/>
            <a:ext cx="3527692" cy="340931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500" b="1" u="sng" dirty="0"/>
              <a:t>Ситуация в сфере ТКО: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V="1">
            <a:off x="5279217" y="1091863"/>
            <a:ext cx="2757" cy="130594"/>
          </a:xfrm>
          <a:prstGeom prst="line">
            <a:avLst/>
          </a:prstGeom>
          <a:ln w="28575">
            <a:solidFill>
              <a:srgbClr val="6EA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1D857DE-9763-4DB5-9DAE-DAF9716D67EF}"/>
              </a:ext>
            </a:extLst>
          </p:cNvPr>
          <p:cNvSpPr txBox="1"/>
          <p:nvPr/>
        </p:nvSpPr>
        <p:spPr>
          <a:xfrm>
            <a:off x="7043426" y="4294047"/>
            <a:ext cx="3845342" cy="325542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dirty="0"/>
              <a:t>РАЗРОЗНЕННОСТЬ РЫНКА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7AD38C06-C21E-48E5-9A02-385B94DE3476}"/>
              </a:ext>
            </a:extLst>
          </p:cNvPr>
          <p:cNvCxnSpPr>
            <a:cxnSpLocks/>
          </p:cNvCxnSpPr>
          <p:nvPr/>
        </p:nvCxnSpPr>
        <p:spPr>
          <a:xfrm flipH="1">
            <a:off x="3300116" y="1564050"/>
            <a:ext cx="76121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87324" y="3934991"/>
            <a:ext cx="402568" cy="30832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97926" y="3424353"/>
            <a:ext cx="402568" cy="3083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97926" y="3853894"/>
            <a:ext cx="402568" cy="30832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13571" y="4263166"/>
            <a:ext cx="402568" cy="3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5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56">
            <a:extLst>
              <a:ext uri="{FF2B5EF4-FFF2-40B4-BE49-F238E27FC236}">
                <a16:creationId xmlns:a16="http://schemas.microsoft.com/office/drawing/2014/main" xmlns="" id="{E813ECCB-6986-4A67-9C6A-28F4E5F465C1}"/>
              </a:ext>
            </a:extLst>
          </p:cNvPr>
          <p:cNvSpPr/>
          <p:nvPr/>
        </p:nvSpPr>
        <p:spPr>
          <a:xfrm>
            <a:off x="1025143" y="2999974"/>
            <a:ext cx="4255979" cy="4858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720647" y="638808"/>
            <a:ext cx="5038246" cy="46241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92901" y="1375704"/>
            <a:ext cx="4204413" cy="46643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005280" y="3590720"/>
            <a:ext cx="10716476" cy="1572037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900" b="1" u="sng" dirty="0"/>
              <a:t>ОСНОВНАЯ ЗАДАЧА </a:t>
            </a:r>
            <a:r>
              <a:rPr lang="ru-RU" sz="1900" dirty="0"/>
              <a:t>–</a:t>
            </a:r>
          </a:p>
          <a:p>
            <a:r>
              <a:rPr lang="ru-RU" sz="1900" dirty="0"/>
              <a:t>полная организация сферы обращения с отходами в субъекте в соответствии </a:t>
            </a:r>
          </a:p>
          <a:p>
            <a:r>
              <a:rPr lang="ru-RU" sz="1900" dirty="0"/>
              <a:t>с действующим законодательством и дооснащением системы недостающими объектами ТКО – мусороперегрузочными мощностями, объектами размещения и обработки, </a:t>
            </a:r>
          </a:p>
          <a:p>
            <a:r>
              <a:rPr lang="ru-RU" sz="1900" dirty="0"/>
              <a:t>а также необходимым количеством спецтехники, оборудованием, тарой.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62881" y="5059283"/>
            <a:ext cx="7507337" cy="402487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900" b="1" u="sng" dirty="0"/>
              <a:t>ПОКАЗАТЕЛЬ ЭФФЕКТИВНОСТИ СИСТЕМЫ:</a:t>
            </a:r>
            <a:r>
              <a:rPr lang="ru-RU" sz="1900" u="sng" dirty="0"/>
              <a:t> 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9" y="5171396"/>
            <a:ext cx="1842840" cy="13820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870675" y="5398386"/>
            <a:ext cx="9281252" cy="1402760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marL="340728" indent="-340728">
              <a:buFontTx/>
              <a:buChar char="-"/>
            </a:pPr>
            <a:r>
              <a:rPr lang="ru-RU" b="1" u="sng" dirty="0"/>
              <a:t>минимально возможный тариф;</a:t>
            </a:r>
          </a:p>
          <a:p>
            <a:r>
              <a:rPr lang="ru-RU" b="1" dirty="0"/>
              <a:t>-    </a:t>
            </a:r>
            <a:r>
              <a:rPr lang="ru-RU" b="1" u="sng" dirty="0"/>
              <a:t>отсутствие необходимости привлечения бюджетных средств;</a:t>
            </a:r>
          </a:p>
          <a:p>
            <a:pPr marL="340728" indent="-340728">
              <a:buFontTx/>
              <a:buChar char="-"/>
            </a:pPr>
            <a:r>
              <a:rPr lang="ru-RU" b="1" u="sng" dirty="0"/>
              <a:t>доля утилизации и обезвреживания – до 60-80 % </a:t>
            </a:r>
          </a:p>
          <a:p>
            <a:endParaRPr lang="ru-RU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05280" y="664317"/>
            <a:ext cx="4148736" cy="52678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1005279" y="1355016"/>
            <a:ext cx="4116943" cy="54098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400" b="1" dirty="0"/>
              <a:t>ИЗВЛЕЧЕНИЕ ПОЛЕЗНЫХ ФРАКЦИЙ</a:t>
            </a:r>
          </a:p>
          <a:p>
            <a:pPr algn="ctr"/>
            <a:r>
              <a:rPr lang="ru-RU" sz="1400" b="1" dirty="0"/>
              <a:t>ИЗ 100% ОБРАЗУЮЩИХСЯ ОТХОДОВ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5BDABE6-EC72-4167-B6BF-13CF2E134512}"/>
              </a:ext>
            </a:extLst>
          </p:cNvPr>
          <p:cNvSpPr txBox="1"/>
          <p:nvPr/>
        </p:nvSpPr>
        <p:spPr>
          <a:xfrm>
            <a:off x="775024" y="630268"/>
            <a:ext cx="4288948" cy="54098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400" b="1" dirty="0"/>
              <a:t>КОНТРОЛЬ ПОТОКОВ;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ПРОЗРАЧНОСТЬ СИСТЕМЫ</a:t>
            </a:r>
            <a:r>
              <a:rPr lang="ru-RU" sz="1400" b="1" dirty="0"/>
              <a:t> (СИСТЕМА ГЛОНАСС)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5BDABE6-EC72-4167-B6BF-13CF2E134512}"/>
              </a:ext>
            </a:extLst>
          </p:cNvPr>
          <p:cNvSpPr txBox="1"/>
          <p:nvPr/>
        </p:nvSpPr>
        <p:spPr>
          <a:xfrm>
            <a:off x="6866039" y="616068"/>
            <a:ext cx="4711869" cy="54098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400" b="1" dirty="0"/>
              <a:t>ПРЕКРАЩЕНИЕ  РОСТА ОБРАЗОВАНИЯ НЕСАНКЦИОНИРОВАННЫХ СВАЛОК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044" y="1047978"/>
            <a:ext cx="552335" cy="10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8217" y="315420"/>
            <a:ext cx="552335" cy="10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6720647" y="1191098"/>
            <a:ext cx="5074706" cy="232677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25BDABE6-EC72-4167-B6BF-13CF2E134512}"/>
              </a:ext>
            </a:extLst>
          </p:cNvPr>
          <p:cNvSpPr txBox="1"/>
          <p:nvPr/>
        </p:nvSpPr>
        <p:spPr>
          <a:xfrm>
            <a:off x="6913116" y="1478675"/>
            <a:ext cx="5141816" cy="1833648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400" b="1" dirty="0"/>
              <a:t>ПОСТРОЕНИЕ</a:t>
            </a:r>
            <a:r>
              <a:rPr lang="ru-RU" sz="1400" b="1" dirty="0">
                <a:solidFill>
                  <a:srgbClr val="000000"/>
                </a:solidFill>
              </a:rPr>
              <a:t> РЕГИОНАЛЬНЫХ И ФЕДЕРАЛЬНЫХ ЭКОТЕХНОПАРКОВ </a:t>
            </a:r>
            <a:r>
              <a:rPr lang="ru-RU" sz="1400" b="1" dirty="0"/>
              <a:t>:</a:t>
            </a:r>
          </a:p>
          <a:p>
            <a:pPr marL="204437" indent="-204437">
              <a:buFontTx/>
              <a:buChar char="-"/>
            </a:pPr>
            <a:r>
              <a:rPr lang="ru-RU" sz="1400" b="1" dirty="0"/>
              <a:t>ОБРАБАТЫВАЮЩИХ МОЩНОСТЕЙ;</a:t>
            </a:r>
          </a:p>
          <a:p>
            <a:endParaRPr lang="ru-RU" sz="1400" b="1" dirty="0"/>
          </a:p>
          <a:p>
            <a:pPr marL="204437" indent="-204437">
              <a:buFontTx/>
              <a:buChar char="-"/>
            </a:pPr>
            <a:r>
              <a:rPr lang="ru-RU" sz="1400" b="1" dirty="0">
                <a:solidFill>
                  <a:srgbClr val="000000"/>
                </a:solidFill>
              </a:rPr>
              <a:t>ОБЪЕКТОВ УТИЛИЗАЦИИ И ОБЕЗВРЕЖИВАНИЯ ОРГАНИЧЕСКИХ, СТРОИТЕЛЬНЫХ И ПР. ОТХОДОВ;</a:t>
            </a:r>
          </a:p>
          <a:p>
            <a:r>
              <a:rPr lang="ru-RU" sz="1400" b="1" dirty="0">
                <a:solidFill>
                  <a:srgbClr val="000000"/>
                </a:solidFill>
              </a:rPr>
              <a:t> </a:t>
            </a:r>
          </a:p>
          <a:p>
            <a:pPr marL="204437" indent="-204437">
              <a:buFontTx/>
              <a:buChar char="-"/>
            </a:pPr>
            <a:r>
              <a:rPr lang="ru-RU" sz="1400" b="1" dirty="0">
                <a:solidFill>
                  <a:srgbClr val="000000"/>
                </a:solidFill>
              </a:rPr>
              <a:t>ОБЪЕКТОВ ЗАХОРОНЕНИЯ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5" name="Скругленный прямоугольник 56">
            <a:extLst>
              <a:ext uri="{FF2B5EF4-FFF2-40B4-BE49-F238E27FC236}">
                <a16:creationId xmlns:a16="http://schemas.microsoft.com/office/drawing/2014/main" xmlns="" id="{E813ECCB-6986-4A67-9C6A-28F4E5F465C1}"/>
              </a:ext>
            </a:extLst>
          </p:cNvPr>
          <p:cNvSpPr/>
          <p:nvPr/>
        </p:nvSpPr>
        <p:spPr>
          <a:xfrm>
            <a:off x="1023682" y="2071128"/>
            <a:ext cx="4255979" cy="48587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pic>
        <p:nvPicPr>
          <p:cNvPr id="33" name="Picture 2" descr="Похожее изображение">
            <a:extLst>
              <a:ext uri="{FF2B5EF4-FFF2-40B4-BE49-F238E27FC236}">
                <a16:creationId xmlns:a16="http://schemas.microsoft.com/office/drawing/2014/main" xmlns="" id="{47E94DE5-2EDE-4585-BED4-1237CCA6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8215" y="1757920"/>
            <a:ext cx="552335" cy="10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5BDABE6-EC72-4167-B6BF-13CF2E134512}"/>
              </a:ext>
            </a:extLst>
          </p:cNvPr>
          <p:cNvSpPr txBox="1"/>
          <p:nvPr/>
        </p:nvSpPr>
        <p:spPr>
          <a:xfrm>
            <a:off x="1026083" y="2090927"/>
            <a:ext cx="4193066" cy="540986"/>
          </a:xfrm>
          <a:prstGeom prst="rect">
            <a:avLst/>
          </a:prstGeom>
          <a:noFill/>
          <a:ln w="19050">
            <a:noFill/>
          </a:ln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ЭКОЛОГИЧЕСКИ БЕЗОПАСНОЕ РАЗМЕЩЕНИЕ НЕУТИЛИЗИРУЕМЫХ ФРАКЦИЙ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36" name="Picture 2" descr="Похожее изображение">
            <a:extLst>
              <a:ext uri="{FF2B5EF4-FFF2-40B4-BE49-F238E27FC236}">
                <a16:creationId xmlns:a16="http://schemas.microsoft.com/office/drawing/2014/main" xmlns="" id="{47E94DE5-2EDE-4585-BED4-1237CCA6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32540" y="2662326"/>
            <a:ext cx="552335" cy="10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5BDABE6-EC72-4167-B6BF-13CF2E134512}"/>
              </a:ext>
            </a:extLst>
          </p:cNvPr>
          <p:cNvSpPr txBox="1"/>
          <p:nvPr/>
        </p:nvSpPr>
        <p:spPr>
          <a:xfrm>
            <a:off x="1165410" y="2995588"/>
            <a:ext cx="3859393" cy="54098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400" b="1" dirty="0"/>
              <a:t>ДОСТИЖЕНИЕ ДОЛИ УТИЛИЗАЦИИ И ОБЕЗВРЕЖИВАНИЯ – 60-80%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1408FE-71EB-4A57-BF9A-0C90F3274B25}"/>
              </a:ext>
            </a:extLst>
          </p:cNvPr>
          <p:cNvSpPr/>
          <p:nvPr/>
        </p:nvSpPr>
        <p:spPr>
          <a:xfrm>
            <a:off x="0" y="136779"/>
            <a:ext cx="12212638" cy="433264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algn="ctr"/>
            <a:r>
              <a:rPr lang="ru-RU" b="1" dirty="0"/>
              <a:t>ЦЕЛИ И ЗАДАЧИ РЕФОРМИРОВАНИЯ ОТРАСЛИ ОБРАЩЕНИЯ С ОТХОДАМИ</a:t>
            </a:r>
          </a:p>
        </p:txBody>
      </p:sp>
    </p:spTree>
    <p:extLst>
      <p:ext uri="{BB962C8B-B14F-4D97-AF65-F5344CB8AC3E}">
        <p14:creationId xmlns:p14="http://schemas.microsoft.com/office/powerpoint/2010/main" val="1079473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2157" y="362617"/>
            <a:ext cx="10210796" cy="1633593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r>
              <a:rPr lang="ru-RU" sz="3300" b="1" u="sng" dirty="0"/>
              <a:t>Ключевые вопросы на стадии выбора  регионального оператора по обращению с ТКО:</a:t>
            </a:r>
          </a:p>
          <a:p>
            <a:endParaRPr lang="ru-RU" sz="3300" u="sng" dirty="0"/>
          </a:p>
        </p:txBody>
      </p:sp>
      <p:pic>
        <p:nvPicPr>
          <p:cNvPr id="1026" name="Picture 2" descr="C:\Users\Анна\Desktop\MRT_Singapore_Destination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0" y="539823"/>
            <a:ext cx="829415" cy="62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7948" y="1829372"/>
            <a:ext cx="9965370" cy="463441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dirty="0">
                <a:cs typeface="Calibri Light" panose="020F0302020204030204" pitchFamily="34" charset="0"/>
              </a:rPr>
              <a:t>ЗОНИРОВАНИЕ ТЕРРИТОРИИ;</a:t>
            </a:r>
          </a:p>
          <a:p>
            <a:endParaRPr lang="ru-RU" dirty="0">
              <a:cs typeface="Calibri Light" panose="020F0302020204030204" pitchFamily="34" charset="0"/>
            </a:endParaRPr>
          </a:p>
          <a:p>
            <a:r>
              <a:rPr lang="ru-RU" dirty="0">
                <a:cs typeface="Calibri Light" panose="020F0302020204030204" pitchFamily="34" charset="0"/>
              </a:rPr>
              <a:t>ПРИВЕДЕННАЯ ВАЛОВАЯ ВЫРУЧКА;</a:t>
            </a:r>
          </a:p>
          <a:p>
            <a:endParaRPr lang="ru-RU" dirty="0">
              <a:cs typeface="Calibri Light" panose="020F0302020204030204" pitchFamily="34" charset="0"/>
            </a:endParaRPr>
          </a:p>
          <a:p>
            <a:r>
              <a:rPr lang="ru-RU" dirty="0">
                <a:cs typeface="Calibri Light" panose="020F0302020204030204" pitchFamily="34" charset="0"/>
              </a:rPr>
              <a:t>ФОРМА СОБСТВЕННОСТИ ОРГАНИЗАЦИИ, ПРЕТЕНДУЮЩЕЙ НА РОЛЬ РЕГИОНАЛЬНОГО ОПЕРАТОРА - КОММЕРЧЕСКАЯ ОРГАНИЗАЦИЯ ИЛИ ГОСУДАРСТВЕННОЕ УЧРЕЖДЕНИЕ;</a:t>
            </a:r>
          </a:p>
          <a:p>
            <a:endParaRPr lang="ru-RU" dirty="0">
              <a:cs typeface="Calibri Light" panose="020F0302020204030204" pitchFamily="34" charset="0"/>
            </a:endParaRPr>
          </a:p>
          <a:p>
            <a:r>
              <a:rPr lang="ru-RU" dirty="0">
                <a:cs typeface="Calibri Light" panose="020F0302020204030204" pitchFamily="34" charset="0"/>
              </a:rPr>
              <a:t>СОВМЕЩЕНИЕ ФУНКЦИИ РЕГИОНАЛЬНОГО ОПЕРАТОРА – ИНВЕСТОРА;</a:t>
            </a:r>
          </a:p>
          <a:p>
            <a:endParaRPr lang="ru-RU" dirty="0">
              <a:cs typeface="Calibri Light" panose="020F0302020204030204" pitchFamily="34" charset="0"/>
            </a:endParaRPr>
          </a:p>
          <a:p>
            <a:r>
              <a:rPr lang="ru-RU" dirty="0">
                <a:cs typeface="Calibri Light" panose="020F0302020204030204" pitchFamily="34" charset="0"/>
              </a:rPr>
              <a:t>ФОРМА ВЗАИМОДЕЙСТВИЯ ОРГАНА ВЛАСТИ И ИНВЕСТОРА: ИНВЕСТИЦИОННОЕ ИЛИ КОНЦЕССИОННОЕ СОГЛАШЕНИЕ;</a:t>
            </a:r>
          </a:p>
          <a:p>
            <a:endParaRPr lang="ru-RU" dirty="0">
              <a:cs typeface="Calibri Light" panose="020F030202020403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67" y="1829373"/>
            <a:ext cx="572644" cy="422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14" y="2365300"/>
            <a:ext cx="572644" cy="422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12" y="2929815"/>
            <a:ext cx="572644" cy="422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8" y="3997609"/>
            <a:ext cx="572644" cy="4224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59" y="4596349"/>
            <a:ext cx="572644" cy="4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0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90049F-40EF-41DA-B85E-C4AAB7E92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03" y="1243835"/>
            <a:ext cx="3060169" cy="1984748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4A1316EE-CA4F-47CF-A4FB-15C39747EEDF}"/>
              </a:ext>
            </a:extLst>
          </p:cNvPr>
          <p:cNvSpPr/>
          <p:nvPr/>
        </p:nvSpPr>
        <p:spPr>
          <a:xfrm>
            <a:off x="7608077" y="1327759"/>
            <a:ext cx="2386916" cy="154021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D3231441-DA56-4134-BBCA-326F9D7F7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42629"/>
              </p:ext>
            </p:extLst>
          </p:nvPr>
        </p:nvGraphicFramePr>
        <p:xfrm>
          <a:off x="792408" y="3268726"/>
          <a:ext cx="10410854" cy="28221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00675">
                  <a:extLst>
                    <a:ext uri="{9D8B030D-6E8A-4147-A177-3AD203B41FA5}">
                      <a16:colId xmlns:a16="http://schemas.microsoft.com/office/drawing/2014/main" xmlns="" val="1504199573"/>
                    </a:ext>
                  </a:extLst>
                </a:gridCol>
                <a:gridCol w="2603393">
                  <a:extLst>
                    <a:ext uri="{9D8B030D-6E8A-4147-A177-3AD203B41FA5}">
                      <a16:colId xmlns:a16="http://schemas.microsoft.com/office/drawing/2014/main" xmlns="" val="181359307"/>
                    </a:ext>
                  </a:extLst>
                </a:gridCol>
                <a:gridCol w="2603393">
                  <a:extLst>
                    <a:ext uri="{9D8B030D-6E8A-4147-A177-3AD203B41FA5}">
                      <a16:colId xmlns:a16="http://schemas.microsoft.com/office/drawing/2014/main" xmlns="" val="738566767"/>
                    </a:ext>
                  </a:extLst>
                </a:gridCol>
                <a:gridCol w="2603393">
                  <a:extLst>
                    <a:ext uri="{9D8B030D-6E8A-4147-A177-3AD203B41FA5}">
                      <a16:colId xmlns:a16="http://schemas.microsoft.com/office/drawing/2014/main" xmlns="" val="1335034910"/>
                    </a:ext>
                  </a:extLst>
                </a:gridCol>
              </a:tblGrid>
              <a:tr h="2431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КРИТЕРИИ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ВАРИАНТ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2 ВАРИАНТ</a:t>
                      </a:r>
                      <a:r>
                        <a:rPr lang="ru-RU" sz="1400" b="1" u="none" strike="noStrike" baseline="0" dirty="0">
                          <a:effectLst/>
                          <a:latin typeface="+mn-lt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4439563"/>
                  </a:ext>
                </a:extLst>
              </a:tr>
              <a:tr h="243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городская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сельская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все территории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0559413"/>
                  </a:ext>
                </a:extLst>
              </a:tr>
              <a:tr h="243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ЗОН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257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029" marR="9029" marT="5078" marB="243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0143502"/>
                  </a:ext>
                </a:extLst>
              </a:tr>
              <a:tr h="5102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РАСЧЕТНЫЙ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ТАРИФ РЕГИОНАЛЬНОГО ОПЕРАТОРА (РО)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257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до 1500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extLst>
                  <a:ext uri="{0D108BD9-81ED-4DB2-BD59-A6C34878D82A}">
                    <a16:rowId xmlns:a16="http://schemas.microsoft.com/office/drawing/2014/main" xmlns="" val="474818720"/>
                  </a:ext>
                </a:extLst>
              </a:tr>
              <a:tr h="350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ПЛАТЕЖЕСПОСОБНОСТЬ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НАСЕЛЕНИЯ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257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высокая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низкая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средняя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9768205"/>
                  </a:ext>
                </a:extLst>
              </a:tr>
              <a:tr h="4568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НАЛИЧИЕ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ПОТЕНЦИАЛЬНЫХ РО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257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высокое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крайне низкое/отсутствие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высокое</a:t>
                      </a:r>
                    </a:p>
                  </a:txBody>
                  <a:tcPr marL="9029" marR="9029" marT="5078" marB="24375" anchor="ctr"/>
                </a:tc>
                <a:extLst>
                  <a:ext uri="{0D108BD9-81ED-4DB2-BD59-A6C34878D82A}">
                    <a16:rowId xmlns:a16="http://schemas.microsoft.com/office/drawing/2014/main" xmlns="" val="1722045571"/>
                  </a:ext>
                </a:extLst>
              </a:tr>
              <a:tr h="243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СОЦНАПРЯЖЕННОСТЬ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257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нет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крайне высокая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умеренная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8940570"/>
                  </a:ext>
                </a:extLst>
              </a:tr>
              <a:tr h="5102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ИНВЕСТ</a:t>
                      </a:r>
                      <a:r>
                        <a:rPr lang="ru-RU" sz="11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ПРИВЛЕКАТЕЛЬНОСТЬ (В ЧАСТИ ВОЗВЕДЕНИЯ НЕДОСТАЮЩИХ ОБЪЕКТОВ)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1257" marR="9029" marT="5078" marB="24375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есть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нет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есть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29" marR="9029" marT="5078" marB="24375" anchor="ctr"/>
                </a:tc>
                <a:extLst>
                  <a:ext uri="{0D108BD9-81ED-4DB2-BD59-A6C34878D82A}">
                    <a16:rowId xmlns:a16="http://schemas.microsoft.com/office/drawing/2014/main" xmlns="" val="235983927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104FD0-E569-4F41-A67F-946A5C194B32}"/>
              </a:ext>
            </a:extLst>
          </p:cNvPr>
          <p:cNvSpPr txBox="1"/>
          <p:nvPr/>
        </p:nvSpPr>
        <p:spPr>
          <a:xfrm>
            <a:off x="7181216" y="515986"/>
            <a:ext cx="4321197" cy="80259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500" b="1" dirty="0"/>
              <a:t>ВАРИАНТ 2 – </a:t>
            </a:r>
          </a:p>
          <a:p>
            <a:r>
              <a:rPr lang="ru-RU" sz="1500" b="1" dirty="0"/>
              <a:t>Объединение городских  и сельских территорий в одну зону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B701AA-19F0-42DA-98C4-EA553E580C88}"/>
              </a:ext>
            </a:extLst>
          </p:cNvPr>
          <p:cNvSpPr txBox="1"/>
          <p:nvPr/>
        </p:nvSpPr>
        <p:spPr>
          <a:xfrm>
            <a:off x="1099747" y="535250"/>
            <a:ext cx="4459025" cy="5717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500" b="1" dirty="0"/>
              <a:t>ВАРИАНТ 1 - </a:t>
            </a:r>
          </a:p>
          <a:p>
            <a:r>
              <a:rPr lang="ru-RU" sz="1500" b="1" dirty="0"/>
              <a:t>Деление на городские и сельские зоны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8B1519-4315-445B-B665-5A1FBD19E08F}"/>
              </a:ext>
            </a:extLst>
          </p:cNvPr>
          <p:cNvSpPr txBox="1"/>
          <p:nvPr/>
        </p:nvSpPr>
        <p:spPr>
          <a:xfrm>
            <a:off x="704134" y="6121756"/>
            <a:ext cx="11310383" cy="802596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500" b="1" i="1" dirty="0"/>
              <a:t>Объединение городских территорий с сельскими снимает риск отсутствия регионального оператора в сельской местности, а также позволяет функционировать системе при доступном тарифе и без привлечения бюджетных средств. </a:t>
            </a:r>
          </a:p>
          <a:p>
            <a:endParaRPr lang="ru-RU" sz="15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0" y="6068824"/>
            <a:ext cx="610794" cy="610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FFEE05-02FC-4EB1-8349-F0227D944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6" y="1255963"/>
            <a:ext cx="3042981" cy="19726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664" y="550208"/>
            <a:ext cx="703286" cy="518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2E695A-378C-4E7A-A56A-C891B4FFDE9C}"/>
              </a:ext>
            </a:extLst>
          </p:cNvPr>
          <p:cNvSpPr txBox="1"/>
          <p:nvPr/>
        </p:nvSpPr>
        <p:spPr>
          <a:xfrm>
            <a:off x="1775766" y="1783813"/>
            <a:ext cx="1906762" cy="95648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100" b="1" dirty="0">
                <a:solidFill>
                  <a:srgbClr val="FF0000"/>
                </a:solidFill>
              </a:rPr>
              <a:t>СЕЛЬСКИЕ ТЕРРИТОРИИ</a:t>
            </a:r>
          </a:p>
          <a:p>
            <a:endParaRPr lang="ru-RU" sz="1100" b="1" dirty="0">
              <a:solidFill>
                <a:srgbClr val="FF0000"/>
              </a:solidFill>
            </a:endParaRPr>
          </a:p>
          <a:p>
            <a:r>
              <a:rPr lang="ru-RU" sz="1100" b="1" dirty="0">
                <a:solidFill>
                  <a:srgbClr val="FF0000"/>
                </a:solidFill>
              </a:rPr>
              <a:t>АДМИНИСТРАТИВНЫЙ </a:t>
            </a:r>
          </a:p>
          <a:p>
            <a:r>
              <a:rPr lang="ru-RU" sz="1100" b="1" dirty="0">
                <a:solidFill>
                  <a:srgbClr val="FF0000"/>
                </a:solidFill>
              </a:rPr>
              <a:t>ЦЕНТР</a:t>
            </a:r>
          </a:p>
          <a:p>
            <a:endParaRPr lang="ru-RU" sz="11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A3C7FB1-841C-48F0-8498-FDCD724B02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01" y="2304892"/>
            <a:ext cx="291621" cy="404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BB1C8B-6998-42AA-8AD1-86BEA8EFDD3E}"/>
              </a:ext>
            </a:extLst>
          </p:cNvPr>
          <p:cNvSpPr txBox="1"/>
          <p:nvPr/>
        </p:nvSpPr>
        <p:spPr>
          <a:xfrm>
            <a:off x="-198120" y="32365"/>
            <a:ext cx="12212637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b="1" dirty="0"/>
              <a:t>ЗОНИРОВАНИЕ ТЕРРИТОРИИ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5" y="553361"/>
            <a:ext cx="669111" cy="5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6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1A06C8E-BFCC-487D-934F-72A90580CB7F}"/>
              </a:ext>
            </a:extLst>
          </p:cNvPr>
          <p:cNvSpPr txBox="1">
            <a:spLocks/>
          </p:cNvSpPr>
          <p:nvPr/>
        </p:nvSpPr>
        <p:spPr>
          <a:xfrm>
            <a:off x="-78430" y="205870"/>
            <a:ext cx="12212638" cy="640275"/>
          </a:xfrm>
          <a:prstGeom prst="rect">
            <a:avLst/>
          </a:prstGeom>
        </p:spPr>
        <p:txBody>
          <a:bodyPr vert="horz" lIns="109033" tIns="54517" rIns="109033" bIns="545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>
                <a:latin typeface="+mn-lt"/>
              </a:rPr>
              <a:t>Приведенная валовая выручка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7507" y="1742980"/>
            <a:ext cx="7571618" cy="402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09033" tIns="54517" rIns="109033" bIns="54517">
            <a:spAutoFit/>
          </a:bodyPr>
          <a:lstStyle/>
          <a:p>
            <a:pPr fontAlgn="ctr"/>
            <a:r>
              <a:rPr lang="ru-RU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РАСХОДЫ ПО ЗАХОРОНЕНИЮ ТКО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7507" y="2219884"/>
            <a:ext cx="7571617" cy="402487"/>
          </a:xfrm>
          <a:prstGeom prst="rect">
            <a:avLst/>
          </a:prstGeom>
          <a:solidFill>
            <a:srgbClr val="89D3AA"/>
          </a:solidFill>
        </p:spPr>
        <p:txBody>
          <a:bodyPr wrap="square" lIns="109033" tIns="54517" rIns="109033" bIns="54517">
            <a:spAutoFit/>
          </a:bodyPr>
          <a:lstStyle/>
          <a:p>
            <a:pPr fontAlgn="ctr"/>
            <a:r>
              <a:rPr lang="ru-RU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РАСХОДЫ ПО ОБРАБОТКЕ ТКО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7509" y="3210480"/>
            <a:ext cx="7571617" cy="402487"/>
          </a:xfrm>
          <a:prstGeom prst="rect">
            <a:avLst/>
          </a:prstGeom>
          <a:solidFill>
            <a:srgbClr val="88CBD4"/>
          </a:solidFill>
        </p:spPr>
        <p:txBody>
          <a:bodyPr wrap="square" lIns="109033" tIns="54517" rIns="109033" bIns="54517">
            <a:spAutoFit/>
          </a:bodyPr>
          <a:lstStyle/>
          <a:p>
            <a:pPr lvl="0" fontAlgn="ctr">
              <a:defRPr/>
            </a:pPr>
            <a:r>
              <a:rPr lang="ru-RU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РАСХОДЫ НА ПЕРВИЧНОЕ ТРАНСПОРТИРОВАНИЕ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7507" y="2718469"/>
            <a:ext cx="7571617" cy="402487"/>
          </a:xfrm>
          <a:prstGeom prst="rect">
            <a:avLst/>
          </a:prstGeom>
          <a:solidFill>
            <a:srgbClr val="88D4C6"/>
          </a:solidFill>
        </p:spPr>
        <p:txBody>
          <a:bodyPr wrap="square" lIns="109033" tIns="54517" rIns="109033" bIns="54517">
            <a:spAutoFit/>
          </a:bodyPr>
          <a:lstStyle/>
          <a:p>
            <a:pPr fontAlgn="ctr"/>
            <a:r>
              <a:rPr lang="ru-RU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РАСХОДЫ ПО ОБЕЗВРЕЖИВАНИЮ ТКО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9" y="3071038"/>
            <a:ext cx="839294" cy="6294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0" y="2580042"/>
            <a:ext cx="839294" cy="6294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9" y="2067935"/>
            <a:ext cx="839294" cy="6294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9" y="1589487"/>
            <a:ext cx="839294" cy="6294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7421" y="2864113"/>
            <a:ext cx="3325160" cy="92482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376012" y="2172356"/>
            <a:ext cx="2599158" cy="1725926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algn="ctr" font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Тариф РО, </a:t>
            </a:r>
          </a:p>
          <a:p>
            <a:pPr algn="ctr" font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руб. / м3  -  </a:t>
            </a:r>
          </a:p>
          <a:p>
            <a:pPr algn="ctr" font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600-800 руб./куб.м., </a:t>
            </a:r>
          </a:p>
          <a:p>
            <a:pPr algn="ctr" fontAlgn="ctr"/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от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50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до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150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 рублей на 1 человека.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0" y="5058258"/>
            <a:ext cx="9770110" cy="13218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94D76F-C8EC-43AF-B2E7-244B9540EBA7}"/>
              </a:ext>
            </a:extLst>
          </p:cNvPr>
          <p:cNvSpPr txBox="1"/>
          <p:nvPr/>
        </p:nvSpPr>
        <p:spPr>
          <a:xfrm>
            <a:off x="3172852" y="5061676"/>
            <a:ext cx="6496420" cy="1033428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r>
              <a:rPr lang="ru-RU" sz="1200" b="1" dirty="0"/>
              <a:t>РАСЧЕТ СЕБЕСТОИМОСТИ ДОЛЖЕН ПРОИЗВОДИТЬСЯ С ПРИВЛЕЧЕНИЕМ ПРОФЕССИОНАЛЬНЫХ ОРГАНИЗАЦИЙ, ИМЕЮЩИХ ПРАКТИЧЕСКИЙ ОПЫТ РАБОТЫ В ДАННОЙ ОТРАСЛИ. </a:t>
            </a:r>
          </a:p>
          <a:p>
            <a:r>
              <a:rPr lang="ru-RU" sz="1200" b="1" dirty="0"/>
              <a:t>ТАРИФ МОЖЕТ ПОДЛЕЖАТЬ КОРРЕКТИРОВКЕ ПО ИТОГАМ ПЕРВОГО ГОДА РАБОТЫ РЕГИОНАЛЬНОГО ОПЕРАТОРА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5" y="5278889"/>
            <a:ext cx="1183447" cy="10642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28" y="3569625"/>
            <a:ext cx="839294" cy="62942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654563D-39A8-43A0-9527-74295BC2B5E1}"/>
              </a:ext>
            </a:extLst>
          </p:cNvPr>
          <p:cNvSpPr/>
          <p:nvPr/>
        </p:nvSpPr>
        <p:spPr>
          <a:xfrm>
            <a:off x="957507" y="3727450"/>
            <a:ext cx="7571618" cy="402487"/>
          </a:xfrm>
          <a:prstGeom prst="rect">
            <a:avLst/>
          </a:prstGeom>
          <a:solidFill>
            <a:srgbClr val="88D4C6"/>
          </a:solidFill>
        </p:spPr>
        <p:txBody>
          <a:bodyPr wrap="square" lIns="109033" tIns="54517" rIns="109033" bIns="54517">
            <a:spAutoFit/>
          </a:bodyPr>
          <a:lstStyle/>
          <a:p>
            <a:pPr fontAlgn="ctr"/>
            <a:r>
              <a:rPr lang="ru-RU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РАСХОДЫ НА ВТОРИЧНОЕ ТРАНСПОРТИРОВАНИЕ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CB4E5C3-2309-4081-8468-095BCD3BD06B}"/>
              </a:ext>
            </a:extLst>
          </p:cNvPr>
          <p:cNvSpPr/>
          <p:nvPr/>
        </p:nvSpPr>
        <p:spPr>
          <a:xfrm>
            <a:off x="1015971" y="4251682"/>
            <a:ext cx="7571617" cy="694874"/>
          </a:xfrm>
          <a:prstGeom prst="rect">
            <a:avLst/>
          </a:prstGeom>
          <a:solidFill>
            <a:srgbClr val="88D4C6"/>
          </a:solidFill>
        </p:spPr>
        <p:txBody>
          <a:bodyPr wrap="square" lIns="109033" tIns="54517" rIns="109033" bIns="54517">
            <a:spAutoFit/>
          </a:bodyPr>
          <a:lstStyle/>
          <a:p>
            <a:pPr fontAlgn="ctr"/>
            <a:r>
              <a:rPr lang="ru-RU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РАСХОДЫ НА ЗАКЛЮЧЕНИЕ И ОБСЛУЖИВАНИЕ ДОГОВОРОВ (АБОНЕНТСКИЕ РАСХОДЫ)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690F147-0246-4D7A-B903-20ED02294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6" y="4057947"/>
            <a:ext cx="839294" cy="6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62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2549" y="2744592"/>
            <a:ext cx="4469325" cy="433264"/>
          </a:xfrm>
          <a:prstGeom prst="rect">
            <a:avLst/>
          </a:prstGeom>
          <a:solidFill>
            <a:srgbClr val="26B5E5"/>
          </a:solidFill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ГОСУДАРСТВЕННАЯ СТРУКТУРА </a:t>
            </a:r>
            <a:endParaRPr lang="ru-RU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5826" y="2744592"/>
            <a:ext cx="4818440" cy="433264"/>
          </a:xfrm>
          <a:prstGeom prst="rect">
            <a:avLst/>
          </a:prstGeom>
          <a:solidFill>
            <a:srgbClr val="26B5E5"/>
          </a:solidFill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КОММЕРЧЕСКАЯ КОМПАНИЯ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8200" y="3147588"/>
            <a:ext cx="4442040" cy="5102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300" b="1" dirty="0">
                <a:latin typeface="Century Gothic" panose="020B0502020202020204" pitchFamily="34" charset="0"/>
              </a:rPr>
              <a:t>НЕЭФФЕКТИВНАЯ ТРАТА  БЮДЖЕТНЫХ СРЕДСТВ НА ОРГАНИЗАЦИЮ ФУНКЦИОНИРОВАНИЯ СИСТЕМЫ;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6729" y="4276251"/>
            <a:ext cx="4440961" cy="910318"/>
          </a:xfrm>
          <a:prstGeom prst="rect">
            <a:avLst/>
          </a:prstGeom>
          <a:solidFill>
            <a:srgbClr val="F8CBAD"/>
          </a:solidFill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300" b="1" dirty="0">
                <a:latin typeface="Century Gothic" panose="020B0502020202020204" pitchFamily="34" charset="0"/>
              </a:rPr>
              <a:t>ВЫСОКАЯ ВЕРОЯТНОСТЬ ПОСТРОЕНИЯ НЕЭФФЕКТИВНОЙ СИСТЕМЫ ВВИДУ ПРИВЛЕЧЕНИЯ БЮДЖЕТНЫХ СРЕДСТВ И ОТСУТСТВИЯ СПЕЦИАЛИСТОВ-ПРАКТИКОВ; </a:t>
            </a:r>
            <a:endParaRPr lang="ru-RU" sz="1300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2548" y="5774844"/>
            <a:ext cx="4440961" cy="910318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sz="1300" b="1" dirty="0">
                <a:latin typeface="Century Gothic" panose="020B0502020202020204" pitchFamily="34" charset="0"/>
              </a:rPr>
              <a:t>ПОТЕНЦИАЛЬНО ВЫСОКАЯ КОРРУПЦИОННАЯ СОСТАВЛЯЮЩАЯ ПРИ РАСПРЕДЕЛЕНИИ ЗОН ОБСЛУЖИВАНИЯ ПОДРЯДНЫМИ ОРГАНИЗАЦИЯМИ И ОПРЕДЕЛЕНИИ СТОИМОСТИ УСЛУГ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9814" y="3140030"/>
            <a:ext cx="4786658" cy="910318"/>
          </a:xfrm>
          <a:prstGeom prst="rect">
            <a:avLst/>
          </a:prstGeom>
          <a:solidFill>
            <a:srgbClr val="C5E0B4"/>
          </a:solidFill>
        </p:spPr>
        <p:txBody>
          <a:bodyPr wrap="square" lIns="109033" tIns="54517" rIns="109033" bIns="54517" rtlCol="0">
            <a:spAutoFit/>
          </a:bodyPr>
          <a:lstStyle/>
          <a:p>
            <a:pPr algn="ctr">
              <a:spcBef>
                <a:spcPts val="596"/>
              </a:spcBef>
            </a:pPr>
            <a:r>
              <a:rPr lang="ru-RU" sz="1300" b="1" dirty="0">
                <a:latin typeface="Century Gothic" panose="020B0502020202020204" pitchFamily="34" charset="0"/>
              </a:rPr>
              <a:t>ЗАПУСК И ФУНКЦИОНИРОВАНИЕ РЕФОРМЫ В МАКСИМАЛЬНО КОРОТКИЕ СРОКИ БЕЗ ПРИВЛЕЧЕНИЯ БЮДЖЕТНЫХ СРЕДСТВ И ГАРАНТИЙ И ПРИ МИНИМАЛЬНОМ ТАРИФЕ ДЛЯ НАСЕЛЕНИЯ</a:t>
            </a:r>
            <a:endParaRPr lang="ru-RU" sz="1300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Шеврон 20"/>
          <p:cNvSpPr/>
          <p:nvPr/>
        </p:nvSpPr>
        <p:spPr>
          <a:xfrm rot="5400000">
            <a:off x="3310338" y="3697613"/>
            <a:ext cx="352842" cy="65227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Шеврон 21"/>
          <p:cNvSpPr/>
          <p:nvPr/>
        </p:nvSpPr>
        <p:spPr>
          <a:xfrm rot="5400000">
            <a:off x="3276608" y="5212184"/>
            <a:ext cx="352842" cy="65227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Шеврон 20">
            <a:extLst>
              <a:ext uri="{FF2B5EF4-FFF2-40B4-BE49-F238E27FC236}">
                <a16:creationId xmlns:a16="http://schemas.microsoft.com/office/drawing/2014/main" xmlns="" id="{38C76818-14FD-4D85-BBF7-33B3703A3A84}"/>
              </a:ext>
            </a:extLst>
          </p:cNvPr>
          <p:cNvSpPr/>
          <p:nvPr/>
        </p:nvSpPr>
        <p:spPr>
          <a:xfrm rot="5400000">
            <a:off x="8506340" y="4094461"/>
            <a:ext cx="352842" cy="65227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CA9E938-DC69-4D8A-99F1-22F7E1CE62CD}"/>
              </a:ext>
            </a:extLst>
          </p:cNvPr>
          <p:cNvSpPr txBox="1"/>
          <p:nvPr/>
        </p:nvSpPr>
        <p:spPr>
          <a:xfrm>
            <a:off x="6388031" y="4683853"/>
            <a:ext cx="4882005" cy="787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09033" tIns="54517" rIns="109033" bIns="54517" rtlCol="0">
            <a:spAutoFit/>
          </a:bodyPr>
          <a:lstStyle/>
          <a:p>
            <a:pPr algn="ctr">
              <a:spcBef>
                <a:spcPts val="596"/>
              </a:spcBef>
            </a:pPr>
            <a:r>
              <a:rPr lang="ru-RU" sz="13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КОРРЕКТИРОВКА ТЕРРИТОРАЛЬНОЙ СХЕМЫ ОБРАЩЕНИЯ С ОТХОДАМИ; </a:t>
            </a:r>
          </a:p>
          <a:p>
            <a:pPr algn="ctr">
              <a:spcBef>
                <a:spcPts val="596"/>
              </a:spcBef>
            </a:pPr>
            <a:r>
              <a:rPr lang="ru-RU" sz="1300" b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РАЗРАБОТКА ВЫСОКОЭФФЕКТИВНОЙ СИСТЕМЫ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86EA3A-0E88-4B67-ADA7-BAC3A219F085}"/>
              </a:ext>
            </a:extLst>
          </p:cNvPr>
          <p:cNvSpPr/>
          <p:nvPr/>
        </p:nvSpPr>
        <p:spPr>
          <a:xfrm>
            <a:off x="2414741" y="1274249"/>
            <a:ext cx="9844371" cy="1495093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r>
              <a:rPr lang="ru-RU" sz="1500" b="1" dirty="0">
                <a:latin typeface="Century Gothic" panose="020B0502020202020204" pitchFamily="34" charset="0"/>
              </a:rPr>
              <a:t>ПОКРЫТИЕ КАССОВЫХ РАЗРЫВОВ </a:t>
            </a:r>
          </a:p>
          <a:p>
            <a:r>
              <a:rPr lang="ru-RU" sz="1500" b="1" dirty="0">
                <a:latin typeface="Century Gothic" panose="020B0502020202020204" pitchFamily="34" charset="0"/>
              </a:rPr>
              <a:t>(ГОРОД – ОКОЛО 3-6 МЕС., СЕЛЬСКИЕ ТЕРРИТОРИИ - 6-12 МЕС.); </a:t>
            </a:r>
          </a:p>
          <a:p>
            <a:r>
              <a:rPr lang="ru-RU" sz="1500" b="1" dirty="0">
                <a:latin typeface="Century Gothic" panose="020B0502020202020204" pitchFamily="34" charset="0"/>
              </a:rPr>
              <a:t>СТРОИТЕЛЬСТВО НЕДОСТАЮЩИХ ОБЪЕКТОВ;</a:t>
            </a:r>
          </a:p>
          <a:p>
            <a:r>
              <a:rPr lang="ru-RU" sz="1500" b="1" dirty="0">
                <a:latin typeface="Century Gothic" panose="020B0502020202020204" pitchFamily="34" charset="0"/>
              </a:rPr>
              <a:t>ПРИОБРЕТЕНИЕ СПЕЦТЕХНИКИ И ОБОРУДОВАНИЯ;</a:t>
            </a:r>
          </a:p>
          <a:p>
            <a:endParaRPr lang="ru-RU" sz="1500" b="1" dirty="0">
              <a:latin typeface="Century Gothic" panose="020B0502020202020204" pitchFamily="34" charset="0"/>
            </a:endParaRPr>
          </a:p>
          <a:p>
            <a:pPr algn="just"/>
            <a:endParaRPr lang="ru-RU" sz="1500" b="1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0E6CFF3-4C9F-4860-A2CA-FAC920726120}"/>
              </a:ext>
            </a:extLst>
          </p:cNvPr>
          <p:cNvSpPr/>
          <p:nvPr/>
        </p:nvSpPr>
        <p:spPr>
          <a:xfrm>
            <a:off x="2480417" y="633324"/>
            <a:ext cx="7815228" cy="540986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pPr algn="ctr"/>
            <a:r>
              <a:rPr lang="ru-RU" sz="1400" b="1" dirty="0">
                <a:latin typeface="Century Gothic" panose="020B0502020202020204" pitchFamily="34" charset="0"/>
              </a:rPr>
              <a:t>НЕОБХОДИМЫЙ ОБЪЕМ ФИНАНСИРОВАНИЯ В ПЕРВЫЕ ДВА ГОДА </a:t>
            </a:r>
          </a:p>
          <a:p>
            <a:pPr algn="ctr"/>
            <a:r>
              <a:rPr lang="ru-RU" sz="1400" b="1" dirty="0">
                <a:latin typeface="Century Gothic" panose="020B0502020202020204" pitchFamily="34" charset="0"/>
              </a:rPr>
              <a:t>НА 1 МЛН.ЧЕЛ. – до 1,5 МЛРД.РУБ. </a:t>
            </a:r>
            <a:endParaRPr lang="ru-RU" sz="1400" dirty="0"/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E1A06C8E-BFCC-487D-934F-72A90580CB7F}"/>
              </a:ext>
            </a:extLst>
          </p:cNvPr>
          <p:cNvSpPr txBox="1">
            <a:spLocks/>
          </p:cNvSpPr>
          <p:nvPr/>
        </p:nvSpPr>
        <p:spPr>
          <a:xfrm>
            <a:off x="1059371" y="19633"/>
            <a:ext cx="11153268" cy="640275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>
                <a:latin typeface="+mn-lt"/>
              </a:rPr>
              <a:t>Форма собственности регионального оператора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78" y="2170830"/>
            <a:ext cx="7688495" cy="59422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97" y="1297905"/>
            <a:ext cx="403181" cy="3087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86" y="1652918"/>
            <a:ext cx="403181" cy="30872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87" y="1947156"/>
            <a:ext cx="403181" cy="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3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2551" y="337330"/>
            <a:ext cx="3396158" cy="701503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E1A06C8E-BFCC-487D-934F-72A90580CB7F}"/>
              </a:ext>
            </a:extLst>
          </p:cNvPr>
          <p:cNvSpPr txBox="1">
            <a:spLocks/>
          </p:cNvSpPr>
          <p:nvPr/>
        </p:nvSpPr>
        <p:spPr>
          <a:xfrm>
            <a:off x="-1176345" y="96837"/>
            <a:ext cx="12207584" cy="640275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100" b="1" dirty="0">
                <a:latin typeface="+mn-lt"/>
              </a:rPr>
              <a:t>СОВМЕЩЕНИЕ ФУНКЦИЙ РЕГИОНАЛЬНОГО ОПЕРАТОРА –</a:t>
            </a:r>
          </a:p>
          <a:p>
            <a:pPr algn="ctr"/>
            <a:r>
              <a:rPr lang="ru-RU" sz="2100" b="1" dirty="0">
                <a:latin typeface="+mn-lt"/>
              </a:rPr>
              <a:t> ИНВЕСТОРА</a:t>
            </a:r>
          </a:p>
        </p:txBody>
      </p:sp>
      <p:sp>
        <p:nvSpPr>
          <p:cNvPr id="22" name="Прямоугольник с одним вырезанным углом 21"/>
          <p:cNvSpPr/>
          <p:nvPr/>
        </p:nvSpPr>
        <p:spPr>
          <a:xfrm>
            <a:off x="1866052" y="3777954"/>
            <a:ext cx="7727186" cy="758893"/>
          </a:xfrm>
          <a:prstGeom prst="snip1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4" name="Прямоугольник с одним вырезанным углом 23"/>
          <p:cNvSpPr/>
          <p:nvPr/>
        </p:nvSpPr>
        <p:spPr>
          <a:xfrm>
            <a:off x="1872020" y="2426190"/>
            <a:ext cx="7727187" cy="1077894"/>
          </a:xfrm>
          <a:prstGeom prst="snip1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TextBox 29"/>
          <p:cNvSpPr txBox="1"/>
          <p:nvPr/>
        </p:nvSpPr>
        <p:spPr>
          <a:xfrm>
            <a:off x="1861492" y="3874349"/>
            <a:ext cx="835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Решить проблему с другими видами отходов, дооснастив объекты установками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по обезвреживанию и утилизации отходов;</a:t>
            </a:r>
          </a:p>
        </p:txBody>
      </p:sp>
      <p:sp>
        <p:nvSpPr>
          <p:cNvPr id="31" name="Прямоугольник с одним вырезанным углом 30"/>
          <p:cNvSpPr/>
          <p:nvPr/>
        </p:nvSpPr>
        <p:spPr>
          <a:xfrm>
            <a:off x="1882954" y="4667905"/>
            <a:ext cx="7727187" cy="445104"/>
          </a:xfrm>
          <a:prstGeom prst="snip1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TextBox 31"/>
          <p:cNvSpPr txBox="1"/>
          <p:nvPr/>
        </p:nvSpPr>
        <p:spPr>
          <a:xfrm>
            <a:off x="1882954" y="2442120"/>
            <a:ext cx="7667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Arial" pitchFamily="34" charset="0"/>
              </a:rPr>
              <a:t>Достроить недостающие объекты – вспомогательные (мусороперегрузочные мощности) и опорные объекты без бюджетных гарантий в ограниченный временными рамками период</a:t>
            </a:r>
            <a:r>
              <a:rPr lang="ru-RU" dirty="0"/>
              <a:t>.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874C482-D86F-44FF-BF26-2BC3C353666C}"/>
              </a:ext>
            </a:extLst>
          </p:cNvPr>
          <p:cNvSpPr/>
          <p:nvPr/>
        </p:nvSpPr>
        <p:spPr>
          <a:xfrm>
            <a:off x="2145555" y="2106729"/>
            <a:ext cx="3922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ТАКАЯ КОНСТРУКЦИЯ ПОЗВОЛЯЕТ: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6319115-0B79-4AD0-B68A-97D369040301}"/>
              </a:ext>
            </a:extLst>
          </p:cNvPr>
          <p:cNvSpPr txBox="1"/>
          <p:nvPr/>
        </p:nvSpPr>
        <p:spPr>
          <a:xfrm>
            <a:off x="1882954" y="4648496"/>
            <a:ext cx="6891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Запустить механизм переработки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51008" y="961984"/>
            <a:ext cx="821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</a:t>
            </a:r>
            <a:r>
              <a:rPr lang="ru-RU" dirty="0">
                <a:cs typeface="Arial" pitchFamily="34" charset="0"/>
              </a:rPr>
              <a:t>Региональный оператор = инвестор (в случае отсутствия опорных объектов);</a:t>
            </a:r>
          </a:p>
          <a:p>
            <a:r>
              <a:rPr lang="ru-RU" dirty="0">
                <a:cs typeface="Arial" pitchFamily="34" charset="0"/>
              </a:rPr>
              <a:t>    </a:t>
            </a:r>
          </a:p>
          <a:p>
            <a:r>
              <a:rPr lang="ru-RU" dirty="0">
                <a:cs typeface="Arial" pitchFamily="34" charset="0"/>
              </a:rPr>
              <a:t>    Компания, эксплуатирующая опорные объекты = региональный оператор (в случае, если опорные объекты уже возведены).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34351" y="3487483"/>
            <a:ext cx="5173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ДОПОЛНИТЕЛЬНО: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544" y="944700"/>
            <a:ext cx="547354" cy="5588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9" y="1547861"/>
            <a:ext cx="547354" cy="55886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3" y="3843287"/>
            <a:ext cx="547354" cy="55886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38" y="4555519"/>
            <a:ext cx="547354" cy="558868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8875BE32-DAE0-4544-99D1-4A61C4496EC5}"/>
              </a:ext>
            </a:extLst>
          </p:cNvPr>
          <p:cNvSpPr/>
          <p:nvPr/>
        </p:nvSpPr>
        <p:spPr>
          <a:xfrm>
            <a:off x="1833107" y="5210782"/>
            <a:ext cx="4244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В СЛУЧАЕ ОТСУТСТВИЯ СИНХРОНИЗАЦИИ: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EC32EF2-9078-4EF5-83E8-805C2C8A764A}"/>
              </a:ext>
            </a:extLst>
          </p:cNvPr>
          <p:cNvSpPr txBox="1"/>
          <p:nvPr/>
        </p:nvSpPr>
        <p:spPr>
          <a:xfrm>
            <a:off x="1890294" y="5538073"/>
            <a:ext cx="850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Несовпадение сроков возведения объектов может привести к невозможности осуществления законной деятельности и, как следствие, лишению статуса регионального оператора;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816B291-9EDD-4A42-B81F-B0A5907B7610}"/>
              </a:ext>
            </a:extLst>
          </p:cNvPr>
          <p:cNvSpPr txBox="1"/>
          <p:nvPr/>
        </p:nvSpPr>
        <p:spPr>
          <a:xfrm>
            <a:off x="1872020" y="5985113"/>
            <a:ext cx="850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- Возникновение конфликтных ситуаций, связанных с вероятной неточностью нормативов веса и объема. 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CDF33BF1-4F0B-45CD-8724-910998003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18" y="5614955"/>
            <a:ext cx="575327" cy="5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9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E9C0C524-CD26-45F4-B637-B8A915A0C7A6}"/>
              </a:ext>
            </a:extLst>
          </p:cNvPr>
          <p:cNvSpPr/>
          <p:nvPr/>
        </p:nvSpPr>
        <p:spPr>
          <a:xfrm>
            <a:off x="3463568" y="3461017"/>
            <a:ext cx="9856463" cy="15068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033" tIns="54517" rIns="109033" bIns="54517" rtlCol="0" anchor="ctr"/>
          <a:lstStyle/>
          <a:p>
            <a:pPr algn="ctr"/>
            <a:endParaRPr lang="ru-RU" sz="1700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E1A06C8E-BFCC-487D-934F-72A90580CB7F}"/>
              </a:ext>
            </a:extLst>
          </p:cNvPr>
          <p:cNvSpPr txBox="1">
            <a:spLocks/>
          </p:cNvSpPr>
          <p:nvPr/>
        </p:nvSpPr>
        <p:spPr>
          <a:xfrm>
            <a:off x="695666" y="-1590"/>
            <a:ext cx="11235628" cy="640275"/>
          </a:xfrm>
          <a:prstGeom prst="rect">
            <a:avLst/>
          </a:prstGeom>
        </p:spPr>
        <p:txBody>
          <a:bodyPr vert="horz" lIns="109033" tIns="54517" rIns="109033" bIns="545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900" b="1" dirty="0">
                <a:latin typeface="+mn-lt"/>
              </a:rPr>
              <a:t>ФОРМА ВЗАИМОДЕЙСТВИЯ ОРГАНА ВЛАСТИ И ИНВЕСТОРА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78223" y="956236"/>
            <a:ext cx="3063923" cy="6955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83105" y="892284"/>
            <a:ext cx="3063923" cy="69557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9C0C524-CD26-45F4-B637-B8A915A0C7A6}"/>
              </a:ext>
            </a:extLst>
          </p:cNvPr>
          <p:cNvSpPr/>
          <p:nvPr/>
        </p:nvSpPr>
        <p:spPr>
          <a:xfrm>
            <a:off x="3821606" y="3455417"/>
            <a:ext cx="7379855" cy="1504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486460" y="939548"/>
            <a:ext cx="302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КОНЦЕССИОННОЕ СОГЛАШЕНИЕ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4125" y="992186"/>
            <a:ext cx="289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ИНВЕСТИЦИОННОЕ</a:t>
            </a:r>
          </a:p>
          <a:p>
            <a:pPr algn="ctr"/>
            <a:r>
              <a:rPr lang="ru-RU" dirty="0"/>
              <a:t>СОГЛАШЕНИЕ</a:t>
            </a:r>
          </a:p>
        </p:txBody>
      </p:sp>
      <p:pic>
        <p:nvPicPr>
          <p:cNvPr id="29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98921" y="1638517"/>
            <a:ext cx="422524" cy="4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16">
            <a:extLst>
              <a:ext uri="{FF2B5EF4-FFF2-40B4-BE49-F238E27FC236}">
                <a16:creationId xmlns:a16="http://schemas.microsoft.com/office/drawing/2014/main" xmlns="" id="{B078F515-C8C3-48F3-A5EB-067F741D9A85}"/>
              </a:ext>
            </a:extLst>
          </p:cNvPr>
          <p:cNvSpPr/>
          <p:nvPr/>
        </p:nvSpPr>
        <p:spPr>
          <a:xfrm>
            <a:off x="6483105" y="2051344"/>
            <a:ext cx="3063924" cy="94628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ПРИМЕНЕНИЕ ТОЛЬКО</a:t>
            </a:r>
            <a:r>
              <a:rPr lang="ru-RU" b="1" u="sng" dirty="0">
                <a:solidFill>
                  <a:schemeClr val="tx1"/>
                </a:solidFill>
              </a:rPr>
              <a:t> ДО </a:t>
            </a:r>
            <a:r>
              <a:rPr lang="ru-RU" dirty="0">
                <a:solidFill>
                  <a:schemeClr val="tx1"/>
                </a:solidFill>
              </a:rPr>
              <a:t>ВЫБОРА РЕГОПЕРАТОРА:</a:t>
            </a:r>
          </a:p>
        </p:txBody>
      </p:sp>
      <p:sp>
        <p:nvSpPr>
          <p:cNvPr id="34" name="Скругленный прямоугольник 16">
            <a:extLst>
              <a:ext uri="{FF2B5EF4-FFF2-40B4-BE49-F238E27FC236}">
                <a16:creationId xmlns:a16="http://schemas.microsoft.com/office/drawing/2014/main" xmlns="" id="{2DC76623-DB0C-4469-BEE1-A28781ACB25D}"/>
              </a:ext>
            </a:extLst>
          </p:cNvPr>
          <p:cNvSpPr/>
          <p:nvPr/>
        </p:nvSpPr>
        <p:spPr>
          <a:xfrm>
            <a:off x="1778223" y="2074898"/>
            <a:ext cx="3063923" cy="9305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ПРИМЕНЕНИЕ </a:t>
            </a:r>
            <a:r>
              <a:rPr lang="ru-RU" b="1" u="sng" dirty="0">
                <a:solidFill>
                  <a:schemeClr val="tx1"/>
                </a:solidFill>
              </a:rPr>
              <a:t>ДО И ПОСЛЕ </a:t>
            </a:r>
            <a:r>
              <a:rPr lang="ru-RU" dirty="0">
                <a:solidFill>
                  <a:schemeClr val="tx1"/>
                </a:solidFill>
              </a:rPr>
              <a:t>ВЫБОРА РЕГОПЕРАТОРА</a:t>
            </a:r>
            <a:r>
              <a:rPr lang="ru-RU" dirty="0"/>
              <a:t>Е</a:t>
            </a:r>
          </a:p>
        </p:txBody>
      </p:sp>
      <p:sp>
        <p:nvSpPr>
          <p:cNvPr id="35" name="Скругленный прямоугольник 16">
            <a:extLst>
              <a:ext uri="{FF2B5EF4-FFF2-40B4-BE49-F238E27FC236}">
                <a16:creationId xmlns:a16="http://schemas.microsoft.com/office/drawing/2014/main" xmlns="" id="{72190E9D-465E-4776-ABB1-14B97FE9F8CD}"/>
              </a:ext>
            </a:extLst>
          </p:cNvPr>
          <p:cNvSpPr/>
          <p:nvPr/>
        </p:nvSpPr>
        <p:spPr>
          <a:xfrm>
            <a:off x="1722504" y="3166071"/>
            <a:ext cx="8456175" cy="3587438"/>
          </a:xfrm>
          <a:prstGeom prst="roundRect">
            <a:avLst>
              <a:gd name="adj" fmla="val 18596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solidFill>
                <a:schemeClr val="tx1"/>
              </a:solidFill>
            </a:endParaRPr>
          </a:p>
          <a:p>
            <a:pPr algn="just"/>
            <a:endParaRPr lang="en-US" b="1" dirty="0">
              <a:solidFill>
                <a:schemeClr val="tx1"/>
              </a:solidFill>
            </a:endParaRPr>
          </a:p>
          <a:p>
            <a:pPr algn="just"/>
            <a:endParaRPr lang="en-US" b="1" dirty="0">
              <a:solidFill>
                <a:schemeClr val="tx1"/>
              </a:solidFill>
            </a:endParaRPr>
          </a:p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15777" y="1585879"/>
            <a:ext cx="437410" cy="46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4838" y="1003744"/>
            <a:ext cx="543922" cy="5554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67" y="1003744"/>
            <a:ext cx="526573" cy="51794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97210" y="3177640"/>
            <a:ext cx="80561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новой реформе субъекты РФ получили возможность привлекать инвесторов без бюджетных гарантий и обязательств, так как в соответствии с территориальной схемой сам РО-инвестор обеспечивает загрузку своих объектов. </a:t>
            </a:r>
          </a:p>
          <a:p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015458" y="3979572"/>
            <a:ext cx="81632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</a:rPr>
              <a:t>Бизнесу экономически целесообразно строить комплексные системы без применения обременительных концессий с постоянными бюджетными дотациями, используя лизинговые программы  (оборудование и спецтехника занимает до 60-70%), а также привлекая банковские средства (30-40 % - на построение объектов).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92984" y="5027973"/>
            <a:ext cx="82667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Подобная система стимулирует бизнес применять более эффективные технологии в отличии от концессий, которые зачастую завязаны на бюджетной поддержке и, соответственно,  не мотивируют бизнес развиваться и улучшать показатели</a:t>
            </a:r>
            <a:r>
              <a:rPr lang="ru-RU" b="1" dirty="0"/>
              <a:t> 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53865" y="5918564"/>
            <a:ext cx="808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Такая конструкция стимулирует развитие </a:t>
            </a:r>
            <a:r>
              <a:rPr lang="ru-RU" sz="1600" dirty="0" err="1"/>
              <a:t>экотехнопарков</a:t>
            </a:r>
            <a:r>
              <a:rPr lang="ru-RU" sz="1600" dirty="0"/>
              <a:t>  в части постоянного расширения услуг в соответствии с потребностями клиентов, а также позволяет достичь доли утилизации и обезвреживания </a:t>
            </a:r>
            <a:r>
              <a:rPr lang="ru-RU" sz="1600" b="1" dirty="0">
                <a:solidFill>
                  <a:srgbClr val="FF0000"/>
                </a:solidFill>
              </a:rPr>
              <a:t>до 60%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33" y="3199316"/>
            <a:ext cx="593018" cy="59301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33" y="3994251"/>
            <a:ext cx="593018" cy="59301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05" y="5075397"/>
            <a:ext cx="593018" cy="59301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95" y="5966596"/>
            <a:ext cx="593018" cy="5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5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4347</TotalTime>
  <Words>1240</Words>
  <Application>Microsoft Office PowerPoint</Application>
  <PresentationFormat>Произвольный</PresentationFormat>
  <Paragraphs>225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Презентация PowerPoint</vt:lpstr>
      <vt:lpstr>Состояние сферы обращения с отходами в России сегодня: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460</cp:revision>
  <cp:lastPrinted>2018-01-27T10:47:33Z</cp:lastPrinted>
  <dcterms:created xsi:type="dcterms:W3CDTF">2016-11-18T14:12:19Z</dcterms:created>
  <dcterms:modified xsi:type="dcterms:W3CDTF">2018-03-22T10:05:21Z</dcterms:modified>
</cp:coreProperties>
</file>