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0" r:id="rId2"/>
    <p:sldId id="310" r:id="rId3"/>
    <p:sldId id="308" r:id="rId4"/>
    <p:sldId id="358" r:id="rId5"/>
    <p:sldId id="335" r:id="rId6"/>
    <p:sldId id="316" r:id="rId7"/>
    <p:sldId id="317" r:id="rId8"/>
    <p:sldId id="357" r:id="rId9"/>
    <p:sldId id="329" r:id="rId10"/>
    <p:sldId id="333" r:id="rId11"/>
    <p:sldId id="318" r:id="rId12"/>
    <p:sldId id="349" r:id="rId13"/>
    <p:sldId id="350" r:id="rId14"/>
    <p:sldId id="351" r:id="rId15"/>
    <p:sldId id="352" r:id="rId16"/>
    <p:sldId id="353" r:id="rId17"/>
    <p:sldId id="324" r:id="rId18"/>
    <p:sldId id="311" r:id="rId19"/>
    <p:sldId id="340" r:id="rId20"/>
    <p:sldId id="360" r:id="rId21"/>
    <p:sldId id="354" r:id="rId22"/>
    <p:sldId id="359" r:id="rId23"/>
    <p:sldId id="355" r:id="rId24"/>
    <p:sldId id="356" r:id="rId25"/>
    <p:sldId id="303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5DC"/>
    <a:srgbClr val="8BBAFF"/>
    <a:srgbClr val="333399"/>
    <a:srgbClr val="B9D5FF"/>
    <a:srgbClr val="F3900D"/>
    <a:srgbClr val="D9EC92"/>
    <a:srgbClr val="CC3300"/>
    <a:srgbClr val="FF8D69"/>
    <a:srgbClr val="E2A78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231" autoAdjust="0"/>
  </p:normalViewPr>
  <p:slideViewPr>
    <p:cSldViewPr>
      <p:cViewPr varScale="1">
        <p:scale>
          <a:sx n="108" d="100"/>
          <a:sy n="108" d="100"/>
        </p:scale>
        <p:origin x="14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3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BANOVEA\dostup\&#1087;&#1088;&#1077;&#1079;&#1077;&#1085;&#1090;&#1072;&#1094;&#1080;&#1080;%202018\&#1090;&#1088;&#1072;&#1089;&#1085;&#1087;&#1086;&#1088;&#1090;&#1085;&#1080;&#1082;&#1080;\&#1075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rgbClr val="333399"/>
              </a:solidFill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перевезенных пассажиров, человек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A95-48A0-876E-82CE60197FC2}"/>
              </c:ext>
            </c:extLst>
          </c:dPt>
          <c:dPt>
            <c:idx val="1"/>
            <c:bubble3D val="0"/>
            <c:spPr>
              <a:solidFill>
                <a:srgbClr val="8BBAFF"/>
              </a:solidFill>
            </c:spPr>
            <c:extLst>
              <c:ext xmlns:c16="http://schemas.microsoft.com/office/drawing/2014/chart" uri="{C3380CC4-5D6E-409C-BE32-E72D297353CC}">
                <c16:uniqueId val="{00000003-1A95-48A0-876E-82CE60197FC2}"/>
              </c:ext>
            </c:extLst>
          </c:dPt>
          <c:dPt>
            <c:idx val="2"/>
            <c:bubble3D val="0"/>
            <c:spPr>
              <a:solidFill>
                <a:srgbClr val="F3900D"/>
              </a:solidFill>
            </c:spPr>
            <c:extLst>
              <c:ext xmlns:c16="http://schemas.microsoft.com/office/drawing/2014/chart" uri="{C3380CC4-5D6E-409C-BE32-E72D297353CC}">
                <c16:uniqueId val="{00000005-1A95-48A0-876E-82CE60197FC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19 925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95-48A0-876E-82CE60197FC2}"/>
                </c:ext>
              </c:extLst>
            </c:dLbl>
            <c:dLbl>
              <c:idx val="1"/>
              <c:layout>
                <c:manualLayout>
                  <c:x val="-0.1721265952382888"/>
                  <c:y val="7.40311781554577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991 056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95-48A0-876E-82CE60197FC2}"/>
                </c:ext>
              </c:extLst>
            </c:dLbl>
            <c:dLbl>
              <c:idx val="2"/>
              <c:layout>
                <c:manualLayout>
                  <c:x val="0.18052465715191535"/>
                  <c:y val="-6.34630577533018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1 554 677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95-48A0-876E-82CE60197F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воздушным транспортом</c:v>
                </c:pt>
                <c:pt idx="1">
                  <c:v>водным транспортом</c:v>
                </c:pt>
                <c:pt idx="2">
                  <c:v>железнодорожным транспортом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19925</c:v>
                </c:pt>
                <c:pt idx="1">
                  <c:v>991056</c:v>
                </c:pt>
                <c:pt idx="2">
                  <c:v>1554677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95-48A0-876E-82CE60197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Водный транспорт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1197746</c:v>
                </c:pt>
                <c:pt idx="1">
                  <c:v>1051231</c:v>
                </c:pt>
                <c:pt idx="2">
                  <c:v>1041680</c:v>
                </c:pt>
                <c:pt idx="3">
                  <c:v>1000128</c:v>
                </c:pt>
                <c:pt idx="4">
                  <c:v>991056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A-460A-A18F-5090D2CDF0B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Железнодорожный транспорт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1953278</c:v>
                </c:pt>
                <c:pt idx="1">
                  <c:v>1742521</c:v>
                </c:pt>
                <c:pt idx="2">
                  <c:v>1694002</c:v>
                </c:pt>
                <c:pt idx="3">
                  <c:v>1645344</c:v>
                </c:pt>
                <c:pt idx="4">
                  <c:v>1554677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A-460A-A18F-5090D2CDF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572368"/>
        <c:axId val="444577616"/>
      </c:barChart>
      <c:catAx>
        <c:axId val="44457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577616"/>
        <c:crosses val="autoZero"/>
        <c:auto val="1"/>
        <c:lblAlgn val="ctr"/>
        <c:lblOffset val="100"/>
        <c:noMultiLvlLbl val="0"/>
      </c:catAx>
      <c:valAx>
        <c:axId val="4445776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4457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Воздушный транспорт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22309</c:v>
                </c:pt>
                <c:pt idx="1">
                  <c:v>19013</c:v>
                </c:pt>
                <c:pt idx="2">
                  <c:v>18629</c:v>
                </c:pt>
                <c:pt idx="3">
                  <c:v>18504</c:v>
                </c:pt>
                <c:pt idx="4">
                  <c:v>19925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7-466D-809A-34D663804B5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Учащиеся (ж/д транспорт)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Лист1!$B$3:$F$3</c:f>
              <c:numCache>
                <c:formatCode>_-* #,##0_р_._-;\-* #,##0_р_._-;_-* "-"??_р_._-;_-@_-</c:formatCode>
                <c:ptCount val="5"/>
                <c:pt idx="0" formatCode="General">
                  <c:v>8402</c:v>
                </c:pt>
                <c:pt idx="1">
                  <c:v>7666</c:v>
                </c:pt>
                <c:pt idx="2">
                  <c:v>75665</c:v>
                </c:pt>
                <c:pt idx="3">
                  <c:v>78091</c:v>
                </c:pt>
                <c:pt idx="4">
                  <c:v>71190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7-466D-809A-34D66380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572368"/>
        <c:axId val="444577616"/>
      </c:barChart>
      <c:catAx>
        <c:axId val="444572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577616"/>
        <c:crosses val="autoZero"/>
        <c:auto val="1"/>
        <c:lblAlgn val="ctr"/>
        <c:lblOffset val="100"/>
        <c:noMultiLvlLbl val="0"/>
      </c:catAx>
      <c:valAx>
        <c:axId val="4445776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4457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соответствует транспортно-эксплуатационному состоянию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90.2</c:v>
                </c:pt>
                <c:pt idx="1">
                  <c:v>89.2</c:v>
                </c:pt>
                <c:pt idx="2">
                  <c:v>88.2</c:v>
                </c:pt>
                <c:pt idx="3">
                  <c:v>86.2</c:v>
                </c:pt>
                <c:pt idx="4">
                  <c:v>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2-4428-BC44-22C13582B0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Соответствует транспортно-эксплуатационному состоянию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D29-BFEA-A8113A3DC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10.4</c:v>
                </c:pt>
                <c:pt idx="1">
                  <c:v>11.8</c:v>
                </c:pt>
                <c:pt idx="2">
                  <c:v>12.4</c:v>
                </c:pt>
                <c:pt idx="3">
                  <c:v>13.8</c:v>
                </c:pt>
                <c:pt idx="4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2-4428-BC44-22C13582B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665600"/>
        <c:axId val="122667392"/>
        <c:axId val="0"/>
      </c:bar3DChart>
      <c:catAx>
        <c:axId val="1226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67392"/>
        <c:crosses val="autoZero"/>
        <c:auto val="1"/>
        <c:lblAlgn val="ctr"/>
        <c:lblOffset val="100"/>
        <c:noMultiLvlLbl val="0"/>
      </c:catAx>
      <c:valAx>
        <c:axId val="1226673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6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06434972580987E-3"/>
          <c:y val="0.8117543447627994"/>
          <c:w val="0.99556612979981951"/>
          <c:h val="0.1683615155785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08317856630759"/>
          <c:y val="5.5118154210716502E-2"/>
          <c:w val="0.86500543340238556"/>
          <c:h val="0.6713535699295847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rus!$D$9</c:f>
              <c:strCache>
                <c:ptCount val="1"/>
                <c:pt idx="0">
                  <c:v>Региональный дорожный фонд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796650653136159E-2"/>
                  <c:y val="-4.383802528316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A-45BB-9043-4F7FB5064876}"/>
                </c:ext>
              </c:extLst>
            </c:dLbl>
            <c:dLbl>
              <c:idx val="1"/>
              <c:layout>
                <c:manualLayout>
                  <c:x val="1.4419487027240994E-2"/>
                  <c:y val="-2.938152591424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A-45BB-9043-4F7FB5064876}"/>
                </c:ext>
              </c:extLst>
            </c:dLbl>
            <c:dLbl>
              <c:idx val="2"/>
              <c:layout>
                <c:manualLayout>
                  <c:x val="1.0030160315232645E-2"/>
                  <c:y val="-3.4122119400212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A-45BB-9043-4F7FB5064876}"/>
                </c:ext>
              </c:extLst>
            </c:dLbl>
            <c:dLbl>
              <c:idx val="3"/>
              <c:layout>
                <c:manualLayout>
                  <c:x val="2.0037604807657705E-2"/>
                  <c:y val="-1.94641396857544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A-45BB-9043-4F7FB5064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rus!$A$5:$A$8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rus!$D$5:$D$8</c:f>
              <c:numCache>
                <c:formatCode>General</c:formatCode>
                <c:ptCount val="4"/>
                <c:pt idx="0">
                  <c:v>4.91</c:v>
                </c:pt>
                <c:pt idx="1">
                  <c:v>6.44</c:v>
                </c:pt>
                <c:pt idx="2">
                  <c:v>5.03</c:v>
                </c:pt>
                <c:pt idx="3">
                  <c:v>3.68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4-277A-45BB-9043-4F7FB5064876}"/>
            </c:ext>
          </c:extLst>
        </c:ser>
        <c:ser>
          <c:idx val="0"/>
          <c:order val="1"/>
          <c:tx>
            <c:strRef>
              <c:f>rus!$B$9</c:f>
              <c:strCache>
                <c:ptCount val="1"/>
                <c:pt idx="0">
                  <c:v>Межбюджетные транферты и субсидии из ФБ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609720429042203E-2"/>
                  <c:y val="-1.306696852466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7A-45BB-9043-4F7FB5064876}"/>
                </c:ext>
              </c:extLst>
            </c:dLbl>
            <c:dLbl>
              <c:idx val="1"/>
              <c:layout>
                <c:manualLayout>
                  <c:x val="1.3893662101926918E-2"/>
                  <c:y val="-1.306696852466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7A-45BB-9043-4F7FB5064876}"/>
                </c:ext>
              </c:extLst>
            </c:dLbl>
            <c:dLbl>
              <c:idx val="2"/>
              <c:layout>
                <c:manualLayout>
                  <c:x val="1.5699613705158884E-2"/>
                  <c:y val="-1.3099517773548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7A-45BB-9043-4F7FB5064876}"/>
                </c:ext>
              </c:extLst>
            </c:dLbl>
            <c:dLbl>
              <c:idx val="3"/>
              <c:layout>
                <c:manualLayout>
                  <c:x val="9.8302387432155879E-3"/>
                  <c:y val="-2.369668246445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7A-45BB-9043-4F7FB5064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rus!$A$5:$A$8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rus!$B$5:$B$8</c:f>
              <c:numCache>
                <c:formatCode>General</c:formatCode>
                <c:ptCount val="4"/>
                <c:pt idx="0">
                  <c:v>1.29</c:v>
                </c:pt>
                <c:pt idx="1">
                  <c:v>1.56</c:v>
                </c:pt>
                <c:pt idx="2">
                  <c:v>0.52</c:v>
                </c:pt>
                <c:pt idx="3">
                  <c:v>0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9-277A-45BB-9043-4F7FB5064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717952"/>
        <c:axId val="84719488"/>
        <c:axId val="0"/>
      </c:bar3DChart>
      <c:catAx>
        <c:axId val="847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719488"/>
        <c:crosses val="autoZero"/>
        <c:auto val="1"/>
        <c:lblAlgn val="ctr"/>
        <c:lblOffset val="100"/>
        <c:noMultiLvlLbl val="0"/>
      </c:catAx>
      <c:valAx>
        <c:axId val="847194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471795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21303978192810108"/>
          <c:y val="0.80230936134004083"/>
          <c:w val="0.5805171376408873"/>
          <c:h val="0.19769066189001255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885E-2"/>
          <c:y val="0.18094652291720678"/>
          <c:w val="0.96683654332804425"/>
          <c:h val="0.7213114437901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Ранено</c:v>
                </c:pt>
                <c:pt idx="2">
                  <c:v>Погибло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582</c:v>
                </c:pt>
                <c:pt idx="1">
                  <c:v>818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1-4417-8DD6-0646EBCAE4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ln w="28573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Ранено</c:v>
                </c:pt>
                <c:pt idx="2">
                  <c:v>Погибло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252</c:v>
                </c:pt>
                <c:pt idx="1">
                  <c:v>339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1-4417-8DD6-0646EBCAE4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348E3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Ранено</c:v>
                </c:pt>
                <c:pt idx="2">
                  <c:v>Погибло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158</c:v>
                </c:pt>
                <c:pt idx="1">
                  <c:v>218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1-4417-8DD6-0646EBCAE48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Ранено</c:v>
                </c:pt>
                <c:pt idx="2">
                  <c:v>Погибло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119</c:v>
                </c:pt>
                <c:pt idx="1">
                  <c:v>183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71-4417-8DD6-0646EBCAE48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Ранено</c:v>
                </c:pt>
                <c:pt idx="2">
                  <c:v>Погибло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104</c:v>
                </c:pt>
                <c:pt idx="1">
                  <c:v>136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71-4417-8DD6-0646EBCAE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410752"/>
        <c:axId val="73456960"/>
      </c:barChart>
      <c:catAx>
        <c:axId val="1024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99">
            <a:solidFill>
              <a:schemeClr val="tx1">
                <a:lumMod val="65000"/>
              </a:schemeClr>
            </a:solidFill>
          </a:ln>
        </c:spPr>
        <c:txPr>
          <a:bodyPr/>
          <a:lstStyle/>
          <a:p>
            <a:pPr>
              <a:defRPr sz="30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456960"/>
        <c:crosses val="autoZero"/>
        <c:auto val="1"/>
        <c:lblAlgn val="ctr"/>
        <c:lblOffset val="100"/>
        <c:noMultiLvlLbl val="0"/>
      </c:catAx>
      <c:valAx>
        <c:axId val="73456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699">
            <a:solidFill>
              <a:schemeClr val="tx1">
                <a:lumMod val="65000"/>
              </a:schemeClr>
            </a:solidFill>
          </a:ln>
        </c:spPr>
        <c:txPr>
          <a:bodyPr/>
          <a:lstStyle/>
          <a:p>
            <a:pPr>
              <a:defRPr sz="1500" b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410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0379423355890961E-2"/>
          <c:y val="4.7678271946175375E-2"/>
          <c:w val="0.88178913507708889"/>
          <c:h val="9.8597825178161333E-2"/>
        </c:manualLayout>
      </c:layout>
      <c:overlay val="0"/>
      <c:txPr>
        <a:bodyPr/>
        <a:lstStyle/>
        <a:p>
          <a:pPr>
            <a:defRPr sz="3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0.01626</cdr:x>
      <cdr:y>0.91088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4408967"/>
          <a:ext cx="8712968" cy="431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>
              <a:solidFill>
                <a:srgbClr val="333399"/>
              </a:solidFill>
            </a:rPr>
            <a:t>Перевезено </a:t>
          </a:r>
          <a:r>
            <a:rPr lang="ru-RU" sz="1600" b="1" dirty="0">
              <a:solidFill>
                <a:srgbClr val="333399"/>
              </a:solidFill>
            </a:rPr>
            <a:t>71 190 учащихся </a:t>
          </a:r>
          <a:r>
            <a:rPr lang="ru-RU" sz="1600" dirty="0">
              <a:solidFill>
                <a:srgbClr val="333399"/>
              </a:solidFill>
            </a:rPr>
            <a:t>по 50-процентоной скидке на проезд ж/д транспортом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11C3-1DC0-4641-9632-E0E425F40F0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3E73-D722-4B79-A574-2CBF58243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9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1CB7-E291-4CBF-9A22-1F2BD4A07D03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15B0-FC94-48C9-90B0-27DCB1BD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6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9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5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5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7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BEED-6540-4425-9919-ECB092B7DB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3F6BE-CB69-4D43-A7BC-F3CF454CAB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63402-39A5-4200-BF12-96BC4BDB8A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819C5-FB53-4D03-BE37-F37BC961FE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E90C-005E-4C1B-B43A-4075C62C65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F9FF-BAA2-43CC-9712-29502ED9AD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CD81D-AC5F-4AC2-B8BB-6310CF409B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ADAD-62ED-4940-92B0-36C09F9BF6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031B8-398A-4AFE-ACF9-E0061049F9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D4DCE-BA66-42FF-8D33-95CBBFEF61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49B63-8338-491E-8E77-C3ACB5A6DC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1CAEED-9060-40B7-B659-85C30DB8BF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19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3362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Итоги реализации</a:t>
            </a:r>
            <a:br>
              <a:rPr lang="ru-RU" sz="280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государственной программы </a:t>
            </a:r>
          </a:p>
          <a:p>
            <a:pPr algn="ctr"/>
            <a:r>
              <a:rPr lang="ru-RU" sz="280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Архангельской области</a:t>
            </a:r>
          </a:p>
          <a:p>
            <a:pPr algn="ctr"/>
            <a:r>
              <a:rPr lang="ru-RU" sz="280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«Развитие транспортной системы Архангельской области</a:t>
            </a:r>
          </a:p>
          <a:p>
            <a:pPr algn="ctr"/>
            <a:r>
              <a:rPr lang="ru-RU" sz="2800" dirty="0">
                <a:solidFill>
                  <a:srgbClr val="00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(2014 – 2020 годы)» в 2017 году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919F557-5CE0-4EDC-9D33-DE4E1EE3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U:\common\семинар август 2015\подлож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" b="2203"/>
          <a:stretch>
            <a:fillRect/>
          </a:stretch>
        </p:blipFill>
        <p:spPr bwMode="auto">
          <a:xfrm>
            <a:off x="857250" y="571500"/>
            <a:ext cx="758348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7042150" y="4714875"/>
            <a:ext cx="15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олилиния 68"/>
          <p:cNvSpPr/>
          <p:nvPr/>
        </p:nvSpPr>
        <p:spPr>
          <a:xfrm>
            <a:off x="3449638" y="3708400"/>
            <a:ext cx="12700" cy="87313"/>
          </a:xfrm>
          <a:custGeom>
            <a:avLst/>
            <a:gdLst>
              <a:gd name="connsiteX0" fmla="*/ 11782 w 12346"/>
              <a:gd name="connsiteY0" fmla="*/ 0 h 87630"/>
              <a:gd name="connsiteX1" fmla="*/ 9877 w 12346"/>
              <a:gd name="connsiteY1" fmla="*/ 78105 h 87630"/>
              <a:gd name="connsiteX2" fmla="*/ 4162 w 12346"/>
              <a:gd name="connsiteY2" fmla="*/ 80010 h 87630"/>
              <a:gd name="connsiteX3" fmla="*/ 352 w 12346"/>
              <a:gd name="connsiteY3" fmla="*/ 87630 h 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6" h="87630">
                <a:moveTo>
                  <a:pt x="11782" y="0"/>
                </a:moveTo>
                <a:cubicBezTo>
                  <a:pt x="11147" y="26035"/>
                  <a:pt x="12346" y="52180"/>
                  <a:pt x="9877" y="78105"/>
                </a:cubicBezTo>
                <a:cubicBezTo>
                  <a:pt x="9687" y="80104"/>
                  <a:pt x="5730" y="78756"/>
                  <a:pt x="4162" y="80010"/>
                </a:cubicBezTo>
                <a:cubicBezTo>
                  <a:pt x="0" y="83340"/>
                  <a:pt x="352" y="84244"/>
                  <a:pt x="352" y="8763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1278" y="2659939"/>
            <a:ext cx="234519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Архангельск</a:t>
            </a:r>
          </a:p>
          <a:p>
            <a:pPr algn="ctr"/>
            <a:r>
              <a:rPr lang="ru-RU" sz="2000" dirty="0"/>
              <a:t>152,6 млн. рублей</a:t>
            </a:r>
          </a:p>
          <a:p>
            <a:pPr algn="ctr"/>
            <a:r>
              <a:rPr lang="ru-RU" sz="2000" b="1" dirty="0"/>
              <a:t>8,5 км</a:t>
            </a:r>
          </a:p>
          <a:p>
            <a:pPr algn="ctr"/>
            <a:r>
              <a:rPr lang="ru-RU" sz="2000" dirty="0"/>
              <a:t>99 335,0 </a:t>
            </a:r>
            <a:r>
              <a:rPr lang="ru-RU" sz="2000" dirty="0" err="1"/>
              <a:t>кв.м</a:t>
            </a:r>
            <a:endParaRPr lang="ru-RU" sz="2000" dirty="0"/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H="1" flipV="1">
            <a:off x="3449639" y="2352152"/>
            <a:ext cx="474289" cy="307788"/>
          </a:xfrm>
          <a:prstGeom prst="straightConnector1">
            <a:avLst/>
          </a:prstGeom>
          <a:ln w="34925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1175298" y="2677847"/>
            <a:ext cx="989076" cy="409330"/>
          </a:xfrm>
          <a:prstGeom prst="straightConnector1">
            <a:avLst/>
          </a:prstGeom>
          <a:ln w="34925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824960" y="704402"/>
            <a:ext cx="4608513" cy="38153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200" b="1" kern="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Реализация  подпрограммы № 2:</a:t>
            </a:r>
            <a:endParaRPr lang="ru-RU" sz="1800" b="1" kern="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B7B890-9346-4492-9D47-AED5472CB9EC}"/>
              </a:ext>
            </a:extLst>
          </p:cNvPr>
          <p:cNvSpPr txBox="1"/>
          <p:nvPr/>
        </p:nvSpPr>
        <p:spPr>
          <a:xfrm>
            <a:off x="10844" y="1369003"/>
            <a:ext cx="232890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Онежский район 51,4 млн. рублей</a:t>
            </a:r>
          </a:p>
          <a:p>
            <a:pPr algn="ctr"/>
            <a:r>
              <a:rPr lang="ru-RU" sz="2000" b="1" dirty="0"/>
              <a:t>6,4 км</a:t>
            </a:r>
          </a:p>
          <a:p>
            <a:pPr algn="ctr"/>
            <a:r>
              <a:rPr lang="ru-RU" sz="2000" dirty="0"/>
              <a:t>48 889,0 </a:t>
            </a:r>
            <a:r>
              <a:rPr lang="ru-RU" sz="2000" dirty="0" err="1"/>
              <a:t>кв.м</a:t>
            </a:r>
            <a:endParaRPr lang="ru-RU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FF0385-2C0A-423B-8741-FECDF3E9FDF9}"/>
              </a:ext>
            </a:extLst>
          </p:cNvPr>
          <p:cNvSpPr txBox="1"/>
          <p:nvPr/>
        </p:nvSpPr>
        <p:spPr>
          <a:xfrm>
            <a:off x="112269" y="3570017"/>
            <a:ext cx="218334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Мирный</a:t>
            </a:r>
          </a:p>
          <a:p>
            <a:pPr algn="ctr"/>
            <a:r>
              <a:rPr lang="ru-RU" sz="2000" dirty="0"/>
              <a:t>18,0 млн. рублей</a:t>
            </a:r>
          </a:p>
          <a:p>
            <a:pPr algn="ctr"/>
            <a:r>
              <a:rPr lang="ru-RU" sz="2000" b="1" dirty="0"/>
              <a:t>2,4 км</a:t>
            </a:r>
          </a:p>
          <a:p>
            <a:pPr algn="ctr"/>
            <a:r>
              <a:rPr lang="ru-RU" sz="2000" dirty="0"/>
              <a:t>15 914,7 </a:t>
            </a:r>
            <a:r>
              <a:rPr lang="ru-RU" sz="2000" dirty="0" err="1"/>
              <a:t>кв.м</a:t>
            </a:r>
            <a:endParaRPr lang="ru-RU" sz="2000" dirty="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29F4EA4-4BE2-4F81-AB6E-FDBA9FE4AF01}"/>
              </a:ext>
            </a:extLst>
          </p:cNvPr>
          <p:cNvCxnSpPr>
            <a:cxnSpLocks/>
          </p:cNvCxnSpPr>
          <p:nvPr/>
        </p:nvCxnSpPr>
        <p:spPr>
          <a:xfrm>
            <a:off x="2295612" y="4014107"/>
            <a:ext cx="1166726" cy="278989"/>
          </a:xfrm>
          <a:prstGeom prst="straightConnector1">
            <a:avLst/>
          </a:prstGeom>
          <a:ln w="34925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72C226E-68E8-48AE-86DD-96D72778DFC4}"/>
              </a:ext>
            </a:extLst>
          </p:cNvPr>
          <p:cNvSpPr txBox="1"/>
          <p:nvPr/>
        </p:nvSpPr>
        <p:spPr>
          <a:xfrm>
            <a:off x="5869732" y="2152108"/>
            <a:ext cx="254472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Лешуконский</a:t>
            </a:r>
            <a:r>
              <a:rPr lang="ru-RU" sz="2000" dirty="0"/>
              <a:t> район 5,5 млн. рублей</a:t>
            </a:r>
          </a:p>
          <a:p>
            <a:pPr algn="ctr"/>
            <a:r>
              <a:rPr lang="ru-RU" sz="2000" b="1" dirty="0"/>
              <a:t>1,8 км</a:t>
            </a:r>
          </a:p>
          <a:p>
            <a:pPr algn="ctr"/>
            <a:r>
              <a:rPr lang="ru-RU" sz="2000" dirty="0"/>
              <a:t>10 700,0 </a:t>
            </a:r>
            <a:r>
              <a:rPr lang="ru-RU" sz="2000" dirty="0" err="1"/>
              <a:t>кв.м</a:t>
            </a:r>
            <a:endParaRPr lang="ru-RU" sz="2000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D16DEC86-B683-473D-B105-82FAD9EFF62B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5796137" y="1694554"/>
            <a:ext cx="1345960" cy="457554"/>
          </a:xfrm>
          <a:prstGeom prst="straightConnector1">
            <a:avLst/>
          </a:prstGeom>
          <a:ln w="34925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4038E68-9C8E-48DF-8985-98EB5F310B96}"/>
              </a:ext>
            </a:extLst>
          </p:cNvPr>
          <p:cNvSpPr txBox="1"/>
          <p:nvPr/>
        </p:nvSpPr>
        <p:spPr>
          <a:xfrm>
            <a:off x="4975276" y="5049550"/>
            <a:ext cx="254472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Вельский район </a:t>
            </a:r>
          </a:p>
          <a:p>
            <a:pPr algn="ctr"/>
            <a:r>
              <a:rPr lang="ru-RU" sz="2000" dirty="0"/>
              <a:t>6,3 млн. рублей</a:t>
            </a:r>
          </a:p>
          <a:p>
            <a:pPr algn="ctr"/>
            <a:r>
              <a:rPr lang="ru-RU" sz="2000" b="1" dirty="0"/>
              <a:t>0,9 км</a:t>
            </a:r>
          </a:p>
          <a:p>
            <a:pPr algn="ctr"/>
            <a:r>
              <a:rPr lang="ru-RU" sz="2000" dirty="0"/>
              <a:t>5 400,0 </a:t>
            </a:r>
            <a:r>
              <a:rPr lang="ru-RU" sz="2000" dirty="0" err="1"/>
              <a:t>кв.м</a:t>
            </a:r>
            <a:endParaRPr lang="ru-RU" sz="2000" dirty="0"/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838089D-9379-477C-B0C0-ECD0C444DED8}"/>
              </a:ext>
            </a:extLst>
          </p:cNvPr>
          <p:cNvCxnSpPr>
            <a:cxnSpLocks/>
          </p:cNvCxnSpPr>
          <p:nvPr/>
        </p:nvCxnSpPr>
        <p:spPr>
          <a:xfrm flipH="1">
            <a:off x="4445906" y="5711269"/>
            <a:ext cx="529370" cy="384672"/>
          </a:xfrm>
          <a:prstGeom prst="straightConnector1">
            <a:avLst/>
          </a:prstGeom>
          <a:ln w="34925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EF7110-4288-48B8-B408-E335E5BE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8625" y="764704"/>
            <a:ext cx="81438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Реализация подпрограммы № 3</a:t>
            </a:r>
          </a:p>
          <a:p>
            <a:pPr algn="ctr" eaLnBrk="1" hangingPunct="1"/>
            <a:endParaRPr lang="ru-RU" sz="26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en-US" sz="26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4563" y="2143746"/>
            <a:ext cx="892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 typeface="Arial" charset="0"/>
              <a:buAutoNum type="arabicPeriod"/>
              <a:defRPr/>
            </a:pP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результате строительства и реконструкции </a:t>
            </a:r>
          </a:p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введено 15,8 км </a:t>
            </a: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автодорог </a:t>
            </a:r>
          </a:p>
          <a:p>
            <a:pPr algn="ctr">
              <a:defRPr/>
            </a:pP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 построено </a:t>
            </a:r>
            <a:r>
              <a:rPr lang="ru-RU" sz="27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 мостовых перехода</a:t>
            </a:r>
            <a:endParaRPr lang="en-US" sz="27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7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2. В</a:t>
            </a:r>
            <a:r>
              <a:rPr lang="x-none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отчетн</a:t>
            </a: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x-none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выполнены работы</a:t>
            </a:r>
            <a:r>
              <a:rPr lang="x-none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7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547 млн. рублей</a:t>
            </a:r>
            <a:r>
              <a:rPr lang="x-none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из них средства:</a:t>
            </a:r>
            <a:endParaRPr lang="ru-RU" sz="27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федерального бюджета – 290 млн. рублей;</a:t>
            </a:r>
          </a:p>
          <a:p>
            <a:pPr algn="ctr">
              <a:defRPr/>
            </a:pP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x-none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областного бюджета – </a:t>
            </a: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257 млн</a:t>
            </a:r>
            <a:r>
              <a:rPr lang="x-none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27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37BF68-374A-4DA5-8615-EB3B83C4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6" descr="C:\Documents and Settings\eugenegp\Рабочий стол\Кудинов\Карта зелёные дорог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217613"/>
            <a:ext cx="695960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79388" y="115888"/>
            <a:ext cx="88566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Объекты строительства (реконструкции) в 201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en-US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220072" y="4005064"/>
            <a:ext cx="2160588" cy="508000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 а/</a:t>
            </a:r>
            <a:r>
              <a:rPr lang="ru-RU" sz="1100" dirty="0" err="1"/>
              <a:t>д</a:t>
            </a:r>
            <a:r>
              <a:rPr lang="ru-RU" sz="1100" dirty="0"/>
              <a:t> Котлас-Коряжма, км 0 - 41,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1 пусковой (обход г. Котлас),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 3,1 км; введен  в 2017 г.</a:t>
            </a:r>
          </a:p>
        </p:txBody>
      </p:sp>
      <p:sp>
        <p:nvSpPr>
          <p:cNvPr id="6" name="Полилиния 5"/>
          <p:cNvSpPr/>
          <p:nvPr/>
        </p:nvSpPr>
        <p:spPr>
          <a:xfrm rot="16987367" flipH="1" flipV="1">
            <a:off x="7081599" y="5559689"/>
            <a:ext cx="45719" cy="45719"/>
          </a:xfrm>
          <a:custGeom>
            <a:avLst/>
            <a:gdLst>
              <a:gd name="connsiteX0" fmla="*/ 0 w 141605"/>
              <a:gd name="connsiteY0" fmla="*/ 0 h 66993"/>
              <a:gd name="connsiteX1" fmla="*/ 121920 w 141605"/>
              <a:gd name="connsiteY1" fmla="*/ 57150 h 66993"/>
              <a:gd name="connsiteX2" fmla="*/ 118110 w 141605"/>
              <a:gd name="connsiteY2" fmla="*/ 59055 h 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05" h="66993">
                <a:moveTo>
                  <a:pt x="0" y="0"/>
                </a:moveTo>
                <a:lnTo>
                  <a:pt x="121920" y="57150"/>
                </a:lnTo>
                <a:cubicBezTo>
                  <a:pt x="141605" y="66993"/>
                  <a:pt x="129857" y="63024"/>
                  <a:pt x="118110" y="59055"/>
                </a:cubicBez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1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rot="16200000" flipH="1">
            <a:off x="6158235" y="4655195"/>
            <a:ext cx="1076176" cy="7919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Box 36"/>
          <p:cNvSpPr txBox="1">
            <a:spLocks noChangeArrowheads="1"/>
          </p:cNvSpPr>
          <p:nvPr/>
        </p:nvSpPr>
        <p:spPr bwMode="auto">
          <a:xfrm>
            <a:off x="1763688" y="4786312"/>
            <a:ext cx="2665437" cy="769441"/>
          </a:xfrm>
          <a:prstGeom prst="rect">
            <a:avLst/>
          </a:prstGeom>
          <a:solidFill>
            <a:schemeClr val="accent5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+mn-cs"/>
              </a:rPr>
              <a:t> мостовой переход  ч/</a:t>
            </a:r>
            <a:r>
              <a:rPr lang="ru-RU" sz="1100" dirty="0" err="1">
                <a:latin typeface="+mn-lt"/>
                <a:cs typeface="+mn-cs"/>
              </a:rPr>
              <a:t>р</a:t>
            </a:r>
            <a:r>
              <a:rPr lang="ru-RU" sz="1100" dirty="0">
                <a:latin typeface="+mn-lt"/>
                <a:cs typeface="+mn-cs"/>
              </a:rPr>
              <a:t> Устья на а/</a:t>
            </a:r>
            <a:r>
              <a:rPr lang="ru-RU" sz="1100" dirty="0" err="1">
                <a:latin typeface="+mn-lt"/>
                <a:cs typeface="+mn-cs"/>
              </a:rPr>
              <a:t>д</a:t>
            </a:r>
            <a:r>
              <a:rPr lang="ru-RU" sz="1100" dirty="0">
                <a:latin typeface="+mn-lt"/>
                <a:cs typeface="+mn-cs"/>
              </a:rPr>
              <a:t> Октябрьский - </a:t>
            </a:r>
            <a:r>
              <a:rPr lang="ru-RU" sz="1100" dirty="0" err="1">
                <a:latin typeface="+mn-lt"/>
                <a:cs typeface="+mn-cs"/>
              </a:rPr>
              <a:t>Мягкославская</a:t>
            </a:r>
            <a:r>
              <a:rPr lang="ru-RU" sz="1100" dirty="0">
                <a:latin typeface="+mn-lt"/>
                <a:cs typeface="+mn-cs"/>
              </a:rPr>
              <a:t>, 1,5км, 139,5пм; введен  в 2017 г.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436096" y="5877272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427984" y="5085184"/>
            <a:ext cx="1008112" cy="7920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072188" y="2357438"/>
            <a:ext cx="84137" cy="9271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9"/>
          <p:cNvSpPr txBox="1">
            <a:spLocks noChangeArrowheads="1"/>
          </p:cNvSpPr>
          <p:nvPr/>
        </p:nvSpPr>
        <p:spPr bwMode="auto">
          <a:xfrm>
            <a:off x="4929188" y="2000250"/>
            <a:ext cx="2307108" cy="338554"/>
          </a:xfrm>
          <a:prstGeom prst="rect">
            <a:avLst/>
          </a:prstGeom>
          <a:solidFill>
            <a:schemeClr val="accent3"/>
          </a:solidFill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 мостовой переход ч/</a:t>
            </a:r>
            <a:r>
              <a:rPr lang="ru-RU" sz="1100" dirty="0" err="1"/>
              <a:t>р</a:t>
            </a:r>
            <a:r>
              <a:rPr lang="ru-RU" sz="1100" dirty="0"/>
              <a:t> Мысовая,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0,5 км, 48,2 пм; введен в 2017г.</a:t>
            </a:r>
          </a:p>
        </p:txBody>
      </p:sp>
      <p:sp>
        <p:nvSpPr>
          <p:cNvPr id="40" name="Овал 39"/>
          <p:cNvSpPr/>
          <p:nvPr/>
        </p:nvSpPr>
        <p:spPr>
          <a:xfrm>
            <a:off x="6156325" y="3284538"/>
            <a:ext cx="46038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922308" flipH="1" flipV="1">
            <a:off x="3868066" y="3998365"/>
            <a:ext cx="45719" cy="127998"/>
          </a:xfrm>
          <a:custGeom>
            <a:avLst/>
            <a:gdLst>
              <a:gd name="connsiteX0" fmla="*/ 126124 w 126124"/>
              <a:gd name="connsiteY0" fmla="*/ 0 h 52552"/>
              <a:gd name="connsiteX1" fmla="*/ 39414 w 126124"/>
              <a:gd name="connsiteY1" fmla="*/ 39414 h 52552"/>
              <a:gd name="connsiteX2" fmla="*/ 0 w 126124"/>
              <a:gd name="connsiteY2" fmla="*/ 52552 h 52552"/>
              <a:gd name="connsiteX3" fmla="*/ 0 w 126124"/>
              <a:gd name="connsiteY3" fmla="*/ 52552 h 5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" h="52552">
                <a:moveTo>
                  <a:pt x="126124" y="0"/>
                </a:moveTo>
                <a:cubicBezTo>
                  <a:pt x="93279" y="15327"/>
                  <a:pt x="60435" y="30655"/>
                  <a:pt x="39414" y="39414"/>
                </a:cubicBezTo>
                <a:cubicBezTo>
                  <a:pt x="18393" y="48173"/>
                  <a:pt x="0" y="52552"/>
                  <a:pt x="0" y="52552"/>
                </a:cubicBezTo>
                <a:lnTo>
                  <a:pt x="0" y="52552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 стрелкой 30"/>
          <p:cNvCxnSpPr>
            <a:endCxn id="28" idx="0"/>
          </p:cNvCxnSpPr>
          <p:nvPr/>
        </p:nvCxnSpPr>
        <p:spPr>
          <a:xfrm>
            <a:off x="2987824" y="3789040"/>
            <a:ext cx="864095" cy="32897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95288" y="3429000"/>
            <a:ext cx="2601912" cy="600075"/>
          </a:xfrm>
          <a:prstGeom prst="rect">
            <a:avLst/>
          </a:prstGeom>
          <a:solidFill>
            <a:schemeClr val="accent5"/>
          </a:solidFill>
          <a:ln w="12700">
            <a:solidFill>
              <a:srgbClr val="FF5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а/</a:t>
            </a:r>
            <a:r>
              <a:rPr lang="ru-RU" sz="1100" dirty="0" err="1"/>
              <a:t>д</a:t>
            </a:r>
            <a:r>
              <a:rPr lang="ru-RU" sz="1100" dirty="0"/>
              <a:t>  Архангельск-Каргополь-Вытегра на участке </a:t>
            </a:r>
            <a:r>
              <a:rPr lang="ru-RU" sz="1100" dirty="0" err="1"/>
              <a:t>Войбора</a:t>
            </a:r>
            <a:r>
              <a:rPr lang="ru-RU" sz="1100" dirty="0"/>
              <a:t>- км 124,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 10,6 км, введен в 2017 г </a:t>
            </a:r>
          </a:p>
        </p:txBody>
      </p:sp>
      <p:pic>
        <p:nvPicPr>
          <p:cNvPr id="12320" name="Picture 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1" name="Text Box 11"/>
          <p:cNvSpPr txBox="1">
            <a:spLocks noChangeArrowheads="1"/>
          </p:cNvSpPr>
          <p:nvPr/>
        </p:nvSpPr>
        <p:spPr bwMode="auto">
          <a:xfrm>
            <a:off x="179388" y="722313"/>
            <a:ext cx="88566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Объекты строительства (реконструкции) в 2017 году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C:\Documents and Settings\eugeneal\Рабочий стол\фото стройка 2017\войбора\8D9A3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32856"/>
            <a:ext cx="1584176" cy="1132026"/>
          </a:xfrm>
          <a:prstGeom prst="rect">
            <a:avLst/>
          </a:prstGeom>
          <a:noFill/>
        </p:spPr>
      </p:pic>
      <p:pic>
        <p:nvPicPr>
          <p:cNvPr id="36" name="Picture 2" descr="C:\Documents and Settings\eugeneal\Рабочий стол\фото стройка 2017\мысовая\DSCN3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492896"/>
            <a:ext cx="1440160" cy="1080286"/>
          </a:xfrm>
          <a:prstGeom prst="rect">
            <a:avLst/>
          </a:prstGeom>
          <a:noFill/>
        </p:spPr>
      </p:pic>
      <p:pic>
        <p:nvPicPr>
          <p:cNvPr id="41" name="Picture 3" descr="C:\Documents and Settings\eugeneal\Рабочий стол\фото стройка 2017\мягкославская\DSC_17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517232"/>
            <a:ext cx="1739497" cy="1152128"/>
          </a:xfrm>
          <a:prstGeom prst="rect">
            <a:avLst/>
          </a:prstGeom>
          <a:noFill/>
        </p:spPr>
      </p:pic>
      <p:pic>
        <p:nvPicPr>
          <p:cNvPr id="42" name="Picture 2" descr="C:\Documents and Settings\eugeneal\Рабочий стол\DSCN48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777880"/>
            <a:ext cx="1440160" cy="1080120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48C12B-6C64-47E7-AE9A-7119DF5A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92696"/>
            <a:ext cx="9144000" cy="64807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Реализация подпрограммы № 4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Объекты ремонта и капитального ремонта автомобильных дорог в 2017 году 24,8 км</a:t>
            </a:r>
          </a:p>
        </p:txBody>
      </p:sp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368" y="1268760"/>
            <a:ext cx="6412762" cy="5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C3A4D68B-08AF-4C52-AC49-063524965E63}"/>
              </a:ext>
            </a:extLst>
          </p:cNvPr>
          <p:cNvSpPr/>
          <p:nvPr/>
        </p:nvSpPr>
        <p:spPr>
          <a:xfrm>
            <a:off x="6117510" y="5125528"/>
            <a:ext cx="95539" cy="75363"/>
          </a:xfrm>
          <a:custGeom>
            <a:avLst/>
            <a:gdLst>
              <a:gd name="connsiteX0" fmla="*/ 0 w 95539"/>
              <a:gd name="connsiteY0" fmla="*/ 0 h 75363"/>
              <a:gd name="connsiteX1" fmla="*/ 40193 w 95539"/>
              <a:gd name="connsiteY1" fmla="*/ 32657 h 75363"/>
              <a:gd name="connsiteX2" fmla="*/ 62802 w 95539"/>
              <a:gd name="connsiteY2" fmla="*/ 50242 h 75363"/>
              <a:gd name="connsiteX3" fmla="*/ 90435 w 95539"/>
              <a:gd name="connsiteY3" fmla="*/ 67827 h 75363"/>
              <a:gd name="connsiteX4" fmla="*/ 95459 w 95539"/>
              <a:gd name="connsiteY4" fmla="*/ 75363 h 7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9" h="75363">
                <a:moveTo>
                  <a:pt x="0" y="0"/>
                </a:moveTo>
                <a:lnTo>
                  <a:pt x="40193" y="32657"/>
                </a:lnTo>
                <a:cubicBezTo>
                  <a:pt x="50660" y="41031"/>
                  <a:pt x="54428" y="44380"/>
                  <a:pt x="62802" y="50242"/>
                </a:cubicBezTo>
                <a:cubicBezTo>
                  <a:pt x="71176" y="56104"/>
                  <a:pt x="90435" y="67827"/>
                  <a:pt x="90435" y="67827"/>
                </a:cubicBezTo>
                <a:cubicBezTo>
                  <a:pt x="95878" y="72014"/>
                  <a:pt x="95668" y="73688"/>
                  <a:pt x="95459" y="753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6FECEC0-C5D9-4107-9B76-79B55EC7D863}"/>
              </a:ext>
            </a:extLst>
          </p:cNvPr>
          <p:cNvSpPr/>
          <p:nvPr/>
        </p:nvSpPr>
        <p:spPr>
          <a:xfrm>
            <a:off x="5235767" y="4572869"/>
            <a:ext cx="57074" cy="17692"/>
          </a:xfrm>
          <a:custGeom>
            <a:avLst/>
            <a:gdLst>
              <a:gd name="connsiteX0" fmla="*/ 0 w 57074"/>
              <a:gd name="connsiteY0" fmla="*/ 0 h 17692"/>
              <a:gd name="connsiteX1" fmla="*/ 52754 w 57074"/>
              <a:gd name="connsiteY1" fmla="*/ 15072 h 17692"/>
              <a:gd name="connsiteX2" fmla="*/ 50242 w 57074"/>
              <a:gd name="connsiteY2" fmla="*/ 17585 h 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74" h="17692">
                <a:moveTo>
                  <a:pt x="0" y="0"/>
                </a:moveTo>
                <a:lnTo>
                  <a:pt x="52754" y="15072"/>
                </a:lnTo>
                <a:cubicBezTo>
                  <a:pt x="61128" y="18003"/>
                  <a:pt x="55685" y="17794"/>
                  <a:pt x="50242" y="175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F94A2D1-5280-4D5E-B855-120435CEE341}"/>
              </a:ext>
            </a:extLst>
          </p:cNvPr>
          <p:cNvSpPr/>
          <p:nvPr/>
        </p:nvSpPr>
        <p:spPr>
          <a:xfrm>
            <a:off x="3695745" y="5154753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A0544291-9A4D-43A7-8A5F-872C40CB71CE}"/>
              </a:ext>
            </a:extLst>
          </p:cNvPr>
          <p:cNvSpPr/>
          <p:nvPr/>
        </p:nvSpPr>
        <p:spPr>
          <a:xfrm>
            <a:off x="3191689" y="5371347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C8867A86-0235-4266-A28B-00259399A6CA}"/>
              </a:ext>
            </a:extLst>
          </p:cNvPr>
          <p:cNvSpPr/>
          <p:nvPr/>
        </p:nvSpPr>
        <p:spPr>
          <a:xfrm>
            <a:off x="2975665" y="5371347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EBC9EE2-B498-4DB1-857D-DC9797E8680E}"/>
              </a:ext>
            </a:extLst>
          </p:cNvPr>
          <p:cNvSpPr/>
          <p:nvPr/>
        </p:nvSpPr>
        <p:spPr>
          <a:xfrm>
            <a:off x="6360041" y="5299339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5F271FA-867F-43CF-B5E2-AE1235B02305}"/>
              </a:ext>
            </a:extLst>
          </p:cNvPr>
          <p:cNvSpPr/>
          <p:nvPr/>
        </p:nvSpPr>
        <p:spPr>
          <a:xfrm rot="20747289">
            <a:off x="2855507" y="5084900"/>
            <a:ext cx="984049" cy="533281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14" descr="\\PONOMAREVEG\Dostup\Норвегия 2017\Фото норвегия 2017\псп 207.JPG">
            <a:extLst>
              <a:ext uri="{FF2B5EF4-FFF2-40B4-BE49-F238E27FC236}">
                <a16:creationId xmlns:a16="http://schemas.microsoft.com/office/drawing/2014/main" id="{5DDFD424-A8E8-4C5E-BADA-3BC97FA3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48" y="2216675"/>
            <a:ext cx="2118972" cy="1557671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61191FF-371F-4D07-A206-0FD439614CB4}"/>
              </a:ext>
            </a:extLst>
          </p:cNvPr>
          <p:cNvSpPr txBox="1"/>
          <p:nvPr/>
        </p:nvSpPr>
        <p:spPr>
          <a:xfrm>
            <a:off x="275148" y="3372307"/>
            <a:ext cx="2118972" cy="430887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Переходно-скоростные полосы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Д-Н-К-П км 127, 207, 219</a:t>
            </a:r>
          </a:p>
        </p:txBody>
      </p:sp>
      <p:pic>
        <p:nvPicPr>
          <p:cNvPr id="63" name="Picture 2" descr="C:\Documents and Settings\eugeneal\Рабочий стол\содержание\Первый автоматизированный пункт весового контроля на региональных дорогах Поморья.jpg">
            <a:extLst>
              <a:ext uri="{FF2B5EF4-FFF2-40B4-BE49-F238E27FC236}">
                <a16:creationId xmlns:a16="http://schemas.microsoft.com/office/drawing/2014/main" id="{024ABBA9-B761-4DD3-959A-95A3DDB0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578" y="3861048"/>
            <a:ext cx="2150422" cy="148695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3BE369C6-1D85-4DB9-A8B2-183C8664AF51}"/>
              </a:ext>
            </a:extLst>
          </p:cNvPr>
          <p:cNvCxnSpPr>
            <a:cxnSpLocks/>
            <a:stCxn id="56" idx="2"/>
            <a:endCxn id="38" idx="1"/>
          </p:cNvCxnSpPr>
          <p:nvPr/>
        </p:nvCxnSpPr>
        <p:spPr>
          <a:xfrm rot="16200000" flipH="1">
            <a:off x="1423811" y="3714016"/>
            <a:ext cx="1450989" cy="1629343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8E7D3DF-32C2-4746-BA7B-A471F53E4755}"/>
              </a:ext>
            </a:extLst>
          </p:cNvPr>
          <p:cNvSpPr txBox="1"/>
          <p:nvPr/>
        </p:nvSpPr>
        <p:spPr>
          <a:xfrm>
            <a:off x="6993578" y="5373216"/>
            <a:ext cx="2150422" cy="769441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весо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-габаритного </a:t>
            </a:r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конАвтоматизированный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 пункт</a:t>
            </a:r>
          </a:p>
          <a:p>
            <a:pPr algn="just"/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троля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 а/д «подъезд к </a:t>
            </a:r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г.Котлас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» км1+100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CF4BCA0B-80A3-47B0-9234-C258D40A0EDC}"/>
              </a:ext>
            </a:extLst>
          </p:cNvPr>
          <p:cNvCxnSpPr>
            <a:stCxn id="68" idx="1"/>
            <a:endCxn id="60" idx="5"/>
          </p:cNvCxnSpPr>
          <p:nvPr/>
        </p:nvCxnSpPr>
        <p:spPr>
          <a:xfrm flipH="1" flipV="1">
            <a:off x="6422372" y="5360315"/>
            <a:ext cx="571206" cy="397622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4" descr="C:\Documents and Settings\eugeneal\Рабочий стол\фото ремонты 2017\106-110\DSCN5741 (Большой).jpg">
            <a:extLst>
              <a:ext uri="{FF2B5EF4-FFF2-40B4-BE49-F238E27FC236}">
                <a16:creationId xmlns:a16="http://schemas.microsoft.com/office/drawing/2014/main" id="{D1F98989-B120-4A02-92CE-20500377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2150422" cy="16133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45F8A0F-D9AF-4ABE-948C-D1D6B4142551}"/>
              </a:ext>
            </a:extLst>
          </p:cNvPr>
          <p:cNvSpPr txBox="1"/>
          <p:nvPr/>
        </p:nvSpPr>
        <p:spPr>
          <a:xfrm>
            <a:off x="6804248" y="3068960"/>
            <a:ext cx="2150422" cy="430887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 а/д «Усть-Вага-</a:t>
            </a:r>
            <a:r>
              <a:rPr lang="ru-RU" sz="1100" b="1" dirty="0" err="1">
                <a:solidFill>
                  <a:schemeClr val="bg1"/>
                </a:solidFill>
                <a:latin typeface="Calibri" pitchFamily="34" charset="0"/>
              </a:rPr>
              <a:t>Ядриха</a:t>
            </a:r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»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Calibri" pitchFamily="34" charset="0"/>
              </a:rPr>
              <a:t>км106-110, 248-265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7300C8CF-3945-49E9-9C94-AFDCD5DDD378}"/>
              </a:ext>
            </a:extLst>
          </p:cNvPr>
          <p:cNvCxnSpPr>
            <a:stCxn id="71" idx="1"/>
            <a:endCxn id="5" idx="1"/>
          </p:cNvCxnSpPr>
          <p:nvPr/>
        </p:nvCxnSpPr>
        <p:spPr>
          <a:xfrm flipH="1">
            <a:off x="5288521" y="2291466"/>
            <a:ext cx="1515727" cy="2296475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EAB2AD4E-716F-426C-AAF9-FEFEE53E5FAD}"/>
              </a:ext>
            </a:extLst>
          </p:cNvPr>
          <p:cNvCxnSpPr>
            <a:stCxn id="71" idx="1"/>
            <a:endCxn id="4" idx="1"/>
          </p:cNvCxnSpPr>
          <p:nvPr/>
        </p:nvCxnSpPr>
        <p:spPr>
          <a:xfrm flipH="1">
            <a:off x="6157703" y="2291466"/>
            <a:ext cx="646545" cy="2866719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723A214-0C3B-4A20-9E2E-64457FFA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8963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63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600" y="620688"/>
            <a:ext cx="7532340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Реализация подпрограммы № 4</a:t>
            </a: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Объекты ремонта и капитального ремонта мостовых сооружений в 2017 году</a:t>
            </a:r>
          </a:p>
        </p:txBody>
      </p:sp>
      <p:pic>
        <p:nvPicPr>
          <p:cNvPr id="17414" name="Picture 6" descr="C:\Users\Igornp\YandexDisk-PinIgNik\герб обла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2"/>
            <a:ext cx="642942" cy="718340"/>
          </a:xfrm>
          <a:prstGeom prst="rect">
            <a:avLst/>
          </a:prstGeom>
          <a:noFill/>
        </p:spPr>
      </p:pic>
      <p:pic>
        <p:nvPicPr>
          <p:cNvPr id="7" name="Picture 56" descr="C:\Documents and Settings\eugenegp\Рабочий стол\Кудинов\Карта зелёные дороги.jpg">
            <a:extLst>
              <a:ext uri="{FF2B5EF4-FFF2-40B4-BE49-F238E27FC236}">
                <a16:creationId xmlns:a16="http://schemas.microsoft.com/office/drawing/2014/main" id="{F431DE71-F8F5-404B-BAB4-2ED7BB68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736" y="1186100"/>
            <a:ext cx="6142528" cy="48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EF43030-D126-4120-8FDC-B09DAD114CE7}"/>
              </a:ext>
            </a:extLst>
          </p:cNvPr>
          <p:cNvSpPr/>
          <p:nvPr/>
        </p:nvSpPr>
        <p:spPr>
          <a:xfrm>
            <a:off x="4498975" y="219308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986BAF6-6305-418D-B7B9-1D436647538F}"/>
              </a:ext>
            </a:extLst>
          </p:cNvPr>
          <p:cNvSpPr/>
          <p:nvPr/>
        </p:nvSpPr>
        <p:spPr>
          <a:xfrm>
            <a:off x="4931023" y="255255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CBA113-2F4D-4410-B3A1-AB2414B35248}"/>
              </a:ext>
            </a:extLst>
          </p:cNvPr>
          <p:cNvSpPr/>
          <p:nvPr/>
        </p:nvSpPr>
        <p:spPr>
          <a:xfrm>
            <a:off x="2771800" y="2625136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520B0C2-6D0B-4EA6-BE0C-DCED13EFB61B}"/>
              </a:ext>
            </a:extLst>
          </p:cNvPr>
          <p:cNvSpPr/>
          <p:nvPr/>
        </p:nvSpPr>
        <p:spPr>
          <a:xfrm>
            <a:off x="2699792" y="449734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2A3A355-EA8D-4DE9-A5B0-F3E5627D8E6D}"/>
              </a:ext>
            </a:extLst>
          </p:cNvPr>
          <p:cNvSpPr/>
          <p:nvPr/>
        </p:nvSpPr>
        <p:spPr>
          <a:xfrm>
            <a:off x="2986807" y="5432878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51D21DC-406F-44D0-A313-30C2C851BD07}"/>
              </a:ext>
            </a:extLst>
          </p:cNvPr>
          <p:cNvSpPr/>
          <p:nvPr/>
        </p:nvSpPr>
        <p:spPr>
          <a:xfrm>
            <a:off x="3778895" y="449677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5AFBB9C-2164-407D-AEE3-70712A80EC5E}"/>
              </a:ext>
            </a:extLst>
          </p:cNvPr>
          <p:cNvSpPr/>
          <p:nvPr/>
        </p:nvSpPr>
        <p:spPr>
          <a:xfrm>
            <a:off x="5003031" y="5144846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68C39B9-2748-4A03-81BB-8640CA7BC0BF}"/>
              </a:ext>
            </a:extLst>
          </p:cNvPr>
          <p:cNvSpPr/>
          <p:nvPr/>
        </p:nvSpPr>
        <p:spPr>
          <a:xfrm>
            <a:off x="4354959" y="4281320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8994516-4CBE-4EC1-9487-3E6903453E8A}"/>
              </a:ext>
            </a:extLst>
          </p:cNvPr>
          <p:cNvSpPr/>
          <p:nvPr/>
        </p:nvSpPr>
        <p:spPr>
          <a:xfrm>
            <a:off x="4139952" y="521742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5D3926E-C3A5-4956-A24C-9898F50FEDB6}"/>
              </a:ext>
            </a:extLst>
          </p:cNvPr>
          <p:cNvSpPr/>
          <p:nvPr/>
        </p:nvSpPr>
        <p:spPr>
          <a:xfrm>
            <a:off x="3707904" y="5505456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90383F3-342A-4171-A8AC-81450E175833}"/>
              </a:ext>
            </a:extLst>
          </p:cNvPr>
          <p:cNvSpPr/>
          <p:nvPr/>
        </p:nvSpPr>
        <p:spPr>
          <a:xfrm>
            <a:off x="3922911" y="5505456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457B18C-0667-4A27-92E5-0A4515020D57}"/>
              </a:ext>
            </a:extLst>
          </p:cNvPr>
          <p:cNvSpPr/>
          <p:nvPr/>
        </p:nvSpPr>
        <p:spPr>
          <a:xfrm>
            <a:off x="6083151" y="4640790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AD51BAE-4A4D-4545-80CD-E24BE3F47C2C}"/>
              </a:ext>
            </a:extLst>
          </p:cNvPr>
          <p:cNvSpPr/>
          <p:nvPr/>
        </p:nvSpPr>
        <p:spPr>
          <a:xfrm>
            <a:off x="6300192" y="485738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147BFDD-5DAD-44A9-8153-152C9C75D27E}"/>
              </a:ext>
            </a:extLst>
          </p:cNvPr>
          <p:cNvSpPr/>
          <p:nvPr/>
        </p:nvSpPr>
        <p:spPr>
          <a:xfrm>
            <a:off x="6371183" y="485738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9AE359E-9141-4B8C-B0AA-D80E0E624B8D}"/>
              </a:ext>
            </a:extLst>
          </p:cNvPr>
          <p:cNvSpPr/>
          <p:nvPr/>
        </p:nvSpPr>
        <p:spPr>
          <a:xfrm>
            <a:off x="6443191" y="4857384"/>
            <a:ext cx="73025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CA8C5177-7C17-4486-9426-911D906A84C7}"/>
              </a:ext>
            </a:extLst>
          </p:cNvPr>
          <p:cNvSpPr/>
          <p:nvPr/>
        </p:nvSpPr>
        <p:spPr>
          <a:xfrm rot="16200000">
            <a:off x="2897231" y="916115"/>
            <a:ext cx="884602" cy="1423492"/>
          </a:xfrm>
          <a:prstGeom prst="wedgeRectCallout">
            <a:avLst>
              <a:gd name="adj1" fmla="val -116818"/>
              <a:gd name="adj2" fmla="val -36343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чко с текстом: прямоугольное 24">
            <a:extLst>
              <a:ext uri="{FF2B5EF4-FFF2-40B4-BE49-F238E27FC236}">
                <a16:creationId xmlns:a16="http://schemas.microsoft.com/office/drawing/2014/main" id="{A65BE7AC-A01D-4305-B472-DACB61247250}"/>
              </a:ext>
            </a:extLst>
          </p:cNvPr>
          <p:cNvSpPr/>
          <p:nvPr/>
        </p:nvSpPr>
        <p:spPr>
          <a:xfrm rot="16200000">
            <a:off x="728553" y="1318348"/>
            <a:ext cx="940528" cy="1436715"/>
          </a:xfrm>
          <a:prstGeom prst="wedgeRectCallout">
            <a:avLst>
              <a:gd name="adj1" fmla="val -262207"/>
              <a:gd name="adj2" fmla="val 181412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чко с текстом: прямоугольное 25">
            <a:extLst>
              <a:ext uri="{FF2B5EF4-FFF2-40B4-BE49-F238E27FC236}">
                <a16:creationId xmlns:a16="http://schemas.microsoft.com/office/drawing/2014/main" id="{5D5B98E2-E3BC-42D8-AC87-B5925BA614B3}"/>
              </a:ext>
            </a:extLst>
          </p:cNvPr>
          <p:cNvSpPr/>
          <p:nvPr/>
        </p:nvSpPr>
        <p:spPr>
          <a:xfrm rot="16200000">
            <a:off x="517405" y="2601632"/>
            <a:ext cx="930980" cy="1436718"/>
          </a:xfrm>
          <a:prstGeom prst="wedgeRectCallout">
            <a:avLst>
              <a:gd name="adj1" fmla="val -128482"/>
              <a:gd name="adj2" fmla="val 117963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чко с текстом: прямоугольное 26">
            <a:extLst>
              <a:ext uri="{FF2B5EF4-FFF2-40B4-BE49-F238E27FC236}">
                <a16:creationId xmlns:a16="http://schemas.microsoft.com/office/drawing/2014/main" id="{372D9BE7-3B34-423E-9245-3568DEADEA02}"/>
              </a:ext>
            </a:extLst>
          </p:cNvPr>
          <p:cNvSpPr/>
          <p:nvPr/>
        </p:nvSpPr>
        <p:spPr>
          <a:xfrm rot="16200000">
            <a:off x="483216" y="3741707"/>
            <a:ext cx="940528" cy="1423492"/>
          </a:xfrm>
          <a:prstGeom prst="wedgeRectCallout">
            <a:avLst>
              <a:gd name="adj1" fmla="val -109731"/>
              <a:gd name="adj2" fmla="val 194971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чко с текстом: прямоугольное 28">
            <a:extLst>
              <a:ext uri="{FF2B5EF4-FFF2-40B4-BE49-F238E27FC236}">
                <a16:creationId xmlns:a16="http://schemas.microsoft.com/office/drawing/2014/main" id="{48C66463-8D0C-4661-A5BB-E7C0E0C54F2F}"/>
              </a:ext>
            </a:extLst>
          </p:cNvPr>
          <p:cNvSpPr/>
          <p:nvPr/>
        </p:nvSpPr>
        <p:spPr>
          <a:xfrm rot="16200000">
            <a:off x="5499195" y="911298"/>
            <a:ext cx="846701" cy="1404945"/>
          </a:xfrm>
          <a:prstGeom prst="wedgeRectCallout">
            <a:avLst>
              <a:gd name="adj1" fmla="val -71081"/>
              <a:gd name="adj2" fmla="val -95139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чко с текстом: прямоугольное 29">
            <a:extLst>
              <a:ext uri="{FF2B5EF4-FFF2-40B4-BE49-F238E27FC236}">
                <a16:creationId xmlns:a16="http://schemas.microsoft.com/office/drawing/2014/main" id="{AC9C41B1-7D65-4057-884B-03AAF0D27812}"/>
              </a:ext>
            </a:extLst>
          </p:cNvPr>
          <p:cNvSpPr/>
          <p:nvPr/>
        </p:nvSpPr>
        <p:spPr>
          <a:xfrm rot="16200000">
            <a:off x="7566650" y="1379821"/>
            <a:ext cx="940528" cy="1404945"/>
          </a:xfrm>
          <a:prstGeom prst="wedgeRectCallout">
            <a:avLst>
              <a:gd name="adj1" fmla="val -53423"/>
              <a:gd name="adj2" fmla="val -215989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чко с текстом: прямоугольное 31">
            <a:extLst>
              <a:ext uri="{FF2B5EF4-FFF2-40B4-BE49-F238E27FC236}">
                <a16:creationId xmlns:a16="http://schemas.microsoft.com/office/drawing/2014/main" id="{3A4ADC60-6846-4C51-BE5A-9C7EFB5E26BD}"/>
              </a:ext>
            </a:extLst>
          </p:cNvPr>
          <p:cNvSpPr/>
          <p:nvPr/>
        </p:nvSpPr>
        <p:spPr>
          <a:xfrm rot="16200000">
            <a:off x="7637917" y="2848744"/>
            <a:ext cx="940528" cy="1404945"/>
          </a:xfrm>
          <a:prstGeom prst="wedgeRectCallout">
            <a:avLst>
              <a:gd name="adj1" fmla="val -116240"/>
              <a:gd name="adj2" fmla="val -13684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чко с текстом: прямоугольное 32">
            <a:extLst>
              <a:ext uri="{FF2B5EF4-FFF2-40B4-BE49-F238E27FC236}">
                <a16:creationId xmlns:a16="http://schemas.microsoft.com/office/drawing/2014/main" id="{A831696A-DC0D-4447-BD7E-457CDFFBB4C6}"/>
              </a:ext>
            </a:extLst>
          </p:cNvPr>
          <p:cNvSpPr/>
          <p:nvPr/>
        </p:nvSpPr>
        <p:spPr>
          <a:xfrm rot="16200000">
            <a:off x="7323270" y="4440590"/>
            <a:ext cx="1301427" cy="1404945"/>
          </a:xfrm>
          <a:prstGeom prst="wedgeRectCallout">
            <a:avLst>
              <a:gd name="adj1" fmla="val 18406"/>
              <a:gd name="adj2" fmla="val -1077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чко с текстом: прямоугольное 33">
            <a:extLst>
              <a:ext uri="{FF2B5EF4-FFF2-40B4-BE49-F238E27FC236}">
                <a16:creationId xmlns:a16="http://schemas.microsoft.com/office/drawing/2014/main" id="{BA207CDB-FAB3-4418-B698-BDFB636B2422}"/>
              </a:ext>
            </a:extLst>
          </p:cNvPr>
          <p:cNvSpPr/>
          <p:nvPr/>
        </p:nvSpPr>
        <p:spPr>
          <a:xfrm rot="16200000">
            <a:off x="5893036" y="5073640"/>
            <a:ext cx="940528" cy="1404945"/>
          </a:xfrm>
          <a:prstGeom prst="wedgeRectCallout">
            <a:avLst>
              <a:gd name="adj1" fmla="val 62414"/>
              <a:gd name="adj2" fmla="val -92224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чко с текстом: прямоугольное 34">
            <a:extLst>
              <a:ext uri="{FF2B5EF4-FFF2-40B4-BE49-F238E27FC236}">
                <a16:creationId xmlns:a16="http://schemas.microsoft.com/office/drawing/2014/main" id="{A11A2BA6-FD54-40EA-B0DA-5463D549F17D}"/>
              </a:ext>
            </a:extLst>
          </p:cNvPr>
          <p:cNvSpPr/>
          <p:nvPr/>
        </p:nvSpPr>
        <p:spPr>
          <a:xfrm rot="16200000">
            <a:off x="4288522" y="5262641"/>
            <a:ext cx="940528" cy="1404945"/>
          </a:xfrm>
          <a:prstGeom prst="wedgeRectCallout">
            <a:avLst>
              <a:gd name="adj1" fmla="val 78407"/>
              <a:gd name="adj2" fmla="val -4060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чко с текстом: прямоугольное 35">
            <a:extLst>
              <a:ext uri="{FF2B5EF4-FFF2-40B4-BE49-F238E27FC236}">
                <a16:creationId xmlns:a16="http://schemas.microsoft.com/office/drawing/2014/main" id="{50FCB851-9441-4E3F-BDDF-FDE571C1C906}"/>
              </a:ext>
            </a:extLst>
          </p:cNvPr>
          <p:cNvSpPr/>
          <p:nvPr/>
        </p:nvSpPr>
        <p:spPr>
          <a:xfrm rot="16200000">
            <a:off x="2127004" y="5329121"/>
            <a:ext cx="940528" cy="1404945"/>
          </a:xfrm>
          <a:prstGeom prst="wedgeRectCallout">
            <a:avLst>
              <a:gd name="adj1" fmla="val 48667"/>
              <a:gd name="adj2" fmla="val 95640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 descr="C:\Documents and Settings\eugeneal\Рабочий стол\Ледь 3.JPG">
            <a:extLst>
              <a:ext uri="{FF2B5EF4-FFF2-40B4-BE49-F238E27FC236}">
                <a16:creationId xmlns:a16="http://schemas.microsoft.com/office/drawing/2014/main" id="{18342655-FE1A-4EA1-A1FD-33881746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924944"/>
            <a:ext cx="1402304" cy="897088"/>
          </a:xfrm>
          <a:prstGeom prst="rect">
            <a:avLst/>
          </a:prstGeom>
          <a:noFill/>
        </p:spPr>
      </p:pic>
      <p:sp>
        <p:nvSpPr>
          <p:cNvPr id="31" name="Облачко с текстом: прямоугольное 30">
            <a:extLst>
              <a:ext uri="{FF2B5EF4-FFF2-40B4-BE49-F238E27FC236}">
                <a16:creationId xmlns:a16="http://schemas.microsoft.com/office/drawing/2014/main" id="{56FB270C-C73E-479A-BFEC-943B364B6009}"/>
              </a:ext>
            </a:extLst>
          </p:cNvPr>
          <p:cNvSpPr/>
          <p:nvPr/>
        </p:nvSpPr>
        <p:spPr>
          <a:xfrm rot="16200000">
            <a:off x="5452281" y="2675965"/>
            <a:ext cx="940528" cy="1404945"/>
          </a:xfrm>
          <a:prstGeom prst="wedgeRectCallout">
            <a:avLst>
              <a:gd name="adj1" fmla="val -97203"/>
              <a:gd name="adj2" fmla="val -10679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E7CC3A-8F34-4A8B-A2F8-9AE0C9162328}"/>
              </a:ext>
            </a:extLst>
          </p:cNvPr>
          <p:cNvSpPr txBox="1"/>
          <p:nvPr/>
        </p:nvSpPr>
        <p:spPr>
          <a:xfrm>
            <a:off x="5220073" y="3602481"/>
            <a:ext cx="140230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Ледь</a:t>
            </a:r>
          </a:p>
        </p:txBody>
      </p:sp>
      <p:sp>
        <p:nvSpPr>
          <p:cNvPr id="28" name="Облачко с текстом: прямоугольное 27">
            <a:extLst>
              <a:ext uri="{FF2B5EF4-FFF2-40B4-BE49-F238E27FC236}">
                <a16:creationId xmlns:a16="http://schemas.microsoft.com/office/drawing/2014/main" id="{DBCB9D38-A99C-43EE-8FCB-CE612EF476E7}"/>
              </a:ext>
            </a:extLst>
          </p:cNvPr>
          <p:cNvSpPr/>
          <p:nvPr/>
        </p:nvSpPr>
        <p:spPr>
          <a:xfrm rot="16200000">
            <a:off x="551981" y="4754269"/>
            <a:ext cx="940528" cy="1417906"/>
          </a:xfrm>
          <a:prstGeom prst="wedgeRectCallout">
            <a:avLst>
              <a:gd name="adj1" fmla="val 2565"/>
              <a:gd name="adj2" fmla="val 13880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F17C48-4CFE-4ADD-8023-1B654B4BA770}"/>
              </a:ext>
            </a:extLst>
          </p:cNvPr>
          <p:cNvSpPr txBox="1"/>
          <p:nvPr/>
        </p:nvSpPr>
        <p:spPr>
          <a:xfrm>
            <a:off x="313292" y="5703253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Петеньга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59A63C-8127-46FA-A1C3-AB65FC05A9BE}"/>
              </a:ext>
            </a:extLst>
          </p:cNvPr>
          <p:cNvSpPr txBox="1"/>
          <p:nvPr/>
        </p:nvSpPr>
        <p:spPr>
          <a:xfrm>
            <a:off x="245386" y="4673071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Бобровка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65D690-2FA2-4C68-9796-467E8C3B44DD}"/>
              </a:ext>
            </a:extLst>
          </p:cNvPr>
          <p:cNvSpPr txBox="1"/>
          <p:nvPr/>
        </p:nvSpPr>
        <p:spPr>
          <a:xfrm>
            <a:off x="268186" y="3530473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Почозеро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7F1A3C-EC62-4C0E-B8FF-5F79A19FF0E0}"/>
              </a:ext>
            </a:extLst>
          </p:cNvPr>
          <p:cNvSpPr txBox="1"/>
          <p:nvPr/>
        </p:nvSpPr>
        <p:spPr>
          <a:xfrm>
            <a:off x="484210" y="2264526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Лепша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E50F61-2D2E-4987-83D8-B54A2BD9EF5A}"/>
              </a:ext>
            </a:extLst>
          </p:cNvPr>
          <p:cNvSpPr txBox="1"/>
          <p:nvPr/>
        </p:nvSpPr>
        <p:spPr>
          <a:xfrm>
            <a:off x="1878303" y="6261796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Тавреньга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CB390B-EC9C-4C51-8A68-CEE7B0D1692B}"/>
              </a:ext>
            </a:extLst>
          </p:cNvPr>
          <p:cNvSpPr txBox="1"/>
          <p:nvPr/>
        </p:nvSpPr>
        <p:spPr>
          <a:xfrm>
            <a:off x="4067944" y="6224966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Шоноша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FB9F7F-51D0-4ACF-B405-6212D5607DDB}"/>
              </a:ext>
            </a:extLst>
          </p:cNvPr>
          <p:cNvSpPr txBox="1"/>
          <p:nvPr/>
        </p:nvSpPr>
        <p:spPr>
          <a:xfrm>
            <a:off x="5661166" y="6008942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Ручей (арка)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9F6B0B-1E08-4715-A96E-02945E39CFBD}"/>
              </a:ext>
            </a:extLst>
          </p:cNvPr>
          <p:cNvSpPr txBox="1"/>
          <p:nvPr/>
        </p:nvSpPr>
        <p:spPr>
          <a:xfrm>
            <a:off x="2627784" y="1832478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Труба ч/р суходол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08D140-A330-4A9F-A626-9CB23942376E}"/>
              </a:ext>
            </a:extLst>
          </p:cNvPr>
          <p:cNvSpPr txBox="1"/>
          <p:nvPr/>
        </p:nvSpPr>
        <p:spPr>
          <a:xfrm>
            <a:off x="5214357" y="1800376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Сотка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A92DD4-9E71-4AA4-BDAD-7BA1AEFBAD5F}"/>
              </a:ext>
            </a:extLst>
          </p:cNvPr>
          <p:cNvSpPr txBox="1"/>
          <p:nvPr/>
        </p:nvSpPr>
        <p:spPr>
          <a:xfrm>
            <a:off x="7324970" y="2306337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Кочуша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336A52-F892-4D33-9604-75C96FF63D45}"/>
              </a:ext>
            </a:extLst>
          </p:cNvPr>
          <p:cNvSpPr txBox="1"/>
          <p:nvPr/>
        </p:nvSpPr>
        <p:spPr>
          <a:xfrm>
            <a:off x="7396978" y="3776694"/>
            <a:ext cx="1423494" cy="24622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Якшаковка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C6801B-E1E2-41EC-9C29-21F365A45C35}"/>
              </a:ext>
            </a:extLst>
          </p:cNvPr>
          <p:cNvSpPr txBox="1"/>
          <p:nvPr/>
        </p:nvSpPr>
        <p:spPr>
          <a:xfrm>
            <a:off x="7252962" y="5392808"/>
            <a:ext cx="1423494" cy="40011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мосты ч/р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Нюба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Язинец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Икса</a:t>
            </a:r>
          </a:p>
        </p:txBody>
      </p:sp>
      <p:pic>
        <p:nvPicPr>
          <p:cNvPr id="1026" name="Picture 2" descr="\\LOBANOVEA\dostup\мосты ремонта 2017\лепш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633" y="1576786"/>
            <a:ext cx="1414907" cy="687720"/>
          </a:xfrm>
          <a:prstGeom prst="rect">
            <a:avLst/>
          </a:prstGeom>
          <a:noFill/>
        </p:spPr>
      </p:pic>
      <p:pic>
        <p:nvPicPr>
          <p:cNvPr id="1027" name="Picture 3" descr="\\LOBANOVEA\dostup\мосты ремонта 2017\труба суходо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425" y="1201516"/>
            <a:ext cx="1403985" cy="641972"/>
          </a:xfrm>
          <a:prstGeom prst="rect">
            <a:avLst/>
          </a:prstGeom>
          <a:noFill/>
        </p:spPr>
      </p:pic>
      <p:pic>
        <p:nvPicPr>
          <p:cNvPr id="1028" name="Picture 4" descr="\\LOBANOVEA\dostup\мосты ремонта 2017\М.Сот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3035" y="1204356"/>
            <a:ext cx="1383363" cy="604855"/>
          </a:xfrm>
          <a:prstGeom prst="rect">
            <a:avLst/>
          </a:prstGeom>
          <a:noFill/>
        </p:spPr>
      </p:pic>
      <p:pic>
        <p:nvPicPr>
          <p:cNvPr id="1029" name="Picture 5" descr="\\LOBANOVEA\dostup\мосты ремонта 2017\кочуш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4747" y="1623459"/>
            <a:ext cx="1385868" cy="686767"/>
          </a:xfrm>
          <a:prstGeom prst="rect">
            <a:avLst/>
          </a:prstGeom>
          <a:noFill/>
        </p:spPr>
      </p:pic>
      <p:pic>
        <p:nvPicPr>
          <p:cNvPr id="1030" name="Picture 6" descr="\\LOBANOVEA\dostup\мосты ремонта 2017\почозер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020" y="2865210"/>
            <a:ext cx="1424669" cy="664216"/>
          </a:xfrm>
          <a:prstGeom prst="rect">
            <a:avLst/>
          </a:prstGeom>
          <a:noFill/>
        </p:spPr>
      </p:pic>
      <p:pic>
        <p:nvPicPr>
          <p:cNvPr id="1031" name="Picture 7" descr="\\LOBANOVEA\dostup\мосты ремонта 2017\бобровка.JPG"/>
          <p:cNvPicPr>
            <a:picLocks noChangeAspect="1" noChangeArrowheads="1"/>
          </p:cNvPicPr>
          <p:nvPr/>
        </p:nvPicPr>
        <p:blipFill>
          <a:blip r:embed="rId11" cstate="print"/>
          <a:srcRect l="-133"/>
          <a:stretch>
            <a:fillRect/>
          </a:stretch>
        </p:blipFill>
        <p:spPr bwMode="auto">
          <a:xfrm>
            <a:off x="251520" y="3992718"/>
            <a:ext cx="1403964" cy="702000"/>
          </a:xfrm>
          <a:prstGeom prst="rect">
            <a:avLst/>
          </a:prstGeom>
          <a:noFill/>
        </p:spPr>
      </p:pic>
      <p:pic>
        <p:nvPicPr>
          <p:cNvPr id="1032" name="Picture 8" descr="\\LOBANOVEA\dostup\мосты ремонта 2017\тавреньг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5576894"/>
            <a:ext cx="1384935" cy="693420"/>
          </a:xfrm>
          <a:prstGeom prst="rect">
            <a:avLst/>
          </a:prstGeom>
          <a:noFill/>
        </p:spPr>
      </p:pic>
      <p:pic>
        <p:nvPicPr>
          <p:cNvPr id="1033" name="Picture 9" descr="\\LOBANOVEA\dostup\мосты ремонта 2017\шонош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5504886"/>
            <a:ext cx="1381760" cy="718820"/>
          </a:xfrm>
          <a:prstGeom prst="rect">
            <a:avLst/>
          </a:prstGeom>
          <a:noFill/>
        </p:spPr>
      </p:pic>
      <p:pic>
        <p:nvPicPr>
          <p:cNvPr id="1034" name="Picture 10" descr="\\LOBANOVEA\dostup\мосты ремонта 2017\арка шангалы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73098" y="5320126"/>
            <a:ext cx="1390642" cy="738204"/>
          </a:xfrm>
          <a:prstGeom prst="rect">
            <a:avLst/>
          </a:prstGeom>
          <a:noFill/>
        </p:spPr>
      </p:pic>
      <p:pic>
        <p:nvPicPr>
          <p:cNvPr id="1035" name="Picture 11" descr="\\LOBANOVEA\dostup\мосты ремонта 2017\Нюба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4104" y="4502246"/>
            <a:ext cx="1381739" cy="896620"/>
          </a:xfrm>
          <a:prstGeom prst="rect">
            <a:avLst/>
          </a:prstGeom>
          <a:noFill/>
        </p:spPr>
      </p:pic>
      <p:pic>
        <p:nvPicPr>
          <p:cNvPr id="1036" name="Picture 12" descr="\\LOBANOVEA\dostup\мосты ремонта 2017\якшаковка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0578" y="3092542"/>
            <a:ext cx="1377982" cy="688344"/>
          </a:xfrm>
          <a:prstGeom prst="rect">
            <a:avLst/>
          </a:prstGeom>
          <a:noFill/>
        </p:spPr>
      </p:pic>
      <p:pic>
        <p:nvPicPr>
          <p:cNvPr id="3" name="Picture 2" descr="\\LOBANOVEA\dostup\мосты ремонта 2017\петеньга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5000830"/>
            <a:ext cx="1395822" cy="701664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81063-FC44-4471-A196-A2BC1525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3084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23529" y="1484785"/>
            <a:ext cx="6408711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Выполнены регламентные работы по обеспечению содержания 7682,7  км автодорог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Установка дорожных знаков – 8 517 шт.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Установка и замена барьерных ограждений – 20,5 км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Разрубка полосы отвода – 288 га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Обустройство искусственного освещения в пос. Октябрьский – 10,95 км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Устройство автобусных остановок – 10 шт.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Разработано проектов на устройство освещения – 5 шт.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Разработано проектов на  устройство остановок –  2 шт.</a:t>
            </a:r>
          </a:p>
        </p:txBody>
      </p:sp>
      <p:pic>
        <p:nvPicPr>
          <p:cNvPr id="14339" name="Picture 2" descr="D:\dostup\VK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00808"/>
            <a:ext cx="221589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764704"/>
            <a:ext cx="9036496" cy="864096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chemeClr val="accent6"/>
                </a:solidFill>
                <a:latin typeface="Arial Narrow" pitchFamily="34" charset="0"/>
              </a:rPr>
              <a:t>Реализация подпрограммы № 4</a:t>
            </a:r>
            <a:endParaRPr lang="ru-RU" b="1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Работы по содержанию и капитальному ремонту</a:t>
            </a:r>
            <a:r>
              <a:rPr lang="ru-RU" b="1" dirty="0">
                <a:solidFill>
                  <a:schemeClr val="accent6"/>
                </a:solidFill>
                <a:latin typeface="+mj-lt"/>
              </a:rPr>
              <a:t> в 2017 году </a:t>
            </a:r>
            <a:r>
              <a:rPr lang="ru-RU" b="1" dirty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в части обеспечения безопасности дорожного движения</a:t>
            </a:r>
            <a:endParaRPr lang="ru-RU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1" name="Picture 3" descr="\\DIRINVA\dostup\Фотографии - 2017 год\Автоб остановка_11+385_Плесецкий район\для акта комиссии\DSC_2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869160"/>
            <a:ext cx="2232207" cy="148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DIRINVA\dostup\Фотографии - 2014 год\К_В_Ш_203-205_освещение\2014.11.21\DSCN367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56992"/>
            <a:ext cx="21913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989551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23529" y="1484785"/>
            <a:ext cx="640871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Капитальный ремонт искусственных сооружений – 2 шт.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Разработано проектов на капитальный ремонт мостов – 15 шт.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правоудостоверяющими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документами 555 км региональных автомобильных дорог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 проект на устройство 3 переходно-скоростных полос для работы передвижных пунктов весового контроля 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Устроены переходно-скоростные полосы для осуществления весового и габаритного контроля – 3 шт.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Завершена разработка проектов на капитальный ремонт и ремонт участков автомобильных дорог и искусственных сооружений на них – 6 шт.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692696"/>
            <a:ext cx="7776864" cy="864096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Реализация подпрограммы № 4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Работы по содержанию и капитальному ремонту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в 2017 году</a:t>
            </a:r>
          </a:p>
        </p:txBody>
      </p:sp>
      <p:pic>
        <p:nvPicPr>
          <p:cNvPr id="14" name="Picture 4" descr="\\DIRINVA\dostup\Фотографии - 2016 год\ККВИП_39_ПСП\на комиссию\DSCN1016.jpg"/>
          <p:cNvPicPr>
            <a:picLocks noChangeAspect="1" noChangeArrowheads="1"/>
          </p:cNvPicPr>
          <p:nvPr/>
        </p:nvPicPr>
        <p:blipFill>
          <a:blip r:embed="rId4" cstate="print"/>
          <a:srcRect r="-2317"/>
          <a:stretch>
            <a:fillRect/>
          </a:stretch>
        </p:blipFill>
        <p:spPr bwMode="auto">
          <a:xfrm>
            <a:off x="6728458" y="4293096"/>
            <a:ext cx="241554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DIRINVA\dostup\Фотографии - 2017 год\Ремонт трубы Суходол км 62+757 А-О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84784"/>
            <a:ext cx="1707653" cy="2276871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F2D849-B1C9-42A8-907F-7E030E56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74876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30337" y="672564"/>
            <a:ext cx="8929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подпрограммы № 4 в 2017 году было направлено</a:t>
            </a:r>
          </a:p>
          <a:p>
            <a:pPr marL="457200" indent="-457200" algn="ctr">
              <a:defRPr/>
            </a:pPr>
            <a:r>
              <a:rPr lang="ru-RU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 млрд. 278,8 млн. руб. </a:t>
            </a:r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средства федерального бюджета – 189,2 млн. рублей, </a:t>
            </a:r>
          </a:p>
          <a:p>
            <a:pPr algn="ctr">
              <a:defRPr/>
            </a:pPr>
            <a:r>
              <a:rPr lang="ru-RU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средства областного бюджета – 3 089,6 млн. рублей. </a:t>
            </a:r>
            <a:endParaRPr lang="ru-RU" sz="24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U:\common\ОТЧЕТ2015 - госпрограмма\К отчету по ГП за 2015 год (СМР)\км 111 - км 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4" y="2542491"/>
            <a:ext cx="4416651" cy="3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Выход1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11" y="2542491"/>
            <a:ext cx="4412603" cy="3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A2E1719-2B88-41EC-9C6B-0C4268C5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678" y="783765"/>
            <a:ext cx="8738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+mj-lt"/>
                <a:cs typeface="Times New Roman" pitchFamily="18" charset="0"/>
              </a:rPr>
              <a:t>Общие сведения о реализации подпрограммы № 5:</a:t>
            </a:r>
            <a:endParaRPr lang="en-US" sz="2400" b="1" dirty="0">
              <a:solidFill>
                <a:srgbClr val="333399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21503"/>
              </p:ext>
            </p:extLst>
          </p:nvPr>
        </p:nvGraphicFramePr>
        <p:xfrm>
          <a:off x="356532" y="1273787"/>
          <a:ext cx="8430935" cy="463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9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мероприятия</a:t>
                      </a:r>
                    </a:p>
                  </a:txBody>
                  <a:tcPr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Финансирование,</a:t>
                      </a:r>
                      <a:r>
                        <a:rPr lang="ru-RU" baseline="0" dirty="0">
                          <a:latin typeface="+mj-lt"/>
                        </a:rPr>
                        <a:t> тыс. рублей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solidFill>
                      <a:srgbClr val="8B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1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Times New Roman" pitchFamily="18" charset="0"/>
                        </a:rPr>
                        <a:t>Обеспечение деятельности министерства транспорта Архангельской области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42 485,8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91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Times New Roman" pitchFamily="18" charset="0"/>
                        </a:rPr>
                        <a:t>Обеспечение деятельности подведомственных министерству транспорта учреждений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138 205,7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Уплата земельного налога на участки строящихся</a:t>
                      </a:r>
                      <a:r>
                        <a:rPr lang="ru-RU" baseline="0" dirty="0">
                          <a:latin typeface="+mn-lt"/>
                        </a:rPr>
                        <a:t> автомобильных дорог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450 159,6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91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Times New Roman" pitchFamily="18" charset="0"/>
                        </a:rPr>
                        <a:t>Научно-исследовательские и опытно-конструкторские работы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400,0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деятельности подведомственных министерству связи и информационных технологий учреждений</a:t>
                      </a:r>
                    </a:p>
                  </a:txBody>
                  <a:tcPr marL="68580" marR="68580" marT="0" marB="0"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3 251,1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судебным взысканиям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70,2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4AB0FA-6072-47D5-9709-B665021B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678" y="692696"/>
            <a:ext cx="8738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+mj-lt"/>
                <a:cs typeface="Times New Roman" pitchFamily="18" charset="0"/>
              </a:rPr>
              <a:t>Общие сведения о реализации подпрограммы № 6:</a:t>
            </a:r>
            <a:endParaRPr lang="en-US" sz="2400" b="1" dirty="0">
              <a:solidFill>
                <a:srgbClr val="333399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81759"/>
              </p:ext>
            </p:extLst>
          </p:nvPr>
        </p:nvGraphicFramePr>
        <p:xfrm>
          <a:off x="0" y="1197848"/>
          <a:ext cx="914399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82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мероприятия</a:t>
                      </a:r>
                    </a:p>
                  </a:txBody>
                  <a:tcPr>
                    <a:solidFill>
                      <a:srgbClr val="8B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Финансирование,</a:t>
                      </a:r>
                      <a:r>
                        <a:rPr lang="ru-RU" baseline="0" dirty="0">
                          <a:latin typeface="+mj-lt"/>
                        </a:rPr>
                        <a:t> тыс. рублей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solidFill>
                      <a:srgbClr val="8B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системы автоматического контроля и выявления нарушений Правил дорожного движения Российской Федерации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48 236,8 </a:t>
                      </a:r>
                    </a:p>
                  </a:txBody>
                  <a:tcPr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применение специальных технических средств фиксации нарушений Правил дорожного движения, работающих в автоматическом режиме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10 129,1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 и обустройство пешеходных переходов на дорогах регионального значения в соответствии с требованиями национальных стандартов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>
                    <a:solidFill>
                      <a:srgbClr val="B9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 24 799,8 </a:t>
                      </a:r>
                    </a:p>
                  </a:txBody>
                  <a:tcPr anchor="ctr">
                    <a:solidFill>
                      <a:srgbClr val="B9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F25E7A-8BB6-4A00-B626-5398A3399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459765" cy="18448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D4D73-519B-44BA-8C9D-70D30A25D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19" y="2708920"/>
            <a:ext cx="2459765" cy="18448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77C57D-2BF7-44BA-99BE-28C5F40348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77" y="2708920"/>
            <a:ext cx="2459765" cy="18448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C7CBD0-4AEC-484D-A440-9344436AE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8204" y="2939523"/>
            <a:ext cx="1844824" cy="13836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20025D-6718-4F29-B6A5-1E5CA75A23B7}"/>
              </a:ext>
            </a:extLst>
          </p:cNvPr>
          <p:cNvSpPr txBox="1"/>
          <p:nvPr/>
        </p:nvSpPr>
        <p:spPr>
          <a:xfrm>
            <a:off x="179511" y="2708920"/>
            <a:ext cx="876181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Стационарная система фото-, видеофиксации нарушений ПДД на автодороге Усть-Вага – </a:t>
            </a:r>
            <a:r>
              <a:rPr lang="ru-RU" sz="1200" dirty="0" err="1"/>
              <a:t>Ядриха</a:t>
            </a:r>
            <a:r>
              <a:rPr lang="ru-RU" sz="1200" dirty="0"/>
              <a:t>, км 297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99D1AB-BBF8-4B76-82E7-8D15B3F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9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914"/>
            <a:ext cx="9144000" cy="7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132490" y="1702527"/>
            <a:ext cx="92179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ea typeface="Times New Roman" pitchFamily="18" charset="0"/>
              </a:rPr>
              <a:t>               На реализацию программы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333399"/>
                </a:solidFill>
                <a:ea typeface="Times New Roman" pitchFamily="18" charset="0"/>
              </a:rPr>
              <a:t>       п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ea typeface="Times New Roman" pitchFamily="18" charset="0"/>
              </a:rPr>
              <a:t>редусмотрено – 5 329,5 млн. рублей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ea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ea typeface="Times New Roman" pitchFamily="18" charset="0"/>
              </a:rPr>
              <a:t>   Освоено – 5 281,0 млн. рублей, в том числе: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ea typeface="Times New Roman" pitchFamily="18" charset="0"/>
              </a:rPr>
              <a:t>из федерального бюджета – 479,8 млн. рублей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ea typeface="Times New Roman" pitchFamily="18" charset="0"/>
              </a:rPr>
              <a:t>из областного бюджета – 4 756,1 млн. рублей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ea typeface="Times New Roman" pitchFamily="18" charset="0"/>
              </a:rPr>
              <a:t>из местных бюджетов – 42,1 млн. рублей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333399"/>
                </a:solidFill>
              </a:rPr>
              <a:t>из внебюджетных источников – 3,1 млн. рублей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8B3F08-832D-4C06-9B54-2D200DA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211" y="712946"/>
            <a:ext cx="66556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 по причине превышения скорости</a:t>
            </a:r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5291"/>
              </p:ext>
            </p:extLst>
          </p:nvPr>
        </p:nvGraphicFramePr>
        <p:xfrm>
          <a:off x="611560" y="1463675"/>
          <a:ext cx="8151440" cy="484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C2174E2F-B189-4BAA-B214-EAF7F753F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7" name="Picture 28">
            <a:extLst>
              <a:ext uri="{FF2B5EF4-FFF2-40B4-BE49-F238E27FC236}">
                <a16:creationId xmlns:a16="http://schemas.microsoft.com/office/drawing/2014/main" id="{633D7AE7-BCD7-4A07-9E51-A6FB9426C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93BA19-0E7E-411D-BD88-7DB7B472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1547664" y="1700808"/>
            <a:ext cx="6768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/>
              <a:t>Обустроено 9 пешеходных переходов</a:t>
            </a:r>
          </a:p>
          <a:p>
            <a:pPr marL="457200" indent="-4572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/>
              <a:t>Выполнены работы на сумму </a:t>
            </a:r>
            <a:r>
              <a:rPr lang="ru-RU" b="1" dirty="0"/>
              <a:t>24 799,8 тыс. </a:t>
            </a:r>
            <a:r>
              <a:rPr lang="ru-RU" b="1" dirty="0" err="1"/>
              <a:t>руб</a:t>
            </a:r>
            <a:r>
              <a:rPr lang="ru-RU" b="1" dirty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764704"/>
            <a:ext cx="8568952" cy="1080120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>
                <a:solidFill>
                  <a:schemeClr val="accent6"/>
                </a:solidFill>
              </a:rPr>
              <a:t>Проектирование и обустройство пешеходных переходов на дорогах регионального значения </a:t>
            </a:r>
          </a:p>
          <a:p>
            <a:pPr algn="ctr" eaLnBrk="0" hangingPunct="0"/>
            <a:r>
              <a:rPr lang="ru-RU" b="1" dirty="0">
                <a:solidFill>
                  <a:schemeClr val="accent6"/>
                </a:solidFill>
              </a:rPr>
              <a:t>подпрограмма № 6 «Повышение безопасности дорожного движения в Архангельской области»</a:t>
            </a:r>
            <a:endParaRPr lang="ru-RU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8" name="Picture 9" descr="\\PONOMAREVEG\Dostup\Норвегия 2017\Фото норвегия 2017\IMG_7355-15-11-16-14-18.jpeg"/>
          <p:cNvPicPr>
            <a:picLocks noChangeAspect="1" noChangeArrowheads="1"/>
          </p:cNvPicPr>
          <p:nvPr/>
        </p:nvPicPr>
        <p:blipFill>
          <a:blip r:embed="rId4" cstate="print"/>
          <a:srcRect b="11504"/>
          <a:stretch>
            <a:fillRect/>
          </a:stretch>
        </p:blipFill>
        <p:spPr bwMode="auto">
          <a:xfrm>
            <a:off x="179512" y="2636912"/>
            <a:ext cx="37480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mydocuments\Desktop\Пешеходники\км 11+118 у школыIMG_14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799" y="4221088"/>
            <a:ext cx="2856313" cy="2142137"/>
          </a:xfrm>
          <a:prstGeom prst="rect">
            <a:avLst/>
          </a:prstGeom>
          <a:noFill/>
        </p:spPr>
      </p:pic>
      <p:pic>
        <p:nvPicPr>
          <p:cNvPr id="1028" name="Picture 4" descr="D:\mydocuments\Desktop\Пешеходники\DSCN61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780928"/>
            <a:ext cx="3707904" cy="2780928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E8BDFC-D9D5-441E-8DCC-A88CDABC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31524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0A726B-F35B-4F30-A272-3DC832FD88AF}"/>
              </a:ext>
            </a:extLst>
          </p:cNvPr>
          <p:cNvSpPr/>
          <p:nvPr/>
        </p:nvSpPr>
        <p:spPr>
          <a:xfrm>
            <a:off x="2958" y="620688"/>
            <a:ext cx="8961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+mn-lt"/>
              </a:rPr>
              <a:t>Мероприятия, выполненные с нарушением плана реализации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4EF335C-131E-4934-8E7F-242D4D7C05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35505" y="980728"/>
          <a:ext cx="9179506" cy="557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19673">
                  <a:extLst>
                    <a:ext uri="{9D8B030D-6E8A-4147-A177-3AD203B41FA5}">
                      <a16:colId xmlns:a16="http://schemas.microsoft.com/office/drawing/2014/main" val="246734840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319564091"/>
                    </a:ext>
                  </a:extLst>
                </a:gridCol>
                <a:gridCol w="1691681">
                  <a:extLst>
                    <a:ext uri="{9D8B030D-6E8A-4147-A177-3AD203B41FA5}">
                      <a16:colId xmlns:a16="http://schemas.microsoft.com/office/drawing/2014/main" val="2531886669"/>
                    </a:ext>
                  </a:extLst>
                </a:gridCol>
              </a:tblGrid>
              <a:tr h="5306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Плановое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Фактическое 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965452"/>
                  </a:ext>
                </a:extLst>
              </a:tr>
              <a:tr h="530643">
                <a:tc>
                  <a:txBody>
                    <a:bodyPr/>
                    <a:lstStyle/>
                    <a:p>
                      <a:r>
                        <a:rPr lang="ru-RU" sz="1800" dirty="0"/>
                        <a:t>Выполнение конкурсных процедур и заключение контрактов на разработку проектной документации </a:t>
                      </a:r>
                    </a:p>
                    <a:p>
                      <a:r>
                        <a:rPr lang="ru-RU" sz="1800" dirty="0"/>
                        <a:t>по двум транспортным развязкам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30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26 сентября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36277"/>
                  </a:ext>
                </a:extLst>
              </a:tr>
              <a:tr h="530643">
                <a:tc>
                  <a:txBody>
                    <a:bodyPr/>
                    <a:lstStyle/>
                    <a:p>
                      <a:r>
                        <a:rPr lang="ru-RU" sz="1800" dirty="0"/>
                        <a:t>Количество приобретенных речных судов для осуществления грузопассажирских перевозок </a:t>
                      </a:r>
                    </a:p>
                    <a:p>
                      <a:r>
                        <a:rPr lang="ru-RU" sz="1800" dirty="0"/>
                        <a:t>на территории Архангельской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88273"/>
                  </a:ext>
                </a:extLst>
              </a:tr>
              <a:tr h="530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Экспертиза проектной документации на строительство (реконструкцию) автомобильной дороги Усть-Ваеньга - </a:t>
                      </a:r>
                      <a:r>
                        <a:rPr lang="ru-RU" sz="1800" dirty="0" err="1"/>
                        <a:t>Осиново</a:t>
                      </a:r>
                      <a:r>
                        <a:rPr lang="ru-RU" sz="1800" dirty="0"/>
                        <a:t> – </a:t>
                      </a:r>
                      <a:r>
                        <a:rPr lang="ru-RU" sz="1800" dirty="0" err="1"/>
                        <a:t>Фалюки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 апреля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29 июня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70573"/>
                  </a:ext>
                </a:extLst>
              </a:tr>
              <a:tr h="530643">
                <a:tc>
                  <a:txBody>
                    <a:bodyPr/>
                    <a:lstStyle/>
                    <a:p>
                      <a:r>
                        <a:rPr lang="ru-RU" sz="1800" dirty="0"/>
                        <a:t>Количество устроенных автобусных остановок </a:t>
                      </a:r>
                    </a:p>
                    <a:p>
                      <a:r>
                        <a:rPr lang="ru-RU" sz="1800" dirty="0"/>
                        <a:t>в рамках обеспечения безопасности движения </a:t>
                      </a:r>
                    </a:p>
                    <a:p>
                      <a:r>
                        <a:rPr lang="ru-RU" sz="1800" dirty="0"/>
                        <a:t>по региональным автомобильным дорогам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35222"/>
                  </a:ext>
                </a:extLst>
              </a:tr>
              <a:tr h="530643">
                <a:tc>
                  <a:txBody>
                    <a:bodyPr/>
                    <a:lstStyle/>
                    <a:p>
                      <a:r>
                        <a:rPr lang="ru-RU" sz="1800" dirty="0"/>
                        <a:t>Площадь полосы отвода автомобильных дорог, приведенных в нормативное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342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288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09632"/>
                  </a:ext>
                </a:extLst>
              </a:tr>
              <a:tr h="530643">
                <a:tc>
                  <a:txBody>
                    <a:bodyPr/>
                    <a:lstStyle/>
                    <a:p>
                      <a:r>
                        <a:rPr lang="ru-RU" sz="1800" dirty="0"/>
                        <a:t>Количество зарегистрированных самоходных машин </a:t>
                      </a:r>
                    </a:p>
                    <a:p>
                      <a:r>
                        <a:rPr lang="ru-RU" sz="1800" dirty="0"/>
                        <a:t>и прицепов к ним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250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228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943040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0845E8-1F4C-4685-AE3D-1A4AC1132B40}"/>
              </a:ext>
            </a:extLst>
          </p:cNvPr>
          <p:cNvSpPr/>
          <p:nvPr/>
        </p:nvSpPr>
        <p:spPr>
          <a:xfrm>
            <a:off x="-44395" y="6449664"/>
            <a:ext cx="914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3399"/>
                </a:solidFill>
              </a:rPr>
              <a:t>Высокая оценка эффективности реализации программы – </a:t>
            </a:r>
            <a:r>
              <a:rPr lang="ru-RU" sz="2400" b="1" dirty="0">
                <a:solidFill>
                  <a:srgbClr val="333399"/>
                </a:solidFill>
              </a:rPr>
              <a:t>91,1 %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406884-D9FB-49A9-9771-76FC6240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692696"/>
            <a:ext cx="8856984" cy="432048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dirty="0">
                <a:solidFill>
                  <a:schemeClr val="accent2"/>
                </a:solidFill>
              </a:rPr>
              <a:t>Приоритетные направления дорожной деятельности на 2018 год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1" y="1628800"/>
            <a:ext cx="85324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реконструкция автомобильной дороги Усть-Ваеньга – </a:t>
            </a:r>
            <a:r>
              <a:rPr lang="ru-RU" dirty="0" err="1"/>
              <a:t>Осиново</a:t>
            </a:r>
            <a:r>
              <a:rPr lang="ru-RU" dirty="0"/>
              <a:t> – </a:t>
            </a:r>
            <a:r>
              <a:rPr lang="ru-RU" dirty="0" err="1"/>
              <a:t>Фалюки</a:t>
            </a:r>
            <a:r>
              <a:rPr lang="ru-RU" dirty="0"/>
              <a:t>, км 43+500 – км 63+000 (1 пусковой комплекс) с вводом 6,3 км в 2019 году; 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ремонт 2,354 км автомобильных дорог, кроме того начало капитального ремонта автомобильной дороги Усть-Вага – </a:t>
            </a:r>
            <a:r>
              <a:rPr lang="ru-RU" dirty="0" err="1"/>
              <a:t>Ядриха</a:t>
            </a:r>
            <a:r>
              <a:rPr lang="ru-RU" dirty="0"/>
              <a:t>, км 237 – км 248, с вводом 11 км в 2019 году;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капитальный ремонт 12 мостов (387,42 п.м.);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обустройство 8 пешеходных переходов;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устройство 9,527 км линий искусственного освещения на участках автомобильных дорог, проходящих через населенные пункты Карпогоры (</a:t>
            </a:r>
            <a:r>
              <a:rPr lang="ru-RU" dirty="0" err="1"/>
              <a:t>Пинежский</a:t>
            </a:r>
            <a:r>
              <a:rPr lang="ru-RU" dirty="0"/>
              <a:t> район), Березник (</a:t>
            </a:r>
            <a:r>
              <a:rPr lang="ru-RU" dirty="0" err="1"/>
              <a:t>Виноградовский</a:t>
            </a:r>
            <a:r>
              <a:rPr lang="ru-RU" dirty="0"/>
              <a:t> район), Холмогоры (Холмогорский район), Шипицыно (</a:t>
            </a:r>
            <a:r>
              <a:rPr lang="ru-RU" dirty="0" err="1"/>
              <a:t>Котласский</a:t>
            </a:r>
            <a:r>
              <a:rPr lang="ru-RU" dirty="0"/>
              <a:t> район);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устройство 2 автоматизированных постов весового контроля;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12D623-DED2-4C0F-93A5-A2470A25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94981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692696"/>
            <a:ext cx="8856984" cy="432048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dirty="0">
                <a:solidFill>
                  <a:schemeClr val="accent2"/>
                </a:solidFill>
              </a:rPr>
              <a:t>Приоритетные направления деятельности в сфере транспорта на 2018 год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7240" y="173158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Предоставление транспортным операторам в сфере водного, воздушного и пригородного ж/д транспорта субсидий на возмещение недополученных доходов, возникающих в результате государственного регулирования тарифов на перевозки пассажиров и багажа:</a:t>
            </a:r>
          </a:p>
          <a:p>
            <a:pPr>
              <a:spcBef>
                <a:spcPts val="1200"/>
              </a:spcBef>
            </a:pPr>
            <a:r>
              <a:rPr lang="ru-RU" dirty="0"/>
              <a:t>- обеспечение доступности соответствующих видов транспорта для 	населения </a:t>
            </a:r>
          </a:p>
          <a:p>
            <a:pPr>
              <a:spcBef>
                <a:spcPts val="1200"/>
              </a:spcBef>
            </a:pPr>
            <a:r>
              <a:rPr lang="ru-RU" dirty="0"/>
              <a:t>- создание баланса между потребителем услуг, заказчиком услуг и 	перевозчиком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Введение в эксплуатацию 2 новых воздушных судов Л-410 УВП-Э20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Введение в эксплуатацию 2 речных судов ледового класса проекта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/>
              <a:t>Обеспечение безопасности дорожного движения на территории региона:</a:t>
            </a:r>
          </a:p>
          <a:p>
            <a:pPr>
              <a:spcBef>
                <a:spcPts val="1200"/>
              </a:spcBef>
            </a:pPr>
            <a:r>
              <a:rPr lang="ru-RU" dirty="0"/>
              <a:t>- развитие системы автоматического контроля/выявления нарушений ПДД – 11 шт.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7CEB59-8DCA-4843-BC8E-B40D8390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49672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2372" y="2420888"/>
            <a:ext cx="8219256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B8565B9-3E8D-4858-A0D0-FFA78A7A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21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</a:rPr>
              <a:t>Финансирование подпрограммы № 1 – 460,5 млн. 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6273305"/>
              </p:ext>
            </p:extLst>
          </p:nvPr>
        </p:nvGraphicFramePr>
        <p:xfrm>
          <a:off x="107504" y="1397000"/>
          <a:ext cx="885698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32F66D-8A1E-4852-973A-A5BE7C01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08520" y="692150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</a:rPr>
              <a:t>Количество перевезенных пассажиров в 2013 – 2017 годах, человек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2BC40D4-B71A-4274-AE6F-84BE11DC92E4}"/>
              </a:ext>
            </a:extLst>
          </p:cNvPr>
          <p:cNvGraphicFramePr/>
          <p:nvPr>
            <p:extLst/>
          </p:nvPr>
        </p:nvGraphicFramePr>
        <p:xfrm>
          <a:off x="27627" y="1473206"/>
          <a:ext cx="4544373" cy="488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A11E4BE-84BA-4DDE-83BF-ED4EE72755C1}"/>
              </a:ext>
            </a:extLst>
          </p:cNvPr>
          <p:cNvGraphicFramePr/>
          <p:nvPr>
            <p:extLst/>
          </p:nvPr>
        </p:nvGraphicFramePr>
        <p:xfrm>
          <a:off x="4564131" y="1500168"/>
          <a:ext cx="4544373" cy="488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5AD078-DE65-4616-AD1E-3B071C90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23353-2BB2-4C8D-88C5-93DA1F2AF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2696"/>
            <a:ext cx="4310738" cy="28229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92150"/>
            <a:ext cx="43107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Развитие инфраструктуры </a:t>
            </a:r>
          </a:p>
          <a:p>
            <a:pPr algn="ctr"/>
            <a:r>
              <a:rPr lang="ru-RU" sz="2400" dirty="0"/>
              <a:t>аэропорта «Соловки»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4404676" y="942662"/>
            <a:ext cx="471601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Транспортная развязка на пересечении ул. Смольный Буян и пр. Обводный Канал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292153-B4FB-4060-949A-9809B95807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12347" r="26039" b="12347"/>
          <a:stretch/>
        </p:blipFill>
        <p:spPr>
          <a:xfrm>
            <a:off x="4386420" y="2150890"/>
            <a:ext cx="4716015" cy="29640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ECB5DF-84E3-47B8-95CE-6F9E20F240A9}"/>
              </a:ext>
            </a:extLst>
          </p:cNvPr>
          <p:cNvSpPr txBox="1"/>
          <p:nvPr/>
        </p:nvSpPr>
        <p:spPr>
          <a:xfrm>
            <a:off x="4318626" y="5417504"/>
            <a:ext cx="43107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Перевозка населения в периоды осеннего ледостава и весеннего ледохода в дельте г. Архангельска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34C60-B6A6-40F4-8570-A877B548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3" name="Picture 2" descr="http://images.aif.ru/007/327/cdda26ada00eeb3cefdbdc00857a7bda.jpg">
            <a:extLst>
              <a:ext uri="{FF2B5EF4-FFF2-40B4-BE49-F238E27FC236}">
                <a16:creationId xmlns:a16="http://schemas.microsoft.com/office/drawing/2014/main" id="{0100A736-6D17-44CC-9C2B-56F718EA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593833"/>
            <a:ext cx="4310737" cy="2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952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Igornp\YandexDisk-PinIgNik\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85" y="1000108"/>
            <a:ext cx="6117565" cy="47149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51AA0-A93D-4808-839E-BAA34A6B46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737" y="980728"/>
            <a:ext cx="1274981" cy="996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74853A-6FF0-45BE-869E-26405FA3F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73826"/>
            <a:ext cx="1274980" cy="487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3857620" y="1052736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Протяженность региональной сети автомобильных дорог  </a:t>
            </a:r>
            <a:r>
              <a:rPr lang="ru-RU" sz="1400" b="1" dirty="0">
                <a:solidFill>
                  <a:srgbClr val="002060"/>
                </a:solidFill>
              </a:rPr>
              <a:t>7682,7 км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 том числе: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1318B-83B2-4EB6-BF78-571E409E704F}"/>
              </a:ext>
            </a:extLst>
          </p:cNvPr>
          <p:cNvSpPr txBox="1"/>
          <p:nvPr/>
        </p:nvSpPr>
        <p:spPr>
          <a:xfrm>
            <a:off x="6357950" y="1711841"/>
            <a:ext cx="127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</a:rPr>
              <a:t>2181,9 км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E712DF-E6C9-416C-B452-D8CB14E4E609}"/>
              </a:ext>
            </a:extLst>
          </p:cNvPr>
          <p:cNvSpPr txBox="1"/>
          <p:nvPr/>
        </p:nvSpPr>
        <p:spPr>
          <a:xfrm>
            <a:off x="6372200" y="4808185"/>
            <a:ext cx="127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</a:rPr>
              <a:t>4809,9 км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691DD9-1984-4D54-86B3-4596E30C6A6C}"/>
              </a:ext>
            </a:extLst>
          </p:cNvPr>
          <p:cNvSpPr txBox="1"/>
          <p:nvPr/>
        </p:nvSpPr>
        <p:spPr>
          <a:xfrm>
            <a:off x="6372200" y="5384249"/>
            <a:ext cx="127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</a:rPr>
              <a:t>690,9 км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8230FE1-3B3B-4CA3-A92E-1CA5D9AC527A}"/>
              </a:ext>
            </a:extLst>
          </p:cNvPr>
          <p:cNvCxnSpPr>
            <a:cxnSpLocks/>
          </p:cNvCxnSpPr>
          <p:nvPr/>
        </p:nvCxnSpPr>
        <p:spPr>
          <a:xfrm flipH="1">
            <a:off x="6444208" y="1988840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2EB1DC0-46E2-4BB1-8FFF-00A0D51C92C2}"/>
              </a:ext>
            </a:extLst>
          </p:cNvPr>
          <p:cNvCxnSpPr>
            <a:cxnSpLocks/>
          </p:cNvCxnSpPr>
          <p:nvPr/>
        </p:nvCxnSpPr>
        <p:spPr>
          <a:xfrm flipH="1">
            <a:off x="6444208" y="5661248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F6E97DE-DBCE-4AD8-A9E8-F486FDE5B073}"/>
              </a:ext>
            </a:extLst>
          </p:cNvPr>
          <p:cNvCxnSpPr>
            <a:cxnSpLocks/>
          </p:cNvCxnSpPr>
          <p:nvPr/>
        </p:nvCxnSpPr>
        <p:spPr>
          <a:xfrm flipH="1">
            <a:off x="6444208" y="5085184"/>
            <a:ext cx="25003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FBB1E07-BBD7-4C85-AFF8-E3511CEFC316}"/>
              </a:ext>
            </a:extLst>
          </p:cNvPr>
          <p:cNvCxnSpPr>
            <a:cxnSpLocks/>
          </p:cNvCxnSpPr>
          <p:nvPr/>
        </p:nvCxnSpPr>
        <p:spPr>
          <a:xfrm>
            <a:off x="7596336" y="947480"/>
            <a:ext cx="21163" cy="48577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7BE11-31FA-4103-85B6-A32551771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080681"/>
            <a:ext cx="1261374" cy="2988446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9" name="Picture 28">
            <a:extLst>
              <a:ext uri="{FF2B5EF4-FFF2-40B4-BE49-F238E27FC236}">
                <a16:creationId xmlns:a16="http://schemas.microsoft.com/office/drawing/2014/main" id="{31AFFCEE-B497-4BE4-BF33-D8AE86D8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904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08705CD-A739-4362-BD58-2AC0B4742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954167"/>
              </p:ext>
            </p:extLst>
          </p:nvPr>
        </p:nvGraphicFramePr>
        <p:xfrm>
          <a:off x="587896" y="1397000"/>
          <a:ext cx="5064224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 descr="\\DIRINVA\dostup\Фотографии - 2015 год\36-48 км\Фото к акту\DSC05534.JPG">
            <a:extLst>
              <a:ext uri="{FF2B5EF4-FFF2-40B4-BE49-F238E27FC236}">
                <a16:creationId xmlns:a16="http://schemas.microsoft.com/office/drawing/2014/main" id="{623242CA-E4BB-4833-8499-4F5C9659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14388"/>
          <a:stretch>
            <a:fillRect/>
          </a:stretch>
        </p:blipFill>
        <p:spPr bwMode="auto">
          <a:xfrm>
            <a:off x="5652120" y="1124744"/>
            <a:ext cx="3140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12" descr="D:\dostup\Фото\Дефекты покрытия\другие фото ям\img-003.jpg">
            <a:extLst>
              <a:ext uri="{FF2B5EF4-FFF2-40B4-BE49-F238E27FC236}">
                <a16:creationId xmlns:a16="http://schemas.microsoft.com/office/drawing/2014/main" id="{BDCE08E2-04E2-4E72-ADF0-C2EA9407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14026"/>
          <a:stretch>
            <a:fillRect/>
          </a:stretch>
        </p:blipFill>
        <p:spPr bwMode="auto">
          <a:xfrm>
            <a:off x="5652120" y="3566675"/>
            <a:ext cx="3140075" cy="20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6" name="Picture 28">
            <a:extLst>
              <a:ext uri="{FF2B5EF4-FFF2-40B4-BE49-F238E27FC236}">
                <a16:creationId xmlns:a16="http://schemas.microsoft.com/office/drawing/2014/main" id="{126F3196-950C-4F33-A524-84CD1584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FC5937E3-390A-4333-BEF5-F36CF9F63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077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6988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24"/>
            <p:cNvSpPr>
              <a:spLocks noChangeArrowheads="1"/>
            </p:cNvSpPr>
            <p:nvPr/>
          </p:nvSpPr>
          <p:spPr bwMode="auto">
            <a:xfrm flipV="1">
              <a:off x="0" y="6381750"/>
              <a:ext cx="9144000" cy="3651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1412" tIns="45706" rIns="91412" bIns="45706" anchor="ctr"/>
            <a:lstStyle/>
            <a:p>
              <a:pPr algn="ctr"/>
              <a:endParaRPr lang="ru-RU" sz="2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9"/>
            <p:cNvSpPr>
              <a:spLocks noChangeArrowheads="1"/>
            </p:cNvSpPr>
            <p:nvPr/>
          </p:nvSpPr>
          <p:spPr bwMode="auto">
            <a:xfrm>
              <a:off x="0" y="6408738"/>
              <a:ext cx="9144000" cy="476250"/>
            </a:xfrm>
            <a:prstGeom prst="rect">
              <a:avLst/>
            </a:prstGeom>
            <a:solidFill>
              <a:srgbClr val="0090CF"/>
            </a:solidFill>
            <a:ln w="9525">
              <a:noFill/>
              <a:miter lim="800000"/>
              <a:headEnd/>
              <a:tailEnd/>
            </a:ln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A9A5D49B-1794-4CB0-A8E8-44FDFF7E6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68" y="1456038"/>
            <a:ext cx="8316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34695933"/>
              </p:ext>
            </p:extLst>
          </p:nvPr>
        </p:nvGraphicFramePr>
        <p:xfrm>
          <a:off x="251520" y="1340768"/>
          <a:ext cx="8892480" cy="473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8858080-6F5D-493F-A870-180EE8DAF9E5}"/>
              </a:ext>
            </a:extLst>
          </p:cNvPr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Архангельской области 2015-2018 годы</a:t>
            </a:r>
          </a:p>
        </p:txBody>
      </p:sp>
    </p:spTree>
    <p:extLst>
      <p:ext uri="{BB962C8B-B14F-4D97-AF65-F5344CB8AC3E}">
        <p14:creationId xmlns:p14="http://schemas.microsoft.com/office/powerpoint/2010/main" val="1820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858080-6F5D-493F-A870-180EE8DAF9E5}"/>
              </a:ext>
            </a:extLst>
          </p:cNvPr>
          <p:cNvSpPr txBox="1"/>
          <p:nvPr/>
        </p:nvSpPr>
        <p:spPr>
          <a:xfrm>
            <a:off x="4143373" y="1115452"/>
            <a:ext cx="453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5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029,59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 descr="D:\mydocuments\Documents\000-Общие для судьи, администрации и пр\презентация_9-расходы 2017-4вар.gif">
            <a:extLst>
              <a:ext uri="{FF2B5EF4-FFF2-40B4-BE49-F238E27FC236}">
                <a16:creationId xmlns:a16="http://schemas.microsoft.com/office/drawing/2014/main" id="{0316F965-FA78-4196-9F71-ACE9C8A6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388908"/>
            <a:ext cx="8208913" cy="427234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4654-BDA2-4495-B6C7-BAA9683E7EC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Picture 28">
            <a:extLst>
              <a:ext uri="{FF2B5EF4-FFF2-40B4-BE49-F238E27FC236}">
                <a16:creationId xmlns:a16="http://schemas.microsoft.com/office/drawing/2014/main" id="{EAD6DC43-A647-4C7F-AF2D-608E7C724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id="{A3185517-21E1-4D98-B7F3-9B2629C2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051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Правительство</Template>
  <TotalTime>5283</TotalTime>
  <Words>1325</Words>
  <Application>Microsoft Office PowerPoint</Application>
  <PresentationFormat>Экран (4:3)</PresentationFormat>
  <Paragraphs>255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</dc:title>
  <dc:creator>ddd</dc:creator>
  <cp:lastModifiedBy>Пунягов Сергей Валерьевич</cp:lastModifiedBy>
  <cp:revision>315</cp:revision>
  <cp:lastPrinted>2018-04-06T09:01:48Z</cp:lastPrinted>
  <dcterms:created xsi:type="dcterms:W3CDTF">2013-03-19T13:16:46Z</dcterms:created>
  <dcterms:modified xsi:type="dcterms:W3CDTF">2018-04-09T15:14:05Z</dcterms:modified>
</cp:coreProperties>
</file>