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sldIdLst>
    <p:sldId id="339" r:id="rId2"/>
    <p:sldId id="316" r:id="rId3"/>
    <p:sldId id="317" r:id="rId4"/>
    <p:sldId id="327" r:id="rId5"/>
    <p:sldId id="328" r:id="rId6"/>
    <p:sldId id="329" r:id="rId7"/>
    <p:sldId id="322" r:id="rId8"/>
    <p:sldId id="330" r:id="rId9"/>
    <p:sldId id="321" r:id="rId10"/>
    <p:sldId id="324" r:id="rId11"/>
    <p:sldId id="323" r:id="rId12"/>
    <p:sldId id="325" r:id="rId13"/>
    <p:sldId id="331" r:id="rId14"/>
    <p:sldId id="333" r:id="rId15"/>
    <p:sldId id="332" r:id="rId16"/>
    <p:sldId id="334" r:id="rId17"/>
    <p:sldId id="335" r:id="rId18"/>
    <p:sldId id="336" r:id="rId19"/>
    <p:sldId id="337" r:id="rId20"/>
    <p:sldId id="338" r:id="rId21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0A22E"/>
    <a:srgbClr val="8A0000"/>
    <a:srgbClr val="FF5B5B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82" autoAdjust="0"/>
    <p:restoredTop sz="92500" autoAdjust="0"/>
  </p:normalViewPr>
  <p:slideViewPr>
    <p:cSldViewPr>
      <p:cViewPr varScale="1">
        <p:scale>
          <a:sx n="67" d="100"/>
          <a:sy n="67" d="100"/>
        </p:scale>
        <p:origin x="-14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Ilya-dns\&#1080;&#1083;&#1100;&#1103;%20&#1089;\&#1056;&#1040;&#1041;&#1054;&#1058;&#1040;\&#1054;&#1073;&#1089;&#1083;&#1077;&#1076;&#1086;&#1074;&#1072;&#1085;&#1080;&#1103;%20&#1084;&#1086;&#1089;&#1090;&#1086;&#1074;\&#1050;&#1040;&#1058;&#1040;&#1051;&#1054;&#1043;%20&#1041;&#1040;&#1047;&#1040;\&#1080;&#1089;&#1093;&#1086;&#1076;&#1085;&#1099;&#1077;%20&#1076;&#1072;&#1085;&#1085;&#1099;&#1077;\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Не соответствует транспортно-эксплуатационному состоянию</c:v>
                </c:pt>
              </c:strCache>
            </c:strRef>
          </c:tx>
          <c:spPr>
            <a:solidFill>
              <a:srgbClr val="FF3300"/>
            </a:solidFill>
            <a:ln>
              <a:noFill/>
            </a:ln>
            <a:effectLst/>
            <a:sp3d/>
          </c:spPr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90.2</c:v>
                </c:pt>
                <c:pt idx="1">
                  <c:v>89.2</c:v>
                </c:pt>
                <c:pt idx="2">
                  <c:v>88.2</c:v>
                </c:pt>
                <c:pt idx="3">
                  <c:v>86.2</c:v>
                </c:pt>
                <c:pt idx="4">
                  <c:v>85.6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DD2-4428-BC44-22C13582B0E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Соответствует транспортно-эксплуатационному состоянию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10.4</c:v>
                </c:pt>
                <c:pt idx="1">
                  <c:v>11.8</c:v>
                </c:pt>
                <c:pt idx="2">
                  <c:v>12.4</c:v>
                </c:pt>
                <c:pt idx="3">
                  <c:v>13.8</c:v>
                </c:pt>
                <c:pt idx="4">
                  <c:v>14.4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DD2-4428-BC44-22C13582B0EB}"/>
            </c:ext>
          </c:extLst>
        </c:ser>
        <c:shape val="box"/>
        <c:axId val="122665600"/>
        <c:axId val="122667392"/>
        <c:axId val="0"/>
      </c:bar3DChart>
      <c:catAx>
        <c:axId val="1226656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2667392"/>
        <c:crosses val="autoZero"/>
        <c:auto val="1"/>
        <c:lblAlgn val="ctr"/>
        <c:lblOffset val="100"/>
      </c:catAx>
      <c:valAx>
        <c:axId val="122667392"/>
        <c:scaling>
          <c:orientation val="minMax"/>
          <c:min val="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2665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8106434972580987E-3"/>
          <c:y val="0.8117543447627994"/>
          <c:w val="0.99556612979981951"/>
          <c:h val="0.1683615155785186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Лист1!$A$7</c:f>
              <c:strCache>
                <c:ptCount val="1"/>
                <c:pt idx="0">
                  <c:v>Хорошее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130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BEB-4A7F-B78F-DA74CFC33336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Лист1!$B$6:$F$6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Лист1!$B$7:$F$7</c:f>
              <c:numCache>
                <c:formatCode>General</c:formatCode>
                <c:ptCount val="5"/>
                <c:pt idx="0">
                  <c:v>138</c:v>
                </c:pt>
                <c:pt idx="1">
                  <c:v>148</c:v>
                </c:pt>
                <c:pt idx="2">
                  <c:v>160</c:v>
                </c:pt>
                <c:pt idx="3">
                  <c:v>165</c:v>
                </c:pt>
                <c:pt idx="4">
                  <c:v>175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BEB-4A7F-B78F-DA74CFC33336}"/>
            </c:ext>
          </c:extLst>
        </c:ser>
        <c:ser>
          <c:idx val="1"/>
          <c:order val="1"/>
          <c:tx>
            <c:strRef>
              <c:f>Лист1!$A$8</c:f>
              <c:strCache>
                <c:ptCount val="1"/>
                <c:pt idx="0">
                  <c:v>Удовлетворительное</c:v>
                </c:pt>
              </c:strCache>
            </c:strRef>
          </c:tx>
          <c:spPr>
            <a:solidFill>
              <a:srgbClr val="FFFF0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Лист1!$B$6:$F$6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Лист1!$B$8:$F$8</c:f>
              <c:numCache>
                <c:formatCode>General</c:formatCode>
                <c:ptCount val="5"/>
                <c:pt idx="0">
                  <c:v>319</c:v>
                </c:pt>
                <c:pt idx="1">
                  <c:v>313</c:v>
                </c:pt>
                <c:pt idx="2">
                  <c:v>304</c:v>
                </c:pt>
                <c:pt idx="3">
                  <c:v>299</c:v>
                </c:pt>
                <c:pt idx="4">
                  <c:v>289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BEB-4A7F-B78F-DA74CFC33336}"/>
            </c:ext>
          </c:extLst>
        </c:ser>
        <c:ser>
          <c:idx val="2"/>
          <c:order val="2"/>
          <c:tx>
            <c:strRef>
              <c:f>Лист1!$A$9</c:f>
              <c:strCache>
                <c:ptCount val="1"/>
                <c:pt idx="0">
                  <c:v>Неудовлетворительное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4"/>
              <c:layout>
                <c:manualLayout>
                  <c:x val="0"/>
                  <c:y val="-1.346801346801353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EB-4A7F-B78F-DA74CFC33336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Лист1!$B$6:$F$6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Лист1!$B$9:$F$9</c:f>
              <c:numCache>
                <c:formatCode>General</c:formatCode>
                <c:ptCount val="5"/>
                <c:pt idx="0">
                  <c:v>182</c:v>
                </c:pt>
                <c:pt idx="1">
                  <c:v>167</c:v>
                </c:pt>
                <c:pt idx="2">
                  <c:v>151</c:v>
                </c:pt>
                <c:pt idx="3">
                  <c:v>149</c:v>
                </c:pt>
                <c:pt idx="4">
                  <c:v>137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BEB-4A7F-B78F-DA74CFC33336}"/>
            </c:ext>
          </c:extLst>
        </c:ser>
        <c:ser>
          <c:idx val="3"/>
          <c:order val="3"/>
          <c:tx>
            <c:strRef>
              <c:f>Лист1!$A$10</c:f>
              <c:strCache>
                <c:ptCount val="1"/>
                <c:pt idx="0">
                  <c:v>Аварийное</c:v>
                </c:pt>
              </c:strCache>
            </c:strRef>
          </c:tx>
          <c:spPr>
            <a:solidFill>
              <a:srgbClr val="FF000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Лист1!$B$6:$F$6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Лист1!$B$10:$F$10</c:f>
              <c:numCache>
                <c:formatCode>General</c:formatCode>
                <c:ptCount val="5"/>
                <c:pt idx="0">
                  <c:v>32</c:v>
                </c:pt>
                <c:pt idx="1">
                  <c:v>31</c:v>
                </c:pt>
                <c:pt idx="2">
                  <c:v>21</c:v>
                </c:pt>
                <c:pt idx="3">
                  <c:v>20</c:v>
                </c:pt>
                <c:pt idx="4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BEB-4A7F-B78F-DA74CFC33336}"/>
            </c:ext>
          </c:extLst>
        </c:ser>
        <c:gapWidth val="196"/>
        <c:overlap val="-40"/>
        <c:axId val="82673664"/>
        <c:axId val="82675200"/>
      </c:barChart>
      <c:catAx>
        <c:axId val="82673664"/>
        <c:scaling>
          <c:orientation val="minMax"/>
        </c:scaling>
        <c:axPos val="b"/>
        <c:numFmt formatCode="General" sourceLinked="1"/>
        <c:tickLblPos val="nextTo"/>
        <c:crossAx val="82675200"/>
        <c:crosses val="autoZero"/>
        <c:auto val="1"/>
        <c:lblAlgn val="ctr"/>
        <c:lblOffset val="100"/>
      </c:catAx>
      <c:valAx>
        <c:axId val="82675200"/>
        <c:scaling>
          <c:orientation val="minMax"/>
        </c:scaling>
        <c:axPos val="l"/>
        <c:majorGridlines/>
        <c:numFmt formatCode="General" sourceLinked="1"/>
        <c:tickLblPos val="nextTo"/>
        <c:crossAx val="82673664"/>
        <c:crosses val="autoZero"/>
        <c:crossBetween val="between"/>
      </c:valAx>
    </c:plotArea>
    <c:legend>
      <c:legendPos val="b"/>
      <c:layout/>
    </c:legend>
    <c:plotVisOnly val="1"/>
    <c:dispBlanksAs val="gap"/>
  </c:chart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160" cy="501576"/>
          </a:xfrm>
          <a:prstGeom prst="rect">
            <a:avLst/>
          </a:prstGeom>
        </p:spPr>
        <p:txBody>
          <a:bodyPr vert="horz" lIns="93159" tIns="46580" rIns="93159" bIns="4658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363" y="0"/>
            <a:ext cx="2984160" cy="501576"/>
          </a:xfrm>
          <a:prstGeom prst="rect">
            <a:avLst/>
          </a:prstGeom>
        </p:spPr>
        <p:txBody>
          <a:bodyPr vert="horz" lIns="93159" tIns="46580" rIns="93159" bIns="46580" rtlCol="0"/>
          <a:lstStyle>
            <a:lvl1pPr algn="r">
              <a:defRPr sz="1200"/>
            </a:lvl1pPr>
          </a:lstStyle>
          <a:p>
            <a:fld id="{4D28FFD9-44CC-4D05-9571-6A6417D68B42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9" tIns="46580" rIns="93159" bIns="4658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653" y="4759362"/>
            <a:ext cx="5510858" cy="4509375"/>
          </a:xfrm>
          <a:prstGeom prst="rect">
            <a:avLst/>
          </a:prstGeom>
        </p:spPr>
        <p:txBody>
          <a:bodyPr vert="horz" lIns="93159" tIns="46580" rIns="93159" bIns="4658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122"/>
            <a:ext cx="2984160" cy="501575"/>
          </a:xfrm>
          <a:prstGeom prst="rect">
            <a:avLst/>
          </a:prstGeom>
        </p:spPr>
        <p:txBody>
          <a:bodyPr vert="horz" lIns="93159" tIns="46580" rIns="93159" bIns="4658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363" y="9517122"/>
            <a:ext cx="2984160" cy="501575"/>
          </a:xfrm>
          <a:prstGeom prst="rect">
            <a:avLst/>
          </a:prstGeom>
        </p:spPr>
        <p:txBody>
          <a:bodyPr vert="horz" lIns="93159" tIns="46580" rIns="93159" bIns="46580" rtlCol="0" anchor="b"/>
          <a:lstStyle>
            <a:lvl1pPr algn="r">
              <a:defRPr sz="1200"/>
            </a:lvl1pPr>
          </a:lstStyle>
          <a:p>
            <a:fld id="{20E0F720-161F-4262-8750-8240FBAF85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0F720-161F-4262-8750-8240FBAF85D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4FFC8-418F-4D9E-B18A-B72F0DD881E2}" type="datetime1">
              <a:rPr lang="ru-RU" smtClean="0"/>
              <a:pPr/>
              <a:t>13.12.2017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D694654-BDA2-4495-B6C7-BAA9683E7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EDF8-CBDC-48D3-AF97-C3669F785FDB}" type="datetime1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4654-BDA2-4495-B6C7-BAA9683E7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792D-0CA3-4A94-B575-A2B1A11B4C95}" type="datetime1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4654-BDA2-4495-B6C7-BAA9683E7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7E2CD-4322-4F6C-8500-FB6DE1061B3B}" type="datetime1">
              <a:rPr lang="ru-RU" smtClean="0"/>
              <a:pPr/>
              <a:t>13.12.2017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D694654-BDA2-4495-B6C7-BAA9683E7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9B43-9420-4884-9E26-323FCBB5340B}" type="datetime1">
              <a:rPr lang="ru-RU" smtClean="0"/>
              <a:pPr/>
              <a:t>13.12.2017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4654-BDA2-4495-B6C7-BAA9683E7E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31779-D1E1-411E-979F-E37484AB4244}" type="datetime1">
              <a:rPr lang="ru-RU" smtClean="0"/>
              <a:pPr/>
              <a:t>13.12.2017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4654-BDA2-4495-B6C7-BAA9683E7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BB2EF-1ED2-43D1-A228-FB748912D38E}" type="datetime1">
              <a:rPr lang="ru-RU" smtClean="0"/>
              <a:pPr/>
              <a:t>13.12.2017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D694654-BDA2-4495-B6C7-BAA9683E7E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A83B-0782-43CD-A848-34D01F2C52E4}" type="datetime1">
              <a:rPr lang="ru-RU" smtClean="0"/>
              <a:pPr/>
              <a:t>13.12.2017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4654-BDA2-4495-B6C7-BAA9683E7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5852-DC01-4166-8A4A-A71603AE67C1}" type="datetime1">
              <a:rPr lang="ru-RU" smtClean="0"/>
              <a:pPr/>
              <a:t>13.12.2017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4654-BDA2-4495-B6C7-BAA9683E7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F3FE1-221F-407F-B5DD-E960215D1FD0}" type="datetime1">
              <a:rPr lang="ru-RU" smtClean="0"/>
              <a:pPr/>
              <a:t>13.12.2017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4654-BDA2-4495-B6C7-BAA9683E7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8F442-4249-47FD-BB83-B139448C4F4E}" type="datetime1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4654-BDA2-4495-B6C7-BAA9683E7E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CE4F781-5722-4C7B-A893-4E3C820F3BBF}" type="datetime1">
              <a:rPr lang="ru-RU" smtClean="0"/>
              <a:pPr/>
              <a:t>13.12.2017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D694654-BDA2-4495-B6C7-BAA9683E7E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3.png"/><Relationship Id="rId7" Type="http://schemas.openxmlformats.org/officeDocument/2006/relationships/image" Target="../media/image4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23.jpeg"/><Relationship Id="rId10" Type="http://schemas.openxmlformats.org/officeDocument/2006/relationships/image" Target="../media/image47.jpeg"/><Relationship Id="rId4" Type="http://schemas.openxmlformats.org/officeDocument/2006/relationships/image" Target="../media/image4.jpeg"/><Relationship Id="rId9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gif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51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chart" Target="../charts/char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chart" Target="../charts/char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4.jpe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3.png"/><Relationship Id="rId7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18" Type="http://schemas.openxmlformats.org/officeDocument/2006/relationships/image" Target="../media/image39.jpeg"/><Relationship Id="rId3" Type="http://schemas.openxmlformats.org/officeDocument/2006/relationships/image" Target="../media/image3.pn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17" Type="http://schemas.openxmlformats.org/officeDocument/2006/relationships/image" Target="../media/image38.jpeg"/><Relationship Id="rId2" Type="http://schemas.openxmlformats.org/officeDocument/2006/relationships/image" Target="../media/image5.jpeg"/><Relationship Id="rId16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3.jpeg"/><Relationship Id="rId15" Type="http://schemas.openxmlformats.org/officeDocument/2006/relationships/image" Target="../media/image36.jpeg"/><Relationship Id="rId10" Type="http://schemas.openxmlformats.org/officeDocument/2006/relationships/image" Target="../media/image31.jpeg"/><Relationship Id="rId4" Type="http://schemas.openxmlformats.org/officeDocument/2006/relationships/image" Target="../media/image4.jpe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95536" y="-531439"/>
            <a:ext cx="8352928" cy="692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n-US" sz="3600" b="1" dirty="0">
              <a:solidFill>
                <a:srgbClr val="FF52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200"/>
              </a:spcAft>
            </a:pPr>
            <a:endParaRPr lang="ru-RU" sz="3600" b="1" dirty="0">
              <a:solidFill>
                <a:srgbClr val="FF52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200"/>
              </a:spcAft>
            </a:pPr>
            <a:endParaRPr lang="ru-RU" sz="3600" b="1" dirty="0">
              <a:solidFill>
                <a:srgbClr val="FF52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200"/>
              </a:spcAft>
            </a:pPr>
            <a:endParaRPr lang="ru-RU" sz="3600" b="1" dirty="0">
              <a:solidFill>
                <a:srgbClr val="FF52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200"/>
              </a:spcAft>
            </a:pP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Дорожное  хозяйство</a:t>
            </a:r>
          </a:p>
          <a:p>
            <a:pPr algn="ctr">
              <a:spcAft>
                <a:spcPts val="1200"/>
              </a:spcAft>
            </a:pP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Архангельской области</a:t>
            </a:r>
          </a:p>
          <a:p>
            <a:pPr algn="ctr">
              <a:spcBef>
                <a:spcPct val="50000"/>
              </a:spcBef>
            </a:pPr>
            <a:endParaRPr lang="ru-RU" sz="3600" b="1" dirty="0">
              <a:solidFill>
                <a:srgbClr val="FF52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ru-RU" sz="3600" b="1" dirty="0">
              <a:solidFill>
                <a:srgbClr val="FF52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ru-RU" sz="3600" dirty="0">
              <a:solidFill>
                <a:srgbClr val="FF52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4008" y="4322398"/>
            <a:ext cx="43577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Пинаев Игорь Николаевич </a:t>
            </a:r>
          </a:p>
          <a:p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директор ГКУ Архангельской области «Дорожное агентство «Архангельскавтодор»</a:t>
            </a:r>
            <a:endParaRPr lang="ru-RU" sz="1400" i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00100" y="285728"/>
            <a:ext cx="6286544" cy="571504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0"/>
                </a:schemeClr>
              </a:gs>
              <a:gs pos="50000">
                <a:srgbClr val="00B0F0">
                  <a:alpha val="30000"/>
                </a:srgb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ru-RU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2" name="Picture 205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285728"/>
            <a:ext cx="150019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C:\Users\Igornp\YandexDisk-PinIgNik\герб област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1" y="214292"/>
            <a:ext cx="642942" cy="71834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43608" y="260648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ГКУ Архангельской области </a:t>
            </a:r>
            <a:endParaRPr lang="en-US" b="1" dirty="0" smtClean="0">
              <a:solidFill>
                <a:srgbClr val="002060"/>
              </a:solidFill>
              <a:latin typeface="Arial Narrow" pitchFamily="34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«Дорожное агентство «</a:t>
            </a:r>
            <a:r>
              <a:rPr lang="ru-RU" b="1" dirty="0" err="1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Архангельскавтодор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»</a:t>
            </a:r>
            <a:endParaRPr lang="ru-RU" sz="1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9" name="Picture 5" descr="C:\Users\Igornp\YandexDisk-PinIgNik\дорога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3" y="5857892"/>
            <a:ext cx="8715436" cy="561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000100" y="285728"/>
            <a:ext cx="6286544" cy="571504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0"/>
                </a:schemeClr>
              </a:gs>
              <a:gs pos="50000">
                <a:srgbClr val="00B0F0">
                  <a:alpha val="30000"/>
                </a:srgb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Объекты ремонта и капитального ремонта </a:t>
            </a:r>
            <a:endParaRPr lang="en-US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algn="ctr" eaLnBrk="0" hangingPunct="0"/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автомобильных 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дорог в 2017 году</a:t>
            </a:r>
          </a:p>
        </p:txBody>
      </p:sp>
      <p:pic>
        <p:nvPicPr>
          <p:cNvPr id="17413" name="Picture 5" descr="C:\Users\Igornp\YandexDisk-PinIgNik\дорога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5857892"/>
            <a:ext cx="8715436" cy="561952"/>
          </a:xfrm>
          <a:prstGeom prst="rect">
            <a:avLst/>
          </a:prstGeom>
          <a:noFill/>
        </p:spPr>
      </p:pic>
      <p:pic>
        <p:nvPicPr>
          <p:cNvPr id="11" name="Picture 205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285728"/>
            <a:ext cx="150019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C:\Users\Igornp\YandexDisk-PinIgNik\герб област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1" y="214292"/>
            <a:ext cx="642942" cy="718340"/>
          </a:xfrm>
          <a:prstGeom prst="rect">
            <a:avLst/>
          </a:prstGeom>
          <a:noFill/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375FB43-E290-4517-AFDC-21335E5F015B}"/>
              </a:ext>
            </a:extLst>
          </p:cNvPr>
          <p:cNvSpPr/>
          <p:nvPr/>
        </p:nvSpPr>
        <p:spPr>
          <a:xfrm>
            <a:off x="502939" y="1052736"/>
            <a:ext cx="772666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2017 году устроено:</a:t>
            </a:r>
          </a:p>
          <a:p>
            <a:pPr algn="just"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автобусных остановок;</a:t>
            </a:r>
          </a:p>
          <a:p>
            <a:pPr lvl="6" algn="just">
              <a:defRPr/>
            </a:pP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6" algn="just">
              <a:defRPr/>
            </a:pP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6" algn="just"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пешеходных переходов;</a:t>
            </a:r>
          </a:p>
          <a:p>
            <a:pPr algn="just">
              <a:buFont typeface="Arial" charset="0"/>
              <a:buChar char="•"/>
              <a:defRPr/>
            </a:pP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  <a:defRPr/>
            </a:pP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8" algn="just">
              <a:buFont typeface="Arial" charset="0"/>
              <a:buChar char="•"/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	   10,95 км линий        		    искусственного 		    освещения</a:t>
            </a:r>
          </a:p>
          <a:p>
            <a:pPr lvl="8" algn="just">
              <a:buFont typeface="Arial" charset="0"/>
              <a:buChar char="•"/>
              <a:defRPr/>
            </a:pP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8" algn="just">
              <a:buFont typeface="Arial" charset="0"/>
              <a:buChar char="•"/>
              <a:defRPr/>
            </a:pP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8" algn="just">
              <a:buFont typeface="Arial" charset="0"/>
              <a:buChar char="•"/>
              <a:defRPr/>
            </a:pP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8" algn="just">
              <a:buFont typeface="Arial" charset="0"/>
              <a:buChar char="•"/>
              <a:defRPr/>
            </a:pP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Documents and Settings\eugeneal\Рабочий стол\фото ремонты 2017\пеш пер чер.jpg">
            <a:extLst>
              <a:ext uri="{FF2B5EF4-FFF2-40B4-BE49-F238E27FC236}">
                <a16:creationId xmlns:a16="http://schemas.microsoft.com/office/drawing/2014/main" xmlns="" id="{E0E11C2B-71D0-4E1A-B1F0-2FE003E4E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24940" y="2636912"/>
            <a:ext cx="2787220" cy="1672332"/>
          </a:xfrm>
          <a:prstGeom prst="rect">
            <a:avLst/>
          </a:prstGeom>
          <a:noFill/>
        </p:spPr>
      </p:pic>
      <p:pic>
        <p:nvPicPr>
          <p:cNvPr id="10" name="Picture 6" descr="\\PONOMAREVEG\Dostup\Норвегия 2017\Фото норвегия 2017\IMG_0152.JPG">
            <a:extLst>
              <a:ext uri="{FF2B5EF4-FFF2-40B4-BE49-F238E27FC236}">
                <a16:creationId xmlns:a16="http://schemas.microsoft.com/office/drawing/2014/main" xmlns="" id="{41A1BB25-B2BB-49A7-9370-29E4FCBF7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b="11546"/>
          <a:stretch>
            <a:fillRect/>
          </a:stretch>
        </p:blipFill>
        <p:spPr bwMode="auto">
          <a:xfrm>
            <a:off x="502939" y="1722930"/>
            <a:ext cx="2520280" cy="167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Documents and Settings\eugeneal\Рабочий стол\фото ремонты 2017\освещение Окт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3933056"/>
            <a:ext cx="2390008" cy="1792506"/>
          </a:xfrm>
          <a:prstGeom prst="rect">
            <a:avLst/>
          </a:prstGeom>
          <a:noFill/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4654-BDA2-4495-B6C7-BAA9683E7EC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927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000100" y="285728"/>
            <a:ext cx="6286544" cy="571504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0"/>
                </a:schemeClr>
              </a:gs>
              <a:gs pos="50000">
                <a:srgbClr val="00B0F0">
                  <a:alpha val="30000"/>
                </a:srgb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Основные работы выполненные по летнему </a:t>
            </a:r>
          </a:p>
          <a:p>
            <a:pPr algn="ctr" eaLnBrk="0" hangingPunct="0"/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содержанию автомобильных дорог в 2017 году</a:t>
            </a:r>
          </a:p>
        </p:txBody>
      </p:sp>
      <p:pic>
        <p:nvPicPr>
          <p:cNvPr id="17413" name="Picture 5" descr="C:\Users\Igornp\YandexDisk-PinIgNik\дорога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5857892"/>
            <a:ext cx="8715436" cy="561952"/>
          </a:xfrm>
          <a:prstGeom prst="rect">
            <a:avLst/>
          </a:prstGeom>
          <a:noFill/>
        </p:spPr>
      </p:pic>
      <p:pic>
        <p:nvPicPr>
          <p:cNvPr id="11" name="Picture 205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285728"/>
            <a:ext cx="150019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C:\Users\Igornp\YandexDisk-PinIgNik\герб област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1" y="214292"/>
            <a:ext cx="642942" cy="71834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6C625BD-57E1-41BA-A4CD-818F7EF11981}"/>
              </a:ext>
            </a:extLst>
          </p:cNvPr>
          <p:cNvSpPr txBox="1"/>
          <p:nvPr/>
        </p:nvSpPr>
        <p:spPr>
          <a:xfrm>
            <a:off x="285720" y="1357298"/>
            <a:ext cx="8501122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/>
              <a:t>Восстановление изношенных а/б покрытий – 67 км;</a:t>
            </a:r>
          </a:p>
          <a:p>
            <a:endParaRPr lang="ru-RU" sz="1900" dirty="0"/>
          </a:p>
          <a:p>
            <a:r>
              <a:rPr lang="ru-RU" sz="1900" dirty="0"/>
              <a:t>Разрубка полосы отвода – 350 га;</a:t>
            </a:r>
          </a:p>
          <a:p>
            <a:endParaRPr lang="ru-RU" sz="1900" dirty="0"/>
          </a:p>
          <a:p>
            <a:r>
              <a:rPr lang="ru-RU" sz="1900" dirty="0"/>
              <a:t>Установка дорожных знаков – 9 400 шт.;</a:t>
            </a:r>
          </a:p>
          <a:p>
            <a:endParaRPr lang="ru-RU" sz="1900" dirty="0"/>
          </a:p>
          <a:p>
            <a:r>
              <a:rPr lang="ru-RU" sz="1900" dirty="0"/>
              <a:t>Установка и замена барьерных ограждений – 18 520 </a:t>
            </a:r>
            <a:r>
              <a:rPr lang="ru-RU" sz="1900" dirty="0" err="1"/>
              <a:t>п.м</a:t>
            </a:r>
            <a:r>
              <a:rPr lang="ru-RU" sz="1900" dirty="0"/>
              <a:t>.;</a:t>
            </a:r>
          </a:p>
          <a:p>
            <a:endParaRPr lang="ru-RU" sz="1900" dirty="0"/>
          </a:p>
          <a:p>
            <a:r>
              <a:rPr lang="ru-RU" sz="1900" dirty="0"/>
              <a:t>Обеспыливание участков дорог  - 72 км;</a:t>
            </a:r>
          </a:p>
          <a:p>
            <a:endParaRPr lang="ru-RU" sz="1900" dirty="0"/>
          </a:p>
          <a:p>
            <a:r>
              <a:rPr lang="ru-RU" sz="1900" dirty="0"/>
              <a:t>Горизонтальная дорожная разметка  общей протяженностью – 3 038 км;</a:t>
            </a:r>
          </a:p>
          <a:p>
            <a:endParaRPr lang="ru-RU" sz="1900" dirty="0"/>
          </a:p>
          <a:p>
            <a:r>
              <a:rPr lang="ru-RU" sz="1900" dirty="0"/>
              <a:t>Организована работа 10 бесплатных паромных (понтонных) переправ.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4654-BDA2-4495-B6C7-BAA9683E7EC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642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000100" y="285728"/>
            <a:ext cx="6286544" cy="571504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0"/>
                </a:schemeClr>
              </a:gs>
              <a:gs pos="50000">
                <a:srgbClr val="00B0F0">
                  <a:alpha val="30000"/>
                </a:srgb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Участки восстановления асфальтобетонного покрытия </a:t>
            </a:r>
          </a:p>
        </p:txBody>
      </p:sp>
      <p:pic>
        <p:nvPicPr>
          <p:cNvPr id="17413" name="Picture 5" descr="C:\Users\Igornp\YandexDisk-PinIgNik\дорога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5857892"/>
            <a:ext cx="8715436" cy="561952"/>
          </a:xfrm>
          <a:prstGeom prst="rect">
            <a:avLst/>
          </a:prstGeom>
          <a:noFill/>
        </p:spPr>
      </p:pic>
      <p:pic>
        <p:nvPicPr>
          <p:cNvPr id="11" name="Picture 205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285728"/>
            <a:ext cx="150019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C:\Users\Igornp\YandexDisk-PinIgNik\герб област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1" y="214292"/>
            <a:ext cx="642942" cy="718340"/>
          </a:xfrm>
          <a:prstGeom prst="rect">
            <a:avLst/>
          </a:prstGeom>
          <a:noFill/>
        </p:spPr>
      </p:pic>
      <p:pic>
        <p:nvPicPr>
          <p:cNvPr id="22" name="Picture 56" descr="C:\Documents and Settings\eugenegp\Рабочий стол\Кудинов\Карта зелёные дороги.jpg"/>
          <p:cNvPicPr>
            <a:picLocks noChangeAspect="1" noChangeArrowheads="1"/>
          </p:cNvPicPr>
          <p:nvPr/>
        </p:nvPicPr>
        <p:blipFill>
          <a:blip r:embed="rId5" cstate="print"/>
          <a:srcRect t="9167"/>
          <a:stretch>
            <a:fillRect/>
          </a:stretch>
        </p:blipFill>
        <p:spPr bwMode="auto">
          <a:xfrm>
            <a:off x="1260670" y="857232"/>
            <a:ext cx="6383164" cy="495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Прямая со стрелкой 22"/>
          <p:cNvCxnSpPr>
            <a:stCxn id="31" idx="3"/>
            <a:endCxn id="27" idx="1"/>
          </p:cNvCxnSpPr>
          <p:nvPr/>
        </p:nvCxnSpPr>
        <p:spPr>
          <a:xfrm>
            <a:off x="1953259" y="2787560"/>
            <a:ext cx="2043714" cy="1847378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9"/>
          <p:cNvSpPr txBox="1">
            <a:spLocks noChangeArrowheads="1"/>
          </p:cNvSpPr>
          <p:nvPr/>
        </p:nvSpPr>
        <p:spPr bwMode="auto">
          <a:xfrm>
            <a:off x="7429519" y="1830963"/>
            <a:ext cx="1460481" cy="169277"/>
          </a:xfrm>
          <a:prstGeom prst="rect">
            <a:avLst/>
          </a:prstGeom>
          <a:solidFill>
            <a:srgbClr val="FF0000"/>
          </a:solidFill>
          <a:ln w="19050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Calibri" pitchFamily="34" charset="0"/>
              </a:rPr>
              <a:t>Верхняя Тойма 1,8 км</a:t>
            </a:r>
          </a:p>
        </p:txBody>
      </p:sp>
      <p:sp>
        <p:nvSpPr>
          <p:cNvPr id="25" name="Полилиния 24"/>
          <p:cNvSpPr/>
          <p:nvPr/>
        </p:nvSpPr>
        <p:spPr bwMode="auto">
          <a:xfrm rot="20521037" flipH="1" flipV="1">
            <a:off x="4810450" y="4969175"/>
            <a:ext cx="45719" cy="145788"/>
          </a:xfrm>
          <a:custGeom>
            <a:avLst/>
            <a:gdLst>
              <a:gd name="connsiteX0" fmla="*/ 0 w 66675"/>
              <a:gd name="connsiteY0" fmla="*/ 21432 h 21432"/>
              <a:gd name="connsiteX1" fmla="*/ 66675 w 66675"/>
              <a:gd name="connsiteY1" fmla="*/ 0 h 21432"/>
              <a:gd name="connsiteX2" fmla="*/ 66675 w 66675"/>
              <a:gd name="connsiteY2" fmla="*/ 0 h 21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" h="21432">
                <a:moveTo>
                  <a:pt x="0" y="21432"/>
                </a:moveTo>
                <a:lnTo>
                  <a:pt x="66675" y="0"/>
                </a:lnTo>
                <a:lnTo>
                  <a:pt x="66675" y="0"/>
                </a:ln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" name="Полилиния 25"/>
          <p:cNvSpPr/>
          <p:nvPr/>
        </p:nvSpPr>
        <p:spPr bwMode="auto">
          <a:xfrm rot="20521037" flipH="1" flipV="1">
            <a:off x="4870988" y="4759478"/>
            <a:ext cx="73315" cy="61123"/>
          </a:xfrm>
          <a:custGeom>
            <a:avLst/>
            <a:gdLst>
              <a:gd name="connsiteX0" fmla="*/ 0 w 66675"/>
              <a:gd name="connsiteY0" fmla="*/ 21432 h 21432"/>
              <a:gd name="connsiteX1" fmla="*/ 66675 w 66675"/>
              <a:gd name="connsiteY1" fmla="*/ 0 h 21432"/>
              <a:gd name="connsiteX2" fmla="*/ 66675 w 66675"/>
              <a:gd name="connsiteY2" fmla="*/ 0 h 21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" h="21432">
                <a:moveTo>
                  <a:pt x="0" y="21432"/>
                </a:moveTo>
                <a:lnTo>
                  <a:pt x="66675" y="0"/>
                </a:lnTo>
                <a:lnTo>
                  <a:pt x="66675" y="0"/>
                </a:ln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7" name="Полилиния 26"/>
          <p:cNvSpPr/>
          <p:nvPr/>
        </p:nvSpPr>
        <p:spPr bwMode="auto">
          <a:xfrm rot="19966111" flipH="1">
            <a:off x="4008074" y="4616740"/>
            <a:ext cx="64030" cy="64027"/>
          </a:xfrm>
          <a:custGeom>
            <a:avLst/>
            <a:gdLst>
              <a:gd name="connsiteX0" fmla="*/ 0 w 66675"/>
              <a:gd name="connsiteY0" fmla="*/ 21432 h 21432"/>
              <a:gd name="connsiteX1" fmla="*/ 66675 w 66675"/>
              <a:gd name="connsiteY1" fmla="*/ 0 h 21432"/>
              <a:gd name="connsiteX2" fmla="*/ 66675 w 66675"/>
              <a:gd name="connsiteY2" fmla="*/ 0 h 21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" h="21432">
                <a:moveTo>
                  <a:pt x="0" y="21432"/>
                </a:moveTo>
                <a:lnTo>
                  <a:pt x="66675" y="0"/>
                </a:lnTo>
                <a:lnTo>
                  <a:pt x="66675" y="0"/>
                </a:ln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" name="Полилиния 27"/>
          <p:cNvSpPr/>
          <p:nvPr/>
        </p:nvSpPr>
        <p:spPr bwMode="auto">
          <a:xfrm rot="20521037" flipV="1">
            <a:off x="5400811" y="3762915"/>
            <a:ext cx="45719" cy="53627"/>
          </a:xfrm>
          <a:custGeom>
            <a:avLst/>
            <a:gdLst>
              <a:gd name="connsiteX0" fmla="*/ 0 w 66675"/>
              <a:gd name="connsiteY0" fmla="*/ 21432 h 21432"/>
              <a:gd name="connsiteX1" fmla="*/ 66675 w 66675"/>
              <a:gd name="connsiteY1" fmla="*/ 0 h 21432"/>
              <a:gd name="connsiteX2" fmla="*/ 66675 w 66675"/>
              <a:gd name="connsiteY2" fmla="*/ 0 h 21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" h="21432">
                <a:moveTo>
                  <a:pt x="0" y="21432"/>
                </a:moveTo>
                <a:lnTo>
                  <a:pt x="66675" y="0"/>
                </a:lnTo>
                <a:lnTo>
                  <a:pt x="66675" y="0"/>
                </a:ln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9" name="Полилиния 28"/>
          <p:cNvSpPr/>
          <p:nvPr/>
        </p:nvSpPr>
        <p:spPr bwMode="auto">
          <a:xfrm rot="20521037" flipH="1">
            <a:off x="4417287" y="5043506"/>
            <a:ext cx="90722" cy="45719"/>
          </a:xfrm>
          <a:custGeom>
            <a:avLst/>
            <a:gdLst>
              <a:gd name="connsiteX0" fmla="*/ 0 w 66675"/>
              <a:gd name="connsiteY0" fmla="*/ 21432 h 21432"/>
              <a:gd name="connsiteX1" fmla="*/ 66675 w 66675"/>
              <a:gd name="connsiteY1" fmla="*/ 0 h 21432"/>
              <a:gd name="connsiteX2" fmla="*/ 66675 w 66675"/>
              <a:gd name="connsiteY2" fmla="*/ 0 h 21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" h="21432">
                <a:moveTo>
                  <a:pt x="0" y="21432"/>
                </a:moveTo>
                <a:lnTo>
                  <a:pt x="66675" y="0"/>
                </a:lnTo>
                <a:lnTo>
                  <a:pt x="66675" y="0"/>
                </a:ln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87681" y="5305024"/>
            <a:ext cx="1455420" cy="338554"/>
          </a:xfrm>
          <a:prstGeom prst="rect">
            <a:avLst/>
          </a:prstGeom>
          <a:solidFill>
            <a:srgbClr val="FF0000"/>
          </a:solidFill>
          <a:ln w="19050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Calibri" pitchFamily="34" charset="0"/>
              </a:rPr>
              <a:t>Вельск– Шангалы</a:t>
            </a:r>
            <a:r>
              <a:rPr lang="en-US" sz="11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r>
              <a:rPr lang="en-US" sz="1100" dirty="0" smtClean="0">
                <a:solidFill>
                  <a:schemeClr val="bg1"/>
                </a:solidFill>
                <a:latin typeface="Calibri" pitchFamily="34" charset="0"/>
              </a:rPr>
              <a:t>7</a:t>
            </a:r>
            <a:r>
              <a:rPr lang="ru-RU" sz="11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1100" dirty="0">
                <a:solidFill>
                  <a:schemeClr val="bg1"/>
                </a:solidFill>
                <a:latin typeface="Calibri" pitchFamily="34" charset="0"/>
              </a:rPr>
              <a:t>км</a:t>
            </a:r>
          </a:p>
        </p:txBody>
      </p:sp>
      <p:sp>
        <p:nvSpPr>
          <p:cNvPr id="31" name="TextBox 29"/>
          <p:cNvSpPr txBox="1">
            <a:spLocks noChangeArrowheads="1"/>
          </p:cNvSpPr>
          <p:nvPr/>
        </p:nvSpPr>
        <p:spPr bwMode="auto">
          <a:xfrm>
            <a:off x="488604" y="2533644"/>
            <a:ext cx="1464655" cy="507831"/>
          </a:xfrm>
          <a:prstGeom prst="rect">
            <a:avLst/>
          </a:prstGeom>
          <a:solidFill>
            <a:srgbClr val="FF0000"/>
          </a:solidFill>
          <a:ln w="19050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Calibri" pitchFamily="34" charset="0"/>
              </a:rPr>
              <a:t>Долматово–</a:t>
            </a:r>
            <a:r>
              <a:rPr lang="ru-RU" sz="1100" dirty="0" err="1" smtClean="0">
                <a:solidFill>
                  <a:schemeClr val="bg1"/>
                </a:solidFill>
                <a:latin typeface="Calibri" pitchFamily="34" charset="0"/>
              </a:rPr>
              <a:t>Няндома</a:t>
            </a:r>
            <a:r>
              <a:rPr lang="ru-RU" sz="1100" dirty="0" smtClean="0">
                <a:solidFill>
                  <a:schemeClr val="bg1"/>
                </a:solidFill>
                <a:latin typeface="Calibri" pitchFamily="34" charset="0"/>
              </a:rPr>
              <a:t>–Каргополь–Пудож</a:t>
            </a:r>
            <a:endParaRPr lang="en-US" sz="1100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ru-RU" sz="1100" dirty="0" smtClean="0">
                <a:solidFill>
                  <a:schemeClr val="bg1"/>
                </a:solidFill>
                <a:latin typeface="Calibri" pitchFamily="34" charset="0"/>
              </a:rPr>
              <a:t>9,3 </a:t>
            </a:r>
            <a:r>
              <a:rPr lang="ru-RU" sz="1100" dirty="0">
                <a:solidFill>
                  <a:schemeClr val="bg1"/>
                </a:solidFill>
                <a:latin typeface="Calibri" pitchFamily="34" charset="0"/>
              </a:rPr>
              <a:t>км</a:t>
            </a:r>
          </a:p>
        </p:txBody>
      </p:sp>
      <p:cxnSp>
        <p:nvCxnSpPr>
          <p:cNvPr id="32" name="Прямая со стрелкой 31"/>
          <p:cNvCxnSpPr>
            <a:stCxn id="30" idx="3"/>
            <a:endCxn id="29" idx="1"/>
          </p:cNvCxnSpPr>
          <p:nvPr/>
        </p:nvCxnSpPr>
        <p:spPr>
          <a:xfrm flipV="1">
            <a:off x="1943101" y="5058627"/>
            <a:ext cx="2469344" cy="415674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29"/>
          <p:cNvSpPr txBox="1">
            <a:spLocks noChangeArrowheads="1"/>
          </p:cNvSpPr>
          <p:nvPr/>
        </p:nvSpPr>
        <p:spPr bwMode="auto">
          <a:xfrm>
            <a:off x="7429520" y="3286124"/>
            <a:ext cx="1456671" cy="338554"/>
          </a:xfrm>
          <a:prstGeom prst="rect">
            <a:avLst/>
          </a:prstGeom>
          <a:solidFill>
            <a:srgbClr val="FF0000"/>
          </a:solidFill>
          <a:ln w="19050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r>
              <a:rPr lang="ru-RU" sz="1100" dirty="0" err="1" smtClean="0">
                <a:solidFill>
                  <a:schemeClr val="bg1"/>
                </a:solidFill>
                <a:latin typeface="Calibri" pitchFamily="34" charset="0"/>
              </a:rPr>
              <a:t>Шангалы-Квазеньга-Кизема</a:t>
            </a:r>
            <a:r>
              <a:rPr lang="en-US" sz="11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1100" dirty="0" smtClean="0">
                <a:solidFill>
                  <a:schemeClr val="bg1"/>
                </a:solidFill>
                <a:latin typeface="Calibri" pitchFamily="34" charset="0"/>
              </a:rPr>
              <a:t>17 </a:t>
            </a:r>
            <a:r>
              <a:rPr lang="ru-RU" sz="1100" dirty="0">
                <a:solidFill>
                  <a:schemeClr val="bg1"/>
                </a:solidFill>
                <a:latin typeface="Calibri" pitchFamily="34" charset="0"/>
              </a:rPr>
              <a:t>км</a:t>
            </a:r>
          </a:p>
        </p:txBody>
      </p:sp>
      <p:sp>
        <p:nvSpPr>
          <p:cNvPr id="34" name="TextBox 29"/>
          <p:cNvSpPr txBox="1">
            <a:spLocks noChangeArrowheads="1"/>
          </p:cNvSpPr>
          <p:nvPr/>
        </p:nvSpPr>
        <p:spPr bwMode="auto">
          <a:xfrm>
            <a:off x="7429520" y="5243716"/>
            <a:ext cx="1458830" cy="338554"/>
          </a:xfrm>
          <a:prstGeom prst="rect">
            <a:avLst/>
          </a:prstGeom>
          <a:solidFill>
            <a:srgbClr val="FF0000"/>
          </a:solidFill>
          <a:ln w="19050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r>
              <a:rPr lang="ru-RU" sz="1100" dirty="0" err="1" smtClean="0">
                <a:solidFill>
                  <a:schemeClr val="bg1"/>
                </a:solidFill>
                <a:latin typeface="Calibri" pitchFamily="34" charset="0"/>
              </a:rPr>
              <a:t>Костылево</a:t>
            </a:r>
            <a:r>
              <a:rPr lang="ru-RU" sz="1100" dirty="0" smtClean="0">
                <a:solidFill>
                  <a:schemeClr val="bg1"/>
                </a:solidFill>
                <a:latin typeface="Calibri" pitchFamily="34" charset="0"/>
              </a:rPr>
              <a:t>–</a:t>
            </a:r>
            <a:r>
              <a:rPr lang="ru-RU" sz="1100" dirty="0" err="1" smtClean="0">
                <a:solidFill>
                  <a:schemeClr val="bg1"/>
                </a:solidFill>
                <a:latin typeface="Calibri" pitchFamily="34" charset="0"/>
              </a:rPr>
              <a:t>Тарногский</a:t>
            </a:r>
            <a:r>
              <a:rPr lang="ru-RU" sz="1100" dirty="0" smtClean="0">
                <a:solidFill>
                  <a:schemeClr val="bg1"/>
                </a:solidFill>
                <a:latin typeface="Calibri" pitchFamily="34" charset="0"/>
              </a:rPr>
              <a:t> Городок </a:t>
            </a:r>
            <a:r>
              <a:rPr lang="en-US" sz="11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1100" dirty="0" smtClean="0">
                <a:solidFill>
                  <a:schemeClr val="bg1"/>
                </a:solidFill>
                <a:latin typeface="Calibri" pitchFamily="34" charset="0"/>
              </a:rPr>
              <a:t>21 </a:t>
            </a:r>
            <a:r>
              <a:rPr lang="ru-RU" sz="1100" dirty="0">
                <a:solidFill>
                  <a:schemeClr val="bg1"/>
                </a:solidFill>
                <a:latin typeface="Calibri" pitchFamily="34" charset="0"/>
              </a:rPr>
              <a:t>км</a:t>
            </a:r>
          </a:p>
        </p:txBody>
      </p:sp>
      <p:cxnSp>
        <p:nvCxnSpPr>
          <p:cNvPr id="35" name="Прямая со стрелкой 34"/>
          <p:cNvCxnSpPr>
            <a:stCxn id="34" idx="1"/>
            <a:endCxn id="25" idx="1"/>
          </p:cNvCxnSpPr>
          <p:nvPr/>
        </p:nvCxnSpPr>
        <p:spPr>
          <a:xfrm rot="10800000">
            <a:off x="4834072" y="5118461"/>
            <a:ext cx="2595449" cy="294533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33" idx="1"/>
            <a:endCxn id="26" idx="0"/>
          </p:cNvCxnSpPr>
          <p:nvPr/>
        </p:nvCxnSpPr>
        <p:spPr>
          <a:xfrm rot="10800000" flipV="1">
            <a:off x="4933078" y="3455400"/>
            <a:ext cx="2496443" cy="1294253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2" descr="C:\Documents and Settings\eugeneal\Рабочий стол\DSC_225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42855" y="2332527"/>
            <a:ext cx="1428760" cy="94631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</p:pic>
      <p:pic>
        <p:nvPicPr>
          <p:cNvPr id="38" name="Picture 2" descr="C:\Documents and Settings\eugeneal\Рабочий стол\IMG_0438.JPG"/>
          <p:cNvPicPr>
            <a:picLocks noChangeAspect="1" noChangeArrowheads="1"/>
          </p:cNvPicPr>
          <p:nvPr/>
        </p:nvPicPr>
        <p:blipFill>
          <a:blip r:embed="rId7" cstate="print"/>
          <a:srcRect t="12980" b="22120"/>
          <a:stretch>
            <a:fillRect/>
          </a:stretch>
        </p:blipFill>
        <p:spPr bwMode="auto">
          <a:xfrm>
            <a:off x="500034" y="4071942"/>
            <a:ext cx="1428760" cy="123635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</p:pic>
      <p:pic>
        <p:nvPicPr>
          <p:cNvPr id="39" name="Picture 3" descr="C:\Documents and Settings\eugeneal\Рабочий стол\IMG_045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34" y="1714488"/>
            <a:ext cx="1440583" cy="81032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</p:pic>
      <p:cxnSp>
        <p:nvCxnSpPr>
          <p:cNvPr id="55" name="Прямая со стрелкой 54"/>
          <p:cNvCxnSpPr>
            <a:stCxn id="24" idx="1"/>
            <a:endCxn id="28" idx="1"/>
          </p:cNvCxnSpPr>
          <p:nvPr/>
        </p:nvCxnSpPr>
        <p:spPr>
          <a:xfrm rot="10800000" flipV="1">
            <a:off x="5453691" y="1915601"/>
            <a:ext cx="1975828" cy="1892573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\\LOBANOVEA\dostup\Фото сод.17\В-Тойма.JPG"/>
          <p:cNvPicPr>
            <a:picLocks noChangeAspect="1" noChangeArrowheads="1"/>
          </p:cNvPicPr>
          <p:nvPr/>
        </p:nvPicPr>
        <p:blipFill>
          <a:blip r:embed="rId9" cstate="print"/>
          <a:srcRect b="14217"/>
          <a:stretch>
            <a:fillRect/>
          </a:stretch>
        </p:blipFill>
        <p:spPr bwMode="auto">
          <a:xfrm>
            <a:off x="7429520" y="908074"/>
            <a:ext cx="1434447" cy="92288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</p:pic>
      <p:pic>
        <p:nvPicPr>
          <p:cNvPr id="1027" name="Picture 3" descr="\\LOBANOVEA\dostup\IMG_0427.JPG"/>
          <p:cNvPicPr>
            <a:picLocks noChangeAspect="1" noChangeArrowheads="1"/>
          </p:cNvPicPr>
          <p:nvPr/>
        </p:nvPicPr>
        <p:blipFill>
          <a:blip r:embed="rId10" cstate="print"/>
          <a:srcRect t="26087" b="15217"/>
          <a:stretch>
            <a:fillRect/>
          </a:stretch>
        </p:blipFill>
        <p:spPr bwMode="auto">
          <a:xfrm>
            <a:off x="7444760" y="4114570"/>
            <a:ext cx="1428760" cy="111816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</p:pic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4654-BDA2-4495-B6C7-BAA9683E7EC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168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000100" y="285728"/>
            <a:ext cx="6286544" cy="571504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0"/>
                </a:schemeClr>
              </a:gs>
              <a:gs pos="50000">
                <a:srgbClr val="00B0F0">
                  <a:alpha val="30000"/>
                </a:srgb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ru-RU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7413" name="Picture 5" descr="C:\Users\Igornp\YandexDisk-PinIgNik\дорога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5857892"/>
            <a:ext cx="8715436" cy="561952"/>
          </a:xfrm>
          <a:prstGeom prst="rect">
            <a:avLst/>
          </a:prstGeom>
          <a:noFill/>
        </p:spPr>
      </p:pic>
      <p:pic>
        <p:nvPicPr>
          <p:cNvPr id="11" name="Picture 205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285728"/>
            <a:ext cx="150019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C:\Users\Igornp\YandexDisk-PinIgNik\герб област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1" y="214292"/>
            <a:ext cx="642942" cy="718340"/>
          </a:xfrm>
          <a:prstGeom prst="rect">
            <a:avLst/>
          </a:prstGeom>
          <a:noFill/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99FA312-91DE-47A9-9F9B-F5C047CA5DE9}"/>
              </a:ext>
            </a:extLst>
          </p:cNvPr>
          <p:cNvSpPr/>
          <p:nvPr/>
        </p:nvSpPr>
        <p:spPr>
          <a:xfrm>
            <a:off x="0" y="2357430"/>
            <a:ext cx="9144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Планы</a:t>
            </a:r>
          </a:p>
          <a:p>
            <a:pPr algn="ctr">
              <a:spcAft>
                <a:spcPts val="1200"/>
              </a:spcAft>
            </a:pP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2018 год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4654-BDA2-4495-B6C7-BAA9683E7EC2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761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000100" y="285728"/>
            <a:ext cx="6286544" cy="571504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0"/>
                </a:schemeClr>
              </a:gs>
              <a:gs pos="50000">
                <a:srgbClr val="00B0F0">
                  <a:alpha val="30000"/>
                </a:srgb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Структура доходов дорожного фонда в 2018 году</a:t>
            </a:r>
          </a:p>
        </p:txBody>
      </p:sp>
      <p:pic>
        <p:nvPicPr>
          <p:cNvPr id="17413" name="Picture 5" descr="C:\Users\Igornp\YandexDisk-PinIgNik\дорога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5857892"/>
            <a:ext cx="8715436" cy="561952"/>
          </a:xfrm>
          <a:prstGeom prst="rect">
            <a:avLst/>
          </a:prstGeom>
          <a:noFill/>
        </p:spPr>
      </p:pic>
      <p:pic>
        <p:nvPicPr>
          <p:cNvPr id="11" name="Picture 205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285728"/>
            <a:ext cx="150019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C:\Users\Igornp\YandexDisk-PinIgNik\герб област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1" y="214292"/>
            <a:ext cx="642942" cy="718340"/>
          </a:xfrm>
          <a:prstGeom prst="rect">
            <a:avLst/>
          </a:prstGeom>
          <a:noFill/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xmlns="" id="{FB404485-D75A-4D17-8E5A-E95AD743D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1071546"/>
            <a:ext cx="798189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600" b="1" dirty="0">
                <a:solidFill>
                  <a:srgbClr val="19194D"/>
                </a:solidFill>
              </a:rPr>
              <a:t>Плановый объем дорожного фонда 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–   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 3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685 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</a:rPr>
              <a:t>300</a:t>
            </a:r>
            <a:r>
              <a:rPr lang="en-US" sz="1100" b="1" dirty="0" smtClean="0">
                <a:solidFill>
                  <a:schemeClr val="accent6">
                    <a:lumMod val="50000"/>
                  </a:schemeClr>
                </a:solidFill>
                <a:latin typeface="Berlin Sans FB Demi" pitchFamily="34" charset="0"/>
              </a:rPr>
              <a:t>,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</a:rPr>
              <a:t>0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тыс. руб</a:t>
            </a:r>
            <a:r>
              <a:rPr lang="ru-RU" sz="1600" b="1" dirty="0">
                <a:solidFill>
                  <a:srgbClr val="19194D"/>
                </a:solidFill>
              </a:rPr>
              <a:t>.</a:t>
            </a:r>
          </a:p>
        </p:txBody>
      </p:sp>
      <p:pic>
        <p:nvPicPr>
          <p:cNvPr id="8" name="Рисунок 7" descr="презентация_9-доходы-2018-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4093" y="1428736"/>
            <a:ext cx="8098436" cy="4214842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4654-BDA2-4495-B6C7-BAA9683E7EC2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708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000100" y="285728"/>
            <a:ext cx="6286544" cy="571504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0"/>
                </a:schemeClr>
              </a:gs>
              <a:gs pos="50000">
                <a:srgbClr val="00B0F0">
                  <a:alpha val="30000"/>
                </a:srgb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Структура расходов средств дорожного фонда в 201</a:t>
            </a:r>
            <a:r>
              <a:rPr lang="en-US" b="1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8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году </a:t>
            </a:r>
          </a:p>
        </p:txBody>
      </p:sp>
      <p:pic>
        <p:nvPicPr>
          <p:cNvPr id="17413" name="Picture 5" descr="C:\Users\Igornp\YandexDisk-PinIgNik\дорога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5857892"/>
            <a:ext cx="8715436" cy="561952"/>
          </a:xfrm>
          <a:prstGeom prst="rect">
            <a:avLst/>
          </a:prstGeom>
          <a:noFill/>
        </p:spPr>
      </p:pic>
      <p:pic>
        <p:nvPicPr>
          <p:cNvPr id="11" name="Picture 205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285728"/>
            <a:ext cx="150019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C:\Users\Igornp\YandexDisk-PinIgNik\герб област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1" y="214292"/>
            <a:ext cx="642942" cy="718340"/>
          </a:xfrm>
          <a:prstGeom prst="rect">
            <a:avLst/>
          </a:prstGeom>
          <a:noFill/>
        </p:spPr>
      </p:pic>
      <p:pic>
        <p:nvPicPr>
          <p:cNvPr id="7" name="Picture 5" descr="D:\mydocuments\Documents\000-Общие для судьи, администрации и пр\презентация_8 копия.gif">
            <a:extLst>
              <a:ext uri="{FF2B5EF4-FFF2-40B4-BE49-F238E27FC236}">
                <a16:creationId xmlns:a16="http://schemas.microsoft.com/office/drawing/2014/main" xmlns="" id="{C8AD912B-F9EC-4AE1-A11F-C88D7E8CB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547" y="1435209"/>
            <a:ext cx="7981893" cy="415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73DBE75A-292B-48B1-8811-5FA2D7684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1078607"/>
            <a:ext cx="798189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600" b="1" dirty="0">
                <a:solidFill>
                  <a:srgbClr val="19194D"/>
                </a:solidFill>
              </a:rPr>
              <a:t>Плановый объем дорожного фонда 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–   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 3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685 300,0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 тыс. руб</a:t>
            </a:r>
            <a:r>
              <a:rPr lang="ru-RU" sz="1600" b="1" dirty="0">
                <a:solidFill>
                  <a:srgbClr val="19194D"/>
                </a:solidFill>
              </a:rPr>
              <a:t>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4654-BDA2-4495-B6C7-BAA9683E7EC2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479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899592" y="285728"/>
            <a:ext cx="6480720" cy="571504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0"/>
                </a:schemeClr>
              </a:gs>
              <a:gs pos="50000">
                <a:srgbClr val="00B0F0">
                  <a:alpha val="30000"/>
                </a:srgb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План ремонта 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и строительства автомобильных дорог</a:t>
            </a:r>
          </a:p>
          <a:p>
            <a:pPr algn="ctr" eaLnBrk="0" hangingPunct="0"/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в 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2018 году</a:t>
            </a:r>
          </a:p>
        </p:txBody>
      </p:sp>
      <p:pic>
        <p:nvPicPr>
          <p:cNvPr id="17413" name="Picture 5" descr="C:\Users\Igornp\YandexDisk-PinIgNik\дорога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5857892"/>
            <a:ext cx="8715436" cy="561952"/>
          </a:xfrm>
          <a:prstGeom prst="rect">
            <a:avLst/>
          </a:prstGeom>
          <a:noFill/>
        </p:spPr>
      </p:pic>
      <p:pic>
        <p:nvPicPr>
          <p:cNvPr id="11" name="Picture 205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285728"/>
            <a:ext cx="150019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C:\Users\Igornp\YandexDisk-PinIgNik\герб област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1" y="214292"/>
            <a:ext cx="642942" cy="718340"/>
          </a:xfrm>
          <a:prstGeom prst="rect">
            <a:avLst/>
          </a:prstGeom>
          <a:noFill/>
        </p:spPr>
      </p:pic>
      <p:pic>
        <p:nvPicPr>
          <p:cNvPr id="7" name="Picture 56" descr="C:\Documents and Settings\eugenegp\Рабочий стол\Кудинов\Карта зелёные дороги.jpg">
            <a:extLst>
              <a:ext uri="{FF2B5EF4-FFF2-40B4-BE49-F238E27FC236}">
                <a16:creationId xmlns:a16="http://schemas.microsoft.com/office/drawing/2014/main" xmlns="" id="{F431DE71-F8F5-404B-BAB4-2ED7BB686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736" y="910414"/>
            <a:ext cx="6142528" cy="4893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xmlns="" id="{C3A4D68B-08AF-4C52-AC49-063524965E63}"/>
              </a:ext>
            </a:extLst>
          </p:cNvPr>
          <p:cNvSpPr/>
          <p:nvPr/>
        </p:nvSpPr>
        <p:spPr>
          <a:xfrm>
            <a:off x="5964390" y="4487597"/>
            <a:ext cx="95539" cy="75363"/>
          </a:xfrm>
          <a:custGeom>
            <a:avLst/>
            <a:gdLst>
              <a:gd name="connsiteX0" fmla="*/ 0 w 95539"/>
              <a:gd name="connsiteY0" fmla="*/ 0 h 75363"/>
              <a:gd name="connsiteX1" fmla="*/ 40193 w 95539"/>
              <a:gd name="connsiteY1" fmla="*/ 32657 h 75363"/>
              <a:gd name="connsiteX2" fmla="*/ 62802 w 95539"/>
              <a:gd name="connsiteY2" fmla="*/ 50242 h 75363"/>
              <a:gd name="connsiteX3" fmla="*/ 90435 w 95539"/>
              <a:gd name="connsiteY3" fmla="*/ 67827 h 75363"/>
              <a:gd name="connsiteX4" fmla="*/ 95459 w 95539"/>
              <a:gd name="connsiteY4" fmla="*/ 75363 h 7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539" h="75363">
                <a:moveTo>
                  <a:pt x="0" y="0"/>
                </a:moveTo>
                <a:lnTo>
                  <a:pt x="40193" y="32657"/>
                </a:lnTo>
                <a:cubicBezTo>
                  <a:pt x="50660" y="41031"/>
                  <a:pt x="54428" y="44380"/>
                  <a:pt x="62802" y="50242"/>
                </a:cubicBezTo>
                <a:cubicBezTo>
                  <a:pt x="71176" y="56104"/>
                  <a:pt x="90435" y="67827"/>
                  <a:pt x="90435" y="67827"/>
                </a:cubicBezTo>
                <a:cubicBezTo>
                  <a:pt x="95878" y="72014"/>
                  <a:pt x="95668" y="73688"/>
                  <a:pt x="95459" y="75363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xmlns="" id="{EF94A2D1-5280-4D5E-B855-120435CEE341}"/>
              </a:ext>
            </a:extLst>
          </p:cNvPr>
          <p:cNvSpPr/>
          <p:nvPr/>
        </p:nvSpPr>
        <p:spPr>
          <a:xfrm>
            <a:off x="3491880" y="2219457"/>
            <a:ext cx="73025" cy="7143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74" name="Прямая со стрелкой 73">
            <a:extLst>
              <a:ext uri="{FF2B5EF4-FFF2-40B4-BE49-F238E27FC236}">
                <a16:creationId xmlns:a16="http://schemas.microsoft.com/office/drawing/2014/main" xmlns="" id="{EAB2AD4E-716F-426C-AAF9-FEFEE53E5FAD}"/>
              </a:ext>
            </a:extLst>
          </p:cNvPr>
          <p:cNvCxnSpPr>
            <a:cxnSpLocks/>
            <a:stCxn id="72" idx="1"/>
            <a:endCxn id="4" idx="2"/>
          </p:cNvCxnSpPr>
          <p:nvPr/>
        </p:nvCxnSpPr>
        <p:spPr>
          <a:xfrm rot="10800000">
            <a:off x="6027192" y="4537840"/>
            <a:ext cx="759386" cy="749679"/>
          </a:xfrm>
          <a:prstGeom prst="straightConnector1">
            <a:avLst/>
          </a:prstGeom>
          <a:ln w="1905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045F8A0F-D9AF-4ABE-948C-D1D6B4142551}"/>
              </a:ext>
            </a:extLst>
          </p:cNvPr>
          <p:cNvSpPr txBox="1"/>
          <p:nvPr/>
        </p:nvSpPr>
        <p:spPr>
          <a:xfrm>
            <a:off x="6786578" y="5072074"/>
            <a:ext cx="2150422" cy="430887"/>
          </a:xfrm>
          <a:prstGeom prst="rect">
            <a:avLst/>
          </a:prstGeom>
          <a:solidFill>
            <a:schemeClr val="bg1"/>
          </a:solidFill>
          <a:ln w="19050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Calibri" pitchFamily="34" charset="0"/>
              </a:rPr>
              <a:t> а/д «Усть-Вага-</a:t>
            </a:r>
            <a:r>
              <a:rPr lang="ru-RU" sz="1100" b="1" dirty="0" err="1">
                <a:latin typeface="Calibri" pitchFamily="34" charset="0"/>
              </a:rPr>
              <a:t>Ядриха</a:t>
            </a:r>
            <a:r>
              <a:rPr lang="ru-RU" sz="1100" b="1" dirty="0">
                <a:latin typeface="Calibri" pitchFamily="34" charset="0"/>
              </a:rPr>
              <a:t>» </a:t>
            </a:r>
          </a:p>
          <a:p>
            <a:pPr algn="ctr"/>
            <a:r>
              <a:rPr lang="ru-RU" sz="1100" b="1" dirty="0">
                <a:latin typeface="Calibri" pitchFamily="34" charset="0"/>
              </a:rPr>
              <a:t>км 237 - 248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2F4A995-9F5F-4BB7-9A00-3CB7948EA6E8}"/>
              </a:ext>
            </a:extLst>
          </p:cNvPr>
          <p:cNvSpPr txBox="1"/>
          <p:nvPr/>
        </p:nvSpPr>
        <p:spPr>
          <a:xfrm>
            <a:off x="214282" y="1357298"/>
            <a:ext cx="2376264" cy="600164"/>
          </a:xfrm>
          <a:prstGeom prst="rect">
            <a:avLst/>
          </a:prstGeom>
          <a:solidFill>
            <a:schemeClr val="bg1"/>
          </a:solidFill>
          <a:ln w="19050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100" b="1" dirty="0">
                <a:latin typeface="Calibri" pitchFamily="34" charset="0"/>
              </a:rPr>
              <a:t>подъезд к нефтебазе </a:t>
            </a:r>
            <a:r>
              <a:rPr lang="ru-RU" sz="1100" b="1" dirty="0" err="1">
                <a:latin typeface="Calibri" pitchFamily="34" charset="0"/>
              </a:rPr>
              <a:t>пос.Талаги</a:t>
            </a:r>
            <a:r>
              <a:rPr lang="ru-RU" sz="1100" b="1" dirty="0">
                <a:latin typeface="Calibri" pitchFamily="34" charset="0"/>
              </a:rPr>
              <a:t> от </a:t>
            </a:r>
          </a:p>
          <a:p>
            <a:pPr algn="just"/>
            <a:r>
              <a:rPr lang="ru-RU" sz="1100" b="1" dirty="0">
                <a:latin typeface="Calibri" pitchFamily="34" charset="0"/>
              </a:rPr>
              <a:t>а/д Архангельск – аэропорт </a:t>
            </a:r>
            <a:r>
              <a:rPr lang="ru-RU" sz="1100" b="1" dirty="0" err="1">
                <a:latin typeface="Calibri" pitchFamily="34" charset="0"/>
              </a:rPr>
              <a:t>Талаги</a:t>
            </a:r>
            <a:r>
              <a:rPr lang="ru-RU" sz="1100" b="1" dirty="0">
                <a:latin typeface="Calibri" pitchFamily="34" charset="0"/>
              </a:rPr>
              <a:t>, </a:t>
            </a:r>
          </a:p>
          <a:p>
            <a:r>
              <a:rPr lang="ru-RU" sz="1100" b="1" dirty="0">
                <a:latin typeface="Calibri" pitchFamily="34" charset="0"/>
              </a:rPr>
              <a:t>км 5+300 – км 7+650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xmlns="" id="{190D82F5-EC62-46DC-B085-650EF04F6CEC}"/>
              </a:ext>
            </a:extLst>
          </p:cNvPr>
          <p:cNvCxnSpPr>
            <a:cxnSpLocks/>
            <a:stCxn id="26" idx="3"/>
            <a:endCxn id="57" idx="1"/>
          </p:cNvCxnSpPr>
          <p:nvPr/>
        </p:nvCxnSpPr>
        <p:spPr>
          <a:xfrm>
            <a:off x="2590546" y="1657380"/>
            <a:ext cx="912028" cy="572539"/>
          </a:xfrm>
          <a:prstGeom prst="straightConnector1">
            <a:avLst/>
          </a:prstGeom>
          <a:ln w="1905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4654-BDA2-4495-B6C7-BAA9683E7EC2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45F8A0F-D9AF-4ABE-948C-D1D6B4142551}"/>
              </a:ext>
            </a:extLst>
          </p:cNvPr>
          <p:cNvSpPr txBox="1"/>
          <p:nvPr/>
        </p:nvSpPr>
        <p:spPr>
          <a:xfrm>
            <a:off x="6779296" y="1857364"/>
            <a:ext cx="2150422" cy="430887"/>
          </a:xfrm>
          <a:prstGeom prst="rect">
            <a:avLst/>
          </a:prstGeom>
          <a:solidFill>
            <a:schemeClr val="bg1"/>
          </a:solidFill>
          <a:ln w="19050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latin typeface="Calibri" pitchFamily="34" charset="0"/>
              </a:rPr>
              <a:t>а/</a:t>
            </a:r>
            <a:r>
              <a:rPr lang="ru-RU" sz="1100" b="1" dirty="0" err="1" smtClean="0">
                <a:latin typeface="Calibri" pitchFamily="34" charset="0"/>
              </a:rPr>
              <a:t>д</a:t>
            </a:r>
            <a:r>
              <a:rPr lang="ru-RU" sz="1100" b="1" dirty="0" smtClean="0">
                <a:latin typeface="Calibri" pitchFamily="34" charset="0"/>
              </a:rPr>
              <a:t>:  Усть-Ваеньга – </a:t>
            </a:r>
            <a:r>
              <a:rPr lang="ru-RU" sz="1100" b="1" dirty="0" err="1" smtClean="0">
                <a:latin typeface="Calibri" pitchFamily="34" charset="0"/>
              </a:rPr>
              <a:t>Осиново</a:t>
            </a:r>
            <a:r>
              <a:rPr lang="ru-RU" sz="1100" b="1" dirty="0" smtClean="0">
                <a:latin typeface="Calibri" pitchFamily="34" charset="0"/>
              </a:rPr>
              <a:t>  - </a:t>
            </a:r>
            <a:r>
              <a:rPr lang="ru-RU" sz="1100" b="1" dirty="0" err="1" smtClean="0">
                <a:latin typeface="Calibri" pitchFamily="34" charset="0"/>
              </a:rPr>
              <a:t>Фалюки</a:t>
            </a:r>
            <a:r>
              <a:rPr lang="ru-RU" sz="1100" b="1" dirty="0" smtClean="0">
                <a:latin typeface="Calibri" pitchFamily="34" charset="0"/>
              </a:rPr>
              <a:t>, км 43+500 – км 63+000</a:t>
            </a:r>
          </a:p>
        </p:txBody>
      </p:sp>
      <p:sp>
        <p:nvSpPr>
          <p:cNvPr id="16" name="Полилиния: фигура 3">
            <a:extLst>
              <a:ext uri="{FF2B5EF4-FFF2-40B4-BE49-F238E27FC236}">
                <a16:creationId xmlns:a16="http://schemas.microsoft.com/office/drawing/2014/main" xmlns="" id="{C3A4D68B-08AF-4C52-AC49-063524965E63}"/>
              </a:ext>
            </a:extLst>
          </p:cNvPr>
          <p:cNvSpPr/>
          <p:nvPr/>
        </p:nvSpPr>
        <p:spPr>
          <a:xfrm>
            <a:off x="4634865" y="3587954"/>
            <a:ext cx="95539" cy="75363"/>
          </a:xfrm>
          <a:custGeom>
            <a:avLst/>
            <a:gdLst>
              <a:gd name="connsiteX0" fmla="*/ 0 w 95539"/>
              <a:gd name="connsiteY0" fmla="*/ 0 h 75363"/>
              <a:gd name="connsiteX1" fmla="*/ 40193 w 95539"/>
              <a:gd name="connsiteY1" fmla="*/ 32657 h 75363"/>
              <a:gd name="connsiteX2" fmla="*/ 62802 w 95539"/>
              <a:gd name="connsiteY2" fmla="*/ 50242 h 75363"/>
              <a:gd name="connsiteX3" fmla="*/ 90435 w 95539"/>
              <a:gd name="connsiteY3" fmla="*/ 67827 h 75363"/>
              <a:gd name="connsiteX4" fmla="*/ 95459 w 95539"/>
              <a:gd name="connsiteY4" fmla="*/ 75363 h 7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539" h="75363">
                <a:moveTo>
                  <a:pt x="0" y="0"/>
                </a:moveTo>
                <a:lnTo>
                  <a:pt x="40193" y="32657"/>
                </a:lnTo>
                <a:cubicBezTo>
                  <a:pt x="50660" y="41031"/>
                  <a:pt x="54428" y="44380"/>
                  <a:pt x="62802" y="50242"/>
                </a:cubicBezTo>
                <a:cubicBezTo>
                  <a:pt x="71176" y="56104"/>
                  <a:pt x="90435" y="67827"/>
                  <a:pt x="90435" y="67827"/>
                </a:cubicBezTo>
                <a:cubicBezTo>
                  <a:pt x="95878" y="72014"/>
                  <a:pt x="95668" y="73688"/>
                  <a:pt x="95459" y="75363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xmlns="" id="{EAB2AD4E-716F-426C-AAF9-FEFEE53E5FAD}"/>
              </a:ext>
            </a:extLst>
          </p:cNvPr>
          <p:cNvCxnSpPr>
            <a:cxnSpLocks/>
            <a:stCxn id="14" idx="1"/>
            <a:endCxn id="16" idx="2"/>
          </p:cNvCxnSpPr>
          <p:nvPr/>
        </p:nvCxnSpPr>
        <p:spPr>
          <a:xfrm rot="10800000" flipV="1">
            <a:off x="4697668" y="2072808"/>
            <a:ext cx="2081629" cy="1565388"/>
          </a:xfrm>
          <a:prstGeom prst="straightConnector1">
            <a:avLst/>
          </a:prstGeom>
          <a:ln w="1905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1409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000100" y="285728"/>
            <a:ext cx="6286544" cy="571504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0"/>
                </a:schemeClr>
              </a:gs>
              <a:gs pos="50000">
                <a:srgbClr val="00B0F0">
                  <a:alpha val="30000"/>
                </a:srgb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План ремонта искусственных сооружений в 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2018 году</a:t>
            </a:r>
          </a:p>
        </p:txBody>
      </p:sp>
      <p:pic>
        <p:nvPicPr>
          <p:cNvPr id="17413" name="Picture 5" descr="C:\Users\Igornp\YandexDisk-PinIgNik\дорога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5857892"/>
            <a:ext cx="8715436" cy="561952"/>
          </a:xfrm>
          <a:prstGeom prst="rect">
            <a:avLst/>
          </a:prstGeom>
          <a:noFill/>
        </p:spPr>
      </p:pic>
      <p:pic>
        <p:nvPicPr>
          <p:cNvPr id="11" name="Picture 205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285728"/>
            <a:ext cx="150019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C:\Users\Igornp\YandexDisk-PinIgNik\герб област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1" y="214292"/>
            <a:ext cx="642942" cy="718340"/>
          </a:xfrm>
          <a:prstGeom prst="rect">
            <a:avLst/>
          </a:prstGeom>
          <a:noFill/>
        </p:spPr>
      </p:pic>
      <p:pic>
        <p:nvPicPr>
          <p:cNvPr id="7" name="Picture 56" descr="C:\Documents and Settings\eugenegp\Рабочий стол\Кудинов\Карта зелёные дороги.jpg">
            <a:extLst>
              <a:ext uri="{FF2B5EF4-FFF2-40B4-BE49-F238E27FC236}">
                <a16:creationId xmlns:a16="http://schemas.microsoft.com/office/drawing/2014/main" xmlns="" id="{F431DE71-F8F5-404B-BAB4-2ED7BB686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736" y="910414"/>
            <a:ext cx="6142528" cy="4893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22">
            <a:extLst>
              <a:ext uri="{FF2B5EF4-FFF2-40B4-BE49-F238E27FC236}">
                <a16:creationId xmlns:a16="http://schemas.microsoft.com/office/drawing/2014/main" xmlns="" id="{28220762-D006-4B6F-AD71-1F9871B9F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520" y="1643050"/>
            <a:ext cx="1580186" cy="16927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r>
              <a:rPr lang="ru-RU" sz="1100" dirty="0">
                <a:latin typeface="Calibri" pitchFamily="34" charset="0"/>
              </a:rPr>
              <a:t>мост ч/</a:t>
            </a:r>
            <a:r>
              <a:rPr lang="ru-RU" sz="1100" dirty="0" err="1">
                <a:latin typeface="Calibri" pitchFamily="34" charset="0"/>
              </a:rPr>
              <a:t>р</a:t>
            </a:r>
            <a:r>
              <a:rPr lang="ru-RU" sz="1100" dirty="0">
                <a:latin typeface="Calibri" pitchFamily="34" charset="0"/>
              </a:rPr>
              <a:t> </a:t>
            </a:r>
            <a:r>
              <a:rPr lang="ru-RU" sz="1100" dirty="0" err="1" smtClean="0">
                <a:latin typeface="Calibri" pitchFamily="34" charset="0"/>
              </a:rPr>
              <a:t>Нанбас</a:t>
            </a:r>
            <a:r>
              <a:rPr lang="ru-RU" sz="1100" dirty="0" smtClean="0">
                <a:latin typeface="Calibri" pitchFamily="34" charset="0"/>
              </a:rPr>
              <a:t>  </a:t>
            </a:r>
            <a:r>
              <a:rPr lang="ru-RU" sz="1100" dirty="0">
                <a:latin typeface="Calibri" pitchFamily="34" charset="0"/>
              </a:rPr>
              <a:t>7,3 п.м.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7BE626C7-7BE9-4EED-9713-CA7242DA0FB1}"/>
              </a:ext>
            </a:extLst>
          </p:cNvPr>
          <p:cNvSpPr/>
          <p:nvPr/>
        </p:nvSpPr>
        <p:spPr>
          <a:xfrm flipV="1">
            <a:off x="5004048" y="2276872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xmlns="" id="{7901EAE6-C842-40BB-91BA-021A5AD44F67}"/>
              </a:ext>
            </a:extLst>
          </p:cNvPr>
          <p:cNvCxnSpPr>
            <a:stCxn id="14" idx="1"/>
            <a:endCxn id="16" idx="6"/>
          </p:cNvCxnSpPr>
          <p:nvPr/>
        </p:nvCxnSpPr>
        <p:spPr>
          <a:xfrm rot="10800000" flipV="1">
            <a:off x="5049768" y="1727689"/>
            <a:ext cx="2379753" cy="57204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5">
            <a:extLst>
              <a:ext uri="{FF2B5EF4-FFF2-40B4-BE49-F238E27FC236}">
                <a16:creationId xmlns:a16="http://schemas.microsoft.com/office/drawing/2014/main" xmlns="" id="{3DA361E3-F807-4431-9D00-B50C022A8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520" y="2214554"/>
            <a:ext cx="1555676" cy="24198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ctr"/>
            <a:r>
              <a:rPr lang="ru-RU" sz="1100" dirty="0">
                <a:latin typeface="Calibri" pitchFamily="34" charset="0"/>
              </a:rPr>
              <a:t>мост ч/</a:t>
            </a:r>
            <a:r>
              <a:rPr lang="ru-RU" sz="1100" dirty="0" err="1">
                <a:latin typeface="Calibri" pitchFamily="34" charset="0"/>
              </a:rPr>
              <a:t>р</a:t>
            </a:r>
            <a:r>
              <a:rPr lang="ru-RU" sz="1100" dirty="0">
                <a:latin typeface="Calibri" pitchFamily="34" charset="0"/>
              </a:rPr>
              <a:t> </a:t>
            </a:r>
            <a:r>
              <a:rPr lang="ru-RU" sz="1100" dirty="0" smtClean="0">
                <a:latin typeface="Calibri" pitchFamily="34" charset="0"/>
              </a:rPr>
              <a:t>Сура  </a:t>
            </a:r>
            <a:r>
              <a:rPr lang="ru-RU" sz="1100" dirty="0">
                <a:latin typeface="Calibri" pitchFamily="34" charset="0"/>
              </a:rPr>
              <a:t>83,1 п.м.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980ADC6A-5769-42F1-8FBE-D156C2B02D5C}"/>
              </a:ext>
            </a:extLst>
          </p:cNvPr>
          <p:cNvSpPr/>
          <p:nvPr/>
        </p:nvSpPr>
        <p:spPr>
          <a:xfrm flipV="1">
            <a:off x="5652120" y="2879225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xmlns="" id="{4C5FE5F3-F351-45D1-9319-ED342CE1C3BA}"/>
              </a:ext>
            </a:extLst>
          </p:cNvPr>
          <p:cNvCxnSpPr>
            <a:stCxn id="18" idx="1"/>
            <a:endCxn id="19" idx="5"/>
          </p:cNvCxnSpPr>
          <p:nvPr/>
        </p:nvCxnSpPr>
        <p:spPr>
          <a:xfrm rot="10800000" flipV="1">
            <a:off x="5691144" y="2335544"/>
            <a:ext cx="1738376" cy="55037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83">
            <a:extLst>
              <a:ext uri="{FF2B5EF4-FFF2-40B4-BE49-F238E27FC236}">
                <a16:creationId xmlns:a16="http://schemas.microsoft.com/office/drawing/2014/main" xmlns="" id="{0737FB58-9C78-4BBA-BFB8-81DBAB635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520" y="3000372"/>
            <a:ext cx="1571636" cy="16927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algn="ctr"/>
            <a:r>
              <a:rPr lang="ru-RU" sz="1100" dirty="0">
                <a:latin typeface="Calibri" pitchFamily="34" charset="0"/>
              </a:rPr>
              <a:t>мост ч/</a:t>
            </a:r>
            <a:r>
              <a:rPr lang="ru-RU" sz="1100" dirty="0" err="1">
                <a:latin typeface="Calibri" pitchFamily="34" charset="0"/>
              </a:rPr>
              <a:t>р</a:t>
            </a:r>
            <a:r>
              <a:rPr lang="ru-RU" sz="1100" dirty="0">
                <a:latin typeface="Calibri" pitchFamily="34" charset="0"/>
              </a:rPr>
              <a:t> </a:t>
            </a:r>
            <a:r>
              <a:rPr lang="ru-RU" sz="1100" dirty="0" err="1">
                <a:latin typeface="Calibri" pitchFamily="34" charset="0"/>
              </a:rPr>
              <a:t>Топса</a:t>
            </a:r>
            <a:r>
              <a:rPr lang="ru-RU" sz="1100" dirty="0">
                <a:latin typeface="Calibri" pitchFamily="34" charset="0"/>
              </a:rPr>
              <a:t> </a:t>
            </a:r>
            <a:r>
              <a:rPr lang="ru-RU" sz="1100" dirty="0" smtClean="0">
                <a:latin typeface="Calibri" pitchFamily="34" charset="0"/>
              </a:rPr>
              <a:t>67,0п.м</a:t>
            </a:r>
            <a:r>
              <a:rPr lang="ru-RU" sz="1100" dirty="0">
                <a:latin typeface="Calibri" pitchFamily="34" charset="0"/>
              </a:rPr>
              <a:t>.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5B1A22E7-7C9B-46A2-B058-79C814EE4092}"/>
              </a:ext>
            </a:extLst>
          </p:cNvPr>
          <p:cNvSpPr/>
          <p:nvPr/>
        </p:nvSpPr>
        <p:spPr>
          <a:xfrm flipV="1">
            <a:off x="4958329" y="3789040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xmlns="" id="{69C6C200-7BA2-4CAC-86BF-C717640917B7}"/>
              </a:ext>
            </a:extLst>
          </p:cNvPr>
          <p:cNvCxnSpPr>
            <a:stCxn id="22" idx="1"/>
            <a:endCxn id="23" idx="6"/>
          </p:cNvCxnSpPr>
          <p:nvPr/>
        </p:nvCxnSpPr>
        <p:spPr>
          <a:xfrm rot="10800000" flipV="1">
            <a:off x="5004048" y="3085011"/>
            <a:ext cx="2425472" cy="72688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66">
            <a:extLst>
              <a:ext uri="{FF2B5EF4-FFF2-40B4-BE49-F238E27FC236}">
                <a16:creationId xmlns:a16="http://schemas.microsoft.com/office/drawing/2014/main" xmlns="" id="{A6591FC1-F02F-42A2-AF43-5D1731755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282" y="1571613"/>
            <a:ext cx="1714512" cy="16927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algn="ctr"/>
            <a:r>
              <a:rPr lang="ru-RU" sz="1100" dirty="0">
                <a:latin typeface="Calibri" pitchFamily="34" charset="0"/>
              </a:rPr>
              <a:t>мост ч/</a:t>
            </a:r>
            <a:r>
              <a:rPr lang="ru-RU" sz="1100" dirty="0" err="1">
                <a:latin typeface="Calibri" pitchFamily="34" charset="0"/>
              </a:rPr>
              <a:t>р</a:t>
            </a:r>
            <a:r>
              <a:rPr lang="ru-RU" sz="1100" dirty="0">
                <a:latin typeface="Calibri" pitchFamily="34" charset="0"/>
              </a:rPr>
              <a:t> </a:t>
            </a:r>
            <a:r>
              <a:rPr lang="ru-RU" sz="1100" dirty="0" err="1" smtClean="0">
                <a:latin typeface="Calibri" pitchFamily="34" charset="0"/>
              </a:rPr>
              <a:t>Чешьюга</a:t>
            </a:r>
            <a:r>
              <a:rPr lang="ru-RU" sz="1100" dirty="0" smtClean="0">
                <a:latin typeface="Calibri" pitchFamily="34" charset="0"/>
              </a:rPr>
              <a:t> 35,0 </a:t>
            </a:r>
            <a:r>
              <a:rPr lang="ru-RU" sz="1100" dirty="0">
                <a:latin typeface="Calibri" pitchFamily="34" charset="0"/>
              </a:rPr>
              <a:t>п.м.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xmlns="" id="{B3007396-E8F4-45AF-8287-5464C7854552}"/>
              </a:ext>
            </a:extLst>
          </p:cNvPr>
          <p:cNvSpPr/>
          <p:nvPr/>
        </p:nvSpPr>
        <p:spPr>
          <a:xfrm flipV="1">
            <a:off x="3014113" y="3311273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xmlns="" id="{3E05F40A-D70A-4A97-9C54-96C8CF0D5587}"/>
              </a:ext>
            </a:extLst>
          </p:cNvPr>
          <p:cNvCxnSpPr>
            <a:stCxn id="27" idx="3"/>
            <a:endCxn id="28" idx="2"/>
          </p:cNvCxnSpPr>
          <p:nvPr/>
        </p:nvCxnSpPr>
        <p:spPr>
          <a:xfrm>
            <a:off x="1928794" y="1656252"/>
            <a:ext cx="1085319" cy="167788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35">
            <a:extLst>
              <a:ext uri="{FF2B5EF4-FFF2-40B4-BE49-F238E27FC236}">
                <a16:creationId xmlns:a16="http://schemas.microsoft.com/office/drawing/2014/main" xmlns="" id="{18C22BD3-F6E4-435A-9DB3-7FC742AEF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282" y="2428868"/>
            <a:ext cx="1749098" cy="338554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algn="ctr"/>
            <a:r>
              <a:rPr lang="ru-RU" sz="1100" dirty="0">
                <a:latin typeface="Calibri" pitchFamily="34" charset="0"/>
              </a:rPr>
              <a:t>искусственное сооружение</a:t>
            </a:r>
          </a:p>
          <a:p>
            <a:pPr algn="ctr"/>
            <a:r>
              <a:rPr lang="ru-RU" sz="1100" dirty="0">
                <a:latin typeface="Calibri" pitchFamily="34" charset="0"/>
              </a:rPr>
              <a:t> ч/р </a:t>
            </a:r>
            <a:r>
              <a:rPr lang="ru-RU" sz="1100" dirty="0" err="1">
                <a:latin typeface="Calibri" pitchFamily="34" charset="0"/>
              </a:rPr>
              <a:t>Удрега</a:t>
            </a:r>
            <a:r>
              <a:rPr lang="ru-RU" sz="1100" dirty="0">
                <a:latin typeface="Calibri" pitchFamily="34" charset="0"/>
              </a:rPr>
              <a:t> </a:t>
            </a: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xmlns="" id="{957AB2EC-D720-4BCF-813C-5D6FF2953CB5}"/>
              </a:ext>
            </a:extLst>
          </p:cNvPr>
          <p:cNvSpPr/>
          <p:nvPr/>
        </p:nvSpPr>
        <p:spPr>
          <a:xfrm flipV="1">
            <a:off x="3166513" y="3527297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xmlns="" id="{37F76BD0-9B79-49EF-AA6F-43F1305C2DD1}"/>
              </a:ext>
            </a:extLst>
          </p:cNvPr>
          <p:cNvCxnSpPr>
            <a:stCxn id="30" idx="3"/>
            <a:endCxn id="31" idx="2"/>
          </p:cNvCxnSpPr>
          <p:nvPr/>
        </p:nvCxnSpPr>
        <p:spPr>
          <a:xfrm>
            <a:off x="1963380" y="2598145"/>
            <a:ext cx="1203133" cy="95201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9">
            <a:extLst>
              <a:ext uri="{FF2B5EF4-FFF2-40B4-BE49-F238E27FC236}">
                <a16:creationId xmlns:a16="http://schemas.microsoft.com/office/drawing/2014/main" xmlns="" id="{1813669B-734D-40AA-8C70-1A033CACA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282" y="3857628"/>
            <a:ext cx="1714512" cy="338554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algn="ctr"/>
            <a:r>
              <a:rPr lang="ru-RU" sz="1100" dirty="0">
                <a:latin typeface="Calibri" pitchFamily="34" charset="0"/>
              </a:rPr>
              <a:t>мост ч/р </a:t>
            </a:r>
            <a:r>
              <a:rPr lang="ru-RU" sz="1100" dirty="0" err="1">
                <a:latin typeface="Calibri" pitchFamily="34" charset="0"/>
              </a:rPr>
              <a:t>М.Важгинец</a:t>
            </a:r>
            <a:r>
              <a:rPr lang="ru-RU" sz="1100" dirty="0">
                <a:latin typeface="Calibri" pitchFamily="34" charset="0"/>
              </a:rPr>
              <a:t> </a:t>
            </a:r>
          </a:p>
          <a:p>
            <a:pPr algn="ctr"/>
            <a:r>
              <a:rPr lang="ru-RU" sz="1100" dirty="0">
                <a:latin typeface="Calibri" pitchFamily="34" charset="0"/>
              </a:rPr>
              <a:t> 9,7 п.м.</a:t>
            </a: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xmlns="" id="{42596C5D-17FC-4BAE-BB6E-D7E93C515204}"/>
              </a:ext>
            </a:extLst>
          </p:cNvPr>
          <p:cNvSpPr/>
          <p:nvPr/>
        </p:nvSpPr>
        <p:spPr>
          <a:xfrm flipV="1">
            <a:off x="2942105" y="4293096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xmlns="" id="{5C47890B-AABB-46F4-94F7-C6B637D434C2}"/>
              </a:ext>
            </a:extLst>
          </p:cNvPr>
          <p:cNvCxnSpPr>
            <a:stCxn id="34" idx="3"/>
            <a:endCxn id="35" idx="2"/>
          </p:cNvCxnSpPr>
          <p:nvPr/>
        </p:nvCxnSpPr>
        <p:spPr>
          <a:xfrm>
            <a:off x="1928794" y="4026905"/>
            <a:ext cx="1013311" cy="28905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83">
            <a:extLst>
              <a:ext uri="{FF2B5EF4-FFF2-40B4-BE49-F238E27FC236}">
                <a16:creationId xmlns:a16="http://schemas.microsoft.com/office/drawing/2014/main" xmlns="" id="{0153C559-1DEE-436F-89BC-E1BCD3281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282" y="4714884"/>
            <a:ext cx="1714512" cy="338554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algn="ctr"/>
            <a:r>
              <a:rPr lang="ru-RU" sz="1100" dirty="0">
                <a:latin typeface="Calibri" pitchFamily="34" charset="0"/>
              </a:rPr>
              <a:t>мост ч/</a:t>
            </a:r>
            <a:r>
              <a:rPr lang="ru-RU" sz="1100" dirty="0" err="1">
                <a:latin typeface="Calibri" pitchFamily="34" charset="0"/>
              </a:rPr>
              <a:t>р</a:t>
            </a:r>
            <a:r>
              <a:rPr lang="ru-RU" sz="1100" dirty="0">
                <a:latin typeface="Calibri" pitchFamily="34" charset="0"/>
              </a:rPr>
              <a:t> </a:t>
            </a:r>
            <a:r>
              <a:rPr lang="ru-RU" sz="1100" dirty="0" err="1">
                <a:latin typeface="Calibri" pitchFamily="34" charset="0"/>
              </a:rPr>
              <a:t>Петеньга</a:t>
            </a:r>
            <a:r>
              <a:rPr lang="ru-RU" sz="1100" dirty="0">
                <a:latin typeface="Calibri" pitchFamily="34" charset="0"/>
              </a:rPr>
              <a:t>, 14,3 п.м.</a:t>
            </a: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xmlns="" id="{2B0897BE-DFCA-4309-9B2C-72A09F163F31}"/>
              </a:ext>
            </a:extLst>
          </p:cNvPr>
          <p:cNvSpPr/>
          <p:nvPr/>
        </p:nvSpPr>
        <p:spPr>
          <a:xfrm>
            <a:off x="2843213" y="5251450"/>
            <a:ext cx="46037" cy="4445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xmlns="" id="{E57C169D-646F-40F2-8BD7-E2D4FAE17747}"/>
              </a:ext>
            </a:extLst>
          </p:cNvPr>
          <p:cNvCxnSpPr>
            <a:stCxn id="38" idx="3"/>
            <a:endCxn id="39" idx="1"/>
          </p:cNvCxnSpPr>
          <p:nvPr/>
        </p:nvCxnSpPr>
        <p:spPr>
          <a:xfrm>
            <a:off x="1928794" y="4884161"/>
            <a:ext cx="921161" cy="37379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66">
            <a:extLst>
              <a:ext uri="{FF2B5EF4-FFF2-40B4-BE49-F238E27FC236}">
                <a16:creationId xmlns:a16="http://schemas.microsoft.com/office/drawing/2014/main" xmlns="" id="{5BEC920E-2818-410E-ABB0-D85D23DE3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282" y="4357694"/>
            <a:ext cx="1714512" cy="16927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algn="ctr"/>
            <a:r>
              <a:rPr lang="ru-RU" sz="1100" dirty="0">
                <a:latin typeface="Calibri" pitchFamily="34" charset="0"/>
              </a:rPr>
              <a:t>мост ч/</a:t>
            </a:r>
            <a:r>
              <a:rPr lang="ru-RU" sz="1100" dirty="0" err="1">
                <a:latin typeface="Calibri" pitchFamily="34" charset="0"/>
              </a:rPr>
              <a:t>р</a:t>
            </a:r>
            <a:r>
              <a:rPr lang="ru-RU" sz="1100" dirty="0">
                <a:latin typeface="Calibri" pitchFamily="34" charset="0"/>
              </a:rPr>
              <a:t> </a:t>
            </a:r>
            <a:r>
              <a:rPr lang="ru-RU" sz="1100" dirty="0" err="1">
                <a:latin typeface="Calibri" pitchFamily="34" charset="0"/>
              </a:rPr>
              <a:t>Шоноша</a:t>
            </a:r>
            <a:r>
              <a:rPr lang="ru-RU" sz="1100" dirty="0">
                <a:latin typeface="Calibri" pitchFamily="34" charset="0"/>
              </a:rPr>
              <a:t>, 25,0 п.м.</a:t>
            </a: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xmlns="" id="{BCBC055F-9420-4FF6-AE86-900FE9C6B7BA}"/>
              </a:ext>
            </a:extLst>
          </p:cNvPr>
          <p:cNvSpPr/>
          <p:nvPr/>
        </p:nvSpPr>
        <p:spPr>
          <a:xfrm flipV="1">
            <a:off x="4139952" y="4967457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xmlns="" id="{3476C6B4-9C1C-475E-933B-24AC34712222}"/>
              </a:ext>
            </a:extLst>
          </p:cNvPr>
          <p:cNvCxnSpPr>
            <a:stCxn id="42" idx="3"/>
            <a:endCxn id="43" idx="1"/>
          </p:cNvCxnSpPr>
          <p:nvPr/>
        </p:nvCxnSpPr>
        <p:spPr>
          <a:xfrm>
            <a:off x="1928794" y="4442333"/>
            <a:ext cx="2217853" cy="56414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Овал 45">
            <a:extLst>
              <a:ext uri="{FF2B5EF4-FFF2-40B4-BE49-F238E27FC236}">
                <a16:creationId xmlns:a16="http://schemas.microsoft.com/office/drawing/2014/main" xmlns="" id="{BF0C6171-E29D-40C7-B94C-FD8C559DF0F5}"/>
              </a:ext>
            </a:extLst>
          </p:cNvPr>
          <p:cNvSpPr/>
          <p:nvPr/>
        </p:nvSpPr>
        <p:spPr>
          <a:xfrm flipV="1">
            <a:off x="4670297" y="4365104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Text Box 83">
            <a:extLst>
              <a:ext uri="{FF2B5EF4-FFF2-40B4-BE49-F238E27FC236}">
                <a16:creationId xmlns:a16="http://schemas.microsoft.com/office/drawing/2014/main" xmlns="" id="{19A0E622-B109-478A-9D29-E8016F266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282" y="3286124"/>
            <a:ext cx="1714512" cy="338554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algn="ctr"/>
            <a:r>
              <a:rPr lang="ru-RU" sz="1100" dirty="0">
                <a:latin typeface="Calibri" pitchFamily="34" charset="0"/>
              </a:rPr>
              <a:t>мост </a:t>
            </a:r>
            <a:r>
              <a:rPr lang="ru-RU" sz="1100" dirty="0" smtClean="0">
                <a:latin typeface="Calibri" pitchFamily="34" charset="0"/>
              </a:rPr>
              <a:t>ч/ручей</a:t>
            </a:r>
          </a:p>
          <a:p>
            <a:pPr algn="ctr"/>
            <a:r>
              <a:rPr lang="ru-RU" sz="1100" dirty="0" err="1" smtClean="0">
                <a:latin typeface="Calibri" pitchFamily="34" charset="0"/>
              </a:rPr>
              <a:t>Шидровский</a:t>
            </a:r>
            <a:r>
              <a:rPr lang="en-US" sz="1100" dirty="0" smtClean="0">
                <a:latin typeface="Calibri" pitchFamily="34" charset="0"/>
              </a:rPr>
              <a:t>  </a:t>
            </a:r>
            <a:r>
              <a:rPr lang="ru-RU" sz="1100" dirty="0">
                <a:latin typeface="Calibri" pitchFamily="34" charset="0"/>
              </a:rPr>
              <a:t>24,6 п.м.</a:t>
            </a:r>
          </a:p>
        </p:txBody>
      </p: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xmlns="" id="{01B243FF-E968-44E9-A65D-D60D4F7725FF}"/>
              </a:ext>
            </a:extLst>
          </p:cNvPr>
          <p:cNvCxnSpPr>
            <a:stCxn id="47" idx="3"/>
            <a:endCxn id="46" idx="2"/>
          </p:cNvCxnSpPr>
          <p:nvPr/>
        </p:nvCxnSpPr>
        <p:spPr>
          <a:xfrm>
            <a:off x="1928794" y="3455401"/>
            <a:ext cx="2741503" cy="93256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29">
            <a:extLst>
              <a:ext uri="{FF2B5EF4-FFF2-40B4-BE49-F238E27FC236}">
                <a16:creationId xmlns:a16="http://schemas.microsoft.com/office/drawing/2014/main" xmlns="" id="{0FA2159E-8F76-48B3-862B-98C59DFE1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282" y="5286388"/>
            <a:ext cx="1714512" cy="41125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ctr"/>
            <a:r>
              <a:rPr lang="ru-RU" sz="1100" dirty="0">
                <a:latin typeface="Calibri" pitchFamily="34" charset="0"/>
              </a:rPr>
              <a:t>мост ч/р Заячья</a:t>
            </a:r>
          </a:p>
          <a:p>
            <a:pPr algn="ctr"/>
            <a:r>
              <a:rPr lang="ru-RU" sz="1100" dirty="0">
                <a:latin typeface="Calibri" pitchFamily="34" charset="0"/>
              </a:rPr>
              <a:t>9,8 п.м.</a:t>
            </a: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xmlns="" id="{8A7F7E0B-F61F-4981-824D-F008DEDF757F}"/>
              </a:ext>
            </a:extLst>
          </p:cNvPr>
          <p:cNvSpPr/>
          <p:nvPr/>
        </p:nvSpPr>
        <p:spPr>
          <a:xfrm flipV="1">
            <a:off x="5004048" y="5157192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xmlns="" id="{395B02ED-B255-43BE-927C-7D985E2706D3}"/>
              </a:ext>
            </a:extLst>
          </p:cNvPr>
          <p:cNvCxnSpPr>
            <a:cxnSpLocks/>
            <a:stCxn id="50" idx="3"/>
            <a:endCxn id="51" idx="1"/>
          </p:cNvCxnSpPr>
          <p:nvPr/>
        </p:nvCxnSpPr>
        <p:spPr>
          <a:xfrm flipV="1">
            <a:off x="1928794" y="5196216"/>
            <a:ext cx="3081949" cy="29580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Овал 54">
            <a:extLst>
              <a:ext uri="{FF2B5EF4-FFF2-40B4-BE49-F238E27FC236}">
                <a16:creationId xmlns:a16="http://schemas.microsoft.com/office/drawing/2014/main" xmlns="" id="{248B374F-B727-481A-BD39-0924D31A8DFE}"/>
              </a:ext>
            </a:extLst>
          </p:cNvPr>
          <p:cNvSpPr/>
          <p:nvPr/>
        </p:nvSpPr>
        <p:spPr>
          <a:xfrm flipV="1">
            <a:off x="5436096" y="4725144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xmlns="" id="{E9464741-5E93-4AFE-8729-412A92C5562D}"/>
              </a:ext>
            </a:extLst>
          </p:cNvPr>
          <p:cNvSpPr/>
          <p:nvPr/>
        </p:nvSpPr>
        <p:spPr>
          <a:xfrm flipV="1">
            <a:off x="5508104" y="4679425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xmlns="" id="{F06202FF-650C-4022-BF28-172A70D9A042}"/>
              </a:ext>
            </a:extLst>
          </p:cNvPr>
          <p:cNvSpPr/>
          <p:nvPr/>
        </p:nvSpPr>
        <p:spPr>
          <a:xfrm flipV="1">
            <a:off x="5534393" y="4823441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TextBox 29">
            <a:extLst>
              <a:ext uri="{FF2B5EF4-FFF2-40B4-BE49-F238E27FC236}">
                <a16:creationId xmlns:a16="http://schemas.microsoft.com/office/drawing/2014/main" xmlns="" id="{85159D86-EBF1-4051-8C4A-D2DB86FB7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520" y="3571876"/>
            <a:ext cx="1571636" cy="338554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algn="ctr"/>
            <a:r>
              <a:rPr lang="ru-RU" sz="1100" dirty="0">
                <a:latin typeface="Calibri" pitchFamily="34" charset="0"/>
              </a:rPr>
              <a:t>мост ч/ручей Заболотный 24,0 п.м.</a:t>
            </a:r>
          </a:p>
        </p:txBody>
      </p: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xmlns="" id="{B555F1F2-7379-4C18-A9AB-9F3A240D7AEE}"/>
              </a:ext>
            </a:extLst>
          </p:cNvPr>
          <p:cNvCxnSpPr>
            <a:stCxn id="59" idx="1"/>
            <a:endCxn id="56" idx="5"/>
          </p:cNvCxnSpPr>
          <p:nvPr/>
        </p:nvCxnSpPr>
        <p:spPr>
          <a:xfrm rot="10800000" flipV="1">
            <a:off x="5547128" y="3741152"/>
            <a:ext cx="1882392" cy="94496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29">
            <a:extLst>
              <a:ext uri="{FF2B5EF4-FFF2-40B4-BE49-F238E27FC236}">
                <a16:creationId xmlns:a16="http://schemas.microsoft.com/office/drawing/2014/main" xmlns="" id="{E678BC0D-4A5C-470C-82BB-6E2813173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520" y="5286388"/>
            <a:ext cx="1500198" cy="338554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algn="ctr"/>
            <a:r>
              <a:rPr lang="ru-RU" sz="1100" dirty="0">
                <a:latin typeface="Calibri" pitchFamily="34" charset="0"/>
              </a:rPr>
              <a:t>мост ч/</a:t>
            </a:r>
            <a:r>
              <a:rPr lang="ru-RU" sz="1100" dirty="0" err="1">
                <a:latin typeface="Calibri" pitchFamily="34" charset="0"/>
              </a:rPr>
              <a:t>р</a:t>
            </a:r>
            <a:r>
              <a:rPr lang="ru-RU" sz="1100" dirty="0">
                <a:latin typeface="Calibri" pitchFamily="34" charset="0"/>
              </a:rPr>
              <a:t> </a:t>
            </a:r>
            <a:r>
              <a:rPr lang="ru-RU" sz="1100" dirty="0" err="1">
                <a:latin typeface="Calibri" pitchFamily="34" charset="0"/>
              </a:rPr>
              <a:t>Мехреньга</a:t>
            </a:r>
            <a:r>
              <a:rPr lang="ru-RU" sz="1100" dirty="0">
                <a:latin typeface="Calibri" pitchFamily="34" charset="0"/>
              </a:rPr>
              <a:t>  </a:t>
            </a:r>
          </a:p>
          <a:p>
            <a:pPr algn="ctr"/>
            <a:r>
              <a:rPr lang="ru-RU" sz="1100" dirty="0">
                <a:latin typeface="Calibri" pitchFamily="34" charset="0"/>
              </a:rPr>
              <a:t>40,3 п.м.</a:t>
            </a:r>
          </a:p>
        </p:txBody>
      </p:sp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xmlns="" id="{BDB05C33-D496-46DE-8920-366E7EAAFFAB}"/>
              </a:ext>
            </a:extLst>
          </p:cNvPr>
          <p:cNvCxnSpPr>
            <a:stCxn id="61" idx="1"/>
            <a:endCxn id="58" idx="7"/>
          </p:cNvCxnSpPr>
          <p:nvPr/>
        </p:nvCxnSpPr>
        <p:spPr>
          <a:xfrm rot="10800000">
            <a:off x="5573418" y="4862465"/>
            <a:ext cx="1856103" cy="5932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22">
            <a:extLst>
              <a:ext uri="{FF2B5EF4-FFF2-40B4-BE49-F238E27FC236}">
                <a16:creationId xmlns:a16="http://schemas.microsoft.com/office/drawing/2014/main" xmlns="" id="{F11A1503-71FC-4130-8F14-7E2564AF1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520" y="4572008"/>
            <a:ext cx="1511028" cy="338554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algn="ctr"/>
            <a:r>
              <a:rPr lang="ru-RU" sz="1100" dirty="0">
                <a:latin typeface="Calibri" pitchFamily="34" charset="0"/>
              </a:rPr>
              <a:t>Искусственное  сооружение ч/ручей </a:t>
            </a:r>
          </a:p>
        </p:txBody>
      </p: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xmlns="" id="{19CB0AC9-B64C-48CA-B438-353E01C53495}"/>
              </a:ext>
            </a:extLst>
          </p:cNvPr>
          <p:cNvCxnSpPr>
            <a:stCxn id="64" idx="1"/>
            <a:endCxn id="55" idx="6"/>
          </p:cNvCxnSpPr>
          <p:nvPr/>
        </p:nvCxnSpPr>
        <p:spPr>
          <a:xfrm rot="10800000" flipV="1">
            <a:off x="5481816" y="4741285"/>
            <a:ext cx="1947705" cy="671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Номер слайда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4654-BDA2-4495-B6C7-BAA9683E7EC2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926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000100" y="285728"/>
            <a:ext cx="6286544" cy="571504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0"/>
                </a:schemeClr>
              </a:gs>
              <a:gs pos="50000">
                <a:srgbClr val="00B0F0">
                  <a:alpha val="30000"/>
                </a:srgb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Планы работ на 2018 год</a:t>
            </a:r>
          </a:p>
        </p:txBody>
      </p:sp>
      <p:pic>
        <p:nvPicPr>
          <p:cNvPr id="17413" name="Picture 5" descr="C:\Users\Igornp\YandexDisk-PinIgNik\дорога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5857892"/>
            <a:ext cx="8715436" cy="561952"/>
          </a:xfrm>
          <a:prstGeom prst="rect">
            <a:avLst/>
          </a:prstGeom>
          <a:noFill/>
        </p:spPr>
      </p:pic>
      <p:pic>
        <p:nvPicPr>
          <p:cNvPr id="11" name="Picture 205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285728"/>
            <a:ext cx="150019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C:\Users\Igornp\YandexDisk-PinIgNik\герб област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1" y="214292"/>
            <a:ext cx="642942" cy="718340"/>
          </a:xfrm>
          <a:prstGeom prst="rect">
            <a:avLst/>
          </a:prstGeom>
          <a:noFill/>
        </p:spPr>
      </p:pic>
      <p:sp>
        <p:nvSpPr>
          <p:cNvPr id="8" name="Прямоугольник 5">
            <a:extLst>
              <a:ext uri="{FF2B5EF4-FFF2-40B4-BE49-F238E27FC236}">
                <a16:creationId xmlns:a16="http://schemas.microsoft.com/office/drawing/2014/main" xmlns="" id="{A9A5D49B-1794-4CB0-A8E8-44FDFF7E6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368" y="1456038"/>
            <a:ext cx="8316912" cy="433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В 201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8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году планируется устроить:</a:t>
            </a:r>
          </a:p>
          <a:p>
            <a:pPr lvl="1" algn="just">
              <a:lnSpc>
                <a:spcPct val="130000"/>
              </a:lnSpc>
              <a:buFont typeface="Arial" charset="0"/>
              <a:buChar char="•"/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3 переходно-скоростные полосы для осуществления весового и габаритного контроля транспортных средств;</a:t>
            </a:r>
            <a:endParaRPr lang="en-US" b="1" dirty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  <a:p>
            <a:pPr lvl="1" algn="just">
              <a:lnSpc>
                <a:spcPct val="130000"/>
              </a:lnSpc>
              <a:buFont typeface="Arial" charset="0"/>
              <a:buChar char="•"/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2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автоматизированные  системы весового контроля;</a:t>
            </a:r>
          </a:p>
          <a:p>
            <a:pPr lvl="1" algn="just">
              <a:lnSpc>
                <a:spcPct val="130000"/>
              </a:lnSpc>
              <a:buFont typeface="Arial" charset="0"/>
              <a:buChar char="•"/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3 автобусные остановки;</a:t>
            </a:r>
          </a:p>
          <a:p>
            <a:pPr lvl="1" algn="just">
              <a:lnSpc>
                <a:spcPct val="130000"/>
              </a:lnSpc>
              <a:buFont typeface="Arial" charset="0"/>
              <a:buChar char="•"/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8 пешеходных переходов;</a:t>
            </a:r>
          </a:p>
          <a:p>
            <a:pPr lvl="1" algn="just">
              <a:lnSpc>
                <a:spcPct val="130000"/>
              </a:lnSpc>
              <a:buFont typeface="Arial" charset="0"/>
              <a:buChar char="•"/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5,6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км линий искусственного освещения:</a:t>
            </a:r>
          </a:p>
          <a:p>
            <a:pPr lvl="3" algn="just">
              <a:lnSpc>
                <a:spcPct val="130000"/>
              </a:lnSpc>
              <a:buFont typeface="Arial" charset="0"/>
              <a:buChar char="•"/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с.Холмогоры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;</a:t>
            </a:r>
          </a:p>
          <a:p>
            <a:pPr lvl="3" algn="just">
              <a:lnSpc>
                <a:spcPct val="130000"/>
              </a:lnSpc>
              <a:buFont typeface="Arial" charset="0"/>
              <a:buChar char="•"/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пос. Карпогоры;</a:t>
            </a:r>
          </a:p>
          <a:p>
            <a:pPr lvl="3" algn="just">
              <a:lnSpc>
                <a:spcPct val="130000"/>
              </a:lnSpc>
              <a:buFont typeface="Arial" charset="0"/>
              <a:buChar char="•"/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пос. Березник;</a:t>
            </a:r>
          </a:p>
          <a:p>
            <a:pPr lvl="3" algn="just">
              <a:lnSpc>
                <a:spcPct val="130000"/>
              </a:lnSpc>
              <a:buFont typeface="Arial" charset="0"/>
              <a:buChar char="•"/>
              <a:defRPr/>
            </a:pPr>
            <a:r>
              <a:rPr lang="ru-RU" b="1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b="1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с.Шипицыно</a:t>
            </a:r>
            <a:endParaRPr lang="ru-RU" b="1" dirty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  <a:p>
            <a:pPr algn="just">
              <a:defRPr/>
            </a:pP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4654-BDA2-4495-B6C7-BAA9683E7EC2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04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000100" y="285728"/>
            <a:ext cx="6286544" cy="571504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0"/>
                </a:schemeClr>
              </a:gs>
              <a:gs pos="50000">
                <a:srgbClr val="00B0F0">
                  <a:alpha val="30000"/>
                </a:srgb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Передача дорог в федеральную собственность</a:t>
            </a:r>
          </a:p>
        </p:txBody>
      </p:sp>
      <p:pic>
        <p:nvPicPr>
          <p:cNvPr id="11" name="Picture 205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285728"/>
            <a:ext cx="150019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 descr="http://wikitravel.org/upload/shared/b/b1/Northwestern_Russia_regions_%28ru%2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094696"/>
            <a:ext cx="6141047" cy="4722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C:\Users\Igornp\YandexDisk-PinIgNik\герб област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1" y="214292"/>
            <a:ext cx="642942" cy="718340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3214678" y="3086711"/>
            <a:ext cx="188048" cy="190030"/>
          </a:xfrm>
          <a:prstGeom prst="ellipse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9" name="Группа 16"/>
          <p:cNvGrpSpPr>
            <a:grpSpLocks/>
          </p:cNvGrpSpPr>
          <p:nvPr/>
        </p:nvGrpSpPr>
        <p:grpSpPr bwMode="auto">
          <a:xfrm>
            <a:off x="6847358" y="1737638"/>
            <a:ext cx="2082360" cy="1838821"/>
            <a:chOff x="5303892" y="1253173"/>
            <a:chExt cx="3744541" cy="3177083"/>
          </a:xfrm>
        </p:grpSpPr>
        <p:pic>
          <p:nvPicPr>
            <p:cNvPr id="10" name="Рисунок 22" descr="talagi-3.gif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06581" y="1253173"/>
              <a:ext cx="3741852" cy="3177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Овал 11"/>
            <p:cNvSpPr/>
            <p:nvPr/>
          </p:nvSpPr>
          <p:spPr>
            <a:xfrm>
              <a:off x="5303892" y="1262830"/>
              <a:ext cx="3744541" cy="316742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5500318" y="3534590"/>
              <a:ext cx="1081591" cy="811170"/>
            </a:xfrm>
            <a:custGeom>
              <a:avLst/>
              <a:gdLst>
                <a:gd name="connsiteX0" fmla="*/ 1165860 w 1165860"/>
                <a:gd name="connsiteY0" fmla="*/ 821690 h 821690"/>
                <a:gd name="connsiteX1" fmla="*/ 883920 w 1165860"/>
                <a:gd name="connsiteY1" fmla="*/ 128270 h 821690"/>
                <a:gd name="connsiteX2" fmla="*/ 129540 w 1165860"/>
                <a:gd name="connsiteY2" fmla="*/ 52070 h 821690"/>
                <a:gd name="connsiteX3" fmla="*/ 106680 w 1165860"/>
                <a:gd name="connsiteY3" fmla="*/ 52070 h 821690"/>
                <a:gd name="connsiteX0" fmla="*/ 1165860 w 1165860"/>
                <a:gd name="connsiteY0" fmla="*/ 821690 h 821690"/>
                <a:gd name="connsiteX1" fmla="*/ 883920 w 1165860"/>
                <a:gd name="connsiteY1" fmla="*/ 128270 h 821690"/>
                <a:gd name="connsiteX2" fmla="*/ 129540 w 1165860"/>
                <a:gd name="connsiteY2" fmla="*/ 52070 h 821690"/>
                <a:gd name="connsiteX3" fmla="*/ 106680 w 1165860"/>
                <a:gd name="connsiteY3" fmla="*/ 52070 h 821690"/>
                <a:gd name="connsiteX0" fmla="*/ 1165860 w 1165860"/>
                <a:gd name="connsiteY0" fmla="*/ 787018 h 787018"/>
                <a:gd name="connsiteX1" fmla="*/ 883920 w 1165860"/>
                <a:gd name="connsiteY1" fmla="*/ 93598 h 787018"/>
                <a:gd name="connsiteX2" fmla="*/ 129540 w 1165860"/>
                <a:gd name="connsiteY2" fmla="*/ 17398 h 787018"/>
                <a:gd name="connsiteX3" fmla="*/ 106680 w 1165860"/>
                <a:gd name="connsiteY3" fmla="*/ 17398 h 787018"/>
                <a:gd name="connsiteX0" fmla="*/ 1165860 w 1165860"/>
                <a:gd name="connsiteY0" fmla="*/ 787018 h 787018"/>
                <a:gd name="connsiteX1" fmla="*/ 883920 w 1165860"/>
                <a:gd name="connsiteY1" fmla="*/ 93598 h 787018"/>
                <a:gd name="connsiteX2" fmla="*/ 129540 w 1165860"/>
                <a:gd name="connsiteY2" fmla="*/ 17398 h 787018"/>
                <a:gd name="connsiteX3" fmla="*/ 106680 w 1165860"/>
                <a:gd name="connsiteY3" fmla="*/ 17398 h 787018"/>
                <a:gd name="connsiteX0" fmla="*/ 1036320 w 1036320"/>
                <a:gd name="connsiteY0" fmla="*/ 787018 h 787018"/>
                <a:gd name="connsiteX1" fmla="*/ 754380 w 1036320"/>
                <a:gd name="connsiteY1" fmla="*/ 93598 h 787018"/>
                <a:gd name="connsiteX2" fmla="*/ 0 w 1036320"/>
                <a:gd name="connsiteY2" fmla="*/ 17398 h 787018"/>
                <a:gd name="connsiteX0" fmla="*/ 1074693 w 1074693"/>
                <a:gd name="connsiteY0" fmla="*/ 787018 h 787018"/>
                <a:gd name="connsiteX1" fmla="*/ 792753 w 1074693"/>
                <a:gd name="connsiteY1" fmla="*/ 93598 h 787018"/>
                <a:gd name="connsiteX2" fmla="*/ 0 w 1074693"/>
                <a:gd name="connsiteY2" fmla="*/ 16257 h 787018"/>
                <a:gd name="connsiteX0" fmla="*/ 1074693 w 1129780"/>
                <a:gd name="connsiteY0" fmla="*/ 787018 h 923067"/>
                <a:gd name="connsiteX1" fmla="*/ 1082790 w 1129780"/>
                <a:gd name="connsiteY1" fmla="*/ 807497 h 923067"/>
                <a:gd name="connsiteX2" fmla="*/ 792753 w 1129780"/>
                <a:gd name="connsiteY2" fmla="*/ 93598 h 923067"/>
                <a:gd name="connsiteX3" fmla="*/ 0 w 1129780"/>
                <a:gd name="connsiteY3" fmla="*/ 16257 h 923067"/>
                <a:gd name="connsiteX0" fmla="*/ 1074693 w 1129780"/>
                <a:gd name="connsiteY0" fmla="*/ 787018 h 923067"/>
                <a:gd name="connsiteX1" fmla="*/ 1082790 w 1129780"/>
                <a:gd name="connsiteY1" fmla="*/ 807497 h 923067"/>
                <a:gd name="connsiteX2" fmla="*/ 792753 w 1129780"/>
                <a:gd name="connsiteY2" fmla="*/ 93598 h 923067"/>
                <a:gd name="connsiteX3" fmla="*/ 0 w 1129780"/>
                <a:gd name="connsiteY3" fmla="*/ 16257 h 923067"/>
                <a:gd name="connsiteX0" fmla="*/ 1074693 w 1129780"/>
                <a:gd name="connsiteY0" fmla="*/ 787018 h 923067"/>
                <a:gd name="connsiteX1" fmla="*/ 1082790 w 1129780"/>
                <a:gd name="connsiteY1" fmla="*/ 807497 h 923067"/>
                <a:gd name="connsiteX2" fmla="*/ 792753 w 1129780"/>
                <a:gd name="connsiteY2" fmla="*/ 93598 h 923067"/>
                <a:gd name="connsiteX3" fmla="*/ 0 w 1129780"/>
                <a:gd name="connsiteY3" fmla="*/ 16257 h 923067"/>
                <a:gd name="connsiteX0" fmla="*/ 1074693 w 1074693"/>
                <a:gd name="connsiteY0" fmla="*/ 787018 h 787018"/>
                <a:gd name="connsiteX1" fmla="*/ 792753 w 1074693"/>
                <a:gd name="connsiteY1" fmla="*/ 93598 h 787018"/>
                <a:gd name="connsiteX2" fmla="*/ 0 w 1074693"/>
                <a:gd name="connsiteY2" fmla="*/ 16257 h 787018"/>
                <a:gd name="connsiteX0" fmla="*/ 1074693 w 1133848"/>
                <a:gd name="connsiteY0" fmla="*/ 787018 h 947152"/>
                <a:gd name="connsiteX1" fmla="*/ 1086858 w 1133848"/>
                <a:gd name="connsiteY1" fmla="*/ 831582 h 947152"/>
                <a:gd name="connsiteX2" fmla="*/ 792753 w 1133848"/>
                <a:gd name="connsiteY2" fmla="*/ 93598 h 947152"/>
                <a:gd name="connsiteX3" fmla="*/ 0 w 1133848"/>
                <a:gd name="connsiteY3" fmla="*/ 16257 h 947152"/>
                <a:gd name="connsiteX0" fmla="*/ 1074693 w 1277863"/>
                <a:gd name="connsiteY0" fmla="*/ 787018 h 947152"/>
                <a:gd name="connsiteX1" fmla="*/ 1230873 w 1277863"/>
                <a:gd name="connsiteY1" fmla="*/ 831582 h 947152"/>
                <a:gd name="connsiteX2" fmla="*/ 792753 w 1277863"/>
                <a:gd name="connsiteY2" fmla="*/ 93598 h 947152"/>
                <a:gd name="connsiteX3" fmla="*/ 0 w 1277863"/>
                <a:gd name="connsiteY3" fmla="*/ 16257 h 947152"/>
                <a:gd name="connsiteX0" fmla="*/ 1080150 w 1278773"/>
                <a:gd name="connsiteY0" fmla="*/ 811128 h 951170"/>
                <a:gd name="connsiteX1" fmla="*/ 1230873 w 1278773"/>
                <a:gd name="connsiteY1" fmla="*/ 831582 h 951170"/>
                <a:gd name="connsiteX2" fmla="*/ 792753 w 1278773"/>
                <a:gd name="connsiteY2" fmla="*/ 93598 h 951170"/>
                <a:gd name="connsiteX3" fmla="*/ 0 w 1278773"/>
                <a:gd name="connsiteY3" fmla="*/ 16257 h 951170"/>
                <a:gd name="connsiteX0" fmla="*/ 1080150 w 1080150"/>
                <a:gd name="connsiteY0" fmla="*/ 811128 h 811128"/>
                <a:gd name="connsiteX1" fmla="*/ 792753 w 1080150"/>
                <a:gd name="connsiteY1" fmla="*/ 93598 h 811128"/>
                <a:gd name="connsiteX2" fmla="*/ 0 w 1080150"/>
                <a:gd name="connsiteY2" fmla="*/ 16257 h 811128"/>
                <a:gd name="connsiteX0" fmla="*/ 1080150 w 1080150"/>
                <a:gd name="connsiteY0" fmla="*/ 811128 h 811128"/>
                <a:gd name="connsiteX1" fmla="*/ 792753 w 1080150"/>
                <a:gd name="connsiteY1" fmla="*/ 93598 h 811128"/>
                <a:gd name="connsiteX2" fmla="*/ 0 w 1080150"/>
                <a:gd name="connsiteY2" fmla="*/ 16257 h 811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0150" h="811128">
                  <a:moveTo>
                    <a:pt x="1080150" y="811128"/>
                  </a:moveTo>
                  <a:cubicBezTo>
                    <a:pt x="1020276" y="661643"/>
                    <a:pt x="891270" y="270849"/>
                    <a:pt x="792753" y="93598"/>
                  </a:cubicBezTo>
                  <a:cubicBezTo>
                    <a:pt x="639485" y="0"/>
                    <a:pt x="129540" y="28957"/>
                    <a:pt x="0" y="16257"/>
                  </a:cubicBezTo>
                </a:path>
              </a:pathLst>
            </a:cu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6457589" y="1528391"/>
              <a:ext cx="1427202" cy="2592847"/>
            </a:xfrm>
            <a:custGeom>
              <a:avLst/>
              <a:gdLst>
                <a:gd name="connsiteX0" fmla="*/ 0 w 1074341"/>
                <a:gd name="connsiteY0" fmla="*/ 1083866 h 1083866"/>
                <a:gd name="connsiteX1" fmla="*/ 292894 w 1074341"/>
                <a:gd name="connsiteY1" fmla="*/ 983853 h 1083866"/>
                <a:gd name="connsiteX2" fmla="*/ 626269 w 1074341"/>
                <a:gd name="connsiteY2" fmla="*/ 814785 h 1083866"/>
                <a:gd name="connsiteX3" fmla="*/ 866775 w 1074341"/>
                <a:gd name="connsiteY3" fmla="*/ 562372 h 1083866"/>
                <a:gd name="connsiteX4" fmla="*/ 1057275 w 1074341"/>
                <a:gd name="connsiteY4" fmla="*/ 369491 h 1083866"/>
                <a:gd name="connsiteX5" fmla="*/ 764381 w 1074341"/>
                <a:gd name="connsiteY5" fmla="*/ 59928 h 1083866"/>
                <a:gd name="connsiteX6" fmla="*/ 707231 w 1074341"/>
                <a:gd name="connsiteY6" fmla="*/ 9922 h 1083866"/>
                <a:gd name="connsiteX7" fmla="*/ 659606 w 1074341"/>
                <a:gd name="connsiteY7" fmla="*/ 112316 h 1083866"/>
                <a:gd name="connsiteX0" fmla="*/ 49461 w 1123802"/>
                <a:gd name="connsiteY0" fmla="*/ 1891904 h 1891904"/>
                <a:gd name="connsiteX1" fmla="*/ 342355 w 1123802"/>
                <a:gd name="connsiteY1" fmla="*/ 1791891 h 1891904"/>
                <a:gd name="connsiteX2" fmla="*/ 675730 w 1123802"/>
                <a:gd name="connsiteY2" fmla="*/ 1622823 h 1891904"/>
                <a:gd name="connsiteX3" fmla="*/ 916236 w 1123802"/>
                <a:gd name="connsiteY3" fmla="*/ 1370410 h 1891904"/>
                <a:gd name="connsiteX4" fmla="*/ 1106736 w 1123802"/>
                <a:gd name="connsiteY4" fmla="*/ 1177529 h 1891904"/>
                <a:gd name="connsiteX5" fmla="*/ 813842 w 1123802"/>
                <a:gd name="connsiteY5" fmla="*/ 867966 h 1891904"/>
                <a:gd name="connsiteX6" fmla="*/ 756692 w 1123802"/>
                <a:gd name="connsiteY6" fmla="*/ 817960 h 1891904"/>
                <a:gd name="connsiteX7" fmla="*/ 0 w 1123802"/>
                <a:gd name="connsiteY7" fmla="*/ 46832 h 1891904"/>
                <a:gd name="connsiteX0" fmla="*/ 49461 w 1123802"/>
                <a:gd name="connsiteY0" fmla="*/ 1891904 h 1891904"/>
                <a:gd name="connsiteX1" fmla="*/ 342355 w 1123802"/>
                <a:gd name="connsiteY1" fmla="*/ 1791891 h 1891904"/>
                <a:gd name="connsiteX2" fmla="*/ 675730 w 1123802"/>
                <a:gd name="connsiteY2" fmla="*/ 1622823 h 1891904"/>
                <a:gd name="connsiteX3" fmla="*/ 916236 w 1123802"/>
                <a:gd name="connsiteY3" fmla="*/ 1370410 h 1891904"/>
                <a:gd name="connsiteX4" fmla="*/ 1106736 w 1123802"/>
                <a:gd name="connsiteY4" fmla="*/ 1177529 h 1891904"/>
                <a:gd name="connsiteX5" fmla="*/ 813842 w 1123802"/>
                <a:gd name="connsiteY5" fmla="*/ 867966 h 1891904"/>
                <a:gd name="connsiteX6" fmla="*/ 756692 w 1123802"/>
                <a:gd name="connsiteY6" fmla="*/ 817960 h 1891904"/>
                <a:gd name="connsiteX7" fmla="*/ 0 w 1123802"/>
                <a:gd name="connsiteY7" fmla="*/ 46832 h 1891904"/>
                <a:gd name="connsiteX0" fmla="*/ 0 w 1074341"/>
                <a:gd name="connsiteY0" fmla="*/ 1963912 h 1963912"/>
                <a:gd name="connsiteX1" fmla="*/ 292894 w 1074341"/>
                <a:gd name="connsiteY1" fmla="*/ 1863899 h 1963912"/>
                <a:gd name="connsiteX2" fmla="*/ 626269 w 1074341"/>
                <a:gd name="connsiteY2" fmla="*/ 1694831 h 1963912"/>
                <a:gd name="connsiteX3" fmla="*/ 866775 w 1074341"/>
                <a:gd name="connsiteY3" fmla="*/ 1442418 h 1963912"/>
                <a:gd name="connsiteX4" fmla="*/ 1057275 w 1074341"/>
                <a:gd name="connsiteY4" fmla="*/ 1249537 h 1963912"/>
                <a:gd name="connsiteX5" fmla="*/ 764381 w 1074341"/>
                <a:gd name="connsiteY5" fmla="*/ 939974 h 1963912"/>
                <a:gd name="connsiteX6" fmla="*/ 707231 w 1074341"/>
                <a:gd name="connsiteY6" fmla="*/ 889968 h 1963912"/>
                <a:gd name="connsiteX7" fmla="*/ 22547 w 1074341"/>
                <a:gd name="connsiteY7" fmla="*/ 46832 h 1963912"/>
                <a:gd name="connsiteX0" fmla="*/ 0 w 1074341"/>
                <a:gd name="connsiteY0" fmla="*/ 1963912 h 1963912"/>
                <a:gd name="connsiteX1" fmla="*/ 292894 w 1074341"/>
                <a:gd name="connsiteY1" fmla="*/ 1863899 h 1963912"/>
                <a:gd name="connsiteX2" fmla="*/ 626269 w 1074341"/>
                <a:gd name="connsiteY2" fmla="*/ 1694831 h 1963912"/>
                <a:gd name="connsiteX3" fmla="*/ 866775 w 1074341"/>
                <a:gd name="connsiteY3" fmla="*/ 1442418 h 1963912"/>
                <a:gd name="connsiteX4" fmla="*/ 1057275 w 1074341"/>
                <a:gd name="connsiteY4" fmla="*/ 1249537 h 1963912"/>
                <a:gd name="connsiteX5" fmla="*/ 764381 w 1074341"/>
                <a:gd name="connsiteY5" fmla="*/ 939974 h 1963912"/>
                <a:gd name="connsiteX6" fmla="*/ 134243 w 1074341"/>
                <a:gd name="connsiteY6" fmla="*/ 416571 h 1963912"/>
                <a:gd name="connsiteX7" fmla="*/ 22547 w 1074341"/>
                <a:gd name="connsiteY7" fmla="*/ 46832 h 1963912"/>
                <a:gd name="connsiteX0" fmla="*/ 0 w 1089422"/>
                <a:gd name="connsiteY0" fmla="*/ 1963912 h 1963912"/>
                <a:gd name="connsiteX1" fmla="*/ 292894 w 1089422"/>
                <a:gd name="connsiteY1" fmla="*/ 1863899 h 1963912"/>
                <a:gd name="connsiteX2" fmla="*/ 626269 w 1089422"/>
                <a:gd name="connsiteY2" fmla="*/ 1694831 h 1963912"/>
                <a:gd name="connsiteX3" fmla="*/ 866775 w 1089422"/>
                <a:gd name="connsiteY3" fmla="*/ 1442418 h 1963912"/>
                <a:gd name="connsiteX4" fmla="*/ 1057275 w 1089422"/>
                <a:gd name="connsiteY4" fmla="*/ 1249537 h 1963912"/>
                <a:gd name="connsiteX5" fmla="*/ 673894 w 1089422"/>
                <a:gd name="connsiteY5" fmla="*/ 837580 h 1963912"/>
                <a:gd name="connsiteX6" fmla="*/ 134243 w 1089422"/>
                <a:gd name="connsiteY6" fmla="*/ 416571 h 1963912"/>
                <a:gd name="connsiteX7" fmla="*/ 22547 w 1089422"/>
                <a:gd name="connsiteY7" fmla="*/ 46832 h 1963912"/>
                <a:gd name="connsiteX0" fmla="*/ 0 w 1089422"/>
                <a:gd name="connsiteY0" fmla="*/ 1963912 h 1963912"/>
                <a:gd name="connsiteX1" fmla="*/ 292894 w 1089422"/>
                <a:gd name="connsiteY1" fmla="*/ 1863899 h 1963912"/>
                <a:gd name="connsiteX2" fmla="*/ 626269 w 1089422"/>
                <a:gd name="connsiteY2" fmla="*/ 1694831 h 1963912"/>
                <a:gd name="connsiteX3" fmla="*/ 866775 w 1089422"/>
                <a:gd name="connsiteY3" fmla="*/ 1442418 h 1963912"/>
                <a:gd name="connsiteX4" fmla="*/ 1057275 w 1089422"/>
                <a:gd name="connsiteY4" fmla="*/ 1249537 h 1963912"/>
                <a:gd name="connsiteX5" fmla="*/ 673894 w 1089422"/>
                <a:gd name="connsiteY5" fmla="*/ 837580 h 1963912"/>
                <a:gd name="connsiteX6" fmla="*/ 134243 w 1089422"/>
                <a:gd name="connsiteY6" fmla="*/ 416571 h 1963912"/>
                <a:gd name="connsiteX7" fmla="*/ 22547 w 1089422"/>
                <a:gd name="connsiteY7" fmla="*/ 46832 h 1963912"/>
                <a:gd name="connsiteX0" fmla="*/ 0 w 1089422"/>
                <a:gd name="connsiteY0" fmla="*/ 1963912 h 1963912"/>
                <a:gd name="connsiteX1" fmla="*/ 292894 w 1089422"/>
                <a:gd name="connsiteY1" fmla="*/ 1863899 h 1963912"/>
                <a:gd name="connsiteX2" fmla="*/ 626269 w 1089422"/>
                <a:gd name="connsiteY2" fmla="*/ 1694831 h 1963912"/>
                <a:gd name="connsiteX3" fmla="*/ 866775 w 1089422"/>
                <a:gd name="connsiteY3" fmla="*/ 1442418 h 1963912"/>
                <a:gd name="connsiteX4" fmla="*/ 1057275 w 1089422"/>
                <a:gd name="connsiteY4" fmla="*/ 1249537 h 1963912"/>
                <a:gd name="connsiteX5" fmla="*/ 673894 w 1089422"/>
                <a:gd name="connsiteY5" fmla="*/ 837580 h 1963912"/>
                <a:gd name="connsiteX6" fmla="*/ 134243 w 1089422"/>
                <a:gd name="connsiteY6" fmla="*/ 416571 h 1963912"/>
                <a:gd name="connsiteX7" fmla="*/ 22547 w 1089422"/>
                <a:gd name="connsiteY7" fmla="*/ 46832 h 1963912"/>
                <a:gd name="connsiteX0" fmla="*/ 45244 w 1134666"/>
                <a:gd name="connsiteY0" fmla="*/ 1916113 h 1916113"/>
                <a:gd name="connsiteX1" fmla="*/ 338138 w 1134666"/>
                <a:gd name="connsiteY1" fmla="*/ 1816100 h 1916113"/>
                <a:gd name="connsiteX2" fmla="*/ 671513 w 1134666"/>
                <a:gd name="connsiteY2" fmla="*/ 1647032 h 1916113"/>
                <a:gd name="connsiteX3" fmla="*/ 912019 w 1134666"/>
                <a:gd name="connsiteY3" fmla="*/ 1394619 h 1916113"/>
                <a:gd name="connsiteX4" fmla="*/ 1102519 w 1134666"/>
                <a:gd name="connsiteY4" fmla="*/ 1201738 h 1916113"/>
                <a:gd name="connsiteX5" fmla="*/ 719138 w 1134666"/>
                <a:gd name="connsiteY5" fmla="*/ 789781 h 1916113"/>
                <a:gd name="connsiteX6" fmla="*/ 179487 w 1134666"/>
                <a:gd name="connsiteY6" fmla="*/ 368772 h 1916113"/>
                <a:gd name="connsiteX7" fmla="*/ 0 w 1134666"/>
                <a:gd name="connsiteY7" fmla="*/ 46832 h 1916113"/>
                <a:gd name="connsiteX0" fmla="*/ 75555 w 1164977"/>
                <a:gd name="connsiteY0" fmla="*/ 1922144 h 1922144"/>
                <a:gd name="connsiteX1" fmla="*/ 368449 w 1164977"/>
                <a:gd name="connsiteY1" fmla="*/ 1822131 h 1922144"/>
                <a:gd name="connsiteX2" fmla="*/ 701824 w 1164977"/>
                <a:gd name="connsiteY2" fmla="*/ 1653063 h 1922144"/>
                <a:gd name="connsiteX3" fmla="*/ 942330 w 1164977"/>
                <a:gd name="connsiteY3" fmla="*/ 1400650 h 1922144"/>
                <a:gd name="connsiteX4" fmla="*/ 1132830 w 1164977"/>
                <a:gd name="connsiteY4" fmla="*/ 1207769 h 1922144"/>
                <a:gd name="connsiteX5" fmla="*/ 749449 w 1164977"/>
                <a:gd name="connsiteY5" fmla="*/ 795812 h 1922144"/>
                <a:gd name="connsiteX6" fmla="*/ 209798 w 1164977"/>
                <a:gd name="connsiteY6" fmla="*/ 374803 h 1922144"/>
                <a:gd name="connsiteX7" fmla="*/ 30311 w 1164977"/>
                <a:gd name="connsiteY7" fmla="*/ 52863 h 1922144"/>
                <a:gd name="connsiteX8" fmla="*/ 27929 w 1164977"/>
                <a:gd name="connsiteY8" fmla="*/ 57625 h 1922144"/>
                <a:gd name="connsiteX0" fmla="*/ 75555 w 1132830"/>
                <a:gd name="connsiteY0" fmla="*/ 1922144 h 1922144"/>
                <a:gd name="connsiteX1" fmla="*/ 368449 w 1132830"/>
                <a:gd name="connsiteY1" fmla="*/ 1822131 h 1922144"/>
                <a:gd name="connsiteX2" fmla="*/ 701824 w 1132830"/>
                <a:gd name="connsiteY2" fmla="*/ 1653063 h 1922144"/>
                <a:gd name="connsiteX3" fmla="*/ 942330 w 1132830"/>
                <a:gd name="connsiteY3" fmla="*/ 1400650 h 1922144"/>
                <a:gd name="connsiteX4" fmla="*/ 1132830 w 1132830"/>
                <a:gd name="connsiteY4" fmla="*/ 1207769 h 1922144"/>
                <a:gd name="connsiteX5" fmla="*/ 749449 w 1132830"/>
                <a:gd name="connsiteY5" fmla="*/ 795812 h 1922144"/>
                <a:gd name="connsiteX6" fmla="*/ 209798 w 1132830"/>
                <a:gd name="connsiteY6" fmla="*/ 374803 h 1922144"/>
                <a:gd name="connsiteX7" fmla="*/ 30311 w 1132830"/>
                <a:gd name="connsiteY7" fmla="*/ 52863 h 1922144"/>
                <a:gd name="connsiteX8" fmla="*/ 27929 w 1132830"/>
                <a:gd name="connsiteY8" fmla="*/ 57625 h 1922144"/>
                <a:gd name="connsiteX0" fmla="*/ 75555 w 1132830"/>
                <a:gd name="connsiteY0" fmla="*/ 1922144 h 1922144"/>
                <a:gd name="connsiteX1" fmla="*/ 368449 w 1132830"/>
                <a:gd name="connsiteY1" fmla="*/ 1822131 h 1922144"/>
                <a:gd name="connsiteX2" fmla="*/ 701824 w 1132830"/>
                <a:gd name="connsiteY2" fmla="*/ 1653063 h 1922144"/>
                <a:gd name="connsiteX3" fmla="*/ 942330 w 1132830"/>
                <a:gd name="connsiteY3" fmla="*/ 1400650 h 1922144"/>
                <a:gd name="connsiteX4" fmla="*/ 1132830 w 1132830"/>
                <a:gd name="connsiteY4" fmla="*/ 1207769 h 1922144"/>
                <a:gd name="connsiteX5" fmla="*/ 749449 w 1132830"/>
                <a:gd name="connsiteY5" fmla="*/ 795812 h 1922144"/>
                <a:gd name="connsiteX6" fmla="*/ 209798 w 1132830"/>
                <a:gd name="connsiteY6" fmla="*/ 374803 h 1922144"/>
                <a:gd name="connsiteX7" fmla="*/ 30311 w 1132830"/>
                <a:gd name="connsiteY7" fmla="*/ 52863 h 1922144"/>
                <a:gd name="connsiteX8" fmla="*/ 27929 w 1132830"/>
                <a:gd name="connsiteY8" fmla="*/ 57625 h 1922144"/>
                <a:gd name="connsiteX0" fmla="*/ 75555 w 1132830"/>
                <a:gd name="connsiteY0" fmla="*/ 2638152 h 2638152"/>
                <a:gd name="connsiteX1" fmla="*/ 368449 w 1132830"/>
                <a:gd name="connsiteY1" fmla="*/ 2538139 h 2638152"/>
                <a:gd name="connsiteX2" fmla="*/ 701824 w 1132830"/>
                <a:gd name="connsiteY2" fmla="*/ 2369071 h 2638152"/>
                <a:gd name="connsiteX3" fmla="*/ 942330 w 1132830"/>
                <a:gd name="connsiteY3" fmla="*/ 2116658 h 2638152"/>
                <a:gd name="connsiteX4" fmla="*/ 1132830 w 1132830"/>
                <a:gd name="connsiteY4" fmla="*/ 1923777 h 2638152"/>
                <a:gd name="connsiteX5" fmla="*/ 749449 w 1132830"/>
                <a:gd name="connsiteY5" fmla="*/ 1511820 h 2638152"/>
                <a:gd name="connsiteX6" fmla="*/ 209798 w 1132830"/>
                <a:gd name="connsiteY6" fmla="*/ 1090811 h 2638152"/>
                <a:gd name="connsiteX7" fmla="*/ 30311 w 1132830"/>
                <a:gd name="connsiteY7" fmla="*/ 768871 h 2638152"/>
                <a:gd name="connsiteX8" fmla="*/ 674166 w 1132830"/>
                <a:gd name="connsiteY8" fmla="*/ 992 h 2638152"/>
                <a:gd name="connsiteX0" fmla="*/ 75555 w 1466750"/>
                <a:gd name="connsiteY0" fmla="*/ 2422128 h 2422128"/>
                <a:gd name="connsiteX1" fmla="*/ 368449 w 1466750"/>
                <a:gd name="connsiteY1" fmla="*/ 2322115 h 2422128"/>
                <a:gd name="connsiteX2" fmla="*/ 701824 w 1466750"/>
                <a:gd name="connsiteY2" fmla="*/ 2153047 h 2422128"/>
                <a:gd name="connsiteX3" fmla="*/ 942330 w 1466750"/>
                <a:gd name="connsiteY3" fmla="*/ 1900634 h 2422128"/>
                <a:gd name="connsiteX4" fmla="*/ 1132830 w 1466750"/>
                <a:gd name="connsiteY4" fmla="*/ 1707753 h 2422128"/>
                <a:gd name="connsiteX5" fmla="*/ 749449 w 1466750"/>
                <a:gd name="connsiteY5" fmla="*/ 1295796 h 2422128"/>
                <a:gd name="connsiteX6" fmla="*/ 209798 w 1466750"/>
                <a:gd name="connsiteY6" fmla="*/ 874787 h 2422128"/>
                <a:gd name="connsiteX7" fmla="*/ 30311 w 1466750"/>
                <a:gd name="connsiteY7" fmla="*/ 552847 h 2422128"/>
                <a:gd name="connsiteX8" fmla="*/ 1466254 w 1466750"/>
                <a:gd name="connsiteY8" fmla="*/ 992 h 2422128"/>
                <a:gd name="connsiteX0" fmla="*/ 45244 w 1435943"/>
                <a:gd name="connsiteY0" fmla="*/ 2657128 h 2657128"/>
                <a:gd name="connsiteX1" fmla="*/ 338138 w 1435943"/>
                <a:gd name="connsiteY1" fmla="*/ 2557115 h 2657128"/>
                <a:gd name="connsiteX2" fmla="*/ 671513 w 1435943"/>
                <a:gd name="connsiteY2" fmla="*/ 2388047 h 2657128"/>
                <a:gd name="connsiteX3" fmla="*/ 912019 w 1435943"/>
                <a:gd name="connsiteY3" fmla="*/ 2135634 h 2657128"/>
                <a:gd name="connsiteX4" fmla="*/ 1102519 w 1435943"/>
                <a:gd name="connsiteY4" fmla="*/ 1942753 h 2657128"/>
                <a:gd name="connsiteX5" fmla="*/ 719138 w 1435943"/>
                <a:gd name="connsiteY5" fmla="*/ 1530796 h 2657128"/>
                <a:gd name="connsiteX6" fmla="*/ 179487 w 1435943"/>
                <a:gd name="connsiteY6" fmla="*/ 1109787 h 2657128"/>
                <a:gd name="connsiteX7" fmla="*/ 0 w 1435943"/>
                <a:gd name="connsiteY7" fmla="*/ 787847 h 2657128"/>
                <a:gd name="connsiteX8" fmla="*/ 643855 w 1435943"/>
                <a:gd name="connsiteY8" fmla="*/ 91976 h 2657128"/>
                <a:gd name="connsiteX9" fmla="*/ 1435943 w 1435943"/>
                <a:gd name="connsiteY9" fmla="*/ 235992 h 2657128"/>
                <a:gd name="connsiteX0" fmla="*/ 45244 w 1435943"/>
                <a:gd name="connsiteY0" fmla="*/ 2685157 h 2685157"/>
                <a:gd name="connsiteX1" fmla="*/ 338138 w 1435943"/>
                <a:gd name="connsiteY1" fmla="*/ 2585144 h 2685157"/>
                <a:gd name="connsiteX2" fmla="*/ 671513 w 1435943"/>
                <a:gd name="connsiteY2" fmla="*/ 2416076 h 2685157"/>
                <a:gd name="connsiteX3" fmla="*/ 912019 w 1435943"/>
                <a:gd name="connsiteY3" fmla="*/ 2163663 h 2685157"/>
                <a:gd name="connsiteX4" fmla="*/ 1102519 w 1435943"/>
                <a:gd name="connsiteY4" fmla="*/ 1970782 h 2685157"/>
                <a:gd name="connsiteX5" fmla="*/ 719138 w 1435943"/>
                <a:gd name="connsiteY5" fmla="*/ 1558825 h 2685157"/>
                <a:gd name="connsiteX6" fmla="*/ 179487 w 1435943"/>
                <a:gd name="connsiteY6" fmla="*/ 1137816 h 2685157"/>
                <a:gd name="connsiteX7" fmla="*/ 0 w 1435943"/>
                <a:gd name="connsiteY7" fmla="*/ 815876 h 2685157"/>
                <a:gd name="connsiteX8" fmla="*/ 623888 w 1435943"/>
                <a:gd name="connsiteY8" fmla="*/ 91976 h 2685157"/>
                <a:gd name="connsiteX9" fmla="*/ 1435943 w 1435943"/>
                <a:gd name="connsiteY9" fmla="*/ 264021 h 2685157"/>
                <a:gd name="connsiteX0" fmla="*/ 45244 w 1435943"/>
                <a:gd name="connsiteY0" fmla="*/ 2710656 h 2710656"/>
                <a:gd name="connsiteX1" fmla="*/ 338138 w 1435943"/>
                <a:gd name="connsiteY1" fmla="*/ 2610643 h 2710656"/>
                <a:gd name="connsiteX2" fmla="*/ 671513 w 1435943"/>
                <a:gd name="connsiteY2" fmla="*/ 2441575 h 2710656"/>
                <a:gd name="connsiteX3" fmla="*/ 912019 w 1435943"/>
                <a:gd name="connsiteY3" fmla="*/ 2189162 h 2710656"/>
                <a:gd name="connsiteX4" fmla="*/ 1102519 w 1435943"/>
                <a:gd name="connsiteY4" fmla="*/ 1996281 h 2710656"/>
                <a:gd name="connsiteX5" fmla="*/ 719138 w 1435943"/>
                <a:gd name="connsiteY5" fmla="*/ 1584324 h 2710656"/>
                <a:gd name="connsiteX6" fmla="*/ 179487 w 1435943"/>
                <a:gd name="connsiteY6" fmla="*/ 1163315 h 2710656"/>
                <a:gd name="connsiteX7" fmla="*/ 0 w 1435943"/>
                <a:gd name="connsiteY7" fmla="*/ 841375 h 2710656"/>
                <a:gd name="connsiteX8" fmla="*/ 623888 w 1435943"/>
                <a:gd name="connsiteY8" fmla="*/ 117475 h 2710656"/>
                <a:gd name="connsiteX9" fmla="*/ 905868 w 1435943"/>
                <a:gd name="connsiteY9" fmla="*/ 218034 h 2710656"/>
                <a:gd name="connsiteX10" fmla="*/ 1435943 w 1435943"/>
                <a:gd name="connsiteY10" fmla="*/ 289520 h 2710656"/>
                <a:gd name="connsiteX0" fmla="*/ 45244 w 1435943"/>
                <a:gd name="connsiteY0" fmla="*/ 2710656 h 2710656"/>
                <a:gd name="connsiteX1" fmla="*/ 338138 w 1435943"/>
                <a:gd name="connsiteY1" fmla="*/ 2610643 h 2710656"/>
                <a:gd name="connsiteX2" fmla="*/ 671513 w 1435943"/>
                <a:gd name="connsiteY2" fmla="*/ 2441575 h 2710656"/>
                <a:gd name="connsiteX3" fmla="*/ 912019 w 1435943"/>
                <a:gd name="connsiteY3" fmla="*/ 2189162 h 2710656"/>
                <a:gd name="connsiteX4" fmla="*/ 1102519 w 1435943"/>
                <a:gd name="connsiteY4" fmla="*/ 1996281 h 2710656"/>
                <a:gd name="connsiteX5" fmla="*/ 719138 w 1435943"/>
                <a:gd name="connsiteY5" fmla="*/ 1584324 h 2710656"/>
                <a:gd name="connsiteX6" fmla="*/ 179487 w 1435943"/>
                <a:gd name="connsiteY6" fmla="*/ 1163315 h 2710656"/>
                <a:gd name="connsiteX7" fmla="*/ 0 w 1435943"/>
                <a:gd name="connsiteY7" fmla="*/ 841375 h 2710656"/>
                <a:gd name="connsiteX8" fmla="*/ 623888 w 1435943"/>
                <a:gd name="connsiteY8" fmla="*/ 117475 h 2710656"/>
                <a:gd name="connsiteX9" fmla="*/ 905868 w 1435943"/>
                <a:gd name="connsiteY9" fmla="*/ 218034 h 2710656"/>
                <a:gd name="connsiteX10" fmla="*/ 1435943 w 1435943"/>
                <a:gd name="connsiteY10" fmla="*/ 289520 h 2710656"/>
                <a:gd name="connsiteX0" fmla="*/ 45244 w 1435943"/>
                <a:gd name="connsiteY0" fmla="*/ 2710656 h 2710656"/>
                <a:gd name="connsiteX1" fmla="*/ 338138 w 1435943"/>
                <a:gd name="connsiteY1" fmla="*/ 2610643 h 2710656"/>
                <a:gd name="connsiteX2" fmla="*/ 671513 w 1435943"/>
                <a:gd name="connsiteY2" fmla="*/ 2441575 h 2710656"/>
                <a:gd name="connsiteX3" fmla="*/ 912019 w 1435943"/>
                <a:gd name="connsiteY3" fmla="*/ 2189162 h 2710656"/>
                <a:gd name="connsiteX4" fmla="*/ 1102519 w 1435943"/>
                <a:gd name="connsiteY4" fmla="*/ 1996281 h 2710656"/>
                <a:gd name="connsiteX5" fmla="*/ 719138 w 1435943"/>
                <a:gd name="connsiteY5" fmla="*/ 1584324 h 2710656"/>
                <a:gd name="connsiteX6" fmla="*/ 179487 w 1435943"/>
                <a:gd name="connsiteY6" fmla="*/ 1163315 h 2710656"/>
                <a:gd name="connsiteX7" fmla="*/ 0 w 1435943"/>
                <a:gd name="connsiteY7" fmla="*/ 841375 h 2710656"/>
                <a:gd name="connsiteX8" fmla="*/ 623888 w 1435943"/>
                <a:gd name="connsiteY8" fmla="*/ 117475 h 2710656"/>
                <a:gd name="connsiteX9" fmla="*/ 905868 w 1435943"/>
                <a:gd name="connsiteY9" fmla="*/ 218034 h 2710656"/>
                <a:gd name="connsiteX10" fmla="*/ 1435943 w 1435943"/>
                <a:gd name="connsiteY10" fmla="*/ 289520 h 2710656"/>
                <a:gd name="connsiteX0" fmla="*/ 45244 w 1435943"/>
                <a:gd name="connsiteY0" fmla="*/ 2710656 h 2710656"/>
                <a:gd name="connsiteX1" fmla="*/ 338138 w 1435943"/>
                <a:gd name="connsiteY1" fmla="*/ 2610643 h 2710656"/>
                <a:gd name="connsiteX2" fmla="*/ 671513 w 1435943"/>
                <a:gd name="connsiteY2" fmla="*/ 2441575 h 2710656"/>
                <a:gd name="connsiteX3" fmla="*/ 912019 w 1435943"/>
                <a:gd name="connsiteY3" fmla="*/ 2189162 h 2710656"/>
                <a:gd name="connsiteX4" fmla="*/ 1102519 w 1435943"/>
                <a:gd name="connsiteY4" fmla="*/ 1996281 h 2710656"/>
                <a:gd name="connsiteX5" fmla="*/ 719138 w 1435943"/>
                <a:gd name="connsiteY5" fmla="*/ 1584324 h 2710656"/>
                <a:gd name="connsiteX6" fmla="*/ 179487 w 1435943"/>
                <a:gd name="connsiteY6" fmla="*/ 1163315 h 2710656"/>
                <a:gd name="connsiteX7" fmla="*/ 0 w 1435943"/>
                <a:gd name="connsiteY7" fmla="*/ 841375 h 2710656"/>
                <a:gd name="connsiteX8" fmla="*/ 623888 w 1435943"/>
                <a:gd name="connsiteY8" fmla="*/ 117475 h 2710656"/>
                <a:gd name="connsiteX9" fmla="*/ 905868 w 1435943"/>
                <a:gd name="connsiteY9" fmla="*/ 218034 h 2710656"/>
                <a:gd name="connsiteX10" fmla="*/ 1435943 w 1435943"/>
                <a:gd name="connsiteY10" fmla="*/ 289520 h 2710656"/>
                <a:gd name="connsiteX0" fmla="*/ 45244 w 1435943"/>
                <a:gd name="connsiteY0" fmla="*/ 2710656 h 2710656"/>
                <a:gd name="connsiteX1" fmla="*/ 338138 w 1435943"/>
                <a:gd name="connsiteY1" fmla="*/ 2610643 h 2710656"/>
                <a:gd name="connsiteX2" fmla="*/ 671513 w 1435943"/>
                <a:gd name="connsiteY2" fmla="*/ 2441575 h 2710656"/>
                <a:gd name="connsiteX3" fmla="*/ 912019 w 1435943"/>
                <a:gd name="connsiteY3" fmla="*/ 2189162 h 2710656"/>
                <a:gd name="connsiteX4" fmla="*/ 1102519 w 1435943"/>
                <a:gd name="connsiteY4" fmla="*/ 1996281 h 2710656"/>
                <a:gd name="connsiteX5" fmla="*/ 719138 w 1435943"/>
                <a:gd name="connsiteY5" fmla="*/ 1584324 h 2710656"/>
                <a:gd name="connsiteX6" fmla="*/ 179487 w 1435943"/>
                <a:gd name="connsiteY6" fmla="*/ 1163315 h 2710656"/>
                <a:gd name="connsiteX7" fmla="*/ 0 w 1435943"/>
                <a:gd name="connsiteY7" fmla="*/ 841375 h 2710656"/>
                <a:gd name="connsiteX8" fmla="*/ 623888 w 1435943"/>
                <a:gd name="connsiteY8" fmla="*/ 117475 h 2710656"/>
                <a:gd name="connsiteX9" fmla="*/ 905868 w 1435943"/>
                <a:gd name="connsiteY9" fmla="*/ 218034 h 2710656"/>
                <a:gd name="connsiteX10" fmla="*/ 1435943 w 1435943"/>
                <a:gd name="connsiteY10" fmla="*/ 289520 h 2710656"/>
                <a:gd name="connsiteX0" fmla="*/ 45244 w 1435943"/>
                <a:gd name="connsiteY0" fmla="*/ 2710656 h 2710656"/>
                <a:gd name="connsiteX1" fmla="*/ 338138 w 1435943"/>
                <a:gd name="connsiteY1" fmla="*/ 2610643 h 2710656"/>
                <a:gd name="connsiteX2" fmla="*/ 671513 w 1435943"/>
                <a:gd name="connsiteY2" fmla="*/ 2441575 h 2710656"/>
                <a:gd name="connsiteX3" fmla="*/ 912019 w 1435943"/>
                <a:gd name="connsiteY3" fmla="*/ 2189162 h 2710656"/>
                <a:gd name="connsiteX4" fmla="*/ 1102519 w 1435943"/>
                <a:gd name="connsiteY4" fmla="*/ 1996281 h 2710656"/>
                <a:gd name="connsiteX5" fmla="*/ 719138 w 1435943"/>
                <a:gd name="connsiteY5" fmla="*/ 1584324 h 2710656"/>
                <a:gd name="connsiteX6" fmla="*/ 179487 w 1435943"/>
                <a:gd name="connsiteY6" fmla="*/ 1163315 h 2710656"/>
                <a:gd name="connsiteX7" fmla="*/ 0 w 1435943"/>
                <a:gd name="connsiteY7" fmla="*/ 841375 h 2710656"/>
                <a:gd name="connsiteX8" fmla="*/ 235868 w 1435943"/>
                <a:gd name="connsiteY8" fmla="*/ 636092 h 2710656"/>
                <a:gd name="connsiteX9" fmla="*/ 623888 w 1435943"/>
                <a:gd name="connsiteY9" fmla="*/ 117475 h 2710656"/>
                <a:gd name="connsiteX10" fmla="*/ 905868 w 1435943"/>
                <a:gd name="connsiteY10" fmla="*/ 218034 h 2710656"/>
                <a:gd name="connsiteX11" fmla="*/ 1435943 w 1435943"/>
                <a:gd name="connsiteY11" fmla="*/ 289520 h 2710656"/>
                <a:gd name="connsiteX0" fmla="*/ 45244 w 1435943"/>
                <a:gd name="connsiteY0" fmla="*/ 2710656 h 2710656"/>
                <a:gd name="connsiteX1" fmla="*/ 338138 w 1435943"/>
                <a:gd name="connsiteY1" fmla="*/ 2610643 h 2710656"/>
                <a:gd name="connsiteX2" fmla="*/ 671513 w 1435943"/>
                <a:gd name="connsiteY2" fmla="*/ 2441575 h 2710656"/>
                <a:gd name="connsiteX3" fmla="*/ 912019 w 1435943"/>
                <a:gd name="connsiteY3" fmla="*/ 2189162 h 2710656"/>
                <a:gd name="connsiteX4" fmla="*/ 1102519 w 1435943"/>
                <a:gd name="connsiteY4" fmla="*/ 1996281 h 2710656"/>
                <a:gd name="connsiteX5" fmla="*/ 719138 w 1435943"/>
                <a:gd name="connsiteY5" fmla="*/ 1584324 h 2710656"/>
                <a:gd name="connsiteX6" fmla="*/ 179487 w 1435943"/>
                <a:gd name="connsiteY6" fmla="*/ 1163315 h 2710656"/>
                <a:gd name="connsiteX7" fmla="*/ 0 w 1435943"/>
                <a:gd name="connsiteY7" fmla="*/ 841375 h 2710656"/>
                <a:gd name="connsiteX8" fmla="*/ 235868 w 1435943"/>
                <a:gd name="connsiteY8" fmla="*/ 636092 h 2710656"/>
                <a:gd name="connsiteX9" fmla="*/ 623888 w 1435943"/>
                <a:gd name="connsiteY9" fmla="*/ 117475 h 2710656"/>
                <a:gd name="connsiteX10" fmla="*/ 905868 w 1435943"/>
                <a:gd name="connsiteY10" fmla="*/ 218034 h 2710656"/>
                <a:gd name="connsiteX11" fmla="*/ 1435943 w 1435943"/>
                <a:gd name="connsiteY11" fmla="*/ 289520 h 2710656"/>
                <a:gd name="connsiteX0" fmla="*/ 45244 w 1435943"/>
                <a:gd name="connsiteY0" fmla="*/ 2593181 h 2593181"/>
                <a:gd name="connsiteX1" fmla="*/ 338138 w 1435943"/>
                <a:gd name="connsiteY1" fmla="*/ 2493168 h 2593181"/>
                <a:gd name="connsiteX2" fmla="*/ 671513 w 1435943"/>
                <a:gd name="connsiteY2" fmla="*/ 2324100 h 2593181"/>
                <a:gd name="connsiteX3" fmla="*/ 912019 w 1435943"/>
                <a:gd name="connsiteY3" fmla="*/ 2071687 h 2593181"/>
                <a:gd name="connsiteX4" fmla="*/ 1102519 w 1435943"/>
                <a:gd name="connsiteY4" fmla="*/ 1878806 h 2593181"/>
                <a:gd name="connsiteX5" fmla="*/ 719138 w 1435943"/>
                <a:gd name="connsiteY5" fmla="*/ 1466849 h 2593181"/>
                <a:gd name="connsiteX6" fmla="*/ 179487 w 1435943"/>
                <a:gd name="connsiteY6" fmla="*/ 1045840 h 2593181"/>
                <a:gd name="connsiteX7" fmla="*/ 0 w 1435943"/>
                <a:gd name="connsiteY7" fmla="*/ 723900 h 2593181"/>
                <a:gd name="connsiteX8" fmla="*/ 235868 w 1435943"/>
                <a:gd name="connsiteY8" fmla="*/ 518617 h 2593181"/>
                <a:gd name="connsiteX9" fmla="*/ 623888 w 1435943"/>
                <a:gd name="connsiteY9" fmla="*/ 0 h 2593181"/>
                <a:gd name="connsiteX10" fmla="*/ 905868 w 1435943"/>
                <a:gd name="connsiteY10" fmla="*/ 100559 h 2593181"/>
                <a:gd name="connsiteX11" fmla="*/ 1435943 w 1435943"/>
                <a:gd name="connsiteY11" fmla="*/ 172045 h 2593181"/>
                <a:gd name="connsiteX0" fmla="*/ 45244 w 1435943"/>
                <a:gd name="connsiteY0" fmla="*/ 2593181 h 2593181"/>
                <a:gd name="connsiteX1" fmla="*/ 338138 w 1435943"/>
                <a:gd name="connsiteY1" fmla="*/ 2493168 h 2593181"/>
                <a:gd name="connsiteX2" fmla="*/ 671513 w 1435943"/>
                <a:gd name="connsiteY2" fmla="*/ 2324100 h 2593181"/>
                <a:gd name="connsiteX3" fmla="*/ 912019 w 1435943"/>
                <a:gd name="connsiteY3" fmla="*/ 2071687 h 2593181"/>
                <a:gd name="connsiteX4" fmla="*/ 1102519 w 1435943"/>
                <a:gd name="connsiteY4" fmla="*/ 1878806 h 2593181"/>
                <a:gd name="connsiteX5" fmla="*/ 719138 w 1435943"/>
                <a:gd name="connsiteY5" fmla="*/ 1466849 h 2593181"/>
                <a:gd name="connsiteX6" fmla="*/ 179487 w 1435943"/>
                <a:gd name="connsiteY6" fmla="*/ 1045840 h 2593181"/>
                <a:gd name="connsiteX7" fmla="*/ 0 w 1435943"/>
                <a:gd name="connsiteY7" fmla="*/ 723900 h 2593181"/>
                <a:gd name="connsiteX8" fmla="*/ 235868 w 1435943"/>
                <a:gd name="connsiteY8" fmla="*/ 518617 h 2593181"/>
                <a:gd name="connsiteX9" fmla="*/ 623888 w 1435943"/>
                <a:gd name="connsiteY9" fmla="*/ 0 h 2593181"/>
                <a:gd name="connsiteX10" fmla="*/ 905868 w 1435943"/>
                <a:gd name="connsiteY10" fmla="*/ 100559 h 2593181"/>
                <a:gd name="connsiteX11" fmla="*/ 1435943 w 1435943"/>
                <a:gd name="connsiteY11" fmla="*/ 172045 h 2593181"/>
                <a:gd name="connsiteX0" fmla="*/ 36264 w 1426963"/>
                <a:gd name="connsiteY0" fmla="*/ 2593181 h 2593181"/>
                <a:gd name="connsiteX1" fmla="*/ 329158 w 1426963"/>
                <a:gd name="connsiteY1" fmla="*/ 2493168 h 2593181"/>
                <a:gd name="connsiteX2" fmla="*/ 662533 w 1426963"/>
                <a:gd name="connsiteY2" fmla="*/ 2324100 h 2593181"/>
                <a:gd name="connsiteX3" fmla="*/ 903039 w 1426963"/>
                <a:gd name="connsiteY3" fmla="*/ 2071687 h 2593181"/>
                <a:gd name="connsiteX4" fmla="*/ 1093539 w 1426963"/>
                <a:gd name="connsiteY4" fmla="*/ 1878806 h 2593181"/>
                <a:gd name="connsiteX5" fmla="*/ 710158 w 1426963"/>
                <a:gd name="connsiteY5" fmla="*/ 1466849 h 2593181"/>
                <a:gd name="connsiteX6" fmla="*/ 170507 w 1426963"/>
                <a:gd name="connsiteY6" fmla="*/ 1045840 h 2593181"/>
                <a:gd name="connsiteX7" fmla="*/ 0 w 1426963"/>
                <a:gd name="connsiteY7" fmla="*/ 725884 h 2593181"/>
                <a:gd name="connsiteX8" fmla="*/ 226888 w 1426963"/>
                <a:gd name="connsiteY8" fmla="*/ 518617 h 2593181"/>
                <a:gd name="connsiteX9" fmla="*/ 614908 w 1426963"/>
                <a:gd name="connsiteY9" fmla="*/ 0 h 2593181"/>
                <a:gd name="connsiteX10" fmla="*/ 896888 w 1426963"/>
                <a:gd name="connsiteY10" fmla="*/ 100559 h 2593181"/>
                <a:gd name="connsiteX11" fmla="*/ 1426963 w 1426963"/>
                <a:gd name="connsiteY11" fmla="*/ 172045 h 2593181"/>
                <a:gd name="connsiteX0" fmla="*/ 36264 w 1426963"/>
                <a:gd name="connsiteY0" fmla="*/ 2593181 h 2593181"/>
                <a:gd name="connsiteX1" fmla="*/ 329158 w 1426963"/>
                <a:gd name="connsiteY1" fmla="*/ 2493168 h 2593181"/>
                <a:gd name="connsiteX2" fmla="*/ 662533 w 1426963"/>
                <a:gd name="connsiteY2" fmla="*/ 2324100 h 2593181"/>
                <a:gd name="connsiteX3" fmla="*/ 903039 w 1426963"/>
                <a:gd name="connsiteY3" fmla="*/ 2071687 h 2593181"/>
                <a:gd name="connsiteX4" fmla="*/ 1093539 w 1426963"/>
                <a:gd name="connsiteY4" fmla="*/ 1878806 h 2593181"/>
                <a:gd name="connsiteX5" fmla="*/ 710158 w 1426963"/>
                <a:gd name="connsiteY5" fmla="*/ 1466849 h 2593181"/>
                <a:gd name="connsiteX6" fmla="*/ 170507 w 1426963"/>
                <a:gd name="connsiteY6" fmla="*/ 1045840 h 2593181"/>
                <a:gd name="connsiteX7" fmla="*/ 0 w 1426963"/>
                <a:gd name="connsiteY7" fmla="*/ 725884 h 2593181"/>
                <a:gd name="connsiteX8" fmla="*/ 226888 w 1426963"/>
                <a:gd name="connsiteY8" fmla="*/ 518617 h 2593181"/>
                <a:gd name="connsiteX9" fmla="*/ 614908 w 1426963"/>
                <a:gd name="connsiteY9" fmla="*/ 0 h 2593181"/>
                <a:gd name="connsiteX10" fmla="*/ 896888 w 1426963"/>
                <a:gd name="connsiteY10" fmla="*/ 100559 h 2593181"/>
                <a:gd name="connsiteX11" fmla="*/ 1426963 w 1426963"/>
                <a:gd name="connsiteY11" fmla="*/ 172045 h 2593181"/>
                <a:gd name="connsiteX0" fmla="*/ 67634 w 1458333"/>
                <a:gd name="connsiteY0" fmla="*/ 2593181 h 2593181"/>
                <a:gd name="connsiteX1" fmla="*/ 360528 w 1458333"/>
                <a:gd name="connsiteY1" fmla="*/ 2493168 h 2593181"/>
                <a:gd name="connsiteX2" fmla="*/ 693903 w 1458333"/>
                <a:gd name="connsiteY2" fmla="*/ 2324100 h 2593181"/>
                <a:gd name="connsiteX3" fmla="*/ 934409 w 1458333"/>
                <a:gd name="connsiteY3" fmla="*/ 2071687 h 2593181"/>
                <a:gd name="connsiteX4" fmla="*/ 1124909 w 1458333"/>
                <a:gd name="connsiteY4" fmla="*/ 1878806 h 2593181"/>
                <a:gd name="connsiteX5" fmla="*/ 741528 w 1458333"/>
                <a:gd name="connsiteY5" fmla="*/ 1466849 h 2593181"/>
                <a:gd name="connsiteX6" fmla="*/ 201877 w 1458333"/>
                <a:gd name="connsiteY6" fmla="*/ 1045840 h 2593181"/>
                <a:gd name="connsiteX7" fmla="*/ 28418 w 1458333"/>
                <a:gd name="connsiteY7" fmla="*/ 772939 h 2593181"/>
                <a:gd name="connsiteX8" fmla="*/ 31370 w 1458333"/>
                <a:gd name="connsiteY8" fmla="*/ 725884 h 2593181"/>
                <a:gd name="connsiteX9" fmla="*/ 258258 w 1458333"/>
                <a:gd name="connsiteY9" fmla="*/ 518617 h 2593181"/>
                <a:gd name="connsiteX10" fmla="*/ 646278 w 1458333"/>
                <a:gd name="connsiteY10" fmla="*/ 0 h 2593181"/>
                <a:gd name="connsiteX11" fmla="*/ 928258 w 1458333"/>
                <a:gd name="connsiteY11" fmla="*/ 100559 h 2593181"/>
                <a:gd name="connsiteX12" fmla="*/ 1458333 w 1458333"/>
                <a:gd name="connsiteY12" fmla="*/ 172045 h 2593181"/>
                <a:gd name="connsiteX0" fmla="*/ 66844 w 1457543"/>
                <a:gd name="connsiteY0" fmla="*/ 2593181 h 2593181"/>
                <a:gd name="connsiteX1" fmla="*/ 359738 w 1457543"/>
                <a:gd name="connsiteY1" fmla="*/ 2493168 h 2593181"/>
                <a:gd name="connsiteX2" fmla="*/ 693113 w 1457543"/>
                <a:gd name="connsiteY2" fmla="*/ 2324100 h 2593181"/>
                <a:gd name="connsiteX3" fmla="*/ 933619 w 1457543"/>
                <a:gd name="connsiteY3" fmla="*/ 2071687 h 2593181"/>
                <a:gd name="connsiteX4" fmla="*/ 1124119 w 1457543"/>
                <a:gd name="connsiteY4" fmla="*/ 1878806 h 2593181"/>
                <a:gd name="connsiteX5" fmla="*/ 740738 w 1457543"/>
                <a:gd name="connsiteY5" fmla="*/ 1466849 h 2593181"/>
                <a:gd name="connsiteX6" fmla="*/ 201087 w 1457543"/>
                <a:gd name="connsiteY6" fmla="*/ 1045840 h 2593181"/>
                <a:gd name="connsiteX7" fmla="*/ 74708 w 1457543"/>
                <a:gd name="connsiteY7" fmla="*/ 839217 h 2593181"/>
                <a:gd name="connsiteX8" fmla="*/ 30580 w 1457543"/>
                <a:gd name="connsiteY8" fmla="*/ 725884 h 2593181"/>
                <a:gd name="connsiteX9" fmla="*/ 257468 w 1457543"/>
                <a:gd name="connsiteY9" fmla="*/ 518617 h 2593181"/>
                <a:gd name="connsiteX10" fmla="*/ 645488 w 1457543"/>
                <a:gd name="connsiteY10" fmla="*/ 0 h 2593181"/>
                <a:gd name="connsiteX11" fmla="*/ 927468 w 1457543"/>
                <a:gd name="connsiteY11" fmla="*/ 100559 h 2593181"/>
                <a:gd name="connsiteX12" fmla="*/ 1457543 w 1457543"/>
                <a:gd name="connsiteY12" fmla="*/ 172045 h 2593181"/>
                <a:gd name="connsiteX0" fmla="*/ 66844 w 1457543"/>
                <a:gd name="connsiteY0" fmla="*/ 2593181 h 2593181"/>
                <a:gd name="connsiteX1" fmla="*/ 359738 w 1457543"/>
                <a:gd name="connsiteY1" fmla="*/ 2493168 h 2593181"/>
                <a:gd name="connsiteX2" fmla="*/ 693113 w 1457543"/>
                <a:gd name="connsiteY2" fmla="*/ 2324100 h 2593181"/>
                <a:gd name="connsiteX3" fmla="*/ 933619 w 1457543"/>
                <a:gd name="connsiteY3" fmla="*/ 2071687 h 2593181"/>
                <a:gd name="connsiteX4" fmla="*/ 1124119 w 1457543"/>
                <a:gd name="connsiteY4" fmla="*/ 1878806 h 2593181"/>
                <a:gd name="connsiteX5" fmla="*/ 740738 w 1457543"/>
                <a:gd name="connsiteY5" fmla="*/ 1466849 h 2593181"/>
                <a:gd name="connsiteX6" fmla="*/ 201087 w 1457543"/>
                <a:gd name="connsiteY6" fmla="*/ 1045840 h 2593181"/>
                <a:gd name="connsiteX7" fmla="*/ 67564 w 1457543"/>
                <a:gd name="connsiteY7" fmla="*/ 810642 h 2593181"/>
                <a:gd name="connsiteX8" fmla="*/ 30580 w 1457543"/>
                <a:gd name="connsiteY8" fmla="*/ 725884 h 2593181"/>
                <a:gd name="connsiteX9" fmla="*/ 257468 w 1457543"/>
                <a:gd name="connsiteY9" fmla="*/ 518617 h 2593181"/>
                <a:gd name="connsiteX10" fmla="*/ 645488 w 1457543"/>
                <a:gd name="connsiteY10" fmla="*/ 0 h 2593181"/>
                <a:gd name="connsiteX11" fmla="*/ 927468 w 1457543"/>
                <a:gd name="connsiteY11" fmla="*/ 100559 h 2593181"/>
                <a:gd name="connsiteX12" fmla="*/ 1457543 w 1457543"/>
                <a:gd name="connsiteY12" fmla="*/ 172045 h 2593181"/>
                <a:gd name="connsiteX0" fmla="*/ 66844 w 1457543"/>
                <a:gd name="connsiteY0" fmla="*/ 2593181 h 2593181"/>
                <a:gd name="connsiteX1" fmla="*/ 359738 w 1457543"/>
                <a:gd name="connsiteY1" fmla="*/ 2493168 h 2593181"/>
                <a:gd name="connsiteX2" fmla="*/ 693113 w 1457543"/>
                <a:gd name="connsiteY2" fmla="*/ 2324100 h 2593181"/>
                <a:gd name="connsiteX3" fmla="*/ 933619 w 1457543"/>
                <a:gd name="connsiteY3" fmla="*/ 2071687 h 2593181"/>
                <a:gd name="connsiteX4" fmla="*/ 1124119 w 1457543"/>
                <a:gd name="connsiteY4" fmla="*/ 1878806 h 2593181"/>
                <a:gd name="connsiteX5" fmla="*/ 740738 w 1457543"/>
                <a:gd name="connsiteY5" fmla="*/ 1466849 h 2593181"/>
                <a:gd name="connsiteX6" fmla="*/ 201087 w 1457543"/>
                <a:gd name="connsiteY6" fmla="*/ 1045840 h 2593181"/>
                <a:gd name="connsiteX7" fmla="*/ 67564 w 1457543"/>
                <a:gd name="connsiteY7" fmla="*/ 810642 h 2593181"/>
                <a:gd name="connsiteX8" fmla="*/ 30580 w 1457543"/>
                <a:gd name="connsiteY8" fmla="*/ 725884 h 2593181"/>
                <a:gd name="connsiteX9" fmla="*/ 257468 w 1457543"/>
                <a:gd name="connsiteY9" fmla="*/ 518617 h 2593181"/>
                <a:gd name="connsiteX10" fmla="*/ 645488 w 1457543"/>
                <a:gd name="connsiteY10" fmla="*/ 0 h 2593181"/>
                <a:gd name="connsiteX11" fmla="*/ 927468 w 1457543"/>
                <a:gd name="connsiteY11" fmla="*/ 100559 h 2593181"/>
                <a:gd name="connsiteX12" fmla="*/ 1457543 w 1457543"/>
                <a:gd name="connsiteY12" fmla="*/ 172045 h 2593181"/>
                <a:gd name="connsiteX0" fmla="*/ 66844 w 1457543"/>
                <a:gd name="connsiteY0" fmla="*/ 2593181 h 2593181"/>
                <a:gd name="connsiteX1" fmla="*/ 359738 w 1457543"/>
                <a:gd name="connsiteY1" fmla="*/ 2493168 h 2593181"/>
                <a:gd name="connsiteX2" fmla="*/ 693113 w 1457543"/>
                <a:gd name="connsiteY2" fmla="*/ 2324100 h 2593181"/>
                <a:gd name="connsiteX3" fmla="*/ 933619 w 1457543"/>
                <a:gd name="connsiteY3" fmla="*/ 2071687 h 2593181"/>
                <a:gd name="connsiteX4" fmla="*/ 1124119 w 1457543"/>
                <a:gd name="connsiteY4" fmla="*/ 1878806 h 2593181"/>
                <a:gd name="connsiteX5" fmla="*/ 740738 w 1457543"/>
                <a:gd name="connsiteY5" fmla="*/ 1466849 h 2593181"/>
                <a:gd name="connsiteX6" fmla="*/ 201087 w 1457543"/>
                <a:gd name="connsiteY6" fmla="*/ 1045840 h 2593181"/>
                <a:gd name="connsiteX7" fmla="*/ 67564 w 1457543"/>
                <a:gd name="connsiteY7" fmla="*/ 810642 h 2593181"/>
                <a:gd name="connsiteX8" fmla="*/ 30580 w 1457543"/>
                <a:gd name="connsiteY8" fmla="*/ 725884 h 2593181"/>
                <a:gd name="connsiteX9" fmla="*/ 257468 w 1457543"/>
                <a:gd name="connsiteY9" fmla="*/ 518617 h 2593181"/>
                <a:gd name="connsiteX10" fmla="*/ 645488 w 1457543"/>
                <a:gd name="connsiteY10" fmla="*/ 0 h 2593181"/>
                <a:gd name="connsiteX11" fmla="*/ 927468 w 1457543"/>
                <a:gd name="connsiteY11" fmla="*/ 100559 h 2593181"/>
                <a:gd name="connsiteX12" fmla="*/ 1457543 w 1457543"/>
                <a:gd name="connsiteY12" fmla="*/ 172045 h 2593181"/>
                <a:gd name="connsiteX0" fmla="*/ 66844 w 1457543"/>
                <a:gd name="connsiteY0" fmla="*/ 2593181 h 2593181"/>
                <a:gd name="connsiteX1" fmla="*/ 359738 w 1457543"/>
                <a:gd name="connsiteY1" fmla="*/ 2493168 h 2593181"/>
                <a:gd name="connsiteX2" fmla="*/ 693113 w 1457543"/>
                <a:gd name="connsiteY2" fmla="*/ 2324100 h 2593181"/>
                <a:gd name="connsiteX3" fmla="*/ 933619 w 1457543"/>
                <a:gd name="connsiteY3" fmla="*/ 2071687 h 2593181"/>
                <a:gd name="connsiteX4" fmla="*/ 1124119 w 1457543"/>
                <a:gd name="connsiteY4" fmla="*/ 1878806 h 2593181"/>
                <a:gd name="connsiteX5" fmla="*/ 740738 w 1457543"/>
                <a:gd name="connsiteY5" fmla="*/ 1466849 h 2593181"/>
                <a:gd name="connsiteX6" fmla="*/ 201087 w 1457543"/>
                <a:gd name="connsiteY6" fmla="*/ 1045840 h 2593181"/>
                <a:gd name="connsiteX7" fmla="*/ 67564 w 1457543"/>
                <a:gd name="connsiteY7" fmla="*/ 810642 h 2593181"/>
                <a:gd name="connsiteX8" fmla="*/ 30580 w 1457543"/>
                <a:gd name="connsiteY8" fmla="*/ 725884 h 2593181"/>
                <a:gd name="connsiteX9" fmla="*/ 257468 w 1457543"/>
                <a:gd name="connsiteY9" fmla="*/ 518617 h 2593181"/>
                <a:gd name="connsiteX10" fmla="*/ 645488 w 1457543"/>
                <a:gd name="connsiteY10" fmla="*/ 0 h 2593181"/>
                <a:gd name="connsiteX11" fmla="*/ 927468 w 1457543"/>
                <a:gd name="connsiteY11" fmla="*/ 100559 h 2593181"/>
                <a:gd name="connsiteX12" fmla="*/ 1457543 w 1457543"/>
                <a:gd name="connsiteY12" fmla="*/ 172045 h 2593181"/>
                <a:gd name="connsiteX0" fmla="*/ 66844 w 1457543"/>
                <a:gd name="connsiteY0" fmla="*/ 2593181 h 2593181"/>
                <a:gd name="connsiteX1" fmla="*/ 359738 w 1457543"/>
                <a:gd name="connsiteY1" fmla="*/ 2493168 h 2593181"/>
                <a:gd name="connsiteX2" fmla="*/ 693113 w 1457543"/>
                <a:gd name="connsiteY2" fmla="*/ 2324100 h 2593181"/>
                <a:gd name="connsiteX3" fmla="*/ 933619 w 1457543"/>
                <a:gd name="connsiteY3" fmla="*/ 2071687 h 2593181"/>
                <a:gd name="connsiteX4" fmla="*/ 1124119 w 1457543"/>
                <a:gd name="connsiteY4" fmla="*/ 1878806 h 2593181"/>
                <a:gd name="connsiteX5" fmla="*/ 740738 w 1457543"/>
                <a:gd name="connsiteY5" fmla="*/ 1466849 h 2593181"/>
                <a:gd name="connsiteX6" fmla="*/ 201087 w 1457543"/>
                <a:gd name="connsiteY6" fmla="*/ 1045840 h 2593181"/>
                <a:gd name="connsiteX7" fmla="*/ 67564 w 1457543"/>
                <a:gd name="connsiteY7" fmla="*/ 810642 h 2593181"/>
                <a:gd name="connsiteX8" fmla="*/ 30580 w 1457543"/>
                <a:gd name="connsiteY8" fmla="*/ 725884 h 2593181"/>
                <a:gd name="connsiteX9" fmla="*/ 257468 w 1457543"/>
                <a:gd name="connsiteY9" fmla="*/ 518617 h 2593181"/>
                <a:gd name="connsiteX10" fmla="*/ 645488 w 1457543"/>
                <a:gd name="connsiteY10" fmla="*/ 0 h 2593181"/>
                <a:gd name="connsiteX11" fmla="*/ 927468 w 1457543"/>
                <a:gd name="connsiteY11" fmla="*/ 100559 h 2593181"/>
                <a:gd name="connsiteX12" fmla="*/ 1457543 w 1457543"/>
                <a:gd name="connsiteY12" fmla="*/ 172045 h 2593181"/>
                <a:gd name="connsiteX0" fmla="*/ 36264 w 1426963"/>
                <a:gd name="connsiteY0" fmla="*/ 2593181 h 2593181"/>
                <a:gd name="connsiteX1" fmla="*/ 329158 w 1426963"/>
                <a:gd name="connsiteY1" fmla="*/ 2493168 h 2593181"/>
                <a:gd name="connsiteX2" fmla="*/ 662533 w 1426963"/>
                <a:gd name="connsiteY2" fmla="*/ 2324100 h 2593181"/>
                <a:gd name="connsiteX3" fmla="*/ 903039 w 1426963"/>
                <a:gd name="connsiteY3" fmla="*/ 2071687 h 2593181"/>
                <a:gd name="connsiteX4" fmla="*/ 1093539 w 1426963"/>
                <a:gd name="connsiteY4" fmla="*/ 1878806 h 2593181"/>
                <a:gd name="connsiteX5" fmla="*/ 710158 w 1426963"/>
                <a:gd name="connsiteY5" fmla="*/ 1466849 h 2593181"/>
                <a:gd name="connsiteX6" fmla="*/ 170507 w 1426963"/>
                <a:gd name="connsiteY6" fmla="*/ 1045840 h 2593181"/>
                <a:gd name="connsiteX7" fmla="*/ 36984 w 1426963"/>
                <a:gd name="connsiteY7" fmla="*/ 810642 h 2593181"/>
                <a:gd name="connsiteX8" fmla="*/ 0 w 1426963"/>
                <a:gd name="connsiteY8" fmla="*/ 725884 h 2593181"/>
                <a:gd name="connsiteX9" fmla="*/ 226888 w 1426963"/>
                <a:gd name="connsiteY9" fmla="*/ 518617 h 2593181"/>
                <a:gd name="connsiteX10" fmla="*/ 614908 w 1426963"/>
                <a:gd name="connsiteY10" fmla="*/ 0 h 2593181"/>
                <a:gd name="connsiteX11" fmla="*/ 896888 w 1426963"/>
                <a:gd name="connsiteY11" fmla="*/ 100559 h 2593181"/>
                <a:gd name="connsiteX12" fmla="*/ 1426963 w 1426963"/>
                <a:gd name="connsiteY12" fmla="*/ 172045 h 2593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6963" h="2593181">
                  <a:moveTo>
                    <a:pt x="36264" y="2593181"/>
                  </a:moveTo>
                  <a:cubicBezTo>
                    <a:pt x="130522" y="2565598"/>
                    <a:pt x="224780" y="2538015"/>
                    <a:pt x="329158" y="2493168"/>
                  </a:cubicBezTo>
                  <a:cubicBezTo>
                    <a:pt x="433536" y="2448321"/>
                    <a:pt x="566886" y="2394347"/>
                    <a:pt x="662533" y="2324100"/>
                  </a:cubicBezTo>
                  <a:cubicBezTo>
                    <a:pt x="758180" y="2253853"/>
                    <a:pt x="831205" y="2145903"/>
                    <a:pt x="903039" y="2071687"/>
                  </a:cubicBezTo>
                  <a:cubicBezTo>
                    <a:pt x="974873" y="1997471"/>
                    <a:pt x="987425" y="1969517"/>
                    <a:pt x="1093539" y="1878806"/>
                  </a:cubicBezTo>
                  <a:cubicBezTo>
                    <a:pt x="1018529" y="1792288"/>
                    <a:pt x="863997" y="1605677"/>
                    <a:pt x="710158" y="1466849"/>
                  </a:cubicBezTo>
                  <a:cubicBezTo>
                    <a:pt x="556319" y="1328021"/>
                    <a:pt x="289401" y="1125194"/>
                    <a:pt x="170507" y="1045840"/>
                  </a:cubicBezTo>
                  <a:cubicBezTo>
                    <a:pt x="104820" y="877214"/>
                    <a:pt x="80955" y="843380"/>
                    <a:pt x="36984" y="810642"/>
                  </a:cubicBezTo>
                  <a:cubicBezTo>
                    <a:pt x="34760" y="757316"/>
                    <a:pt x="30787" y="795420"/>
                    <a:pt x="0" y="725884"/>
                  </a:cubicBezTo>
                  <a:cubicBezTo>
                    <a:pt x="58043" y="666225"/>
                    <a:pt x="124403" y="639598"/>
                    <a:pt x="226888" y="518617"/>
                  </a:cubicBezTo>
                  <a:cubicBezTo>
                    <a:pt x="329373" y="397636"/>
                    <a:pt x="507413" y="128645"/>
                    <a:pt x="614908" y="0"/>
                  </a:cubicBezTo>
                  <a:cubicBezTo>
                    <a:pt x="708894" y="24705"/>
                    <a:pt x="761546" y="71885"/>
                    <a:pt x="896888" y="100559"/>
                  </a:cubicBezTo>
                  <a:cubicBezTo>
                    <a:pt x="1032230" y="129233"/>
                    <a:pt x="1350358" y="146546"/>
                    <a:pt x="1426963" y="172045"/>
                  </a:cubicBezTo>
                </a:path>
              </a:pathLst>
            </a:cu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cxnSp>
        <p:nvCxnSpPr>
          <p:cNvPr id="16" name="Прямая соединительная линия 15"/>
          <p:cNvCxnSpPr>
            <a:stCxn id="8" idx="0"/>
          </p:cNvCxnSpPr>
          <p:nvPr/>
        </p:nvCxnSpPr>
        <p:spPr>
          <a:xfrm rot="5400000" flipH="1" flipV="1">
            <a:off x="4693000" y="627399"/>
            <a:ext cx="1075014" cy="3843611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8" idx="4"/>
          </p:cNvCxnSpPr>
          <p:nvPr/>
        </p:nvCxnSpPr>
        <p:spPr>
          <a:xfrm rot="16200000" flipH="1">
            <a:off x="5448761" y="1136682"/>
            <a:ext cx="299718" cy="4579836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олилиния 17"/>
          <p:cNvSpPr/>
          <p:nvPr/>
        </p:nvSpPr>
        <p:spPr>
          <a:xfrm>
            <a:off x="2973704" y="4237968"/>
            <a:ext cx="1824181" cy="520987"/>
          </a:xfrm>
          <a:custGeom>
            <a:avLst/>
            <a:gdLst>
              <a:gd name="connsiteX0" fmla="*/ 0 w 2065020"/>
              <a:gd name="connsiteY0" fmla="*/ 586740 h 586740"/>
              <a:gd name="connsiteX1" fmla="*/ 1348740 w 2065020"/>
              <a:gd name="connsiteY1" fmla="*/ 121920 h 586740"/>
              <a:gd name="connsiteX2" fmla="*/ 1615440 w 2065020"/>
              <a:gd name="connsiteY2" fmla="*/ 53340 h 586740"/>
              <a:gd name="connsiteX3" fmla="*/ 2065020 w 2065020"/>
              <a:gd name="connsiteY3" fmla="*/ 0 h 586740"/>
              <a:gd name="connsiteX0" fmla="*/ 0 w 2065020"/>
              <a:gd name="connsiteY0" fmla="*/ 586740 h 586740"/>
              <a:gd name="connsiteX1" fmla="*/ 1313696 w 2065020"/>
              <a:gd name="connsiteY1" fmla="*/ 145524 h 586740"/>
              <a:gd name="connsiteX2" fmla="*/ 1615440 w 2065020"/>
              <a:gd name="connsiteY2" fmla="*/ 53340 h 586740"/>
              <a:gd name="connsiteX3" fmla="*/ 2065020 w 2065020"/>
              <a:gd name="connsiteY3" fmla="*/ 0 h 586740"/>
              <a:gd name="connsiteX0" fmla="*/ 0 w 2065020"/>
              <a:gd name="connsiteY0" fmla="*/ 586740 h 586740"/>
              <a:gd name="connsiteX1" fmla="*/ 1313696 w 2065020"/>
              <a:gd name="connsiteY1" fmla="*/ 145524 h 586740"/>
              <a:gd name="connsiteX2" fmla="*/ 1745744 w 2065020"/>
              <a:gd name="connsiteY2" fmla="*/ 217532 h 586740"/>
              <a:gd name="connsiteX3" fmla="*/ 2065020 w 2065020"/>
              <a:gd name="connsiteY3" fmla="*/ 0 h 586740"/>
              <a:gd name="connsiteX0" fmla="*/ 0 w 2065020"/>
              <a:gd name="connsiteY0" fmla="*/ 602124 h 602124"/>
              <a:gd name="connsiteX1" fmla="*/ 1313696 w 2065020"/>
              <a:gd name="connsiteY1" fmla="*/ 88900 h 602124"/>
              <a:gd name="connsiteX2" fmla="*/ 1745744 w 2065020"/>
              <a:gd name="connsiteY2" fmla="*/ 232916 h 602124"/>
              <a:gd name="connsiteX3" fmla="*/ 2065020 w 2065020"/>
              <a:gd name="connsiteY3" fmla="*/ 15384 h 602124"/>
              <a:gd name="connsiteX0" fmla="*/ 0 w 2065020"/>
              <a:gd name="connsiteY0" fmla="*/ 602124 h 602124"/>
              <a:gd name="connsiteX1" fmla="*/ 1313696 w 2065020"/>
              <a:gd name="connsiteY1" fmla="*/ 88900 h 602124"/>
              <a:gd name="connsiteX2" fmla="*/ 1745744 w 2065020"/>
              <a:gd name="connsiteY2" fmla="*/ 232916 h 602124"/>
              <a:gd name="connsiteX3" fmla="*/ 2065020 w 2065020"/>
              <a:gd name="connsiteY3" fmla="*/ 15384 h 602124"/>
              <a:gd name="connsiteX0" fmla="*/ 0 w 2065020"/>
              <a:gd name="connsiteY0" fmla="*/ 602124 h 602124"/>
              <a:gd name="connsiteX1" fmla="*/ 1097672 w 2065020"/>
              <a:gd name="connsiteY1" fmla="*/ 376932 h 602124"/>
              <a:gd name="connsiteX2" fmla="*/ 1313696 w 2065020"/>
              <a:gd name="connsiteY2" fmla="*/ 88900 h 602124"/>
              <a:gd name="connsiteX3" fmla="*/ 1745744 w 2065020"/>
              <a:gd name="connsiteY3" fmla="*/ 232916 h 602124"/>
              <a:gd name="connsiteX4" fmla="*/ 2065020 w 2065020"/>
              <a:gd name="connsiteY4" fmla="*/ 15384 h 602124"/>
              <a:gd name="connsiteX0" fmla="*/ 0 w 2065020"/>
              <a:gd name="connsiteY0" fmla="*/ 602124 h 602124"/>
              <a:gd name="connsiteX1" fmla="*/ 737632 w 2065020"/>
              <a:gd name="connsiteY1" fmla="*/ 376932 h 602124"/>
              <a:gd name="connsiteX2" fmla="*/ 1097672 w 2065020"/>
              <a:gd name="connsiteY2" fmla="*/ 376932 h 602124"/>
              <a:gd name="connsiteX3" fmla="*/ 1313696 w 2065020"/>
              <a:gd name="connsiteY3" fmla="*/ 88900 h 602124"/>
              <a:gd name="connsiteX4" fmla="*/ 1745744 w 2065020"/>
              <a:gd name="connsiteY4" fmla="*/ 232916 h 602124"/>
              <a:gd name="connsiteX5" fmla="*/ 2065020 w 2065020"/>
              <a:gd name="connsiteY5" fmla="*/ 15384 h 602124"/>
              <a:gd name="connsiteX0" fmla="*/ 0 w 2065020"/>
              <a:gd name="connsiteY0" fmla="*/ 602124 h 602124"/>
              <a:gd name="connsiteX1" fmla="*/ 377592 w 2065020"/>
              <a:gd name="connsiteY1" fmla="*/ 448940 h 602124"/>
              <a:gd name="connsiteX2" fmla="*/ 737632 w 2065020"/>
              <a:gd name="connsiteY2" fmla="*/ 376932 h 602124"/>
              <a:gd name="connsiteX3" fmla="*/ 1097672 w 2065020"/>
              <a:gd name="connsiteY3" fmla="*/ 376932 h 602124"/>
              <a:gd name="connsiteX4" fmla="*/ 1313696 w 2065020"/>
              <a:gd name="connsiteY4" fmla="*/ 88900 h 602124"/>
              <a:gd name="connsiteX5" fmla="*/ 1745744 w 2065020"/>
              <a:gd name="connsiteY5" fmla="*/ 232916 h 602124"/>
              <a:gd name="connsiteX6" fmla="*/ 2065020 w 2065020"/>
              <a:gd name="connsiteY6" fmla="*/ 15384 h 602124"/>
              <a:gd name="connsiteX0" fmla="*/ 0 w 2095646"/>
              <a:gd name="connsiteY0" fmla="*/ 592366 h 592366"/>
              <a:gd name="connsiteX1" fmla="*/ 408218 w 2095646"/>
              <a:gd name="connsiteY1" fmla="*/ 448940 h 592366"/>
              <a:gd name="connsiteX2" fmla="*/ 768258 w 2095646"/>
              <a:gd name="connsiteY2" fmla="*/ 376932 h 592366"/>
              <a:gd name="connsiteX3" fmla="*/ 1128298 w 2095646"/>
              <a:gd name="connsiteY3" fmla="*/ 376932 h 592366"/>
              <a:gd name="connsiteX4" fmla="*/ 1344322 w 2095646"/>
              <a:gd name="connsiteY4" fmla="*/ 88900 h 592366"/>
              <a:gd name="connsiteX5" fmla="*/ 1776370 w 2095646"/>
              <a:gd name="connsiteY5" fmla="*/ 232916 h 592366"/>
              <a:gd name="connsiteX6" fmla="*/ 2095646 w 2095646"/>
              <a:gd name="connsiteY6" fmla="*/ 15384 h 592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5646" h="592366">
                <a:moveTo>
                  <a:pt x="0" y="592366"/>
                </a:moveTo>
                <a:lnTo>
                  <a:pt x="408218" y="448940"/>
                </a:lnTo>
                <a:lnTo>
                  <a:pt x="768258" y="376932"/>
                </a:lnTo>
                <a:cubicBezTo>
                  <a:pt x="951203" y="339400"/>
                  <a:pt x="1032287" y="424937"/>
                  <a:pt x="1128298" y="376932"/>
                </a:cubicBezTo>
                <a:cubicBezTo>
                  <a:pt x="1224309" y="328927"/>
                  <a:pt x="1234975" y="99635"/>
                  <a:pt x="1344322" y="88900"/>
                </a:cubicBezTo>
                <a:cubicBezTo>
                  <a:pt x="1613562" y="0"/>
                  <a:pt x="1651149" y="245169"/>
                  <a:pt x="1776370" y="232916"/>
                </a:cubicBezTo>
                <a:cubicBezTo>
                  <a:pt x="1901591" y="220663"/>
                  <a:pt x="1930546" y="31894"/>
                  <a:pt x="2095646" y="15384"/>
                </a:cubicBezTo>
              </a:path>
            </a:pathLst>
          </a:cu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1914765" y="3357557"/>
            <a:ext cx="1497757" cy="918017"/>
          </a:xfrm>
          <a:custGeom>
            <a:avLst/>
            <a:gdLst>
              <a:gd name="connsiteX0" fmla="*/ 0 w 2297430"/>
              <a:gd name="connsiteY0" fmla="*/ 1264920 h 1324610"/>
              <a:gd name="connsiteX1" fmla="*/ 243840 w 2297430"/>
              <a:gd name="connsiteY1" fmla="*/ 1318260 h 1324610"/>
              <a:gd name="connsiteX2" fmla="*/ 632460 w 2297430"/>
              <a:gd name="connsiteY2" fmla="*/ 1226820 h 1324610"/>
              <a:gd name="connsiteX3" fmla="*/ 1028700 w 2297430"/>
              <a:gd name="connsiteY3" fmla="*/ 1150620 h 1324610"/>
              <a:gd name="connsiteX4" fmla="*/ 1188720 w 2297430"/>
              <a:gd name="connsiteY4" fmla="*/ 1089660 h 1324610"/>
              <a:gd name="connsiteX5" fmla="*/ 1310640 w 2297430"/>
              <a:gd name="connsiteY5" fmla="*/ 990600 h 1324610"/>
              <a:gd name="connsiteX6" fmla="*/ 1478280 w 2297430"/>
              <a:gd name="connsiteY6" fmla="*/ 960120 h 1324610"/>
              <a:gd name="connsiteX7" fmla="*/ 1638300 w 2297430"/>
              <a:gd name="connsiteY7" fmla="*/ 937260 h 1324610"/>
              <a:gd name="connsiteX8" fmla="*/ 1744980 w 2297430"/>
              <a:gd name="connsiteY8" fmla="*/ 845820 h 1324610"/>
              <a:gd name="connsiteX9" fmla="*/ 1783080 w 2297430"/>
              <a:gd name="connsiteY9" fmla="*/ 647700 h 1324610"/>
              <a:gd name="connsiteX10" fmla="*/ 1889760 w 2297430"/>
              <a:gd name="connsiteY10" fmla="*/ 510540 h 1324610"/>
              <a:gd name="connsiteX11" fmla="*/ 2263140 w 2297430"/>
              <a:gd name="connsiteY11" fmla="*/ 434340 h 1324610"/>
              <a:gd name="connsiteX12" fmla="*/ 2095500 w 2297430"/>
              <a:gd name="connsiteY12" fmla="*/ 0 h 1324610"/>
              <a:gd name="connsiteX0" fmla="*/ 0 w 2297430"/>
              <a:gd name="connsiteY0" fmla="*/ 1264920 h 1324610"/>
              <a:gd name="connsiteX1" fmla="*/ 243840 w 2297430"/>
              <a:gd name="connsiteY1" fmla="*/ 1318260 h 1324610"/>
              <a:gd name="connsiteX2" fmla="*/ 632460 w 2297430"/>
              <a:gd name="connsiteY2" fmla="*/ 1226820 h 1324610"/>
              <a:gd name="connsiteX3" fmla="*/ 1028700 w 2297430"/>
              <a:gd name="connsiteY3" fmla="*/ 1150620 h 1324610"/>
              <a:gd name="connsiteX4" fmla="*/ 1188720 w 2297430"/>
              <a:gd name="connsiteY4" fmla="*/ 1089660 h 1324610"/>
              <a:gd name="connsiteX5" fmla="*/ 1387252 w 2297430"/>
              <a:gd name="connsiteY5" fmla="*/ 1159748 h 1324610"/>
              <a:gd name="connsiteX6" fmla="*/ 1478280 w 2297430"/>
              <a:gd name="connsiteY6" fmla="*/ 960120 h 1324610"/>
              <a:gd name="connsiteX7" fmla="*/ 1638300 w 2297430"/>
              <a:gd name="connsiteY7" fmla="*/ 937260 h 1324610"/>
              <a:gd name="connsiteX8" fmla="*/ 1744980 w 2297430"/>
              <a:gd name="connsiteY8" fmla="*/ 845820 h 1324610"/>
              <a:gd name="connsiteX9" fmla="*/ 1783080 w 2297430"/>
              <a:gd name="connsiteY9" fmla="*/ 647700 h 1324610"/>
              <a:gd name="connsiteX10" fmla="*/ 1889760 w 2297430"/>
              <a:gd name="connsiteY10" fmla="*/ 510540 h 1324610"/>
              <a:gd name="connsiteX11" fmla="*/ 2263140 w 2297430"/>
              <a:gd name="connsiteY11" fmla="*/ 434340 h 1324610"/>
              <a:gd name="connsiteX12" fmla="*/ 2095500 w 2297430"/>
              <a:gd name="connsiteY12" fmla="*/ 0 h 1324610"/>
              <a:gd name="connsiteX0" fmla="*/ 0 w 2297430"/>
              <a:gd name="connsiteY0" fmla="*/ 1264920 h 1324610"/>
              <a:gd name="connsiteX1" fmla="*/ 243840 w 2297430"/>
              <a:gd name="connsiteY1" fmla="*/ 1318260 h 1324610"/>
              <a:gd name="connsiteX2" fmla="*/ 632460 w 2297430"/>
              <a:gd name="connsiteY2" fmla="*/ 1226820 h 1324610"/>
              <a:gd name="connsiteX3" fmla="*/ 1028700 w 2297430"/>
              <a:gd name="connsiteY3" fmla="*/ 1150620 h 1324610"/>
              <a:gd name="connsiteX4" fmla="*/ 1188720 w 2297430"/>
              <a:gd name="connsiteY4" fmla="*/ 1089660 h 1324610"/>
              <a:gd name="connsiteX5" fmla="*/ 1387252 w 2297430"/>
              <a:gd name="connsiteY5" fmla="*/ 1159748 h 1324610"/>
              <a:gd name="connsiteX6" fmla="*/ 1603276 w 2297430"/>
              <a:gd name="connsiteY6" fmla="*/ 1087740 h 1324610"/>
              <a:gd name="connsiteX7" fmla="*/ 1638300 w 2297430"/>
              <a:gd name="connsiteY7" fmla="*/ 937260 h 1324610"/>
              <a:gd name="connsiteX8" fmla="*/ 1744980 w 2297430"/>
              <a:gd name="connsiteY8" fmla="*/ 845820 h 1324610"/>
              <a:gd name="connsiteX9" fmla="*/ 1783080 w 2297430"/>
              <a:gd name="connsiteY9" fmla="*/ 647700 h 1324610"/>
              <a:gd name="connsiteX10" fmla="*/ 1889760 w 2297430"/>
              <a:gd name="connsiteY10" fmla="*/ 510540 h 1324610"/>
              <a:gd name="connsiteX11" fmla="*/ 2263140 w 2297430"/>
              <a:gd name="connsiteY11" fmla="*/ 434340 h 1324610"/>
              <a:gd name="connsiteX12" fmla="*/ 2095500 w 2297430"/>
              <a:gd name="connsiteY12" fmla="*/ 0 h 1324610"/>
              <a:gd name="connsiteX0" fmla="*/ 0 w 2213630"/>
              <a:gd name="connsiteY0" fmla="*/ 1264920 h 1324610"/>
              <a:gd name="connsiteX1" fmla="*/ 243840 w 2213630"/>
              <a:gd name="connsiteY1" fmla="*/ 1318260 h 1324610"/>
              <a:gd name="connsiteX2" fmla="*/ 632460 w 2213630"/>
              <a:gd name="connsiteY2" fmla="*/ 1226820 h 1324610"/>
              <a:gd name="connsiteX3" fmla="*/ 1028700 w 2213630"/>
              <a:gd name="connsiteY3" fmla="*/ 1150620 h 1324610"/>
              <a:gd name="connsiteX4" fmla="*/ 1188720 w 2213630"/>
              <a:gd name="connsiteY4" fmla="*/ 1089660 h 1324610"/>
              <a:gd name="connsiteX5" fmla="*/ 1387252 w 2213630"/>
              <a:gd name="connsiteY5" fmla="*/ 1159748 h 1324610"/>
              <a:gd name="connsiteX6" fmla="*/ 1603276 w 2213630"/>
              <a:gd name="connsiteY6" fmla="*/ 1087740 h 1324610"/>
              <a:gd name="connsiteX7" fmla="*/ 1638300 w 2213630"/>
              <a:gd name="connsiteY7" fmla="*/ 937260 h 1324610"/>
              <a:gd name="connsiteX8" fmla="*/ 1744980 w 2213630"/>
              <a:gd name="connsiteY8" fmla="*/ 845820 h 1324610"/>
              <a:gd name="connsiteX9" fmla="*/ 1783080 w 2213630"/>
              <a:gd name="connsiteY9" fmla="*/ 647700 h 1324610"/>
              <a:gd name="connsiteX10" fmla="*/ 1889760 w 2213630"/>
              <a:gd name="connsiteY10" fmla="*/ 510540 h 1324610"/>
              <a:gd name="connsiteX11" fmla="*/ 2179340 w 2213630"/>
              <a:gd name="connsiteY11" fmla="*/ 223644 h 1324610"/>
              <a:gd name="connsiteX12" fmla="*/ 2095500 w 2213630"/>
              <a:gd name="connsiteY12" fmla="*/ 0 h 1324610"/>
              <a:gd name="connsiteX0" fmla="*/ 0 w 2196465"/>
              <a:gd name="connsiteY0" fmla="*/ 1264920 h 1324610"/>
              <a:gd name="connsiteX1" fmla="*/ 243840 w 2196465"/>
              <a:gd name="connsiteY1" fmla="*/ 1318260 h 1324610"/>
              <a:gd name="connsiteX2" fmla="*/ 632460 w 2196465"/>
              <a:gd name="connsiteY2" fmla="*/ 1226820 h 1324610"/>
              <a:gd name="connsiteX3" fmla="*/ 1028700 w 2196465"/>
              <a:gd name="connsiteY3" fmla="*/ 1150620 h 1324610"/>
              <a:gd name="connsiteX4" fmla="*/ 1188720 w 2196465"/>
              <a:gd name="connsiteY4" fmla="*/ 1089660 h 1324610"/>
              <a:gd name="connsiteX5" fmla="*/ 1387252 w 2196465"/>
              <a:gd name="connsiteY5" fmla="*/ 1159748 h 1324610"/>
              <a:gd name="connsiteX6" fmla="*/ 1603276 w 2196465"/>
              <a:gd name="connsiteY6" fmla="*/ 1087740 h 1324610"/>
              <a:gd name="connsiteX7" fmla="*/ 1638300 w 2196465"/>
              <a:gd name="connsiteY7" fmla="*/ 937260 h 1324610"/>
              <a:gd name="connsiteX8" fmla="*/ 1744980 w 2196465"/>
              <a:gd name="connsiteY8" fmla="*/ 845820 h 1324610"/>
              <a:gd name="connsiteX9" fmla="*/ 1783080 w 2196465"/>
              <a:gd name="connsiteY9" fmla="*/ 647700 h 1324610"/>
              <a:gd name="connsiteX10" fmla="*/ 1889760 w 2196465"/>
              <a:gd name="connsiteY10" fmla="*/ 510540 h 1324610"/>
              <a:gd name="connsiteX11" fmla="*/ 2035324 w 2196465"/>
              <a:gd name="connsiteY11" fmla="*/ 295652 h 1324610"/>
              <a:gd name="connsiteX12" fmla="*/ 2179340 w 2196465"/>
              <a:gd name="connsiteY12" fmla="*/ 223644 h 1324610"/>
              <a:gd name="connsiteX13" fmla="*/ 2095500 w 2196465"/>
              <a:gd name="connsiteY13" fmla="*/ 0 h 1324610"/>
              <a:gd name="connsiteX0" fmla="*/ 0 w 2179340"/>
              <a:gd name="connsiteY0" fmla="*/ 1041276 h 1100966"/>
              <a:gd name="connsiteX1" fmla="*/ 243840 w 2179340"/>
              <a:gd name="connsiteY1" fmla="*/ 1094616 h 1100966"/>
              <a:gd name="connsiteX2" fmla="*/ 632460 w 2179340"/>
              <a:gd name="connsiteY2" fmla="*/ 1003176 h 1100966"/>
              <a:gd name="connsiteX3" fmla="*/ 1028700 w 2179340"/>
              <a:gd name="connsiteY3" fmla="*/ 926976 h 1100966"/>
              <a:gd name="connsiteX4" fmla="*/ 1188720 w 2179340"/>
              <a:gd name="connsiteY4" fmla="*/ 866016 h 1100966"/>
              <a:gd name="connsiteX5" fmla="*/ 1387252 w 2179340"/>
              <a:gd name="connsiteY5" fmla="*/ 936104 h 1100966"/>
              <a:gd name="connsiteX6" fmla="*/ 1603276 w 2179340"/>
              <a:gd name="connsiteY6" fmla="*/ 864096 h 1100966"/>
              <a:gd name="connsiteX7" fmla="*/ 1638300 w 2179340"/>
              <a:gd name="connsiteY7" fmla="*/ 713616 h 1100966"/>
              <a:gd name="connsiteX8" fmla="*/ 1744980 w 2179340"/>
              <a:gd name="connsiteY8" fmla="*/ 622176 h 1100966"/>
              <a:gd name="connsiteX9" fmla="*/ 1783080 w 2179340"/>
              <a:gd name="connsiteY9" fmla="*/ 424056 h 1100966"/>
              <a:gd name="connsiteX10" fmla="*/ 1889760 w 2179340"/>
              <a:gd name="connsiteY10" fmla="*/ 286896 h 1100966"/>
              <a:gd name="connsiteX11" fmla="*/ 2035324 w 2179340"/>
              <a:gd name="connsiteY11" fmla="*/ 72008 h 1100966"/>
              <a:gd name="connsiteX12" fmla="*/ 2179340 w 2179340"/>
              <a:gd name="connsiteY12" fmla="*/ 0 h 1100966"/>
              <a:gd name="connsiteX0" fmla="*/ 0 w 2250697"/>
              <a:gd name="connsiteY0" fmla="*/ 1041120 h 1100810"/>
              <a:gd name="connsiteX1" fmla="*/ 243840 w 2250697"/>
              <a:gd name="connsiteY1" fmla="*/ 1094460 h 1100810"/>
              <a:gd name="connsiteX2" fmla="*/ 632460 w 2250697"/>
              <a:gd name="connsiteY2" fmla="*/ 1003020 h 1100810"/>
              <a:gd name="connsiteX3" fmla="*/ 1028700 w 2250697"/>
              <a:gd name="connsiteY3" fmla="*/ 926820 h 1100810"/>
              <a:gd name="connsiteX4" fmla="*/ 1188720 w 2250697"/>
              <a:gd name="connsiteY4" fmla="*/ 865860 h 1100810"/>
              <a:gd name="connsiteX5" fmla="*/ 1387252 w 2250697"/>
              <a:gd name="connsiteY5" fmla="*/ 935948 h 1100810"/>
              <a:gd name="connsiteX6" fmla="*/ 1603276 w 2250697"/>
              <a:gd name="connsiteY6" fmla="*/ 863940 h 1100810"/>
              <a:gd name="connsiteX7" fmla="*/ 1638300 w 2250697"/>
              <a:gd name="connsiteY7" fmla="*/ 713460 h 1100810"/>
              <a:gd name="connsiteX8" fmla="*/ 1744980 w 2250697"/>
              <a:gd name="connsiteY8" fmla="*/ 622020 h 1100810"/>
              <a:gd name="connsiteX9" fmla="*/ 1783080 w 2250697"/>
              <a:gd name="connsiteY9" fmla="*/ 423900 h 1100810"/>
              <a:gd name="connsiteX10" fmla="*/ 1889760 w 2250697"/>
              <a:gd name="connsiteY10" fmla="*/ 286740 h 1100810"/>
              <a:gd name="connsiteX11" fmla="*/ 2035324 w 2250697"/>
              <a:gd name="connsiteY11" fmla="*/ 71852 h 1100810"/>
              <a:gd name="connsiteX12" fmla="*/ 2250697 w 2250697"/>
              <a:gd name="connsiteY12" fmla="*/ 0 h 1100810"/>
              <a:gd name="connsiteX0" fmla="*/ 0 w 2250697"/>
              <a:gd name="connsiteY0" fmla="*/ 1041120 h 1100810"/>
              <a:gd name="connsiteX1" fmla="*/ 243840 w 2250697"/>
              <a:gd name="connsiteY1" fmla="*/ 1094460 h 1100810"/>
              <a:gd name="connsiteX2" fmla="*/ 632460 w 2250697"/>
              <a:gd name="connsiteY2" fmla="*/ 1003020 h 1100810"/>
              <a:gd name="connsiteX3" fmla="*/ 1028700 w 2250697"/>
              <a:gd name="connsiteY3" fmla="*/ 926820 h 1100810"/>
              <a:gd name="connsiteX4" fmla="*/ 1188720 w 2250697"/>
              <a:gd name="connsiteY4" fmla="*/ 865860 h 1100810"/>
              <a:gd name="connsiteX5" fmla="*/ 1387252 w 2250697"/>
              <a:gd name="connsiteY5" fmla="*/ 935948 h 1100810"/>
              <a:gd name="connsiteX6" fmla="*/ 1603276 w 2250697"/>
              <a:gd name="connsiteY6" fmla="*/ 863940 h 1100810"/>
              <a:gd name="connsiteX7" fmla="*/ 1638300 w 2250697"/>
              <a:gd name="connsiteY7" fmla="*/ 713460 h 1100810"/>
              <a:gd name="connsiteX8" fmla="*/ 1744980 w 2250697"/>
              <a:gd name="connsiteY8" fmla="*/ 622020 h 1100810"/>
              <a:gd name="connsiteX9" fmla="*/ 1783080 w 2250697"/>
              <a:gd name="connsiteY9" fmla="*/ 423900 h 1100810"/>
              <a:gd name="connsiteX10" fmla="*/ 1889760 w 2250697"/>
              <a:gd name="connsiteY10" fmla="*/ 286740 h 1100810"/>
              <a:gd name="connsiteX11" fmla="*/ 2035324 w 2250697"/>
              <a:gd name="connsiteY11" fmla="*/ 71852 h 1100810"/>
              <a:gd name="connsiteX12" fmla="*/ 2250697 w 2250697"/>
              <a:gd name="connsiteY12" fmla="*/ 0 h 1100810"/>
              <a:gd name="connsiteX0" fmla="*/ 0 w 2250697"/>
              <a:gd name="connsiteY0" fmla="*/ 1041120 h 1103400"/>
              <a:gd name="connsiteX1" fmla="*/ 243840 w 2250697"/>
              <a:gd name="connsiteY1" fmla="*/ 1094460 h 1103400"/>
              <a:gd name="connsiteX2" fmla="*/ 531979 w 2250697"/>
              <a:gd name="connsiteY2" fmla="*/ 1023358 h 1103400"/>
              <a:gd name="connsiteX3" fmla="*/ 632460 w 2250697"/>
              <a:gd name="connsiteY3" fmla="*/ 1003020 h 1103400"/>
              <a:gd name="connsiteX4" fmla="*/ 1028700 w 2250697"/>
              <a:gd name="connsiteY4" fmla="*/ 926820 h 1103400"/>
              <a:gd name="connsiteX5" fmla="*/ 1188720 w 2250697"/>
              <a:gd name="connsiteY5" fmla="*/ 865860 h 1103400"/>
              <a:gd name="connsiteX6" fmla="*/ 1387252 w 2250697"/>
              <a:gd name="connsiteY6" fmla="*/ 935948 h 1103400"/>
              <a:gd name="connsiteX7" fmla="*/ 1603276 w 2250697"/>
              <a:gd name="connsiteY7" fmla="*/ 863940 h 1103400"/>
              <a:gd name="connsiteX8" fmla="*/ 1638300 w 2250697"/>
              <a:gd name="connsiteY8" fmla="*/ 713460 h 1103400"/>
              <a:gd name="connsiteX9" fmla="*/ 1744980 w 2250697"/>
              <a:gd name="connsiteY9" fmla="*/ 622020 h 1103400"/>
              <a:gd name="connsiteX10" fmla="*/ 1783080 w 2250697"/>
              <a:gd name="connsiteY10" fmla="*/ 423900 h 1103400"/>
              <a:gd name="connsiteX11" fmla="*/ 1889760 w 2250697"/>
              <a:gd name="connsiteY11" fmla="*/ 286740 h 1103400"/>
              <a:gd name="connsiteX12" fmla="*/ 2035324 w 2250697"/>
              <a:gd name="connsiteY12" fmla="*/ 71852 h 1103400"/>
              <a:gd name="connsiteX13" fmla="*/ 2250697 w 2250697"/>
              <a:gd name="connsiteY13" fmla="*/ 0 h 1103400"/>
              <a:gd name="connsiteX0" fmla="*/ 0 w 2250697"/>
              <a:gd name="connsiteY0" fmla="*/ 1041120 h 1189282"/>
              <a:gd name="connsiteX1" fmla="*/ 431032 w 2250697"/>
              <a:gd name="connsiteY1" fmla="*/ 1180392 h 1189282"/>
              <a:gd name="connsiteX2" fmla="*/ 243840 w 2250697"/>
              <a:gd name="connsiteY2" fmla="*/ 1094460 h 1189282"/>
              <a:gd name="connsiteX3" fmla="*/ 531979 w 2250697"/>
              <a:gd name="connsiteY3" fmla="*/ 1023358 h 1189282"/>
              <a:gd name="connsiteX4" fmla="*/ 632460 w 2250697"/>
              <a:gd name="connsiteY4" fmla="*/ 1003020 h 1189282"/>
              <a:gd name="connsiteX5" fmla="*/ 1028700 w 2250697"/>
              <a:gd name="connsiteY5" fmla="*/ 926820 h 1189282"/>
              <a:gd name="connsiteX6" fmla="*/ 1188720 w 2250697"/>
              <a:gd name="connsiteY6" fmla="*/ 865860 h 1189282"/>
              <a:gd name="connsiteX7" fmla="*/ 1387252 w 2250697"/>
              <a:gd name="connsiteY7" fmla="*/ 935948 h 1189282"/>
              <a:gd name="connsiteX8" fmla="*/ 1603276 w 2250697"/>
              <a:gd name="connsiteY8" fmla="*/ 863940 h 1189282"/>
              <a:gd name="connsiteX9" fmla="*/ 1638300 w 2250697"/>
              <a:gd name="connsiteY9" fmla="*/ 713460 h 1189282"/>
              <a:gd name="connsiteX10" fmla="*/ 1744980 w 2250697"/>
              <a:gd name="connsiteY10" fmla="*/ 622020 h 1189282"/>
              <a:gd name="connsiteX11" fmla="*/ 1783080 w 2250697"/>
              <a:gd name="connsiteY11" fmla="*/ 423900 h 1189282"/>
              <a:gd name="connsiteX12" fmla="*/ 1889760 w 2250697"/>
              <a:gd name="connsiteY12" fmla="*/ 286740 h 1189282"/>
              <a:gd name="connsiteX13" fmla="*/ 2035324 w 2250697"/>
              <a:gd name="connsiteY13" fmla="*/ 71852 h 1189282"/>
              <a:gd name="connsiteX14" fmla="*/ 2250697 w 2250697"/>
              <a:gd name="connsiteY14" fmla="*/ 0 h 1189282"/>
              <a:gd name="connsiteX0" fmla="*/ 0 w 2250697"/>
              <a:gd name="connsiteY0" fmla="*/ 1041120 h 1274680"/>
              <a:gd name="connsiteX1" fmla="*/ 431032 w 2250697"/>
              <a:gd name="connsiteY1" fmla="*/ 1180392 h 1274680"/>
              <a:gd name="connsiteX2" fmla="*/ 579626 w 2250697"/>
              <a:gd name="connsiteY2" fmla="*/ 1260358 h 1274680"/>
              <a:gd name="connsiteX3" fmla="*/ 243840 w 2250697"/>
              <a:gd name="connsiteY3" fmla="*/ 1094460 h 1274680"/>
              <a:gd name="connsiteX4" fmla="*/ 531979 w 2250697"/>
              <a:gd name="connsiteY4" fmla="*/ 1023358 h 1274680"/>
              <a:gd name="connsiteX5" fmla="*/ 632460 w 2250697"/>
              <a:gd name="connsiteY5" fmla="*/ 1003020 h 1274680"/>
              <a:gd name="connsiteX6" fmla="*/ 1028700 w 2250697"/>
              <a:gd name="connsiteY6" fmla="*/ 926820 h 1274680"/>
              <a:gd name="connsiteX7" fmla="*/ 1188720 w 2250697"/>
              <a:gd name="connsiteY7" fmla="*/ 865860 h 1274680"/>
              <a:gd name="connsiteX8" fmla="*/ 1387252 w 2250697"/>
              <a:gd name="connsiteY8" fmla="*/ 935948 h 1274680"/>
              <a:gd name="connsiteX9" fmla="*/ 1603276 w 2250697"/>
              <a:gd name="connsiteY9" fmla="*/ 863940 h 1274680"/>
              <a:gd name="connsiteX10" fmla="*/ 1638300 w 2250697"/>
              <a:gd name="connsiteY10" fmla="*/ 713460 h 1274680"/>
              <a:gd name="connsiteX11" fmla="*/ 1744980 w 2250697"/>
              <a:gd name="connsiteY11" fmla="*/ 622020 h 1274680"/>
              <a:gd name="connsiteX12" fmla="*/ 1783080 w 2250697"/>
              <a:gd name="connsiteY12" fmla="*/ 423900 h 1274680"/>
              <a:gd name="connsiteX13" fmla="*/ 1889760 w 2250697"/>
              <a:gd name="connsiteY13" fmla="*/ 286740 h 1274680"/>
              <a:gd name="connsiteX14" fmla="*/ 2035324 w 2250697"/>
              <a:gd name="connsiteY14" fmla="*/ 71852 h 1274680"/>
              <a:gd name="connsiteX15" fmla="*/ 2250697 w 2250697"/>
              <a:gd name="connsiteY15" fmla="*/ 0 h 1274680"/>
              <a:gd name="connsiteX0" fmla="*/ 0 w 2250697"/>
              <a:gd name="connsiteY0" fmla="*/ 1041120 h 1274680"/>
              <a:gd name="connsiteX1" fmla="*/ 431032 w 2250697"/>
              <a:gd name="connsiteY1" fmla="*/ 1180392 h 1274680"/>
              <a:gd name="connsiteX2" fmla="*/ 579626 w 2250697"/>
              <a:gd name="connsiteY2" fmla="*/ 1260358 h 1274680"/>
              <a:gd name="connsiteX3" fmla="*/ 243840 w 2250697"/>
              <a:gd name="connsiteY3" fmla="*/ 1094460 h 1274680"/>
              <a:gd name="connsiteX4" fmla="*/ 672926 w 2250697"/>
              <a:gd name="connsiteY4" fmla="*/ 1168019 h 1274680"/>
              <a:gd name="connsiteX5" fmla="*/ 531979 w 2250697"/>
              <a:gd name="connsiteY5" fmla="*/ 1023358 h 1274680"/>
              <a:gd name="connsiteX6" fmla="*/ 632460 w 2250697"/>
              <a:gd name="connsiteY6" fmla="*/ 1003020 h 1274680"/>
              <a:gd name="connsiteX7" fmla="*/ 1028700 w 2250697"/>
              <a:gd name="connsiteY7" fmla="*/ 926820 h 1274680"/>
              <a:gd name="connsiteX8" fmla="*/ 1188720 w 2250697"/>
              <a:gd name="connsiteY8" fmla="*/ 865860 h 1274680"/>
              <a:gd name="connsiteX9" fmla="*/ 1387252 w 2250697"/>
              <a:gd name="connsiteY9" fmla="*/ 935948 h 1274680"/>
              <a:gd name="connsiteX10" fmla="*/ 1603276 w 2250697"/>
              <a:gd name="connsiteY10" fmla="*/ 863940 h 1274680"/>
              <a:gd name="connsiteX11" fmla="*/ 1638300 w 2250697"/>
              <a:gd name="connsiteY11" fmla="*/ 713460 h 1274680"/>
              <a:gd name="connsiteX12" fmla="*/ 1744980 w 2250697"/>
              <a:gd name="connsiteY12" fmla="*/ 622020 h 1274680"/>
              <a:gd name="connsiteX13" fmla="*/ 1783080 w 2250697"/>
              <a:gd name="connsiteY13" fmla="*/ 423900 h 1274680"/>
              <a:gd name="connsiteX14" fmla="*/ 1889760 w 2250697"/>
              <a:gd name="connsiteY14" fmla="*/ 286740 h 1274680"/>
              <a:gd name="connsiteX15" fmla="*/ 2035324 w 2250697"/>
              <a:gd name="connsiteY15" fmla="*/ 71852 h 1274680"/>
              <a:gd name="connsiteX16" fmla="*/ 2250697 w 2250697"/>
              <a:gd name="connsiteY16" fmla="*/ 0 h 1274680"/>
              <a:gd name="connsiteX0" fmla="*/ 0 w 2250697"/>
              <a:gd name="connsiteY0" fmla="*/ 1041120 h 1262420"/>
              <a:gd name="connsiteX1" fmla="*/ 431032 w 2250697"/>
              <a:gd name="connsiteY1" fmla="*/ 1180392 h 1262420"/>
              <a:gd name="connsiteX2" fmla="*/ 579626 w 2250697"/>
              <a:gd name="connsiteY2" fmla="*/ 1260358 h 1262420"/>
              <a:gd name="connsiteX3" fmla="*/ 672926 w 2250697"/>
              <a:gd name="connsiteY3" fmla="*/ 1168019 h 1262420"/>
              <a:gd name="connsiteX4" fmla="*/ 531979 w 2250697"/>
              <a:gd name="connsiteY4" fmla="*/ 1023358 h 1262420"/>
              <a:gd name="connsiteX5" fmla="*/ 632460 w 2250697"/>
              <a:gd name="connsiteY5" fmla="*/ 1003020 h 1262420"/>
              <a:gd name="connsiteX6" fmla="*/ 1028700 w 2250697"/>
              <a:gd name="connsiteY6" fmla="*/ 926820 h 1262420"/>
              <a:gd name="connsiteX7" fmla="*/ 1188720 w 2250697"/>
              <a:gd name="connsiteY7" fmla="*/ 865860 h 1262420"/>
              <a:gd name="connsiteX8" fmla="*/ 1387252 w 2250697"/>
              <a:gd name="connsiteY8" fmla="*/ 935948 h 1262420"/>
              <a:gd name="connsiteX9" fmla="*/ 1603276 w 2250697"/>
              <a:gd name="connsiteY9" fmla="*/ 863940 h 1262420"/>
              <a:gd name="connsiteX10" fmla="*/ 1638300 w 2250697"/>
              <a:gd name="connsiteY10" fmla="*/ 713460 h 1262420"/>
              <a:gd name="connsiteX11" fmla="*/ 1744980 w 2250697"/>
              <a:gd name="connsiteY11" fmla="*/ 622020 h 1262420"/>
              <a:gd name="connsiteX12" fmla="*/ 1783080 w 2250697"/>
              <a:gd name="connsiteY12" fmla="*/ 423900 h 1262420"/>
              <a:gd name="connsiteX13" fmla="*/ 1889760 w 2250697"/>
              <a:gd name="connsiteY13" fmla="*/ 286740 h 1262420"/>
              <a:gd name="connsiteX14" fmla="*/ 2035324 w 2250697"/>
              <a:gd name="connsiteY14" fmla="*/ 71852 h 1262420"/>
              <a:gd name="connsiteX15" fmla="*/ 2250697 w 2250697"/>
              <a:gd name="connsiteY15" fmla="*/ 0 h 1262420"/>
              <a:gd name="connsiteX0" fmla="*/ 0 w 2250697"/>
              <a:gd name="connsiteY0" fmla="*/ 1041120 h 1281508"/>
              <a:gd name="connsiteX1" fmla="*/ 579626 w 2250697"/>
              <a:gd name="connsiteY1" fmla="*/ 1260358 h 1281508"/>
              <a:gd name="connsiteX2" fmla="*/ 672926 w 2250697"/>
              <a:gd name="connsiteY2" fmla="*/ 1168019 h 1281508"/>
              <a:gd name="connsiteX3" fmla="*/ 531979 w 2250697"/>
              <a:gd name="connsiteY3" fmla="*/ 1023358 h 1281508"/>
              <a:gd name="connsiteX4" fmla="*/ 632460 w 2250697"/>
              <a:gd name="connsiteY4" fmla="*/ 1003020 h 1281508"/>
              <a:gd name="connsiteX5" fmla="*/ 1028700 w 2250697"/>
              <a:gd name="connsiteY5" fmla="*/ 926820 h 1281508"/>
              <a:gd name="connsiteX6" fmla="*/ 1188720 w 2250697"/>
              <a:gd name="connsiteY6" fmla="*/ 865860 h 1281508"/>
              <a:gd name="connsiteX7" fmla="*/ 1387252 w 2250697"/>
              <a:gd name="connsiteY7" fmla="*/ 935948 h 1281508"/>
              <a:gd name="connsiteX8" fmla="*/ 1603276 w 2250697"/>
              <a:gd name="connsiteY8" fmla="*/ 863940 h 1281508"/>
              <a:gd name="connsiteX9" fmla="*/ 1638300 w 2250697"/>
              <a:gd name="connsiteY9" fmla="*/ 713460 h 1281508"/>
              <a:gd name="connsiteX10" fmla="*/ 1744980 w 2250697"/>
              <a:gd name="connsiteY10" fmla="*/ 622020 h 1281508"/>
              <a:gd name="connsiteX11" fmla="*/ 1783080 w 2250697"/>
              <a:gd name="connsiteY11" fmla="*/ 423900 h 1281508"/>
              <a:gd name="connsiteX12" fmla="*/ 1889760 w 2250697"/>
              <a:gd name="connsiteY12" fmla="*/ 286740 h 1281508"/>
              <a:gd name="connsiteX13" fmla="*/ 2035324 w 2250697"/>
              <a:gd name="connsiteY13" fmla="*/ 71852 h 1281508"/>
              <a:gd name="connsiteX14" fmla="*/ 2250697 w 2250697"/>
              <a:gd name="connsiteY14" fmla="*/ 0 h 1281508"/>
              <a:gd name="connsiteX0" fmla="*/ 0 w 2250697"/>
              <a:gd name="connsiteY0" fmla="*/ 1041120 h 1263318"/>
              <a:gd name="connsiteX1" fmla="*/ 579626 w 2250697"/>
              <a:gd name="connsiteY1" fmla="*/ 1260358 h 1263318"/>
              <a:gd name="connsiteX2" fmla="*/ 531979 w 2250697"/>
              <a:gd name="connsiteY2" fmla="*/ 1023358 h 1263318"/>
              <a:gd name="connsiteX3" fmla="*/ 632460 w 2250697"/>
              <a:gd name="connsiteY3" fmla="*/ 1003020 h 1263318"/>
              <a:gd name="connsiteX4" fmla="*/ 1028700 w 2250697"/>
              <a:gd name="connsiteY4" fmla="*/ 926820 h 1263318"/>
              <a:gd name="connsiteX5" fmla="*/ 1188720 w 2250697"/>
              <a:gd name="connsiteY5" fmla="*/ 865860 h 1263318"/>
              <a:gd name="connsiteX6" fmla="*/ 1387252 w 2250697"/>
              <a:gd name="connsiteY6" fmla="*/ 935948 h 1263318"/>
              <a:gd name="connsiteX7" fmla="*/ 1603276 w 2250697"/>
              <a:gd name="connsiteY7" fmla="*/ 863940 h 1263318"/>
              <a:gd name="connsiteX8" fmla="*/ 1638300 w 2250697"/>
              <a:gd name="connsiteY8" fmla="*/ 713460 h 1263318"/>
              <a:gd name="connsiteX9" fmla="*/ 1744980 w 2250697"/>
              <a:gd name="connsiteY9" fmla="*/ 622020 h 1263318"/>
              <a:gd name="connsiteX10" fmla="*/ 1783080 w 2250697"/>
              <a:gd name="connsiteY10" fmla="*/ 423900 h 1263318"/>
              <a:gd name="connsiteX11" fmla="*/ 1889760 w 2250697"/>
              <a:gd name="connsiteY11" fmla="*/ 286740 h 1263318"/>
              <a:gd name="connsiteX12" fmla="*/ 2035324 w 2250697"/>
              <a:gd name="connsiteY12" fmla="*/ 71852 h 1263318"/>
              <a:gd name="connsiteX13" fmla="*/ 2250697 w 2250697"/>
              <a:gd name="connsiteY13" fmla="*/ 0 h 1263318"/>
              <a:gd name="connsiteX0" fmla="*/ 0 w 2250697"/>
              <a:gd name="connsiteY0" fmla="*/ 1041120 h 1263318"/>
              <a:gd name="connsiteX1" fmla="*/ 579626 w 2250697"/>
              <a:gd name="connsiteY1" fmla="*/ 1260358 h 1263318"/>
              <a:gd name="connsiteX2" fmla="*/ 531979 w 2250697"/>
              <a:gd name="connsiteY2" fmla="*/ 1023358 h 1263318"/>
              <a:gd name="connsiteX3" fmla="*/ 1028700 w 2250697"/>
              <a:gd name="connsiteY3" fmla="*/ 926820 h 1263318"/>
              <a:gd name="connsiteX4" fmla="*/ 1188720 w 2250697"/>
              <a:gd name="connsiteY4" fmla="*/ 865860 h 1263318"/>
              <a:gd name="connsiteX5" fmla="*/ 1387252 w 2250697"/>
              <a:gd name="connsiteY5" fmla="*/ 935948 h 1263318"/>
              <a:gd name="connsiteX6" fmla="*/ 1603276 w 2250697"/>
              <a:gd name="connsiteY6" fmla="*/ 863940 h 1263318"/>
              <a:gd name="connsiteX7" fmla="*/ 1638300 w 2250697"/>
              <a:gd name="connsiteY7" fmla="*/ 713460 h 1263318"/>
              <a:gd name="connsiteX8" fmla="*/ 1744980 w 2250697"/>
              <a:gd name="connsiteY8" fmla="*/ 622020 h 1263318"/>
              <a:gd name="connsiteX9" fmla="*/ 1783080 w 2250697"/>
              <a:gd name="connsiteY9" fmla="*/ 423900 h 1263318"/>
              <a:gd name="connsiteX10" fmla="*/ 1889760 w 2250697"/>
              <a:gd name="connsiteY10" fmla="*/ 286740 h 1263318"/>
              <a:gd name="connsiteX11" fmla="*/ 2035324 w 2250697"/>
              <a:gd name="connsiteY11" fmla="*/ 71852 h 1263318"/>
              <a:gd name="connsiteX12" fmla="*/ 2250697 w 2250697"/>
              <a:gd name="connsiteY12" fmla="*/ 0 h 1263318"/>
              <a:gd name="connsiteX0" fmla="*/ 0 w 2250697"/>
              <a:gd name="connsiteY0" fmla="*/ 1041120 h 1042408"/>
              <a:gd name="connsiteX1" fmla="*/ 531979 w 2250697"/>
              <a:gd name="connsiteY1" fmla="*/ 1023358 h 1042408"/>
              <a:gd name="connsiteX2" fmla="*/ 1028700 w 2250697"/>
              <a:gd name="connsiteY2" fmla="*/ 926820 h 1042408"/>
              <a:gd name="connsiteX3" fmla="*/ 1188720 w 2250697"/>
              <a:gd name="connsiteY3" fmla="*/ 865860 h 1042408"/>
              <a:gd name="connsiteX4" fmla="*/ 1387252 w 2250697"/>
              <a:gd name="connsiteY4" fmla="*/ 935948 h 1042408"/>
              <a:gd name="connsiteX5" fmla="*/ 1603276 w 2250697"/>
              <a:gd name="connsiteY5" fmla="*/ 863940 h 1042408"/>
              <a:gd name="connsiteX6" fmla="*/ 1638300 w 2250697"/>
              <a:gd name="connsiteY6" fmla="*/ 713460 h 1042408"/>
              <a:gd name="connsiteX7" fmla="*/ 1744980 w 2250697"/>
              <a:gd name="connsiteY7" fmla="*/ 622020 h 1042408"/>
              <a:gd name="connsiteX8" fmla="*/ 1783080 w 2250697"/>
              <a:gd name="connsiteY8" fmla="*/ 423900 h 1042408"/>
              <a:gd name="connsiteX9" fmla="*/ 1889760 w 2250697"/>
              <a:gd name="connsiteY9" fmla="*/ 286740 h 1042408"/>
              <a:gd name="connsiteX10" fmla="*/ 2035324 w 2250697"/>
              <a:gd name="connsiteY10" fmla="*/ 71852 h 1042408"/>
              <a:gd name="connsiteX11" fmla="*/ 2250697 w 2250697"/>
              <a:gd name="connsiteY11" fmla="*/ 0 h 1042408"/>
              <a:gd name="connsiteX0" fmla="*/ 0 w 2250697"/>
              <a:gd name="connsiteY0" fmla="*/ 1041120 h 1113763"/>
              <a:gd name="connsiteX1" fmla="*/ 674799 w 2250697"/>
              <a:gd name="connsiteY1" fmla="*/ 1094713 h 1113763"/>
              <a:gd name="connsiteX2" fmla="*/ 1028700 w 2250697"/>
              <a:gd name="connsiteY2" fmla="*/ 926820 h 1113763"/>
              <a:gd name="connsiteX3" fmla="*/ 1188720 w 2250697"/>
              <a:gd name="connsiteY3" fmla="*/ 865860 h 1113763"/>
              <a:gd name="connsiteX4" fmla="*/ 1387252 w 2250697"/>
              <a:gd name="connsiteY4" fmla="*/ 935948 h 1113763"/>
              <a:gd name="connsiteX5" fmla="*/ 1603276 w 2250697"/>
              <a:gd name="connsiteY5" fmla="*/ 863940 h 1113763"/>
              <a:gd name="connsiteX6" fmla="*/ 1638300 w 2250697"/>
              <a:gd name="connsiteY6" fmla="*/ 713460 h 1113763"/>
              <a:gd name="connsiteX7" fmla="*/ 1744980 w 2250697"/>
              <a:gd name="connsiteY7" fmla="*/ 622020 h 1113763"/>
              <a:gd name="connsiteX8" fmla="*/ 1783080 w 2250697"/>
              <a:gd name="connsiteY8" fmla="*/ 423900 h 1113763"/>
              <a:gd name="connsiteX9" fmla="*/ 1889760 w 2250697"/>
              <a:gd name="connsiteY9" fmla="*/ 286740 h 1113763"/>
              <a:gd name="connsiteX10" fmla="*/ 2035324 w 2250697"/>
              <a:gd name="connsiteY10" fmla="*/ 71852 h 1113763"/>
              <a:gd name="connsiteX11" fmla="*/ 2250697 w 2250697"/>
              <a:gd name="connsiteY11" fmla="*/ 0 h 1113763"/>
              <a:gd name="connsiteX0" fmla="*/ 0 w 2250697"/>
              <a:gd name="connsiteY0" fmla="*/ 1041120 h 1042360"/>
              <a:gd name="connsiteX1" fmla="*/ 746193 w 2250697"/>
              <a:gd name="connsiteY1" fmla="*/ 1023310 h 1042360"/>
              <a:gd name="connsiteX2" fmla="*/ 1028700 w 2250697"/>
              <a:gd name="connsiteY2" fmla="*/ 926820 h 1042360"/>
              <a:gd name="connsiteX3" fmla="*/ 1188720 w 2250697"/>
              <a:gd name="connsiteY3" fmla="*/ 865860 h 1042360"/>
              <a:gd name="connsiteX4" fmla="*/ 1387252 w 2250697"/>
              <a:gd name="connsiteY4" fmla="*/ 935948 h 1042360"/>
              <a:gd name="connsiteX5" fmla="*/ 1603276 w 2250697"/>
              <a:gd name="connsiteY5" fmla="*/ 863940 h 1042360"/>
              <a:gd name="connsiteX6" fmla="*/ 1638300 w 2250697"/>
              <a:gd name="connsiteY6" fmla="*/ 713460 h 1042360"/>
              <a:gd name="connsiteX7" fmla="*/ 1744980 w 2250697"/>
              <a:gd name="connsiteY7" fmla="*/ 622020 h 1042360"/>
              <a:gd name="connsiteX8" fmla="*/ 1783080 w 2250697"/>
              <a:gd name="connsiteY8" fmla="*/ 423900 h 1042360"/>
              <a:gd name="connsiteX9" fmla="*/ 1889760 w 2250697"/>
              <a:gd name="connsiteY9" fmla="*/ 286740 h 1042360"/>
              <a:gd name="connsiteX10" fmla="*/ 2035324 w 2250697"/>
              <a:gd name="connsiteY10" fmla="*/ 71852 h 1042360"/>
              <a:gd name="connsiteX11" fmla="*/ 2250697 w 2250697"/>
              <a:gd name="connsiteY11" fmla="*/ 0 h 1042360"/>
              <a:gd name="connsiteX0" fmla="*/ 0 w 1679321"/>
              <a:gd name="connsiteY0" fmla="*/ 1041096 h 1042356"/>
              <a:gd name="connsiteX1" fmla="*/ 174817 w 1679321"/>
              <a:gd name="connsiteY1" fmla="*/ 1023310 h 1042356"/>
              <a:gd name="connsiteX2" fmla="*/ 457324 w 1679321"/>
              <a:gd name="connsiteY2" fmla="*/ 926820 h 1042356"/>
              <a:gd name="connsiteX3" fmla="*/ 617344 w 1679321"/>
              <a:gd name="connsiteY3" fmla="*/ 865860 h 1042356"/>
              <a:gd name="connsiteX4" fmla="*/ 815876 w 1679321"/>
              <a:gd name="connsiteY4" fmla="*/ 935948 h 1042356"/>
              <a:gd name="connsiteX5" fmla="*/ 1031900 w 1679321"/>
              <a:gd name="connsiteY5" fmla="*/ 863940 h 1042356"/>
              <a:gd name="connsiteX6" fmla="*/ 1066924 w 1679321"/>
              <a:gd name="connsiteY6" fmla="*/ 713460 h 1042356"/>
              <a:gd name="connsiteX7" fmla="*/ 1173604 w 1679321"/>
              <a:gd name="connsiteY7" fmla="*/ 622020 h 1042356"/>
              <a:gd name="connsiteX8" fmla="*/ 1211704 w 1679321"/>
              <a:gd name="connsiteY8" fmla="*/ 423900 h 1042356"/>
              <a:gd name="connsiteX9" fmla="*/ 1318384 w 1679321"/>
              <a:gd name="connsiteY9" fmla="*/ 286740 h 1042356"/>
              <a:gd name="connsiteX10" fmla="*/ 1463948 w 1679321"/>
              <a:gd name="connsiteY10" fmla="*/ 71852 h 1042356"/>
              <a:gd name="connsiteX11" fmla="*/ 1679321 w 1679321"/>
              <a:gd name="connsiteY11" fmla="*/ 0 h 1042356"/>
              <a:gd name="connsiteX0" fmla="*/ 0 w 1679321"/>
              <a:gd name="connsiteY0" fmla="*/ 1041096 h 1055469"/>
              <a:gd name="connsiteX1" fmla="*/ 174817 w 1679321"/>
              <a:gd name="connsiteY1" fmla="*/ 1023310 h 1055469"/>
              <a:gd name="connsiteX2" fmla="*/ 457324 w 1679321"/>
              <a:gd name="connsiteY2" fmla="*/ 926820 h 1055469"/>
              <a:gd name="connsiteX3" fmla="*/ 617344 w 1679321"/>
              <a:gd name="connsiteY3" fmla="*/ 865860 h 1055469"/>
              <a:gd name="connsiteX4" fmla="*/ 815876 w 1679321"/>
              <a:gd name="connsiteY4" fmla="*/ 935948 h 1055469"/>
              <a:gd name="connsiteX5" fmla="*/ 1031900 w 1679321"/>
              <a:gd name="connsiteY5" fmla="*/ 863940 h 1055469"/>
              <a:gd name="connsiteX6" fmla="*/ 1066924 w 1679321"/>
              <a:gd name="connsiteY6" fmla="*/ 713460 h 1055469"/>
              <a:gd name="connsiteX7" fmla="*/ 1173604 w 1679321"/>
              <a:gd name="connsiteY7" fmla="*/ 622020 h 1055469"/>
              <a:gd name="connsiteX8" fmla="*/ 1211704 w 1679321"/>
              <a:gd name="connsiteY8" fmla="*/ 423900 h 1055469"/>
              <a:gd name="connsiteX9" fmla="*/ 1318384 w 1679321"/>
              <a:gd name="connsiteY9" fmla="*/ 286740 h 1055469"/>
              <a:gd name="connsiteX10" fmla="*/ 1463948 w 1679321"/>
              <a:gd name="connsiteY10" fmla="*/ 71852 h 1055469"/>
              <a:gd name="connsiteX11" fmla="*/ 1679321 w 1679321"/>
              <a:gd name="connsiteY11" fmla="*/ 0 h 1055469"/>
              <a:gd name="connsiteX0" fmla="*/ 0 w 1719298"/>
              <a:gd name="connsiteY0" fmla="*/ 1011583 h 1037437"/>
              <a:gd name="connsiteX1" fmla="*/ 214794 w 1719298"/>
              <a:gd name="connsiteY1" fmla="*/ 1023310 h 1037437"/>
              <a:gd name="connsiteX2" fmla="*/ 497301 w 1719298"/>
              <a:gd name="connsiteY2" fmla="*/ 926820 h 1037437"/>
              <a:gd name="connsiteX3" fmla="*/ 657321 w 1719298"/>
              <a:gd name="connsiteY3" fmla="*/ 865860 h 1037437"/>
              <a:gd name="connsiteX4" fmla="*/ 855853 w 1719298"/>
              <a:gd name="connsiteY4" fmla="*/ 935948 h 1037437"/>
              <a:gd name="connsiteX5" fmla="*/ 1071877 w 1719298"/>
              <a:gd name="connsiteY5" fmla="*/ 863940 h 1037437"/>
              <a:gd name="connsiteX6" fmla="*/ 1106901 w 1719298"/>
              <a:gd name="connsiteY6" fmla="*/ 713460 h 1037437"/>
              <a:gd name="connsiteX7" fmla="*/ 1213581 w 1719298"/>
              <a:gd name="connsiteY7" fmla="*/ 622020 h 1037437"/>
              <a:gd name="connsiteX8" fmla="*/ 1251681 w 1719298"/>
              <a:gd name="connsiteY8" fmla="*/ 423900 h 1037437"/>
              <a:gd name="connsiteX9" fmla="*/ 1358361 w 1719298"/>
              <a:gd name="connsiteY9" fmla="*/ 286740 h 1037437"/>
              <a:gd name="connsiteX10" fmla="*/ 1503925 w 1719298"/>
              <a:gd name="connsiteY10" fmla="*/ 71852 h 1037437"/>
              <a:gd name="connsiteX11" fmla="*/ 1719298 w 1719298"/>
              <a:gd name="connsiteY11" fmla="*/ 0 h 1037437"/>
              <a:gd name="connsiteX0" fmla="*/ 0 w 1719298"/>
              <a:gd name="connsiteY0" fmla="*/ 1011583 h 1042126"/>
              <a:gd name="connsiteX1" fmla="*/ 214794 w 1719298"/>
              <a:gd name="connsiteY1" fmla="*/ 1023310 h 1042126"/>
              <a:gd name="connsiteX2" fmla="*/ 497301 w 1719298"/>
              <a:gd name="connsiteY2" fmla="*/ 926820 h 1042126"/>
              <a:gd name="connsiteX3" fmla="*/ 657321 w 1719298"/>
              <a:gd name="connsiteY3" fmla="*/ 865860 h 1042126"/>
              <a:gd name="connsiteX4" fmla="*/ 855853 w 1719298"/>
              <a:gd name="connsiteY4" fmla="*/ 935948 h 1042126"/>
              <a:gd name="connsiteX5" fmla="*/ 1071877 w 1719298"/>
              <a:gd name="connsiteY5" fmla="*/ 863940 h 1042126"/>
              <a:gd name="connsiteX6" fmla="*/ 1106901 w 1719298"/>
              <a:gd name="connsiteY6" fmla="*/ 713460 h 1042126"/>
              <a:gd name="connsiteX7" fmla="*/ 1213581 w 1719298"/>
              <a:gd name="connsiteY7" fmla="*/ 622020 h 1042126"/>
              <a:gd name="connsiteX8" fmla="*/ 1251681 w 1719298"/>
              <a:gd name="connsiteY8" fmla="*/ 423900 h 1042126"/>
              <a:gd name="connsiteX9" fmla="*/ 1358361 w 1719298"/>
              <a:gd name="connsiteY9" fmla="*/ 286740 h 1042126"/>
              <a:gd name="connsiteX10" fmla="*/ 1503925 w 1719298"/>
              <a:gd name="connsiteY10" fmla="*/ 71852 h 1042126"/>
              <a:gd name="connsiteX11" fmla="*/ 1719298 w 1719298"/>
              <a:gd name="connsiteY11" fmla="*/ 0 h 1042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19298" h="1042126">
                <a:moveTo>
                  <a:pt x="0" y="1011583"/>
                </a:moveTo>
                <a:cubicBezTo>
                  <a:pt x="12779" y="1042126"/>
                  <a:pt x="131911" y="1037437"/>
                  <a:pt x="214794" y="1023310"/>
                </a:cubicBezTo>
                <a:cubicBezTo>
                  <a:pt x="297677" y="1009183"/>
                  <a:pt x="423547" y="953062"/>
                  <a:pt x="497301" y="926820"/>
                </a:cubicBezTo>
                <a:cubicBezTo>
                  <a:pt x="571056" y="900578"/>
                  <a:pt x="597562" y="864339"/>
                  <a:pt x="657321" y="865860"/>
                </a:cubicBezTo>
                <a:cubicBezTo>
                  <a:pt x="717080" y="867381"/>
                  <a:pt x="786760" y="936268"/>
                  <a:pt x="855853" y="935948"/>
                </a:cubicBezTo>
                <a:cubicBezTo>
                  <a:pt x="924946" y="935628"/>
                  <a:pt x="1030036" y="901021"/>
                  <a:pt x="1071877" y="863940"/>
                </a:cubicBezTo>
                <a:cubicBezTo>
                  <a:pt x="1113718" y="826859"/>
                  <a:pt x="1083284" y="753780"/>
                  <a:pt x="1106901" y="713460"/>
                </a:cubicBezTo>
                <a:cubicBezTo>
                  <a:pt x="1130518" y="673140"/>
                  <a:pt x="1189451" y="670280"/>
                  <a:pt x="1213581" y="622020"/>
                </a:cubicBezTo>
                <a:cubicBezTo>
                  <a:pt x="1237711" y="573760"/>
                  <a:pt x="1227551" y="479780"/>
                  <a:pt x="1251681" y="423900"/>
                </a:cubicBezTo>
                <a:cubicBezTo>
                  <a:pt x="1275811" y="368020"/>
                  <a:pt x="1316320" y="345415"/>
                  <a:pt x="1358361" y="286740"/>
                </a:cubicBezTo>
                <a:cubicBezTo>
                  <a:pt x="1400402" y="228065"/>
                  <a:pt x="1443769" y="119642"/>
                  <a:pt x="1503925" y="71852"/>
                </a:cubicBezTo>
                <a:cubicBezTo>
                  <a:pt x="1564081" y="24062"/>
                  <a:pt x="1677255" y="8923"/>
                  <a:pt x="1719298" y="0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0" name="TextBox 20"/>
          <p:cNvSpPr txBox="1">
            <a:spLocks noChangeArrowheads="1"/>
          </p:cNvSpPr>
          <p:nvPr/>
        </p:nvSpPr>
        <p:spPr bwMode="auto">
          <a:xfrm>
            <a:off x="7572396" y="1324568"/>
            <a:ext cx="1305271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i="1" dirty="0">
                <a:solidFill>
                  <a:schemeClr val="accent2">
                    <a:lumMod val="75000"/>
                  </a:schemeClr>
                </a:solidFill>
              </a:rPr>
              <a:t>Международный</a:t>
            </a:r>
          </a:p>
          <a:p>
            <a:pPr>
              <a:defRPr/>
            </a:pPr>
            <a:r>
              <a:rPr lang="ru-RU" sz="1000" i="1" dirty="0">
                <a:solidFill>
                  <a:schemeClr val="accent2">
                    <a:lumMod val="75000"/>
                  </a:schemeClr>
                </a:solidFill>
              </a:rPr>
              <a:t>Аэропорт </a:t>
            </a:r>
            <a:r>
              <a:rPr lang="ru-RU" sz="1000" i="1" dirty="0" err="1">
                <a:solidFill>
                  <a:schemeClr val="accent2">
                    <a:lumMod val="75000"/>
                  </a:schemeClr>
                </a:solidFill>
              </a:rPr>
              <a:t>Талаги</a:t>
            </a:r>
            <a:endParaRPr lang="ru-RU" sz="10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80572" y="3636302"/>
            <a:ext cx="1490963" cy="4154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50" i="1" dirty="0">
                <a:solidFill>
                  <a:schemeClr val="accent6">
                    <a:lumMod val="75000"/>
                  </a:schemeClr>
                </a:solidFill>
              </a:rPr>
              <a:t>Федеральная дорога</a:t>
            </a:r>
          </a:p>
          <a:p>
            <a:pPr algn="ctr">
              <a:defRPr/>
            </a:pPr>
            <a:r>
              <a:rPr lang="ru-RU" sz="1050" i="1" dirty="0">
                <a:solidFill>
                  <a:schemeClr val="accent6">
                    <a:lumMod val="75000"/>
                  </a:schemeClr>
                </a:solidFill>
              </a:rPr>
              <a:t>М8</a:t>
            </a:r>
          </a:p>
        </p:txBody>
      </p:sp>
      <p:sp>
        <p:nvSpPr>
          <p:cNvPr id="23" name="Овал 22"/>
          <p:cNvSpPr/>
          <p:nvPr/>
        </p:nvSpPr>
        <p:spPr>
          <a:xfrm>
            <a:off x="2820724" y="4083354"/>
            <a:ext cx="62222" cy="64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14348" y="3023522"/>
            <a:ext cx="972044" cy="507213"/>
          </a:xfrm>
          <a:prstGeom prst="rect">
            <a:avLst/>
          </a:prstGeom>
          <a:solidFill>
            <a:srgbClr val="949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2428860" y="4095092"/>
            <a:ext cx="62221" cy="64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869812" y="4552486"/>
            <a:ext cx="63605" cy="64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4071934" y="3500438"/>
            <a:ext cx="1285884" cy="40011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Вологда-Котлас</a:t>
            </a:r>
            <a:br>
              <a:rPr lang="ru-RU" sz="1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10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Сыктывкар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14414" y="4367573"/>
            <a:ext cx="1663859" cy="707886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Архангельск-Плесецк-Каргополь-Вытегра</a:t>
            </a:r>
            <a:r>
              <a:rPr lang="en-US" sz="10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0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Лодейное </a:t>
            </a:r>
            <a:r>
              <a:rPr lang="ru-RU" sz="1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Поле-</a:t>
            </a:r>
          </a:p>
          <a:p>
            <a:pPr>
              <a:defRPr/>
            </a:pPr>
            <a:r>
              <a:rPr lang="ru-RU" sz="1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Санкт-Петербург</a:t>
            </a:r>
            <a:endParaRPr lang="ru-RU" sz="10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олилиния 28"/>
          <p:cNvSpPr/>
          <p:nvPr/>
        </p:nvSpPr>
        <p:spPr>
          <a:xfrm>
            <a:off x="2643174" y="3154968"/>
            <a:ext cx="771951" cy="2654635"/>
          </a:xfrm>
          <a:custGeom>
            <a:avLst/>
            <a:gdLst>
              <a:gd name="connsiteX0" fmla="*/ 565150 w 667808"/>
              <a:gd name="connsiteY0" fmla="*/ 0 h 2762250"/>
              <a:gd name="connsiteX1" fmla="*/ 666750 w 667808"/>
              <a:gd name="connsiteY1" fmla="*/ 241300 h 2762250"/>
              <a:gd name="connsiteX2" fmla="*/ 558800 w 667808"/>
              <a:gd name="connsiteY2" fmla="*/ 482600 h 2762250"/>
              <a:gd name="connsiteX3" fmla="*/ 641350 w 667808"/>
              <a:gd name="connsiteY3" fmla="*/ 704850 h 2762250"/>
              <a:gd name="connsiteX4" fmla="*/ 495300 w 667808"/>
              <a:gd name="connsiteY4" fmla="*/ 1276350 h 2762250"/>
              <a:gd name="connsiteX5" fmla="*/ 171450 w 667808"/>
              <a:gd name="connsiteY5" fmla="*/ 1714500 h 2762250"/>
              <a:gd name="connsiteX6" fmla="*/ 25400 w 667808"/>
              <a:gd name="connsiteY6" fmla="*/ 2171700 h 2762250"/>
              <a:gd name="connsiteX7" fmla="*/ 19050 w 667808"/>
              <a:gd name="connsiteY7" fmla="*/ 2444750 h 2762250"/>
              <a:gd name="connsiteX8" fmla="*/ 0 w 667808"/>
              <a:gd name="connsiteY8" fmla="*/ 2762250 h 2762250"/>
              <a:gd name="connsiteX0" fmla="*/ 565150 w 667808"/>
              <a:gd name="connsiteY0" fmla="*/ 0 h 2762250"/>
              <a:gd name="connsiteX1" fmla="*/ 666750 w 667808"/>
              <a:gd name="connsiteY1" fmla="*/ 241300 h 2762250"/>
              <a:gd name="connsiteX2" fmla="*/ 558800 w 667808"/>
              <a:gd name="connsiteY2" fmla="*/ 482600 h 2762250"/>
              <a:gd name="connsiteX3" fmla="*/ 641350 w 667808"/>
              <a:gd name="connsiteY3" fmla="*/ 704850 h 2762250"/>
              <a:gd name="connsiteX4" fmla="*/ 495300 w 667808"/>
              <a:gd name="connsiteY4" fmla="*/ 1276350 h 2762250"/>
              <a:gd name="connsiteX5" fmla="*/ 171450 w 667808"/>
              <a:gd name="connsiteY5" fmla="*/ 1714500 h 2762250"/>
              <a:gd name="connsiteX6" fmla="*/ 25400 w 667808"/>
              <a:gd name="connsiteY6" fmla="*/ 2171700 h 2762250"/>
              <a:gd name="connsiteX7" fmla="*/ 28476 w 667808"/>
              <a:gd name="connsiteY7" fmla="*/ 2454622 h 2762250"/>
              <a:gd name="connsiteX8" fmla="*/ 0 w 667808"/>
              <a:gd name="connsiteY8" fmla="*/ 2762250 h 2762250"/>
              <a:gd name="connsiteX0" fmla="*/ 752698 w 855356"/>
              <a:gd name="connsiteY0" fmla="*/ 0 h 2958678"/>
              <a:gd name="connsiteX1" fmla="*/ 854298 w 855356"/>
              <a:gd name="connsiteY1" fmla="*/ 241300 h 2958678"/>
              <a:gd name="connsiteX2" fmla="*/ 746348 w 855356"/>
              <a:gd name="connsiteY2" fmla="*/ 482600 h 2958678"/>
              <a:gd name="connsiteX3" fmla="*/ 828898 w 855356"/>
              <a:gd name="connsiteY3" fmla="*/ 704850 h 2958678"/>
              <a:gd name="connsiteX4" fmla="*/ 682848 w 855356"/>
              <a:gd name="connsiteY4" fmla="*/ 1276350 h 2958678"/>
              <a:gd name="connsiteX5" fmla="*/ 358998 w 855356"/>
              <a:gd name="connsiteY5" fmla="*/ 1714500 h 2958678"/>
              <a:gd name="connsiteX6" fmla="*/ 212948 w 855356"/>
              <a:gd name="connsiteY6" fmla="*/ 2171700 h 2958678"/>
              <a:gd name="connsiteX7" fmla="*/ 216024 w 855356"/>
              <a:gd name="connsiteY7" fmla="*/ 2454622 h 2958678"/>
              <a:gd name="connsiteX8" fmla="*/ 0 w 855356"/>
              <a:gd name="connsiteY8" fmla="*/ 2958678 h 2958678"/>
              <a:gd name="connsiteX0" fmla="*/ 752698 w 855356"/>
              <a:gd name="connsiteY0" fmla="*/ 0 h 2958678"/>
              <a:gd name="connsiteX1" fmla="*/ 854298 w 855356"/>
              <a:gd name="connsiteY1" fmla="*/ 241300 h 2958678"/>
              <a:gd name="connsiteX2" fmla="*/ 746348 w 855356"/>
              <a:gd name="connsiteY2" fmla="*/ 482600 h 2958678"/>
              <a:gd name="connsiteX3" fmla="*/ 828898 w 855356"/>
              <a:gd name="connsiteY3" fmla="*/ 704850 h 2958678"/>
              <a:gd name="connsiteX4" fmla="*/ 682848 w 855356"/>
              <a:gd name="connsiteY4" fmla="*/ 1276350 h 2958678"/>
              <a:gd name="connsiteX5" fmla="*/ 358998 w 855356"/>
              <a:gd name="connsiteY5" fmla="*/ 1714500 h 2958678"/>
              <a:gd name="connsiteX6" fmla="*/ 360040 w 855356"/>
              <a:gd name="connsiteY6" fmla="*/ 2022574 h 2958678"/>
              <a:gd name="connsiteX7" fmla="*/ 212948 w 855356"/>
              <a:gd name="connsiteY7" fmla="*/ 2171700 h 2958678"/>
              <a:gd name="connsiteX8" fmla="*/ 216024 w 855356"/>
              <a:gd name="connsiteY8" fmla="*/ 2454622 h 2958678"/>
              <a:gd name="connsiteX9" fmla="*/ 0 w 855356"/>
              <a:gd name="connsiteY9" fmla="*/ 2958678 h 2958678"/>
              <a:gd name="connsiteX0" fmla="*/ 752698 w 855356"/>
              <a:gd name="connsiteY0" fmla="*/ 0 h 2958678"/>
              <a:gd name="connsiteX1" fmla="*/ 854298 w 855356"/>
              <a:gd name="connsiteY1" fmla="*/ 241300 h 2958678"/>
              <a:gd name="connsiteX2" fmla="*/ 746348 w 855356"/>
              <a:gd name="connsiteY2" fmla="*/ 482600 h 2958678"/>
              <a:gd name="connsiteX3" fmla="*/ 828898 w 855356"/>
              <a:gd name="connsiteY3" fmla="*/ 704850 h 2958678"/>
              <a:gd name="connsiteX4" fmla="*/ 682848 w 855356"/>
              <a:gd name="connsiteY4" fmla="*/ 1276350 h 2958678"/>
              <a:gd name="connsiteX5" fmla="*/ 358998 w 855356"/>
              <a:gd name="connsiteY5" fmla="*/ 1714500 h 2958678"/>
              <a:gd name="connsiteX6" fmla="*/ 360040 w 855356"/>
              <a:gd name="connsiteY6" fmla="*/ 2022574 h 2958678"/>
              <a:gd name="connsiteX7" fmla="*/ 288032 w 855356"/>
              <a:gd name="connsiteY7" fmla="*/ 2238598 h 2958678"/>
              <a:gd name="connsiteX8" fmla="*/ 216024 w 855356"/>
              <a:gd name="connsiteY8" fmla="*/ 2454622 h 2958678"/>
              <a:gd name="connsiteX9" fmla="*/ 0 w 855356"/>
              <a:gd name="connsiteY9" fmla="*/ 2958678 h 2958678"/>
              <a:gd name="connsiteX0" fmla="*/ 752698 w 855356"/>
              <a:gd name="connsiteY0" fmla="*/ 0 h 2958678"/>
              <a:gd name="connsiteX1" fmla="*/ 854298 w 855356"/>
              <a:gd name="connsiteY1" fmla="*/ 241300 h 2958678"/>
              <a:gd name="connsiteX2" fmla="*/ 746348 w 855356"/>
              <a:gd name="connsiteY2" fmla="*/ 482600 h 2958678"/>
              <a:gd name="connsiteX3" fmla="*/ 828898 w 855356"/>
              <a:gd name="connsiteY3" fmla="*/ 704850 h 2958678"/>
              <a:gd name="connsiteX4" fmla="*/ 682848 w 855356"/>
              <a:gd name="connsiteY4" fmla="*/ 1276350 h 2958678"/>
              <a:gd name="connsiteX5" fmla="*/ 358998 w 855356"/>
              <a:gd name="connsiteY5" fmla="*/ 1714500 h 2958678"/>
              <a:gd name="connsiteX6" fmla="*/ 360040 w 855356"/>
              <a:gd name="connsiteY6" fmla="*/ 2022574 h 2958678"/>
              <a:gd name="connsiteX7" fmla="*/ 288032 w 855356"/>
              <a:gd name="connsiteY7" fmla="*/ 2238598 h 2958678"/>
              <a:gd name="connsiteX8" fmla="*/ 216024 w 855356"/>
              <a:gd name="connsiteY8" fmla="*/ 2454622 h 2958678"/>
              <a:gd name="connsiteX9" fmla="*/ 0 w 855356"/>
              <a:gd name="connsiteY9" fmla="*/ 2958678 h 2958678"/>
              <a:gd name="connsiteX0" fmla="*/ 752698 w 855356"/>
              <a:gd name="connsiteY0" fmla="*/ 0 h 2958678"/>
              <a:gd name="connsiteX1" fmla="*/ 854298 w 855356"/>
              <a:gd name="connsiteY1" fmla="*/ 241300 h 2958678"/>
              <a:gd name="connsiteX2" fmla="*/ 746348 w 855356"/>
              <a:gd name="connsiteY2" fmla="*/ 482600 h 2958678"/>
              <a:gd name="connsiteX3" fmla="*/ 828898 w 855356"/>
              <a:gd name="connsiteY3" fmla="*/ 704850 h 2958678"/>
              <a:gd name="connsiteX4" fmla="*/ 682848 w 855356"/>
              <a:gd name="connsiteY4" fmla="*/ 1276350 h 2958678"/>
              <a:gd name="connsiteX5" fmla="*/ 288032 w 855356"/>
              <a:gd name="connsiteY5" fmla="*/ 1734542 h 2958678"/>
              <a:gd name="connsiteX6" fmla="*/ 360040 w 855356"/>
              <a:gd name="connsiteY6" fmla="*/ 2022574 h 2958678"/>
              <a:gd name="connsiteX7" fmla="*/ 288032 w 855356"/>
              <a:gd name="connsiteY7" fmla="*/ 2238598 h 2958678"/>
              <a:gd name="connsiteX8" fmla="*/ 216024 w 855356"/>
              <a:gd name="connsiteY8" fmla="*/ 2454622 h 2958678"/>
              <a:gd name="connsiteX9" fmla="*/ 0 w 855356"/>
              <a:gd name="connsiteY9" fmla="*/ 2958678 h 2958678"/>
              <a:gd name="connsiteX0" fmla="*/ 752698 w 855356"/>
              <a:gd name="connsiteY0" fmla="*/ 0 h 2958678"/>
              <a:gd name="connsiteX1" fmla="*/ 854298 w 855356"/>
              <a:gd name="connsiteY1" fmla="*/ 241300 h 2958678"/>
              <a:gd name="connsiteX2" fmla="*/ 746348 w 855356"/>
              <a:gd name="connsiteY2" fmla="*/ 482600 h 2958678"/>
              <a:gd name="connsiteX3" fmla="*/ 828898 w 855356"/>
              <a:gd name="connsiteY3" fmla="*/ 704850 h 2958678"/>
              <a:gd name="connsiteX4" fmla="*/ 682848 w 855356"/>
              <a:gd name="connsiteY4" fmla="*/ 1276350 h 2958678"/>
              <a:gd name="connsiteX5" fmla="*/ 331316 w 855356"/>
              <a:gd name="connsiteY5" fmla="*/ 1729223 h 2958678"/>
              <a:gd name="connsiteX6" fmla="*/ 360040 w 855356"/>
              <a:gd name="connsiteY6" fmla="*/ 2022574 h 2958678"/>
              <a:gd name="connsiteX7" fmla="*/ 288032 w 855356"/>
              <a:gd name="connsiteY7" fmla="*/ 2238598 h 2958678"/>
              <a:gd name="connsiteX8" fmla="*/ 216024 w 855356"/>
              <a:gd name="connsiteY8" fmla="*/ 2454622 h 2958678"/>
              <a:gd name="connsiteX9" fmla="*/ 0 w 855356"/>
              <a:gd name="connsiteY9" fmla="*/ 2958678 h 2958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5356" h="2958678">
                <a:moveTo>
                  <a:pt x="752698" y="0"/>
                </a:moveTo>
                <a:cubicBezTo>
                  <a:pt x="804027" y="80433"/>
                  <a:pt x="855356" y="160867"/>
                  <a:pt x="854298" y="241300"/>
                </a:cubicBezTo>
                <a:cubicBezTo>
                  <a:pt x="853240" y="321733"/>
                  <a:pt x="750581" y="405342"/>
                  <a:pt x="746348" y="482600"/>
                </a:cubicBezTo>
                <a:cubicBezTo>
                  <a:pt x="742115" y="559858"/>
                  <a:pt x="839481" y="572558"/>
                  <a:pt x="828898" y="704850"/>
                </a:cubicBezTo>
                <a:cubicBezTo>
                  <a:pt x="818315" y="837142"/>
                  <a:pt x="765778" y="1105621"/>
                  <a:pt x="682848" y="1276350"/>
                </a:cubicBezTo>
                <a:cubicBezTo>
                  <a:pt x="599918" y="1447079"/>
                  <a:pt x="385117" y="1604852"/>
                  <a:pt x="331316" y="1729223"/>
                </a:cubicBezTo>
                <a:cubicBezTo>
                  <a:pt x="277515" y="1853594"/>
                  <a:pt x="367254" y="1937678"/>
                  <a:pt x="360040" y="2022574"/>
                </a:cubicBezTo>
                <a:cubicBezTo>
                  <a:pt x="352826" y="2107470"/>
                  <a:pt x="312035" y="2166590"/>
                  <a:pt x="288032" y="2238598"/>
                </a:cubicBezTo>
                <a:cubicBezTo>
                  <a:pt x="264029" y="2310606"/>
                  <a:pt x="264029" y="2334609"/>
                  <a:pt x="216024" y="2454622"/>
                </a:cubicBezTo>
                <a:cubicBezTo>
                  <a:pt x="168019" y="2574635"/>
                  <a:pt x="7408" y="2849140"/>
                  <a:pt x="0" y="2958678"/>
                </a:cubicBezTo>
              </a:path>
            </a:pathLst>
          </a:cu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Полилиния 38"/>
          <p:cNvSpPr/>
          <p:nvPr/>
        </p:nvSpPr>
        <p:spPr>
          <a:xfrm>
            <a:off x="3419476" y="3858867"/>
            <a:ext cx="704850" cy="440055"/>
          </a:xfrm>
          <a:custGeom>
            <a:avLst/>
            <a:gdLst>
              <a:gd name="connsiteX0" fmla="*/ 0 w 832022"/>
              <a:gd name="connsiteY0" fmla="*/ 0 h 543697"/>
              <a:gd name="connsiteX1" fmla="*/ 238898 w 832022"/>
              <a:gd name="connsiteY1" fmla="*/ 90616 h 543697"/>
              <a:gd name="connsiteX2" fmla="*/ 486033 w 832022"/>
              <a:gd name="connsiteY2" fmla="*/ 181232 h 543697"/>
              <a:gd name="connsiteX3" fmla="*/ 667265 w 832022"/>
              <a:gd name="connsiteY3" fmla="*/ 387178 h 543697"/>
              <a:gd name="connsiteX4" fmla="*/ 832022 w 832022"/>
              <a:gd name="connsiteY4" fmla="*/ 543697 h 543697"/>
              <a:gd name="connsiteX0" fmla="*/ 0 w 832022"/>
              <a:gd name="connsiteY0" fmla="*/ 0 h 543697"/>
              <a:gd name="connsiteX1" fmla="*/ 238898 w 832022"/>
              <a:gd name="connsiteY1" fmla="*/ 90616 h 543697"/>
              <a:gd name="connsiteX2" fmla="*/ 486033 w 832022"/>
              <a:gd name="connsiteY2" fmla="*/ 181232 h 543697"/>
              <a:gd name="connsiteX3" fmla="*/ 667265 w 832022"/>
              <a:gd name="connsiteY3" fmla="*/ 387178 h 543697"/>
              <a:gd name="connsiteX4" fmla="*/ 832022 w 832022"/>
              <a:gd name="connsiteY4" fmla="*/ 543697 h 543697"/>
              <a:gd name="connsiteX0" fmla="*/ 0 w 844338"/>
              <a:gd name="connsiteY0" fmla="*/ 0 h 577049"/>
              <a:gd name="connsiteX1" fmla="*/ 251214 w 844338"/>
              <a:gd name="connsiteY1" fmla="*/ 123968 h 577049"/>
              <a:gd name="connsiteX2" fmla="*/ 498349 w 844338"/>
              <a:gd name="connsiteY2" fmla="*/ 214584 h 577049"/>
              <a:gd name="connsiteX3" fmla="*/ 679581 w 844338"/>
              <a:gd name="connsiteY3" fmla="*/ 420530 h 577049"/>
              <a:gd name="connsiteX4" fmla="*/ 844338 w 844338"/>
              <a:gd name="connsiteY4" fmla="*/ 577049 h 577049"/>
              <a:gd name="connsiteX0" fmla="*/ 0 w 912136"/>
              <a:gd name="connsiteY0" fmla="*/ 0 h 669830"/>
              <a:gd name="connsiteX1" fmla="*/ 251214 w 912136"/>
              <a:gd name="connsiteY1" fmla="*/ 123968 h 669830"/>
              <a:gd name="connsiteX2" fmla="*/ 498349 w 912136"/>
              <a:gd name="connsiteY2" fmla="*/ 214584 h 669830"/>
              <a:gd name="connsiteX3" fmla="*/ 679581 w 912136"/>
              <a:gd name="connsiteY3" fmla="*/ 420530 h 669830"/>
              <a:gd name="connsiteX4" fmla="*/ 912136 w 912136"/>
              <a:gd name="connsiteY4" fmla="*/ 669830 h 669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136" h="669830">
                <a:moveTo>
                  <a:pt x="0" y="0"/>
                </a:moveTo>
                <a:lnTo>
                  <a:pt x="251214" y="123968"/>
                </a:lnTo>
                <a:cubicBezTo>
                  <a:pt x="332219" y="154173"/>
                  <a:pt x="426955" y="165157"/>
                  <a:pt x="498349" y="214584"/>
                </a:cubicBezTo>
                <a:cubicBezTo>
                  <a:pt x="569743" y="264011"/>
                  <a:pt x="610617" y="344656"/>
                  <a:pt x="679581" y="420530"/>
                </a:cubicBezTo>
                <a:cubicBezTo>
                  <a:pt x="748546" y="496404"/>
                  <a:pt x="858590" y="621776"/>
                  <a:pt x="912136" y="669830"/>
                </a:cubicBezTo>
              </a:path>
            </a:pathLst>
          </a:custGeom>
          <a:ln w="76200">
            <a:solidFill>
              <a:srgbClr val="8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588880" y="4164308"/>
            <a:ext cx="75357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800" dirty="0"/>
              <a:t>Каргополь</a:t>
            </a:r>
          </a:p>
        </p:txBody>
      </p:sp>
      <p:sp>
        <p:nvSpPr>
          <p:cNvPr id="32" name="Овал 31"/>
          <p:cNvSpPr/>
          <p:nvPr/>
        </p:nvSpPr>
        <p:spPr>
          <a:xfrm>
            <a:off x="2974711" y="3731249"/>
            <a:ext cx="62221" cy="64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TextBox 30"/>
          <p:cNvSpPr txBox="1">
            <a:spLocks noChangeArrowheads="1"/>
          </p:cNvSpPr>
          <p:nvPr/>
        </p:nvSpPr>
        <p:spPr bwMode="auto">
          <a:xfrm>
            <a:off x="2456482" y="3469930"/>
            <a:ext cx="71438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/>
              <a:t>Плесецк</a:t>
            </a:r>
          </a:p>
        </p:txBody>
      </p:sp>
      <p:sp>
        <p:nvSpPr>
          <p:cNvPr id="34" name="Овал 33"/>
          <p:cNvSpPr/>
          <p:nvPr/>
        </p:nvSpPr>
        <p:spPr>
          <a:xfrm>
            <a:off x="2816530" y="5324778"/>
            <a:ext cx="75759" cy="77141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4500562" y="5095224"/>
            <a:ext cx="75759" cy="77141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Полилиния 34"/>
          <p:cNvSpPr/>
          <p:nvPr/>
        </p:nvSpPr>
        <p:spPr>
          <a:xfrm>
            <a:off x="1500166" y="1166134"/>
            <a:ext cx="1262773" cy="3126735"/>
          </a:xfrm>
          <a:custGeom>
            <a:avLst/>
            <a:gdLst>
              <a:gd name="connsiteX0" fmla="*/ 0 w 1371600"/>
              <a:gd name="connsiteY0" fmla="*/ 3377513 h 3396734"/>
              <a:gd name="connsiteX1" fmla="*/ 263611 w 1371600"/>
              <a:gd name="connsiteY1" fmla="*/ 3377513 h 3396734"/>
              <a:gd name="connsiteX2" fmla="*/ 650789 w 1371600"/>
              <a:gd name="connsiteY2" fmla="*/ 3262184 h 3396734"/>
              <a:gd name="connsiteX3" fmla="*/ 782595 w 1371600"/>
              <a:gd name="connsiteY3" fmla="*/ 2891481 h 3396734"/>
              <a:gd name="connsiteX4" fmla="*/ 733168 w 1371600"/>
              <a:gd name="connsiteY4" fmla="*/ 2438400 h 3396734"/>
              <a:gd name="connsiteX5" fmla="*/ 864973 w 1371600"/>
              <a:gd name="connsiteY5" fmla="*/ 2191265 h 3396734"/>
              <a:gd name="connsiteX6" fmla="*/ 955589 w 1371600"/>
              <a:gd name="connsiteY6" fmla="*/ 1581665 h 3396734"/>
              <a:gd name="connsiteX7" fmla="*/ 963827 w 1371600"/>
              <a:gd name="connsiteY7" fmla="*/ 1037967 h 3396734"/>
              <a:gd name="connsiteX8" fmla="*/ 906162 w 1371600"/>
              <a:gd name="connsiteY8" fmla="*/ 790832 h 3396734"/>
              <a:gd name="connsiteX9" fmla="*/ 1079157 w 1371600"/>
              <a:gd name="connsiteY9" fmla="*/ 650789 h 3396734"/>
              <a:gd name="connsiteX10" fmla="*/ 1326292 w 1371600"/>
              <a:gd name="connsiteY10" fmla="*/ 403654 h 3396734"/>
              <a:gd name="connsiteX11" fmla="*/ 1351006 w 1371600"/>
              <a:gd name="connsiteY11" fmla="*/ 205946 h 3396734"/>
              <a:gd name="connsiteX12" fmla="*/ 1210962 w 1371600"/>
              <a:gd name="connsiteY12" fmla="*/ 0 h 3396734"/>
              <a:gd name="connsiteX0" fmla="*/ 0 w 1414080"/>
              <a:gd name="connsiteY0" fmla="*/ 3542137 h 3561358"/>
              <a:gd name="connsiteX1" fmla="*/ 263611 w 1414080"/>
              <a:gd name="connsiteY1" fmla="*/ 3542137 h 3561358"/>
              <a:gd name="connsiteX2" fmla="*/ 650789 w 1414080"/>
              <a:gd name="connsiteY2" fmla="*/ 3426808 h 3561358"/>
              <a:gd name="connsiteX3" fmla="*/ 782595 w 1414080"/>
              <a:gd name="connsiteY3" fmla="*/ 3056105 h 3561358"/>
              <a:gd name="connsiteX4" fmla="*/ 733168 w 1414080"/>
              <a:gd name="connsiteY4" fmla="*/ 2603024 h 3561358"/>
              <a:gd name="connsiteX5" fmla="*/ 864973 w 1414080"/>
              <a:gd name="connsiteY5" fmla="*/ 2355889 h 3561358"/>
              <a:gd name="connsiteX6" fmla="*/ 955589 w 1414080"/>
              <a:gd name="connsiteY6" fmla="*/ 1746289 h 3561358"/>
              <a:gd name="connsiteX7" fmla="*/ 963827 w 1414080"/>
              <a:gd name="connsiteY7" fmla="*/ 1202591 h 3561358"/>
              <a:gd name="connsiteX8" fmla="*/ 906162 w 1414080"/>
              <a:gd name="connsiteY8" fmla="*/ 955456 h 3561358"/>
              <a:gd name="connsiteX9" fmla="*/ 1079157 w 1414080"/>
              <a:gd name="connsiteY9" fmla="*/ 815413 h 3561358"/>
              <a:gd name="connsiteX10" fmla="*/ 1326292 w 1414080"/>
              <a:gd name="connsiteY10" fmla="*/ 568278 h 3561358"/>
              <a:gd name="connsiteX11" fmla="*/ 1351006 w 1414080"/>
              <a:gd name="connsiteY11" fmla="*/ 370570 h 3561358"/>
              <a:gd name="connsiteX12" fmla="*/ 947850 w 1414080"/>
              <a:gd name="connsiteY12" fmla="*/ 0 h 3561358"/>
              <a:gd name="connsiteX0" fmla="*/ 0 w 1390077"/>
              <a:gd name="connsiteY0" fmla="*/ 3542137 h 3561358"/>
              <a:gd name="connsiteX1" fmla="*/ 263611 w 1390077"/>
              <a:gd name="connsiteY1" fmla="*/ 3542137 h 3561358"/>
              <a:gd name="connsiteX2" fmla="*/ 650789 w 1390077"/>
              <a:gd name="connsiteY2" fmla="*/ 3426808 h 3561358"/>
              <a:gd name="connsiteX3" fmla="*/ 782595 w 1390077"/>
              <a:gd name="connsiteY3" fmla="*/ 3056105 h 3561358"/>
              <a:gd name="connsiteX4" fmla="*/ 733168 w 1390077"/>
              <a:gd name="connsiteY4" fmla="*/ 2603024 h 3561358"/>
              <a:gd name="connsiteX5" fmla="*/ 864973 w 1390077"/>
              <a:gd name="connsiteY5" fmla="*/ 2355889 h 3561358"/>
              <a:gd name="connsiteX6" fmla="*/ 955589 w 1390077"/>
              <a:gd name="connsiteY6" fmla="*/ 1746289 h 3561358"/>
              <a:gd name="connsiteX7" fmla="*/ 963827 w 1390077"/>
              <a:gd name="connsiteY7" fmla="*/ 1202591 h 3561358"/>
              <a:gd name="connsiteX8" fmla="*/ 906162 w 1390077"/>
              <a:gd name="connsiteY8" fmla="*/ 955456 h 3561358"/>
              <a:gd name="connsiteX9" fmla="*/ 1079157 w 1390077"/>
              <a:gd name="connsiteY9" fmla="*/ 815413 h 3561358"/>
              <a:gd name="connsiteX10" fmla="*/ 1326292 w 1390077"/>
              <a:gd name="connsiteY10" fmla="*/ 568278 h 3561358"/>
              <a:gd name="connsiteX11" fmla="*/ 1351006 w 1390077"/>
              <a:gd name="connsiteY11" fmla="*/ 370570 h 3561358"/>
              <a:gd name="connsiteX12" fmla="*/ 1091866 w 1390077"/>
              <a:gd name="connsiteY12" fmla="*/ 216024 h 3561358"/>
              <a:gd name="connsiteX13" fmla="*/ 947850 w 1390077"/>
              <a:gd name="connsiteY13" fmla="*/ 0 h 3561358"/>
              <a:gd name="connsiteX0" fmla="*/ 0 w 1390077"/>
              <a:gd name="connsiteY0" fmla="*/ 3542137 h 3568431"/>
              <a:gd name="connsiteX1" fmla="*/ 263611 w 1390077"/>
              <a:gd name="connsiteY1" fmla="*/ 3542137 h 3568431"/>
              <a:gd name="connsiteX2" fmla="*/ 587811 w 1390077"/>
              <a:gd name="connsiteY2" fmla="*/ 3384376 h 3568431"/>
              <a:gd name="connsiteX3" fmla="*/ 782595 w 1390077"/>
              <a:gd name="connsiteY3" fmla="*/ 3056105 h 3568431"/>
              <a:gd name="connsiteX4" fmla="*/ 733168 w 1390077"/>
              <a:gd name="connsiteY4" fmla="*/ 2603024 h 3568431"/>
              <a:gd name="connsiteX5" fmla="*/ 864973 w 1390077"/>
              <a:gd name="connsiteY5" fmla="*/ 2355889 h 3568431"/>
              <a:gd name="connsiteX6" fmla="*/ 955589 w 1390077"/>
              <a:gd name="connsiteY6" fmla="*/ 1746289 h 3568431"/>
              <a:gd name="connsiteX7" fmla="*/ 963827 w 1390077"/>
              <a:gd name="connsiteY7" fmla="*/ 1202591 h 3568431"/>
              <a:gd name="connsiteX8" fmla="*/ 906162 w 1390077"/>
              <a:gd name="connsiteY8" fmla="*/ 955456 h 3568431"/>
              <a:gd name="connsiteX9" fmla="*/ 1079157 w 1390077"/>
              <a:gd name="connsiteY9" fmla="*/ 815413 h 3568431"/>
              <a:gd name="connsiteX10" fmla="*/ 1326292 w 1390077"/>
              <a:gd name="connsiteY10" fmla="*/ 568278 h 3568431"/>
              <a:gd name="connsiteX11" fmla="*/ 1351006 w 1390077"/>
              <a:gd name="connsiteY11" fmla="*/ 370570 h 3568431"/>
              <a:gd name="connsiteX12" fmla="*/ 1091866 w 1390077"/>
              <a:gd name="connsiteY12" fmla="*/ 216024 h 3568431"/>
              <a:gd name="connsiteX13" fmla="*/ 947850 w 1390077"/>
              <a:gd name="connsiteY13" fmla="*/ 0 h 3568431"/>
              <a:gd name="connsiteX0" fmla="*/ 0 w 1390077"/>
              <a:gd name="connsiteY0" fmla="*/ 3542137 h 3554686"/>
              <a:gd name="connsiteX1" fmla="*/ 299779 w 1390077"/>
              <a:gd name="connsiteY1" fmla="*/ 3528392 h 3554686"/>
              <a:gd name="connsiteX2" fmla="*/ 587811 w 1390077"/>
              <a:gd name="connsiteY2" fmla="*/ 3384376 h 3554686"/>
              <a:gd name="connsiteX3" fmla="*/ 782595 w 1390077"/>
              <a:gd name="connsiteY3" fmla="*/ 3056105 h 3554686"/>
              <a:gd name="connsiteX4" fmla="*/ 733168 w 1390077"/>
              <a:gd name="connsiteY4" fmla="*/ 2603024 h 3554686"/>
              <a:gd name="connsiteX5" fmla="*/ 864973 w 1390077"/>
              <a:gd name="connsiteY5" fmla="*/ 2355889 h 3554686"/>
              <a:gd name="connsiteX6" fmla="*/ 955589 w 1390077"/>
              <a:gd name="connsiteY6" fmla="*/ 1746289 h 3554686"/>
              <a:gd name="connsiteX7" fmla="*/ 963827 w 1390077"/>
              <a:gd name="connsiteY7" fmla="*/ 1202591 h 3554686"/>
              <a:gd name="connsiteX8" fmla="*/ 906162 w 1390077"/>
              <a:gd name="connsiteY8" fmla="*/ 955456 h 3554686"/>
              <a:gd name="connsiteX9" fmla="*/ 1079157 w 1390077"/>
              <a:gd name="connsiteY9" fmla="*/ 815413 h 3554686"/>
              <a:gd name="connsiteX10" fmla="*/ 1326292 w 1390077"/>
              <a:gd name="connsiteY10" fmla="*/ 568278 h 3554686"/>
              <a:gd name="connsiteX11" fmla="*/ 1351006 w 1390077"/>
              <a:gd name="connsiteY11" fmla="*/ 370570 h 3554686"/>
              <a:gd name="connsiteX12" fmla="*/ 1091866 w 1390077"/>
              <a:gd name="connsiteY12" fmla="*/ 216024 h 3554686"/>
              <a:gd name="connsiteX13" fmla="*/ 947850 w 1390077"/>
              <a:gd name="connsiteY13" fmla="*/ 0 h 3554686"/>
              <a:gd name="connsiteX0" fmla="*/ 0 w 1378330"/>
              <a:gd name="connsiteY0" fmla="*/ 3528392 h 3552395"/>
              <a:gd name="connsiteX1" fmla="*/ 288032 w 1378330"/>
              <a:gd name="connsiteY1" fmla="*/ 3528392 h 3552395"/>
              <a:gd name="connsiteX2" fmla="*/ 576064 w 1378330"/>
              <a:gd name="connsiteY2" fmla="*/ 3384376 h 3552395"/>
              <a:gd name="connsiteX3" fmla="*/ 770848 w 1378330"/>
              <a:gd name="connsiteY3" fmla="*/ 3056105 h 3552395"/>
              <a:gd name="connsiteX4" fmla="*/ 721421 w 1378330"/>
              <a:gd name="connsiteY4" fmla="*/ 2603024 h 3552395"/>
              <a:gd name="connsiteX5" fmla="*/ 853226 w 1378330"/>
              <a:gd name="connsiteY5" fmla="*/ 2355889 h 3552395"/>
              <a:gd name="connsiteX6" fmla="*/ 943842 w 1378330"/>
              <a:gd name="connsiteY6" fmla="*/ 1746289 h 3552395"/>
              <a:gd name="connsiteX7" fmla="*/ 952080 w 1378330"/>
              <a:gd name="connsiteY7" fmla="*/ 1202591 h 3552395"/>
              <a:gd name="connsiteX8" fmla="*/ 894415 w 1378330"/>
              <a:gd name="connsiteY8" fmla="*/ 955456 h 3552395"/>
              <a:gd name="connsiteX9" fmla="*/ 1067410 w 1378330"/>
              <a:gd name="connsiteY9" fmla="*/ 815413 h 3552395"/>
              <a:gd name="connsiteX10" fmla="*/ 1314545 w 1378330"/>
              <a:gd name="connsiteY10" fmla="*/ 568278 h 3552395"/>
              <a:gd name="connsiteX11" fmla="*/ 1339259 w 1378330"/>
              <a:gd name="connsiteY11" fmla="*/ 370570 h 3552395"/>
              <a:gd name="connsiteX12" fmla="*/ 1080119 w 1378330"/>
              <a:gd name="connsiteY12" fmla="*/ 216024 h 3552395"/>
              <a:gd name="connsiteX13" fmla="*/ 936103 w 1378330"/>
              <a:gd name="connsiteY13" fmla="*/ 0 h 3552395"/>
              <a:gd name="connsiteX0" fmla="*/ 0 w 1449800"/>
              <a:gd name="connsiteY0" fmla="*/ 3528392 h 3552395"/>
              <a:gd name="connsiteX1" fmla="*/ 359502 w 1449800"/>
              <a:gd name="connsiteY1" fmla="*/ 3528392 h 3552395"/>
              <a:gd name="connsiteX2" fmla="*/ 647534 w 1449800"/>
              <a:gd name="connsiteY2" fmla="*/ 3384376 h 3552395"/>
              <a:gd name="connsiteX3" fmla="*/ 842318 w 1449800"/>
              <a:gd name="connsiteY3" fmla="*/ 3056105 h 3552395"/>
              <a:gd name="connsiteX4" fmla="*/ 792891 w 1449800"/>
              <a:gd name="connsiteY4" fmla="*/ 2603024 h 3552395"/>
              <a:gd name="connsiteX5" fmla="*/ 924696 w 1449800"/>
              <a:gd name="connsiteY5" fmla="*/ 2355889 h 3552395"/>
              <a:gd name="connsiteX6" fmla="*/ 1015312 w 1449800"/>
              <a:gd name="connsiteY6" fmla="*/ 1746289 h 3552395"/>
              <a:gd name="connsiteX7" fmla="*/ 1023550 w 1449800"/>
              <a:gd name="connsiteY7" fmla="*/ 1202591 h 3552395"/>
              <a:gd name="connsiteX8" fmla="*/ 965885 w 1449800"/>
              <a:gd name="connsiteY8" fmla="*/ 955456 h 3552395"/>
              <a:gd name="connsiteX9" fmla="*/ 1138880 w 1449800"/>
              <a:gd name="connsiteY9" fmla="*/ 815413 h 3552395"/>
              <a:gd name="connsiteX10" fmla="*/ 1386015 w 1449800"/>
              <a:gd name="connsiteY10" fmla="*/ 568278 h 3552395"/>
              <a:gd name="connsiteX11" fmla="*/ 1410729 w 1449800"/>
              <a:gd name="connsiteY11" fmla="*/ 370570 h 3552395"/>
              <a:gd name="connsiteX12" fmla="*/ 1151589 w 1449800"/>
              <a:gd name="connsiteY12" fmla="*/ 216024 h 3552395"/>
              <a:gd name="connsiteX13" fmla="*/ 1007573 w 1449800"/>
              <a:gd name="connsiteY13" fmla="*/ 0 h 3552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9800" h="3552395">
                <a:moveTo>
                  <a:pt x="0" y="3528392"/>
                </a:moveTo>
                <a:cubicBezTo>
                  <a:pt x="77573" y="3538002"/>
                  <a:pt x="251580" y="3552395"/>
                  <a:pt x="359502" y="3528392"/>
                </a:cubicBezTo>
                <a:cubicBezTo>
                  <a:pt x="467424" y="3504389"/>
                  <a:pt x="567065" y="3463090"/>
                  <a:pt x="647534" y="3384376"/>
                </a:cubicBezTo>
                <a:cubicBezTo>
                  <a:pt x="728003" y="3305662"/>
                  <a:pt x="818092" y="3186330"/>
                  <a:pt x="842318" y="3056105"/>
                </a:cubicBezTo>
                <a:cubicBezTo>
                  <a:pt x="866544" y="2925880"/>
                  <a:pt x="779161" y="2719727"/>
                  <a:pt x="792891" y="2603024"/>
                </a:cubicBezTo>
                <a:cubicBezTo>
                  <a:pt x="806621" y="2486321"/>
                  <a:pt x="887626" y="2498678"/>
                  <a:pt x="924696" y="2355889"/>
                </a:cubicBezTo>
                <a:cubicBezTo>
                  <a:pt x="961766" y="2213100"/>
                  <a:pt x="998836" y="1938505"/>
                  <a:pt x="1015312" y="1746289"/>
                </a:cubicBezTo>
                <a:cubicBezTo>
                  <a:pt x="1031788" y="1554073"/>
                  <a:pt x="1031788" y="1334396"/>
                  <a:pt x="1023550" y="1202591"/>
                </a:cubicBezTo>
                <a:cubicBezTo>
                  <a:pt x="1015312" y="1070786"/>
                  <a:pt x="946663" y="1019986"/>
                  <a:pt x="965885" y="955456"/>
                </a:cubicBezTo>
                <a:cubicBezTo>
                  <a:pt x="985107" y="890926"/>
                  <a:pt x="1068858" y="879943"/>
                  <a:pt x="1138880" y="815413"/>
                </a:cubicBezTo>
                <a:cubicBezTo>
                  <a:pt x="1208902" y="750883"/>
                  <a:pt x="1340707" y="642418"/>
                  <a:pt x="1386015" y="568278"/>
                </a:cubicBezTo>
                <a:cubicBezTo>
                  <a:pt x="1431323" y="494138"/>
                  <a:pt x="1449800" y="429279"/>
                  <a:pt x="1410729" y="370570"/>
                </a:cubicBezTo>
                <a:cubicBezTo>
                  <a:pt x="1371658" y="311861"/>
                  <a:pt x="1218782" y="277786"/>
                  <a:pt x="1151589" y="216024"/>
                </a:cubicBezTo>
                <a:cubicBezTo>
                  <a:pt x="1084396" y="154262"/>
                  <a:pt x="1041814" y="27437"/>
                  <a:pt x="1007573" y="0"/>
                </a:cubicBezTo>
              </a:path>
            </a:pathLst>
          </a:cu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олилиния 37"/>
          <p:cNvSpPr/>
          <p:nvPr/>
        </p:nvSpPr>
        <p:spPr>
          <a:xfrm>
            <a:off x="4500562" y="4237968"/>
            <a:ext cx="304943" cy="1544410"/>
          </a:xfrm>
          <a:custGeom>
            <a:avLst/>
            <a:gdLst>
              <a:gd name="connsiteX0" fmla="*/ 350108 w 350108"/>
              <a:gd name="connsiteY0" fmla="*/ 0 h 1754659"/>
              <a:gd name="connsiteX1" fmla="*/ 168876 w 350108"/>
              <a:gd name="connsiteY1" fmla="*/ 345989 h 1754659"/>
              <a:gd name="connsiteX2" fmla="*/ 119449 w 350108"/>
              <a:gd name="connsiteY2" fmla="*/ 667265 h 1754659"/>
              <a:gd name="connsiteX3" fmla="*/ 53546 w 350108"/>
              <a:gd name="connsiteY3" fmla="*/ 972065 h 1754659"/>
              <a:gd name="connsiteX4" fmla="*/ 20594 w 350108"/>
              <a:gd name="connsiteY4" fmla="*/ 1425146 h 1754659"/>
              <a:gd name="connsiteX5" fmla="*/ 177113 w 350108"/>
              <a:gd name="connsiteY5" fmla="*/ 1754659 h 175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108" h="1754659">
                <a:moveTo>
                  <a:pt x="350108" y="0"/>
                </a:moveTo>
                <a:cubicBezTo>
                  <a:pt x="278713" y="117389"/>
                  <a:pt x="207319" y="234778"/>
                  <a:pt x="168876" y="345989"/>
                </a:cubicBezTo>
                <a:cubicBezTo>
                  <a:pt x="130433" y="457200"/>
                  <a:pt x="138671" y="562919"/>
                  <a:pt x="119449" y="667265"/>
                </a:cubicBezTo>
                <a:cubicBezTo>
                  <a:pt x="100227" y="771611"/>
                  <a:pt x="70022" y="845752"/>
                  <a:pt x="53546" y="972065"/>
                </a:cubicBezTo>
                <a:cubicBezTo>
                  <a:pt x="37070" y="1098378"/>
                  <a:pt x="0" y="1294714"/>
                  <a:pt x="20594" y="1425146"/>
                </a:cubicBezTo>
                <a:cubicBezTo>
                  <a:pt x="41188" y="1555578"/>
                  <a:pt x="109150" y="1655118"/>
                  <a:pt x="177113" y="1754659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30"/>
          <p:cNvSpPr txBox="1">
            <a:spLocks noChangeArrowheads="1"/>
          </p:cNvSpPr>
          <p:nvPr/>
        </p:nvSpPr>
        <p:spPr bwMode="auto">
          <a:xfrm>
            <a:off x="4062409" y="4076042"/>
            <a:ext cx="70784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900" dirty="0"/>
              <a:t>Котлас</a:t>
            </a:r>
          </a:p>
        </p:txBody>
      </p:sp>
      <p:sp>
        <p:nvSpPr>
          <p:cNvPr id="40" name="Овал 39"/>
          <p:cNvSpPr/>
          <p:nvPr/>
        </p:nvSpPr>
        <p:spPr>
          <a:xfrm>
            <a:off x="3357554" y="3809340"/>
            <a:ext cx="62222" cy="628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TextBox 30"/>
          <p:cNvSpPr txBox="1">
            <a:spLocks noChangeArrowheads="1"/>
          </p:cNvSpPr>
          <p:nvPr/>
        </p:nvSpPr>
        <p:spPr bwMode="auto">
          <a:xfrm>
            <a:off x="3375652" y="3655661"/>
            <a:ext cx="69419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900" dirty="0" smtClean="0"/>
              <a:t>Березник</a:t>
            </a:r>
            <a:endParaRPr lang="ru-RU" sz="900" dirty="0"/>
          </a:p>
        </p:txBody>
      </p:sp>
      <p:sp>
        <p:nvSpPr>
          <p:cNvPr id="41" name="Овал 40"/>
          <p:cNvSpPr/>
          <p:nvPr/>
        </p:nvSpPr>
        <p:spPr>
          <a:xfrm>
            <a:off x="1868576" y="4166530"/>
            <a:ext cx="75759" cy="77141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4774122" y="4184818"/>
            <a:ext cx="75759" cy="77141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2655206" y="1445904"/>
            <a:ext cx="75759" cy="77141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2571224" y="5936950"/>
            <a:ext cx="75759" cy="77141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1364910" y="4184628"/>
            <a:ext cx="146866" cy="158471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4500562" y="5102844"/>
            <a:ext cx="75759" cy="77141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 rot="16520028">
            <a:off x="1425450" y="2547826"/>
            <a:ext cx="15190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100" dirty="0" smtClean="0">
                <a:solidFill>
                  <a:srgbClr val="002060"/>
                </a:solidFill>
              </a:rPr>
              <a:t>Р-21</a:t>
            </a:r>
            <a:r>
              <a:rPr lang="ru-RU" sz="1100" smtClean="0">
                <a:solidFill>
                  <a:srgbClr val="002060"/>
                </a:solidFill>
              </a:rPr>
              <a:t> </a:t>
            </a:r>
            <a:r>
              <a:rPr lang="vi-VN" sz="1100" smtClean="0">
                <a:solidFill>
                  <a:srgbClr val="002060"/>
                </a:solidFill>
              </a:rPr>
              <a:t> </a:t>
            </a:r>
            <a:r>
              <a:rPr lang="vi-VN" sz="1100" dirty="0" smtClean="0">
                <a:solidFill>
                  <a:srgbClr val="002060"/>
                </a:solidFill>
              </a:rPr>
              <a:t>«</a:t>
            </a:r>
            <a:r>
              <a:rPr lang="vi-VN" sz="1100" b="1" dirty="0" smtClean="0">
                <a:solidFill>
                  <a:srgbClr val="002060"/>
                </a:solidFill>
              </a:rPr>
              <a:t>Ко́ла</a:t>
            </a:r>
            <a:r>
              <a:rPr lang="vi-VN" sz="1100" dirty="0" smtClean="0">
                <a:solidFill>
                  <a:srgbClr val="002060"/>
                </a:solidFill>
              </a:rPr>
              <a:t>»</a:t>
            </a:r>
            <a:endParaRPr lang="ru-RU" sz="1100" dirty="0">
              <a:solidFill>
                <a:srgbClr val="00206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 rot="16940290">
            <a:off x="4224934" y="4685874"/>
            <a:ext cx="12077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FF0000"/>
                </a:solidFill>
              </a:rPr>
              <a:t>Р-176 «Вятка»</a:t>
            </a:r>
            <a:endParaRPr lang="ru-RU" sz="1100" b="1" dirty="0">
              <a:solidFill>
                <a:srgbClr val="FF0000"/>
              </a:solidFill>
            </a:endParaRPr>
          </a:p>
        </p:txBody>
      </p:sp>
      <p:pic>
        <p:nvPicPr>
          <p:cNvPr id="49" name="Picture 5" descr="C:\Users\Igornp\YandexDisk-PinIgNik\дорога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3" y="5857892"/>
            <a:ext cx="8715436" cy="561952"/>
          </a:xfrm>
          <a:prstGeom prst="rect">
            <a:avLst/>
          </a:prstGeom>
          <a:noFill/>
        </p:spPr>
      </p:pic>
      <p:sp>
        <p:nvSpPr>
          <p:cNvPr id="22" name="Овал 21"/>
          <p:cNvSpPr/>
          <p:nvPr/>
        </p:nvSpPr>
        <p:spPr>
          <a:xfrm>
            <a:off x="4105275" y="4278919"/>
            <a:ext cx="62222" cy="628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2919411" y="4699923"/>
            <a:ext cx="75759" cy="77141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6" name="Номер слайда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4654-BDA2-4495-B6C7-BAA9683E7EC2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355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000100" y="285728"/>
            <a:ext cx="6286544" cy="571504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0"/>
                </a:schemeClr>
              </a:gs>
              <a:gs pos="50000">
                <a:srgbClr val="00B0F0">
                  <a:alpha val="30000"/>
                </a:srgb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Региональная сеть автодорог общего пользования</a:t>
            </a:r>
          </a:p>
        </p:txBody>
      </p:sp>
      <p:pic>
        <p:nvPicPr>
          <p:cNvPr id="17413" name="Picture 5" descr="C:\Users\Igornp\YandexDisk-PinIgNik\дорога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5857892"/>
            <a:ext cx="8715436" cy="561952"/>
          </a:xfrm>
          <a:prstGeom prst="rect">
            <a:avLst/>
          </a:prstGeom>
          <a:noFill/>
        </p:spPr>
      </p:pic>
      <p:pic>
        <p:nvPicPr>
          <p:cNvPr id="11" name="Picture 205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285728"/>
            <a:ext cx="150019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C:\Users\Igornp\YandexDisk-PinIgNik\герб област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1" y="214292"/>
            <a:ext cx="642942" cy="718340"/>
          </a:xfrm>
          <a:prstGeom prst="rect">
            <a:avLst/>
          </a:prstGeom>
          <a:noFill/>
        </p:spPr>
      </p:pic>
      <p:pic>
        <p:nvPicPr>
          <p:cNvPr id="39940" name="Picture 4" descr="C:\Users\Igornp\YandexDisk-PinIgNik\Карт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0385" y="1000108"/>
            <a:ext cx="6117565" cy="471490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7B51AA0-A93D-4808-839E-BAA34A6B469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54737" y="980728"/>
            <a:ext cx="1274981" cy="99614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974853A-6FF0-45BE-869E-26405FA3FA1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8344" y="5173826"/>
            <a:ext cx="1274980" cy="48742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8EF9813-8BA1-4B0A-BB98-C945C10FFAFE}"/>
              </a:ext>
            </a:extLst>
          </p:cNvPr>
          <p:cNvSpPr txBox="1"/>
          <p:nvPr/>
        </p:nvSpPr>
        <p:spPr>
          <a:xfrm>
            <a:off x="3857620" y="1052736"/>
            <a:ext cx="3143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</a:rPr>
              <a:t>Протяженность региональной сети автомобильных дорог  </a:t>
            </a:r>
            <a:r>
              <a:rPr lang="ru-RU" sz="1400" b="1" dirty="0">
                <a:solidFill>
                  <a:srgbClr val="002060"/>
                </a:solidFill>
              </a:rPr>
              <a:t>7682,7 км</a:t>
            </a:r>
            <a:r>
              <a:rPr lang="ru-RU" sz="1400" dirty="0">
                <a:solidFill>
                  <a:srgbClr val="002060"/>
                </a:solidFill>
              </a:rPr>
              <a:t>, 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в том числе: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541318B-83B2-4EB6-BF78-571E409E704F}"/>
              </a:ext>
            </a:extLst>
          </p:cNvPr>
          <p:cNvSpPr txBox="1"/>
          <p:nvPr/>
        </p:nvSpPr>
        <p:spPr>
          <a:xfrm>
            <a:off x="6357950" y="1711841"/>
            <a:ext cx="12749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>
                <a:solidFill>
                  <a:srgbClr val="002060"/>
                </a:solidFill>
              </a:rPr>
              <a:t>2181,9 км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EE712DF-E6C9-416C-B452-D8CB14E4E609}"/>
              </a:ext>
            </a:extLst>
          </p:cNvPr>
          <p:cNvSpPr txBox="1"/>
          <p:nvPr/>
        </p:nvSpPr>
        <p:spPr>
          <a:xfrm>
            <a:off x="6372200" y="4808185"/>
            <a:ext cx="12749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>
                <a:solidFill>
                  <a:srgbClr val="002060"/>
                </a:solidFill>
              </a:rPr>
              <a:t>4809,9 км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7691DD9-1984-4D54-86B3-4596E30C6A6C}"/>
              </a:ext>
            </a:extLst>
          </p:cNvPr>
          <p:cNvSpPr txBox="1"/>
          <p:nvPr/>
        </p:nvSpPr>
        <p:spPr>
          <a:xfrm>
            <a:off x="6372200" y="5384249"/>
            <a:ext cx="12749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>
                <a:solidFill>
                  <a:srgbClr val="002060"/>
                </a:solidFill>
              </a:rPr>
              <a:t>690,9 км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B8230FE1-3B3B-4CA3-A92E-1CA5D9AC527A}"/>
              </a:ext>
            </a:extLst>
          </p:cNvPr>
          <p:cNvCxnSpPr>
            <a:cxnSpLocks/>
          </p:cNvCxnSpPr>
          <p:nvPr/>
        </p:nvCxnSpPr>
        <p:spPr>
          <a:xfrm flipH="1">
            <a:off x="6444208" y="1988840"/>
            <a:ext cx="250033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C2EB1DC0-46E2-4BB1-8FFF-00A0D51C92C2}"/>
              </a:ext>
            </a:extLst>
          </p:cNvPr>
          <p:cNvCxnSpPr>
            <a:cxnSpLocks/>
          </p:cNvCxnSpPr>
          <p:nvPr/>
        </p:nvCxnSpPr>
        <p:spPr>
          <a:xfrm flipH="1">
            <a:off x="6444208" y="5661248"/>
            <a:ext cx="250033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xmlns="" id="{7F6E97DE-DBCE-4AD8-A9E8-F486FDE5B073}"/>
              </a:ext>
            </a:extLst>
          </p:cNvPr>
          <p:cNvCxnSpPr>
            <a:cxnSpLocks/>
          </p:cNvCxnSpPr>
          <p:nvPr/>
        </p:nvCxnSpPr>
        <p:spPr>
          <a:xfrm flipH="1">
            <a:off x="6444208" y="5085184"/>
            <a:ext cx="250033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0FBB1E07-BBD7-4C85-AFF8-E3511CEFC316}"/>
              </a:ext>
            </a:extLst>
          </p:cNvPr>
          <p:cNvCxnSpPr>
            <a:cxnSpLocks/>
          </p:cNvCxnSpPr>
          <p:nvPr/>
        </p:nvCxnSpPr>
        <p:spPr>
          <a:xfrm>
            <a:off x="7596336" y="947480"/>
            <a:ext cx="21163" cy="4857784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F827BE11-31FA-4103-85B6-A32551771C5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8344" y="2080681"/>
            <a:ext cx="1261374" cy="2988446"/>
          </a:xfrm>
          <a:prstGeom prst="rect">
            <a:avLst/>
          </a:prstGeom>
        </p:spPr>
      </p:pic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4654-BDA2-4495-B6C7-BAA9683E7EC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05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285728"/>
            <a:ext cx="150019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C:\Users\Igornp\YandexDisk-PinIgNik\герб област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1" y="214292"/>
            <a:ext cx="642942" cy="718340"/>
          </a:xfrm>
          <a:prstGeom prst="rect">
            <a:avLst/>
          </a:prstGeom>
          <a:noFill/>
        </p:spPr>
      </p:pic>
      <p:pic>
        <p:nvPicPr>
          <p:cNvPr id="15" name="Picture 5" descr="C:\Users\Igornp\YandexDisk-PinIgNik\дорога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3" y="5857892"/>
            <a:ext cx="8715436" cy="561952"/>
          </a:xfrm>
          <a:prstGeom prst="rect">
            <a:avLst/>
          </a:prstGeom>
          <a:noFill/>
        </p:spPr>
      </p:pic>
      <p:pic>
        <p:nvPicPr>
          <p:cNvPr id="16" name="Picture 5" descr="C:\Program Files (x86)\The Bat!\Mail\vladimirpch@ador.ru\Attach\80_le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1205813"/>
            <a:ext cx="4067324" cy="407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428596" y="2571744"/>
            <a:ext cx="47863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r>
              <a:rPr lang="ru-RU" sz="44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4400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4654-BDA2-4495-B6C7-BAA9683E7EC2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000100" y="285728"/>
            <a:ext cx="6286544" cy="571504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0"/>
                </a:schemeClr>
              </a:gs>
              <a:gs pos="50000">
                <a:srgbClr val="00B0F0">
                  <a:alpha val="30000"/>
                </a:srgb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Региональная сеть автодорог общего пользования</a:t>
            </a:r>
          </a:p>
        </p:txBody>
      </p:sp>
      <p:pic>
        <p:nvPicPr>
          <p:cNvPr id="17413" name="Picture 5" descr="C:\Users\Igornp\YandexDisk-PinIgNik\дорога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5857892"/>
            <a:ext cx="8715436" cy="561952"/>
          </a:xfrm>
          <a:prstGeom prst="rect">
            <a:avLst/>
          </a:prstGeom>
          <a:noFill/>
        </p:spPr>
      </p:pic>
      <p:pic>
        <p:nvPicPr>
          <p:cNvPr id="11" name="Picture 205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285728"/>
            <a:ext cx="150019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C:\Users\Igornp\YandexDisk-PinIgNik\герб област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1" y="214292"/>
            <a:ext cx="642942" cy="718340"/>
          </a:xfrm>
          <a:prstGeom prst="rect">
            <a:avLst/>
          </a:prstGeom>
          <a:noFill/>
        </p:spPr>
      </p:pic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A08705CD-A739-4362-BD58-2AC0B47420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75349888"/>
              </p:ext>
            </p:extLst>
          </p:nvPr>
        </p:nvGraphicFramePr>
        <p:xfrm>
          <a:off x="587896" y="1397000"/>
          <a:ext cx="5064224" cy="383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2" name="Picture 10" descr="\\DIRINVA\dostup\Фотографии - 2015 год\36-48 км\Фото к акту\DSC05534.JPG">
            <a:extLst>
              <a:ext uri="{FF2B5EF4-FFF2-40B4-BE49-F238E27FC236}">
                <a16:creationId xmlns:a16="http://schemas.microsoft.com/office/drawing/2014/main" xmlns="" id="{623242CA-E4BB-4833-8499-4F5C96599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b="14388"/>
          <a:stretch>
            <a:fillRect/>
          </a:stretch>
        </p:blipFill>
        <p:spPr bwMode="auto">
          <a:xfrm>
            <a:off x="5652120" y="1124744"/>
            <a:ext cx="31400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3" name="Picture 12" descr="D:\dostup\Фото\Дефекты покрытия\другие фото ям\img-003.jpg">
            <a:extLst>
              <a:ext uri="{FF2B5EF4-FFF2-40B4-BE49-F238E27FC236}">
                <a16:creationId xmlns:a16="http://schemas.microsoft.com/office/drawing/2014/main" xmlns="" id="{BDCE08E2-04E2-4E72-ADF0-C2EA94073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 b="14026"/>
          <a:stretch>
            <a:fillRect/>
          </a:stretch>
        </p:blipFill>
        <p:spPr bwMode="auto">
          <a:xfrm>
            <a:off x="5652120" y="3566675"/>
            <a:ext cx="3140075" cy="2022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4654-BDA2-4495-B6C7-BAA9683E7EC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772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000100" y="285728"/>
            <a:ext cx="6286544" cy="571504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0"/>
                </a:schemeClr>
              </a:gs>
              <a:gs pos="50000">
                <a:srgbClr val="00B0F0">
                  <a:alpha val="30000"/>
                </a:srgb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Состояние мостовых сооружений</a:t>
            </a:r>
          </a:p>
        </p:txBody>
      </p:sp>
      <p:pic>
        <p:nvPicPr>
          <p:cNvPr id="17413" name="Picture 5" descr="C:\Users\Igornp\YandexDisk-PinIgNik\дорога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5857892"/>
            <a:ext cx="8715436" cy="561952"/>
          </a:xfrm>
          <a:prstGeom prst="rect">
            <a:avLst/>
          </a:prstGeom>
          <a:noFill/>
        </p:spPr>
      </p:pic>
      <p:pic>
        <p:nvPicPr>
          <p:cNvPr id="11" name="Picture 205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285728"/>
            <a:ext cx="150019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C:\Users\Igornp\YandexDisk-PinIgNik\герб област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1" y="214292"/>
            <a:ext cx="642942" cy="718340"/>
          </a:xfrm>
          <a:prstGeom prst="rect">
            <a:avLst/>
          </a:prstGeom>
          <a:noFill/>
        </p:spPr>
      </p:pic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2C826948-EDDB-4CC6-84F2-1314FC95E8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537955614"/>
              </p:ext>
            </p:extLst>
          </p:nvPr>
        </p:nvGraphicFramePr>
        <p:xfrm>
          <a:off x="3707904" y="1412776"/>
          <a:ext cx="518457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Rectangle 1030">
            <a:extLst>
              <a:ext uri="{FF2B5EF4-FFF2-40B4-BE49-F238E27FC236}">
                <a16:creationId xmlns:a16="http://schemas.microsoft.com/office/drawing/2014/main" xmlns="" id="{890A128C-919A-4EFB-A9DA-6B9D85BED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1216133"/>
            <a:ext cx="2775223" cy="718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</a:rPr>
              <a:t>Мосты и путепроводы: 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</a:rPr>
              <a:t>622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</a:rPr>
              <a:t>шт.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</a:rPr>
              <a:t/>
            </a:r>
            <a:br>
              <a:rPr lang="ru-RU" sz="1600" b="1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</a:rPr>
              <a:t>в том числе:</a:t>
            </a:r>
          </a:p>
          <a:p>
            <a:pPr eaLnBrk="0" hangingPunct="0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</a:rPr>
              <a:t>- капитальные – 205 шт.</a:t>
            </a:r>
            <a:endParaRPr lang="ru-RU" sz="1400" b="1" dirty="0">
              <a:latin typeface="Times New Roman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1DC0CB6D-3C43-4897-B2DE-F2EA40171538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6246" y="1982702"/>
            <a:ext cx="2405939" cy="1590314"/>
          </a:xfrm>
          <a:prstGeom prst="rect">
            <a:avLst/>
          </a:prstGeom>
          <a:ln>
            <a:noFill/>
          </a:ln>
        </p:spPr>
      </p:pic>
      <p:sp>
        <p:nvSpPr>
          <p:cNvPr id="13" name="Rectangle 1030">
            <a:extLst>
              <a:ext uri="{FF2B5EF4-FFF2-40B4-BE49-F238E27FC236}">
                <a16:creationId xmlns:a16="http://schemas.microsoft.com/office/drawing/2014/main" xmlns="" id="{B713A050-BBAD-45D9-935F-D122FFBA1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640" y="3645024"/>
            <a:ext cx="2775223" cy="37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</a:rPr>
              <a:t>- деревянные – 417 шт.</a:t>
            </a:r>
            <a:endParaRPr lang="ru-RU" sz="1400" b="1" dirty="0">
              <a:latin typeface="Times New Roman" pitchFamily="18" charset="0"/>
            </a:endParaRPr>
          </a:p>
        </p:txBody>
      </p:sp>
      <p:pic>
        <p:nvPicPr>
          <p:cNvPr id="14" name="Picture 2" descr="C:\Documents and Settings\eugeneal\Рабочий стол\фото ремонты 2017\ФОТО объектов до ремонта\Икса_16+744_Забол-Сольв-Яренск\DSCF014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16759" y="4005064"/>
            <a:ext cx="2112233" cy="1584176"/>
          </a:xfrm>
          <a:prstGeom prst="rect">
            <a:avLst/>
          </a:prstGeom>
          <a:noFill/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4654-BDA2-4495-B6C7-BAA9683E7EC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599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000100" y="285728"/>
            <a:ext cx="6286544" cy="571504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0"/>
                </a:schemeClr>
              </a:gs>
              <a:gs pos="50000">
                <a:srgbClr val="00B0F0">
                  <a:alpha val="30000"/>
                </a:srgb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Структура доходов дорожного фонда в 2017 году</a:t>
            </a:r>
          </a:p>
        </p:txBody>
      </p:sp>
      <p:pic>
        <p:nvPicPr>
          <p:cNvPr id="17413" name="Picture 5" descr="C:\Users\Igornp\YandexDisk-PinIgNik\дорога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5857892"/>
            <a:ext cx="8715436" cy="561952"/>
          </a:xfrm>
          <a:prstGeom prst="rect">
            <a:avLst/>
          </a:prstGeom>
          <a:noFill/>
        </p:spPr>
      </p:pic>
      <p:pic>
        <p:nvPicPr>
          <p:cNvPr id="11" name="Picture 205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285728"/>
            <a:ext cx="150019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C:\Users\Igornp\YandexDisk-PinIgNik\герб област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1" y="214292"/>
            <a:ext cx="642942" cy="71834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8858080-6F5D-493F-A870-180EE8DAF9E5}"/>
              </a:ext>
            </a:extLst>
          </p:cNvPr>
          <p:cNvSpPr txBox="1"/>
          <p:nvPr/>
        </p:nvSpPr>
        <p:spPr>
          <a:xfrm>
            <a:off x="4143373" y="1115452"/>
            <a:ext cx="4533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914,34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9" name="Picture 2" descr="D:\mydocuments\Documents\000-Общие для судьи, администрации и пр\презентация_9-доходы 2017-4вар.gif">
            <a:extLst>
              <a:ext uri="{FF2B5EF4-FFF2-40B4-BE49-F238E27FC236}">
                <a16:creationId xmlns:a16="http://schemas.microsoft.com/office/drawing/2014/main" xmlns="" id="{B416F23C-64B8-4468-9D5E-520E437C2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3" y="1412776"/>
            <a:ext cx="8208914" cy="4272341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4654-BDA2-4495-B6C7-BAA9683E7EC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206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000100" y="285728"/>
            <a:ext cx="6286544" cy="571504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0"/>
                </a:schemeClr>
              </a:gs>
              <a:gs pos="50000">
                <a:srgbClr val="00B0F0">
                  <a:alpha val="30000"/>
                </a:srgb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Структура расходов дорожного фонда в 2017 году</a:t>
            </a:r>
          </a:p>
        </p:txBody>
      </p:sp>
      <p:pic>
        <p:nvPicPr>
          <p:cNvPr id="17413" name="Picture 5" descr="C:\Users\Igornp\YandexDisk-PinIgNik\дорога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5857892"/>
            <a:ext cx="8715436" cy="561952"/>
          </a:xfrm>
          <a:prstGeom prst="rect">
            <a:avLst/>
          </a:prstGeom>
          <a:noFill/>
        </p:spPr>
      </p:pic>
      <p:pic>
        <p:nvPicPr>
          <p:cNvPr id="11" name="Picture 205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285728"/>
            <a:ext cx="150019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C:\Users\Igornp\YandexDisk-PinIgNik\герб област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1" y="214292"/>
            <a:ext cx="642942" cy="71834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8858080-6F5D-493F-A870-180EE8DAF9E5}"/>
              </a:ext>
            </a:extLst>
          </p:cNvPr>
          <p:cNvSpPr txBox="1"/>
          <p:nvPr/>
        </p:nvSpPr>
        <p:spPr>
          <a:xfrm>
            <a:off x="4143373" y="1115452"/>
            <a:ext cx="4533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914,34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9" name="Picture 2" descr="D:\mydocuments\Documents\000-Общие для судьи, администрации и пр\презентация_9-расходы 2017-4вар.gif">
            <a:extLst>
              <a:ext uri="{FF2B5EF4-FFF2-40B4-BE49-F238E27FC236}">
                <a16:creationId xmlns:a16="http://schemas.microsoft.com/office/drawing/2014/main" xmlns="" id="{0316F965-FA78-4196-9F71-ACE9C8A60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3" y="1388908"/>
            <a:ext cx="8208913" cy="4272340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4654-BDA2-4495-B6C7-BAA9683E7EC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516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000100" y="285728"/>
            <a:ext cx="6286544" cy="571504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0"/>
                </a:schemeClr>
              </a:gs>
              <a:gs pos="50000">
                <a:srgbClr val="00B0F0">
                  <a:alpha val="30000"/>
                </a:srgb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Объекты строительства (реконструкции) в 2017 году  </a:t>
            </a:r>
          </a:p>
        </p:txBody>
      </p:sp>
      <p:pic>
        <p:nvPicPr>
          <p:cNvPr id="17413" name="Picture 5" descr="C:\Users\Igornp\YandexDisk-PinIgNik\дорога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5857892"/>
            <a:ext cx="8715436" cy="561952"/>
          </a:xfrm>
          <a:prstGeom prst="rect">
            <a:avLst/>
          </a:prstGeom>
          <a:noFill/>
        </p:spPr>
      </p:pic>
      <p:pic>
        <p:nvPicPr>
          <p:cNvPr id="11" name="Picture 205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285728"/>
            <a:ext cx="150019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C:\Users\Igornp\YandexDisk-PinIgNik\герб област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1" y="214292"/>
            <a:ext cx="642942" cy="718340"/>
          </a:xfrm>
          <a:prstGeom prst="rect">
            <a:avLst/>
          </a:prstGeom>
          <a:noFill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46126B1-5ECA-407C-9B3B-2097896D1F6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94312" y="1282481"/>
            <a:ext cx="5234924" cy="419427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B650CFA-8B9A-4509-A6FC-7F11987A8F8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4717" y="1080572"/>
            <a:ext cx="1796654" cy="1340316"/>
          </a:xfrm>
          <a:prstGeom prst="rect">
            <a:avLst/>
          </a:prstGeom>
          <a:ln>
            <a:solidFill>
              <a:srgbClr val="FF3300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3FF9CE2-04E3-4745-B748-87AB8C0E1204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283" y="2664748"/>
            <a:ext cx="1787088" cy="1340316"/>
          </a:xfrm>
          <a:prstGeom prst="rect">
            <a:avLst/>
          </a:prstGeom>
          <a:ln>
            <a:solidFill>
              <a:srgbClr val="FF3300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D4F3537-EB15-4173-9A14-D5D286F48893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4282" y="4248924"/>
            <a:ext cx="1787087" cy="1340316"/>
          </a:xfrm>
          <a:prstGeom prst="rect">
            <a:avLst/>
          </a:prstGeom>
          <a:ln>
            <a:solidFill>
              <a:srgbClr val="FF3300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62084FA-ECF0-4373-B7B6-C73686A81E6F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36295" y="1064690"/>
            <a:ext cx="1670999" cy="1014475"/>
          </a:xfrm>
          <a:prstGeom prst="rect">
            <a:avLst/>
          </a:prstGeom>
          <a:ln>
            <a:solidFill>
              <a:srgbClr val="FF3300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6DD2A69-1F7C-421A-9CFF-A827740C4BAF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239976" y="4646773"/>
            <a:ext cx="1665628" cy="1014475"/>
          </a:xfrm>
          <a:prstGeom prst="rect">
            <a:avLst/>
          </a:prstGeom>
          <a:ln>
            <a:solidFill>
              <a:srgbClr val="FF3300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1E68492-D68A-4CD6-8286-E32BEE3DD0D3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234606" y="2287702"/>
            <a:ext cx="1670999" cy="997282"/>
          </a:xfrm>
          <a:prstGeom prst="rect">
            <a:avLst/>
          </a:prstGeom>
          <a:ln>
            <a:solidFill>
              <a:srgbClr val="FF3300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539540B-1C8D-4430-AEE9-9D2EB83CE966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234606" y="3439830"/>
            <a:ext cx="1670998" cy="997282"/>
          </a:xfrm>
          <a:prstGeom prst="rect">
            <a:avLst/>
          </a:prstGeom>
          <a:ln>
            <a:solidFill>
              <a:srgbClr val="FF3300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811113B-9BCC-4303-9C00-A685AF266353}"/>
              </a:ext>
            </a:extLst>
          </p:cNvPr>
          <p:cNvSpPr txBox="1"/>
          <p:nvPr/>
        </p:nvSpPr>
        <p:spPr>
          <a:xfrm>
            <a:off x="203835" y="1963092"/>
            <a:ext cx="1804283" cy="461665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а/д  Архангельск-Каргополь-Вытегра на участке</a:t>
            </a:r>
          </a:p>
          <a:p>
            <a:r>
              <a:rPr lang="ru-RU" sz="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Войбора-км</a:t>
            </a:r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124, 10,6 </a:t>
            </a:r>
            <a:r>
              <a:rPr lang="ru-RU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 </a:t>
            </a:r>
            <a:endParaRPr lang="ru-RU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7B19BA2-60BA-4639-A5BE-C5EE9148405E}"/>
              </a:ext>
            </a:extLst>
          </p:cNvPr>
          <p:cNvSpPr txBox="1"/>
          <p:nvPr/>
        </p:nvSpPr>
        <p:spPr>
          <a:xfrm>
            <a:off x="214282" y="3666510"/>
            <a:ext cx="1795493" cy="338554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а/д  подъезд к </a:t>
            </a:r>
            <a:r>
              <a:rPr lang="ru-RU" sz="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дер.Логиновская</a:t>
            </a:r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0,2</a:t>
            </a:r>
            <a:r>
              <a:rPr lang="en-US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 </a:t>
            </a:r>
            <a:endParaRPr lang="ru-RU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1FB21E5-ACB3-4D88-AF8D-F0740A57ECA0}"/>
              </a:ext>
            </a:extLst>
          </p:cNvPr>
          <p:cNvSpPr txBox="1"/>
          <p:nvPr/>
        </p:nvSpPr>
        <p:spPr>
          <a:xfrm>
            <a:off x="214915" y="5128617"/>
            <a:ext cx="1791050" cy="461665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мост </a:t>
            </a:r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ч/р Устья на а/д Октябрьский - </a:t>
            </a:r>
            <a:r>
              <a:rPr lang="ru-RU" sz="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Мягкославская</a:t>
            </a:r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1,5 км, </a:t>
            </a:r>
            <a:r>
              <a:rPr lang="ru-RU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139,5</a:t>
            </a:r>
            <a:r>
              <a:rPr lang="en-US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пм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B67BEF9-F9DD-4F29-944B-FDE24D6873E6}"/>
              </a:ext>
            </a:extLst>
          </p:cNvPr>
          <p:cNvSpPr txBox="1"/>
          <p:nvPr/>
        </p:nvSpPr>
        <p:spPr>
          <a:xfrm>
            <a:off x="7236511" y="5325591"/>
            <a:ext cx="1676984" cy="338554"/>
          </a:xfrm>
          <a:prstGeom prst="rect">
            <a:avLst/>
          </a:prstGeom>
          <a:solidFill>
            <a:srgbClr val="FF3300"/>
          </a:solidFill>
        </p:spPr>
        <p:txBody>
          <a:bodyPr wrap="square" lIns="54000" rIns="54000" rtlCol="0">
            <a:spAutoFit/>
          </a:bodyPr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а/д Котлас-Коряжма, км 0 - 41, 1 пусковой </a:t>
            </a:r>
            <a:r>
              <a:rPr lang="ru-RU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</a:t>
            </a:r>
            <a:r>
              <a:rPr lang="en-US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3.1 </a:t>
            </a:r>
            <a:r>
              <a:rPr lang="ru-RU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</a:t>
            </a:r>
            <a:endParaRPr lang="ru-RU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991FD91-8751-41DF-B15A-3E8B0D6BF858}"/>
              </a:ext>
            </a:extLst>
          </p:cNvPr>
          <p:cNvSpPr txBox="1"/>
          <p:nvPr/>
        </p:nvSpPr>
        <p:spPr>
          <a:xfrm>
            <a:off x="7230796" y="4103360"/>
            <a:ext cx="1680794" cy="338554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а/д  подъезд к дер. Никифоровской, 1,5 </a:t>
            </a:r>
            <a:r>
              <a:rPr lang="ru-RU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</a:t>
            </a:r>
            <a:endParaRPr lang="ru-RU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8E8247A-5666-4A3F-BA6E-2E63AAA864D5}"/>
              </a:ext>
            </a:extLst>
          </p:cNvPr>
          <p:cNvSpPr txBox="1"/>
          <p:nvPr/>
        </p:nvSpPr>
        <p:spPr>
          <a:xfrm>
            <a:off x="7234606" y="2947570"/>
            <a:ext cx="1672688" cy="338554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а/д подъезд к </a:t>
            </a:r>
            <a:r>
              <a:rPr lang="ru-RU" sz="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c.Шеговары</a:t>
            </a:r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2,0 </a:t>
            </a:r>
            <a:r>
              <a:rPr lang="ru-RU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</a:t>
            </a:r>
            <a:endParaRPr lang="ru-RU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CA3E5FA-1B8D-41E2-9F67-493FADA67F6C}"/>
              </a:ext>
            </a:extLst>
          </p:cNvPr>
          <p:cNvSpPr txBox="1"/>
          <p:nvPr/>
        </p:nvSpPr>
        <p:spPr>
          <a:xfrm>
            <a:off x="7236075" y="1714488"/>
            <a:ext cx="1672688" cy="369332"/>
          </a:xfrm>
          <a:prstGeom prst="rect">
            <a:avLst/>
          </a:prstGeom>
          <a:solidFill>
            <a:srgbClr val="FF3300"/>
          </a:solidFill>
        </p:spPr>
        <p:txBody>
          <a:bodyPr wrap="square" tIns="0" bIns="0" rtlCol="0">
            <a:spAutoFit/>
          </a:bodyPr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мост ч/р Мысовая км92+991 а/д  Карпогоры –Сосновка – Нюхча, 0,6 км, 48,2 </a:t>
            </a:r>
            <a:r>
              <a:rPr lang="ru-RU" sz="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пог.м</a:t>
            </a:r>
            <a:endParaRPr lang="ru-RU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xmlns="" id="{CECD0A52-7723-4653-8C6A-4AB0D172B39A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2001371" y="1750730"/>
            <a:ext cx="1778541" cy="1584776"/>
          </a:xfrm>
          <a:prstGeom prst="straightConnector1">
            <a:avLst/>
          </a:prstGeom>
          <a:ln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xmlns="" id="{45B33B05-168A-42F0-986C-D0C2259ED5D7}"/>
              </a:ext>
            </a:extLst>
          </p:cNvPr>
          <p:cNvCxnSpPr>
            <a:stCxn id="4" idx="3"/>
          </p:cNvCxnSpPr>
          <p:nvPr/>
        </p:nvCxnSpPr>
        <p:spPr>
          <a:xfrm>
            <a:off x="2001371" y="3334906"/>
            <a:ext cx="1994565" cy="983451"/>
          </a:xfrm>
          <a:prstGeom prst="straightConnector1">
            <a:avLst/>
          </a:prstGeom>
          <a:ln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09" name="Прямая со стрелкой 17408">
            <a:extLst>
              <a:ext uri="{FF2B5EF4-FFF2-40B4-BE49-F238E27FC236}">
                <a16:creationId xmlns:a16="http://schemas.microsoft.com/office/drawing/2014/main" xmlns="" id="{0E6177D0-ACAD-4FB9-8F18-F9491A7B64D5}"/>
              </a:ext>
            </a:extLst>
          </p:cNvPr>
          <p:cNvCxnSpPr/>
          <p:nvPr/>
        </p:nvCxnSpPr>
        <p:spPr>
          <a:xfrm flipV="1">
            <a:off x="2001369" y="4725144"/>
            <a:ext cx="2930671" cy="216024"/>
          </a:xfrm>
          <a:prstGeom prst="straightConnector1">
            <a:avLst/>
          </a:prstGeom>
          <a:ln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11" name="Прямая со стрелкой 17410">
            <a:extLst>
              <a:ext uri="{FF2B5EF4-FFF2-40B4-BE49-F238E27FC236}">
                <a16:creationId xmlns:a16="http://schemas.microsoft.com/office/drawing/2014/main" xmlns="" id="{93B2B14A-20DD-42BC-9528-CB177C33EA0D}"/>
              </a:ext>
            </a:extLst>
          </p:cNvPr>
          <p:cNvCxnSpPr>
            <a:cxnSpLocks/>
          </p:cNvCxnSpPr>
          <p:nvPr/>
        </p:nvCxnSpPr>
        <p:spPr>
          <a:xfrm flipH="1">
            <a:off x="5796137" y="1556792"/>
            <a:ext cx="1433099" cy="1296144"/>
          </a:xfrm>
          <a:prstGeom prst="straightConnector1">
            <a:avLst/>
          </a:prstGeom>
          <a:ln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15" name="Прямая со стрелкой 17414">
            <a:extLst>
              <a:ext uri="{FF2B5EF4-FFF2-40B4-BE49-F238E27FC236}">
                <a16:creationId xmlns:a16="http://schemas.microsoft.com/office/drawing/2014/main" xmlns="" id="{3C882FDE-D37C-49CD-89D0-AEDED12CC617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4716016" y="2786343"/>
            <a:ext cx="2518590" cy="1110453"/>
          </a:xfrm>
          <a:prstGeom prst="straightConnector1">
            <a:avLst/>
          </a:prstGeom>
          <a:ln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18" name="Прямая со стрелкой 17417">
            <a:extLst>
              <a:ext uri="{FF2B5EF4-FFF2-40B4-BE49-F238E27FC236}">
                <a16:creationId xmlns:a16="http://schemas.microsoft.com/office/drawing/2014/main" xmlns="" id="{2838F352-DFA5-4A2B-BDFD-037D4D5582C9}"/>
              </a:ext>
            </a:extLst>
          </p:cNvPr>
          <p:cNvCxnSpPr>
            <a:cxnSpLocks/>
          </p:cNvCxnSpPr>
          <p:nvPr/>
        </p:nvCxnSpPr>
        <p:spPr>
          <a:xfrm flipH="1">
            <a:off x="4716016" y="3950906"/>
            <a:ext cx="2513222" cy="54158"/>
          </a:xfrm>
          <a:prstGeom prst="straightConnector1">
            <a:avLst/>
          </a:prstGeom>
          <a:ln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23" name="Прямая со стрелкой 17422">
            <a:extLst>
              <a:ext uri="{FF2B5EF4-FFF2-40B4-BE49-F238E27FC236}">
                <a16:creationId xmlns:a16="http://schemas.microsoft.com/office/drawing/2014/main" xmlns="" id="{921A2803-ADE2-4D12-8D1D-4A00AC77936A}"/>
              </a:ext>
            </a:extLst>
          </p:cNvPr>
          <p:cNvCxnSpPr>
            <a:stCxn id="8" idx="1"/>
          </p:cNvCxnSpPr>
          <p:nvPr/>
        </p:nvCxnSpPr>
        <p:spPr>
          <a:xfrm flipH="1" flipV="1">
            <a:off x="6228184" y="4487634"/>
            <a:ext cx="1011792" cy="666377"/>
          </a:xfrm>
          <a:prstGeom prst="straightConnector1">
            <a:avLst/>
          </a:prstGeom>
          <a:ln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4654-BDA2-4495-B6C7-BAA9683E7EC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58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000100" y="285728"/>
            <a:ext cx="6286544" cy="571504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0"/>
                </a:schemeClr>
              </a:gs>
              <a:gs pos="50000">
                <a:srgbClr val="00B0F0">
                  <a:alpha val="30000"/>
                </a:srgb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Объекты ремонта и капитального ремонта </a:t>
            </a:r>
            <a:endParaRPr lang="en-US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algn="ctr" eaLnBrk="0" hangingPunct="0"/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автомобильных 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дорог в 2017 году</a:t>
            </a:r>
          </a:p>
        </p:txBody>
      </p:sp>
      <p:pic>
        <p:nvPicPr>
          <p:cNvPr id="17413" name="Picture 5" descr="C:\Users\Igornp\YandexDisk-PinIgNik\дорога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5857892"/>
            <a:ext cx="8715436" cy="561952"/>
          </a:xfrm>
          <a:prstGeom prst="rect">
            <a:avLst/>
          </a:prstGeom>
          <a:noFill/>
        </p:spPr>
      </p:pic>
      <p:pic>
        <p:nvPicPr>
          <p:cNvPr id="11" name="Picture 205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285728"/>
            <a:ext cx="150019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C:\Users\Igornp\YandexDisk-PinIgNik\герб област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1" y="214292"/>
            <a:ext cx="642942" cy="718340"/>
          </a:xfrm>
          <a:prstGeom prst="rect">
            <a:avLst/>
          </a:prstGeom>
          <a:noFill/>
        </p:spPr>
      </p:pic>
      <p:pic>
        <p:nvPicPr>
          <p:cNvPr id="7" name="Picture 56" descr="C:\Documents and Settings\eugenegp\Рабочий стол\Кудинов\Карта зелёные дороги.jpg">
            <a:extLst>
              <a:ext uri="{FF2B5EF4-FFF2-40B4-BE49-F238E27FC236}">
                <a16:creationId xmlns:a16="http://schemas.microsoft.com/office/drawing/2014/main" xmlns="" id="{F431DE71-F8F5-404B-BAB4-2ED7BB686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736" y="910414"/>
            <a:ext cx="6142528" cy="4893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xmlns="" id="{C3A4D68B-08AF-4C52-AC49-063524965E63}"/>
              </a:ext>
            </a:extLst>
          </p:cNvPr>
          <p:cNvSpPr/>
          <p:nvPr/>
        </p:nvSpPr>
        <p:spPr>
          <a:xfrm>
            <a:off x="6056644" y="4551903"/>
            <a:ext cx="95539" cy="75363"/>
          </a:xfrm>
          <a:custGeom>
            <a:avLst/>
            <a:gdLst>
              <a:gd name="connsiteX0" fmla="*/ 0 w 95539"/>
              <a:gd name="connsiteY0" fmla="*/ 0 h 75363"/>
              <a:gd name="connsiteX1" fmla="*/ 40193 w 95539"/>
              <a:gd name="connsiteY1" fmla="*/ 32657 h 75363"/>
              <a:gd name="connsiteX2" fmla="*/ 62802 w 95539"/>
              <a:gd name="connsiteY2" fmla="*/ 50242 h 75363"/>
              <a:gd name="connsiteX3" fmla="*/ 90435 w 95539"/>
              <a:gd name="connsiteY3" fmla="*/ 67827 h 75363"/>
              <a:gd name="connsiteX4" fmla="*/ 95459 w 95539"/>
              <a:gd name="connsiteY4" fmla="*/ 75363 h 7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539" h="75363">
                <a:moveTo>
                  <a:pt x="0" y="0"/>
                </a:moveTo>
                <a:lnTo>
                  <a:pt x="40193" y="32657"/>
                </a:lnTo>
                <a:cubicBezTo>
                  <a:pt x="50660" y="41031"/>
                  <a:pt x="54428" y="44380"/>
                  <a:pt x="62802" y="50242"/>
                </a:cubicBezTo>
                <a:cubicBezTo>
                  <a:pt x="71176" y="56104"/>
                  <a:pt x="90435" y="67827"/>
                  <a:pt x="90435" y="67827"/>
                </a:cubicBezTo>
                <a:cubicBezTo>
                  <a:pt x="95878" y="72014"/>
                  <a:pt x="95668" y="73688"/>
                  <a:pt x="95459" y="75363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xmlns="" id="{96FECEC0-C5D9-4107-9B76-79B55EC7D863}"/>
              </a:ext>
            </a:extLst>
          </p:cNvPr>
          <p:cNvSpPr/>
          <p:nvPr/>
        </p:nvSpPr>
        <p:spPr>
          <a:xfrm>
            <a:off x="5174901" y="3999244"/>
            <a:ext cx="57074" cy="17692"/>
          </a:xfrm>
          <a:custGeom>
            <a:avLst/>
            <a:gdLst>
              <a:gd name="connsiteX0" fmla="*/ 0 w 57074"/>
              <a:gd name="connsiteY0" fmla="*/ 0 h 17692"/>
              <a:gd name="connsiteX1" fmla="*/ 52754 w 57074"/>
              <a:gd name="connsiteY1" fmla="*/ 15072 h 17692"/>
              <a:gd name="connsiteX2" fmla="*/ 50242 w 57074"/>
              <a:gd name="connsiteY2" fmla="*/ 17585 h 17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074" h="17692">
                <a:moveTo>
                  <a:pt x="0" y="0"/>
                </a:moveTo>
                <a:lnTo>
                  <a:pt x="52754" y="15072"/>
                </a:lnTo>
                <a:cubicBezTo>
                  <a:pt x="61128" y="18003"/>
                  <a:pt x="55685" y="17794"/>
                  <a:pt x="50242" y="1758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xmlns="" id="{EF94A2D1-5280-4D5E-B855-120435CEE341}"/>
              </a:ext>
            </a:extLst>
          </p:cNvPr>
          <p:cNvSpPr/>
          <p:nvPr/>
        </p:nvSpPr>
        <p:spPr>
          <a:xfrm>
            <a:off x="3634879" y="4581128"/>
            <a:ext cx="73025" cy="7143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xmlns="" id="{A0544291-9A4D-43A7-8A5F-872C40CB71CE}"/>
              </a:ext>
            </a:extLst>
          </p:cNvPr>
          <p:cNvSpPr/>
          <p:nvPr/>
        </p:nvSpPr>
        <p:spPr>
          <a:xfrm>
            <a:off x="3130823" y="4797722"/>
            <a:ext cx="73025" cy="7143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xmlns="" id="{C8867A86-0235-4266-A28B-00259399A6CA}"/>
              </a:ext>
            </a:extLst>
          </p:cNvPr>
          <p:cNvSpPr/>
          <p:nvPr/>
        </p:nvSpPr>
        <p:spPr>
          <a:xfrm>
            <a:off x="2914799" y="4797722"/>
            <a:ext cx="73025" cy="7143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xmlns="" id="{0EBC9EE2-B498-4DB1-857D-DC9797E8680E}"/>
              </a:ext>
            </a:extLst>
          </p:cNvPr>
          <p:cNvSpPr/>
          <p:nvPr/>
        </p:nvSpPr>
        <p:spPr>
          <a:xfrm>
            <a:off x="6299175" y="4725714"/>
            <a:ext cx="73025" cy="7143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75F271FA-867F-43CF-B5E2-AE1235B02305}"/>
              </a:ext>
            </a:extLst>
          </p:cNvPr>
          <p:cNvSpPr/>
          <p:nvPr/>
        </p:nvSpPr>
        <p:spPr>
          <a:xfrm rot="20747289">
            <a:off x="2794641" y="4511275"/>
            <a:ext cx="984049" cy="533281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" name="Picture 14" descr="\\PONOMAREVEG\Dostup\Норвегия 2017\Фото норвегия 2017\псп 207.JPG">
            <a:extLst>
              <a:ext uri="{FF2B5EF4-FFF2-40B4-BE49-F238E27FC236}">
                <a16:creationId xmlns:a16="http://schemas.microsoft.com/office/drawing/2014/main" xmlns="" id="{5DDFD424-A8E8-4C5E-BADA-3BC97FA30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b="11295"/>
          <a:stretch>
            <a:fillRect/>
          </a:stretch>
        </p:blipFill>
        <p:spPr bwMode="auto">
          <a:xfrm>
            <a:off x="214282" y="1643050"/>
            <a:ext cx="2118972" cy="1557671"/>
          </a:xfrm>
          <a:prstGeom prst="rect">
            <a:avLst/>
          </a:prstGeom>
          <a:noFill/>
          <a:ln w="12700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A61191FF-371F-4D07-A206-0FD439614CB4}"/>
              </a:ext>
            </a:extLst>
          </p:cNvPr>
          <p:cNvSpPr txBox="1"/>
          <p:nvPr/>
        </p:nvSpPr>
        <p:spPr>
          <a:xfrm>
            <a:off x="214282" y="2798682"/>
            <a:ext cx="2118972" cy="430887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Calibri" pitchFamily="34" charset="0"/>
              </a:rPr>
              <a:t>Переходно-скоростные полосы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  <a:latin typeface="Calibri" pitchFamily="34" charset="0"/>
              </a:rPr>
              <a:t>Д-Н-К-П км 127, 207, 219</a:t>
            </a:r>
          </a:p>
        </p:txBody>
      </p:sp>
      <p:pic>
        <p:nvPicPr>
          <p:cNvPr id="63" name="Picture 2" descr="C:\Documents and Settings\eugeneal\Рабочий стол\содержание\Первый автоматизированный пункт весового контроля на региональных дорогах Поморья.jpg">
            <a:extLst>
              <a:ext uri="{FF2B5EF4-FFF2-40B4-BE49-F238E27FC236}">
                <a16:creationId xmlns:a16="http://schemas.microsoft.com/office/drawing/2014/main" xmlns="" id="{024ABBA9-B761-4DD3-959A-95A3DDB0D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43382" y="4295535"/>
            <a:ext cx="2150422" cy="1486957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</p:pic>
      <p:cxnSp>
        <p:nvCxnSpPr>
          <p:cNvPr id="62" name="Прямая со стрелкой 61">
            <a:extLst>
              <a:ext uri="{FF2B5EF4-FFF2-40B4-BE49-F238E27FC236}">
                <a16:creationId xmlns:a16="http://schemas.microsoft.com/office/drawing/2014/main" xmlns="" id="{3BE369C6-1D85-4DB9-A8B2-183C8664AF51}"/>
              </a:ext>
            </a:extLst>
          </p:cNvPr>
          <p:cNvCxnSpPr>
            <a:cxnSpLocks/>
            <a:stCxn id="56" idx="2"/>
            <a:endCxn id="38" idx="1"/>
          </p:cNvCxnSpPr>
          <p:nvPr/>
        </p:nvCxnSpPr>
        <p:spPr>
          <a:xfrm rot="16200000" flipH="1">
            <a:off x="1362945" y="3140391"/>
            <a:ext cx="1450989" cy="1629343"/>
          </a:xfrm>
          <a:prstGeom prst="straightConnector1">
            <a:avLst/>
          </a:prstGeom>
          <a:ln w="1905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F8E7D3DF-32C2-4746-BA7B-A471F53E4755}"/>
              </a:ext>
            </a:extLst>
          </p:cNvPr>
          <p:cNvSpPr txBox="1"/>
          <p:nvPr/>
        </p:nvSpPr>
        <p:spPr>
          <a:xfrm>
            <a:off x="6742058" y="5565140"/>
            <a:ext cx="2150422" cy="600164"/>
          </a:xfrm>
          <a:prstGeom prst="rect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Calibri" pitchFamily="34" charset="0"/>
              </a:rPr>
              <a:t>Автоматизированный пункт</a:t>
            </a:r>
          </a:p>
          <a:p>
            <a:pPr algn="just"/>
            <a:r>
              <a:rPr lang="ru-RU" sz="1100" b="1" dirty="0" err="1">
                <a:solidFill>
                  <a:schemeClr val="bg1"/>
                </a:solidFill>
                <a:latin typeface="Calibri" pitchFamily="34" charset="0"/>
              </a:rPr>
              <a:t>весо</a:t>
            </a:r>
            <a:r>
              <a:rPr lang="ru-RU" sz="1100" b="1" dirty="0">
                <a:solidFill>
                  <a:schemeClr val="bg1"/>
                </a:solidFill>
                <a:latin typeface="Calibri" pitchFamily="34" charset="0"/>
              </a:rPr>
              <a:t>-габаритного контроля а/д «подъезд к </a:t>
            </a:r>
            <a:r>
              <a:rPr lang="ru-RU" sz="1100" b="1" dirty="0" err="1">
                <a:solidFill>
                  <a:schemeClr val="bg1"/>
                </a:solidFill>
                <a:latin typeface="Calibri" pitchFamily="34" charset="0"/>
              </a:rPr>
              <a:t>г.Котлас</a:t>
            </a:r>
            <a:r>
              <a:rPr lang="ru-RU" sz="1100" b="1" dirty="0">
                <a:solidFill>
                  <a:schemeClr val="bg1"/>
                </a:solidFill>
                <a:latin typeface="Calibri" pitchFamily="34" charset="0"/>
              </a:rPr>
              <a:t>» км1+100</a:t>
            </a:r>
          </a:p>
        </p:txBody>
      </p:sp>
      <p:cxnSp>
        <p:nvCxnSpPr>
          <p:cNvPr id="67" name="Прямая со стрелкой 66">
            <a:extLst>
              <a:ext uri="{FF2B5EF4-FFF2-40B4-BE49-F238E27FC236}">
                <a16:creationId xmlns:a16="http://schemas.microsoft.com/office/drawing/2014/main" xmlns="" id="{CF4BCA0B-80A3-47B0-9234-C258D40A0EDC}"/>
              </a:ext>
            </a:extLst>
          </p:cNvPr>
          <p:cNvCxnSpPr>
            <a:stCxn id="68" idx="1"/>
            <a:endCxn id="60" idx="5"/>
          </p:cNvCxnSpPr>
          <p:nvPr/>
        </p:nvCxnSpPr>
        <p:spPr>
          <a:xfrm rot="10800000">
            <a:off x="6361506" y="4786690"/>
            <a:ext cx="380552" cy="1078532"/>
          </a:xfrm>
          <a:prstGeom prst="straightConnector1">
            <a:avLst/>
          </a:prstGeom>
          <a:ln w="1905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4" descr="C:\Documents and Settings\eugeneal\Рабочий стол\фото ремонты 2017\106-110\DSCN5741 (Большой).jpg">
            <a:extLst>
              <a:ext uri="{FF2B5EF4-FFF2-40B4-BE49-F238E27FC236}">
                <a16:creationId xmlns:a16="http://schemas.microsoft.com/office/drawing/2014/main" xmlns="" id="{D1F98989-B120-4A02-92CE-205003771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79296" y="1214422"/>
            <a:ext cx="2150422" cy="1613363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045F8A0F-D9AF-4ABE-948C-D1D6B4142551}"/>
              </a:ext>
            </a:extLst>
          </p:cNvPr>
          <p:cNvSpPr txBox="1"/>
          <p:nvPr/>
        </p:nvSpPr>
        <p:spPr>
          <a:xfrm>
            <a:off x="6769478" y="2439719"/>
            <a:ext cx="2150422" cy="430887"/>
          </a:xfrm>
          <a:prstGeom prst="rect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Calibri" pitchFamily="34" charset="0"/>
              </a:rPr>
              <a:t> а/д «Усть-Вага-</a:t>
            </a:r>
            <a:r>
              <a:rPr lang="ru-RU" sz="1100" b="1" dirty="0" err="1">
                <a:solidFill>
                  <a:schemeClr val="bg1"/>
                </a:solidFill>
                <a:latin typeface="Calibri" pitchFamily="34" charset="0"/>
              </a:rPr>
              <a:t>Ядриха</a:t>
            </a:r>
            <a:r>
              <a:rPr lang="ru-RU" sz="1100" b="1" dirty="0">
                <a:solidFill>
                  <a:schemeClr val="bg1"/>
                </a:solidFill>
                <a:latin typeface="Calibri" pitchFamily="34" charset="0"/>
              </a:rPr>
              <a:t>» 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  <a:latin typeface="Calibri" pitchFamily="34" charset="0"/>
              </a:rPr>
              <a:t>км106-110, 248-265</a:t>
            </a:r>
          </a:p>
        </p:txBody>
      </p:sp>
      <p:cxnSp>
        <p:nvCxnSpPr>
          <p:cNvPr id="70" name="Прямая со стрелкой 69">
            <a:extLst>
              <a:ext uri="{FF2B5EF4-FFF2-40B4-BE49-F238E27FC236}">
                <a16:creationId xmlns:a16="http://schemas.microsoft.com/office/drawing/2014/main" xmlns="" id="{7300C8CF-3945-49E9-9C94-AFDCD5DDD378}"/>
              </a:ext>
            </a:extLst>
          </p:cNvPr>
          <p:cNvCxnSpPr>
            <a:stCxn id="72" idx="2"/>
            <a:endCxn id="5" idx="1"/>
          </p:cNvCxnSpPr>
          <p:nvPr/>
        </p:nvCxnSpPr>
        <p:spPr>
          <a:xfrm rot="5400000">
            <a:off x="5964317" y="2133944"/>
            <a:ext cx="1143710" cy="2617034"/>
          </a:xfrm>
          <a:prstGeom prst="straightConnector1">
            <a:avLst/>
          </a:prstGeom>
          <a:ln w="1905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>
            <a:extLst>
              <a:ext uri="{FF2B5EF4-FFF2-40B4-BE49-F238E27FC236}">
                <a16:creationId xmlns:a16="http://schemas.microsoft.com/office/drawing/2014/main" xmlns="" id="{EAB2AD4E-716F-426C-AAF9-FEFEE53E5FAD}"/>
              </a:ext>
            </a:extLst>
          </p:cNvPr>
          <p:cNvCxnSpPr>
            <a:stCxn id="72" idx="2"/>
            <a:endCxn id="4" idx="1"/>
          </p:cNvCxnSpPr>
          <p:nvPr/>
        </p:nvCxnSpPr>
        <p:spPr>
          <a:xfrm rot="5400000">
            <a:off x="6113786" y="2853657"/>
            <a:ext cx="1713954" cy="1747852"/>
          </a:xfrm>
          <a:prstGeom prst="straightConnector1">
            <a:avLst/>
          </a:prstGeom>
          <a:ln w="1905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4654-BDA2-4495-B6C7-BAA9683E7EC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158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000100" y="285728"/>
            <a:ext cx="6286544" cy="571504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0"/>
                </a:schemeClr>
              </a:gs>
              <a:gs pos="50000">
                <a:srgbClr val="00B0F0">
                  <a:alpha val="30000"/>
                </a:srgb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Объекты ремонта и капитального ремонта</a:t>
            </a:r>
          </a:p>
          <a:p>
            <a:pPr algn="ctr" eaLnBrk="0" hangingPunct="0"/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 мостовых сооружений в 2017 году</a:t>
            </a:r>
          </a:p>
        </p:txBody>
      </p:sp>
      <p:pic>
        <p:nvPicPr>
          <p:cNvPr id="17413" name="Picture 5" descr="C:\Users\Igornp\YandexDisk-PinIgNik\дорога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5857892"/>
            <a:ext cx="8715436" cy="561952"/>
          </a:xfrm>
          <a:prstGeom prst="rect">
            <a:avLst/>
          </a:prstGeom>
          <a:noFill/>
        </p:spPr>
      </p:pic>
      <p:pic>
        <p:nvPicPr>
          <p:cNvPr id="11" name="Picture 205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285728"/>
            <a:ext cx="150019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C:\Users\Igornp\YandexDisk-PinIgNik\герб област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1" y="214292"/>
            <a:ext cx="642942" cy="718340"/>
          </a:xfrm>
          <a:prstGeom prst="rect">
            <a:avLst/>
          </a:prstGeom>
          <a:noFill/>
        </p:spPr>
      </p:pic>
      <p:pic>
        <p:nvPicPr>
          <p:cNvPr id="7" name="Picture 56" descr="C:\Documents and Settings\eugenegp\Рабочий стол\Кудинов\Карта зелёные дороги.jpg">
            <a:extLst>
              <a:ext uri="{FF2B5EF4-FFF2-40B4-BE49-F238E27FC236}">
                <a16:creationId xmlns:a16="http://schemas.microsoft.com/office/drawing/2014/main" xmlns="" id="{F431DE71-F8F5-404B-BAB4-2ED7BB686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736" y="910414"/>
            <a:ext cx="6142528" cy="4893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2EF43030-D126-4120-8FDC-B09DAD114CE7}"/>
              </a:ext>
            </a:extLst>
          </p:cNvPr>
          <p:cNvSpPr/>
          <p:nvPr/>
        </p:nvSpPr>
        <p:spPr>
          <a:xfrm>
            <a:off x="4498975" y="1917402"/>
            <a:ext cx="73025" cy="7143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8986BAF6-6305-418D-B7B9-1D436647538F}"/>
              </a:ext>
            </a:extLst>
          </p:cNvPr>
          <p:cNvSpPr/>
          <p:nvPr/>
        </p:nvSpPr>
        <p:spPr>
          <a:xfrm>
            <a:off x="4931023" y="2276872"/>
            <a:ext cx="73025" cy="7143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9FCBA113-2F4D-4410-B3A1-AB2414B35248}"/>
              </a:ext>
            </a:extLst>
          </p:cNvPr>
          <p:cNvSpPr/>
          <p:nvPr/>
        </p:nvSpPr>
        <p:spPr>
          <a:xfrm>
            <a:off x="2771800" y="2349450"/>
            <a:ext cx="73025" cy="7143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9520B0C2-6D0B-4EA6-BE0C-DCED13EFB61B}"/>
              </a:ext>
            </a:extLst>
          </p:cNvPr>
          <p:cNvSpPr/>
          <p:nvPr/>
        </p:nvSpPr>
        <p:spPr>
          <a:xfrm>
            <a:off x="2699792" y="4221658"/>
            <a:ext cx="73025" cy="7143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92A3A355-EA8D-4DE9-A5B0-F3E5627D8E6D}"/>
              </a:ext>
            </a:extLst>
          </p:cNvPr>
          <p:cNvSpPr/>
          <p:nvPr/>
        </p:nvSpPr>
        <p:spPr>
          <a:xfrm>
            <a:off x="2986807" y="5157192"/>
            <a:ext cx="73025" cy="7143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D51D21DC-406F-44D0-A313-30C2C851BD07}"/>
              </a:ext>
            </a:extLst>
          </p:cNvPr>
          <p:cNvSpPr/>
          <p:nvPr/>
        </p:nvSpPr>
        <p:spPr>
          <a:xfrm>
            <a:off x="3778895" y="4221088"/>
            <a:ext cx="73025" cy="7143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B5AFBB9C-2164-407D-AEE3-70712A80EC5E}"/>
              </a:ext>
            </a:extLst>
          </p:cNvPr>
          <p:cNvSpPr/>
          <p:nvPr/>
        </p:nvSpPr>
        <p:spPr>
          <a:xfrm>
            <a:off x="5003031" y="4869160"/>
            <a:ext cx="73025" cy="7143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xmlns="" id="{A68C39B9-2748-4A03-81BB-8640CA7BC0BF}"/>
              </a:ext>
            </a:extLst>
          </p:cNvPr>
          <p:cNvSpPr/>
          <p:nvPr/>
        </p:nvSpPr>
        <p:spPr>
          <a:xfrm>
            <a:off x="4354959" y="4005634"/>
            <a:ext cx="73025" cy="7143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98994516-4CBE-4EC1-9487-3E6903453E8A}"/>
              </a:ext>
            </a:extLst>
          </p:cNvPr>
          <p:cNvSpPr/>
          <p:nvPr/>
        </p:nvSpPr>
        <p:spPr>
          <a:xfrm>
            <a:off x="4139952" y="4941738"/>
            <a:ext cx="73025" cy="7143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D5D3926E-C3A5-4956-A24C-9898F50FEDB6}"/>
              </a:ext>
            </a:extLst>
          </p:cNvPr>
          <p:cNvSpPr/>
          <p:nvPr/>
        </p:nvSpPr>
        <p:spPr>
          <a:xfrm>
            <a:off x="3707904" y="5229770"/>
            <a:ext cx="73025" cy="7143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E90383F3-342A-4171-A8AC-81450E175833}"/>
              </a:ext>
            </a:extLst>
          </p:cNvPr>
          <p:cNvSpPr/>
          <p:nvPr/>
        </p:nvSpPr>
        <p:spPr>
          <a:xfrm>
            <a:off x="3922911" y="5229770"/>
            <a:ext cx="73025" cy="7143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9457B18C-0667-4A27-92E5-0A4515020D57}"/>
              </a:ext>
            </a:extLst>
          </p:cNvPr>
          <p:cNvSpPr/>
          <p:nvPr/>
        </p:nvSpPr>
        <p:spPr>
          <a:xfrm>
            <a:off x="6083151" y="4365104"/>
            <a:ext cx="73025" cy="7143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8AD51BAE-4A4D-4545-80CD-E24BE3F47C2C}"/>
              </a:ext>
            </a:extLst>
          </p:cNvPr>
          <p:cNvSpPr/>
          <p:nvPr/>
        </p:nvSpPr>
        <p:spPr>
          <a:xfrm>
            <a:off x="6300192" y="4581698"/>
            <a:ext cx="73025" cy="7143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1147BFDD-5DAD-44A9-8153-152C9C75D27E}"/>
              </a:ext>
            </a:extLst>
          </p:cNvPr>
          <p:cNvSpPr/>
          <p:nvPr/>
        </p:nvSpPr>
        <p:spPr>
          <a:xfrm>
            <a:off x="6371183" y="4581698"/>
            <a:ext cx="73025" cy="7143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99AE359E-9141-4B8C-B0AA-D80E0E624B8D}"/>
              </a:ext>
            </a:extLst>
          </p:cNvPr>
          <p:cNvSpPr/>
          <p:nvPr/>
        </p:nvSpPr>
        <p:spPr>
          <a:xfrm>
            <a:off x="6443191" y="4581698"/>
            <a:ext cx="73025" cy="7143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Облачко с текстом: прямоугольное 1">
            <a:extLst>
              <a:ext uri="{FF2B5EF4-FFF2-40B4-BE49-F238E27FC236}">
                <a16:creationId xmlns:a16="http://schemas.microsoft.com/office/drawing/2014/main" xmlns="" id="{CA8C5177-7C17-4486-9426-911D906A84C7}"/>
              </a:ext>
            </a:extLst>
          </p:cNvPr>
          <p:cNvSpPr/>
          <p:nvPr/>
        </p:nvSpPr>
        <p:spPr>
          <a:xfrm rot="16200000">
            <a:off x="2897231" y="640429"/>
            <a:ext cx="884602" cy="1423492"/>
          </a:xfrm>
          <a:prstGeom prst="wedgeRectCallout">
            <a:avLst>
              <a:gd name="adj1" fmla="val -116818"/>
              <a:gd name="adj2" fmla="val -36343"/>
            </a:avLst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блачко с текстом: прямоугольное 24">
            <a:extLst>
              <a:ext uri="{FF2B5EF4-FFF2-40B4-BE49-F238E27FC236}">
                <a16:creationId xmlns:a16="http://schemas.microsoft.com/office/drawing/2014/main" xmlns="" id="{A65BE7AC-A01D-4305-B472-DACB61247250}"/>
              </a:ext>
            </a:extLst>
          </p:cNvPr>
          <p:cNvSpPr/>
          <p:nvPr/>
        </p:nvSpPr>
        <p:spPr>
          <a:xfrm rot="16200000">
            <a:off x="728553" y="1042662"/>
            <a:ext cx="940528" cy="1436715"/>
          </a:xfrm>
          <a:prstGeom prst="wedgeRectCallout">
            <a:avLst>
              <a:gd name="adj1" fmla="val -262207"/>
              <a:gd name="adj2" fmla="val 181412"/>
            </a:avLst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блачко с текстом: прямоугольное 25">
            <a:extLst>
              <a:ext uri="{FF2B5EF4-FFF2-40B4-BE49-F238E27FC236}">
                <a16:creationId xmlns:a16="http://schemas.microsoft.com/office/drawing/2014/main" xmlns="" id="{5D5B98E2-E3BC-42D8-AC87-B5925BA614B3}"/>
              </a:ext>
            </a:extLst>
          </p:cNvPr>
          <p:cNvSpPr/>
          <p:nvPr/>
        </p:nvSpPr>
        <p:spPr>
          <a:xfrm rot="16200000">
            <a:off x="517405" y="2325946"/>
            <a:ext cx="930980" cy="1436718"/>
          </a:xfrm>
          <a:prstGeom prst="wedgeRectCallout">
            <a:avLst>
              <a:gd name="adj1" fmla="val -128482"/>
              <a:gd name="adj2" fmla="val 117963"/>
            </a:avLst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блачко с текстом: прямоугольное 26">
            <a:extLst>
              <a:ext uri="{FF2B5EF4-FFF2-40B4-BE49-F238E27FC236}">
                <a16:creationId xmlns:a16="http://schemas.microsoft.com/office/drawing/2014/main" xmlns="" id="{372D9BE7-3B34-423E-9245-3568DEADEA02}"/>
              </a:ext>
            </a:extLst>
          </p:cNvPr>
          <p:cNvSpPr/>
          <p:nvPr/>
        </p:nvSpPr>
        <p:spPr>
          <a:xfrm rot="16200000">
            <a:off x="506016" y="3547559"/>
            <a:ext cx="940528" cy="1423492"/>
          </a:xfrm>
          <a:prstGeom prst="wedgeRectCallout">
            <a:avLst>
              <a:gd name="adj1" fmla="val -103008"/>
              <a:gd name="adj2" fmla="val 195313"/>
            </a:avLst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блачко с текстом: прямоугольное 28">
            <a:extLst>
              <a:ext uri="{FF2B5EF4-FFF2-40B4-BE49-F238E27FC236}">
                <a16:creationId xmlns:a16="http://schemas.microsoft.com/office/drawing/2014/main" xmlns="" id="{48C66463-8D0C-4661-A5BB-E7C0E0C54F2F}"/>
              </a:ext>
            </a:extLst>
          </p:cNvPr>
          <p:cNvSpPr/>
          <p:nvPr/>
        </p:nvSpPr>
        <p:spPr>
          <a:xfrm rot="16200000">
            <a:off x="5499195" y="635612"/>
            <a:ext cx="846701" cy="1404945"/>
          </a:xfrm>
          <a:prstGeom prst="wedgeRectCallout">
            <a:avLst>
              <a:gd name="adj1" fmla="val -71081"/>
              <a:gd name="adj2" fmla="val -95139"/>
            </a:avLst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блачко с текстом: прямоугольное 29">
            <a:extLst>
              <a:ext uri="{FF2B5EF4-FFF2-40B4-BE49-F238E27FC236}">
                <a16:creationId xmlns:a16="http://schemas.microsoft.com/office/drawing/2014/main" xmlns="" id="{AC9C41B1-7D65-4057-884B-03AAF0D27812}"/>
              </a:ext>
            </a:extLst>
          </p:cNvPr>
          <p:cNvSpPr/>
          <p:nvPr/>
        </p:nvSpPr>
        <p:spPr>
          <a:xfrm rot="16200000">
            <a:off x="7566650" y="1104135"/>
            <a:ext cx="940528" cy="1404945"/>
          </a:xfrm>
          <a:prstGeom prst="wedgeRectCallout">
            <a:avLst>
              <a:gd name="adj1" fmla="val -53423"/>
              <a:gd name="adj2" fmla="val -215989"/>
            </a:avLst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блачко с текстом: прямоугольное 31">
            <a:extLst>
              <a:ext uri="{FF2B5EF4-FFF2-40B4-BE49-F238E27FC236}">
                <a16:creationId xmlns:a16="http://schemas.microsoft.com/office/drawing/2014/main" xmlns="" id="{3A4ADC60-6846-4C51-BE5A-9C7EFB5E26BD}"/>
              </a:ext>
            </a:extLst>
          </p:cNvPr>
          <p:cNvSpPr/>
          <p:nvPr/>
        </p:nvSpPr>
        <p:spPr>
          <a:xfrm rot="16200000">
            <a:off x="7637917" y="2573058"/>
            <a:ext cx="940528" cy="1404945"/>
          </a:xfrm>
          <a:prstGeom prst="wedgeRectCallout">
            <a:avLst>
              <a:gd name="adj1" fmla="val -116240"/>
              <a:gd name="adj2" fmla="val -136845"/>
            </a:avLst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блачко с текстом: прямоугольное 32">
            <a:extLst>
              <a:ext uri="{FF2B5EF4-FFF2-40B4-BE49-F238E27FC236}">
                <a16:creationId xmlns:a16="http://schemas.microsoft.com/office/drawing/2014/main" xmlns="" id="{A831696A-DC0D-4447-BD7E-457CDFFBB4C6}"/>
              </a:ext>
            </a:extLst>
          </p:cNvPr>
          <p:cNvSpPr/>
          <p:nvPr/>
        </p:nvSpPr>
        <p:spPr>
          <a:xfrm rot="16200000">
            <a:off x="7323270" y="4164904"/>
            <a:ext cx="1301427" cy="1404945"/>
          </a:xfrm>
          <a:prstGeom prst="wedgeRectCallout">
            <a:avLst>
              <a:gd name="adj1" fmla="val 18406"/>
              <a:gd name="adj2" fmla="val -107767"/>
            </a:avLst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блачко с текстом: прямоугольное 33">
            <a:extLst>
              <a:ext uri="{FF2B5EF4-FFF2-40B4-BE49-F238E27FC236}">
                <a16:creationId xmlns:a16="http://schemas.microsoft.com/office/drawing/2014/main" xmlns="" id="{BA207CDB-FAB3-4418-B698-BDFB636B2422}"/>
              </a:ext>
            </a:extLst>
          </p:cNvPr>
          <p:cNvSpPr/>
          <p:nvPr/>
        </p:nvSpPr>
        <p:spPr>
          <a:xfrm rot="16200000">
            <a:off x="5893036" y="4797954"/>
            <a:ext cx="940528" cy="1404945"/>
          </a:xfrm>
          <a:prstGeom prst="wedgeRectCallout">
            <a:avLst>
              <a:gd name="adj1" fmla="val 62414"/>
              <a:gd name="adj2" fmla="val -92224"/>
            </a:avLst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блачко с текстом: прямоугольное 34">
            <a:extLst>
              <a:ext uri="{FF2B5EF4-FFF2-40B4-BE49-F238E27FC236}">
                <a16:creationId xmlns:a16="http://schemas.microsoft.com/office/drawing/2014/main" xmlns="" id="{A11A2BA6-FD54-40EA-B0DA-5463D549F17D}"/>
              </a:ext>
            </a:extLst>
          </p:cNvPr>
          <p:cNvSpPr/>
          <p:nvPr/>
        </p:nvSpPr>
        <p:spPr>
          <a:xfrm rot="16200000">
            <a:off x="4320138" y="5178115"/>
            <a:ext cx="940528" cy="1404945"/>
          </a:xfrm>
          <a:prstGeom prst="wedgeRectCallout">
            <a:avLst>
              <a:gd name="adj1" fmla="val 92887"/>
              <a:gd name="adj2" fmla="val -42682"/>
            </a:avLst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блачко с текстом: прямоугольное 35">
            <a:extLst>
              <a:ext uri="{FF2B5EF4-FFF2-40B4-BE49-F238E27FC236}">
                <a16:creationId xmlns:a16="http://schemas.microsoft.com/office/drawing/2014/main" xmlns="" id="{50FCB851-9441-4E3F-BDDF-FDE571C1C906}"/>
              </a:ext>
            </a:extLst>
          </p:cNvPr>
          <p:cNvSpPr/>
          <p:nvPr/>
        </p:nvSpPr>
        <p:spPr>
          <a:xfrm rot="16200000">
            <a:off x="2389095" y="5202432"/>
            <a:ext cx="940528" cy="1404945"/>
          </a:xfrm>
          <a:prstGeom prst="wedgeRectCallout">
            <a:avLst>
              <a:gd name="adj1" fmla="val 66767"/>
              <a:gd name="adj2" fmla="val 79715"/>
            </a:avLst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Picture 3" descr="C:\Documents and Settings\eugeneal\Рабочий стол\Ледь 3.JPG">
            <a:extLst>
              <a:ext uri="{FF2B5EF4-FFF2-40B4-BE49-F238E27FC236}">
                <a16:creationId xmlns:a16="http://schemas.microsoft.com/office/drawing/2014/main" xmlns="" id="{18342655-FE1A-4EA1-A1FD-338817464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2649258"/>
            <a:ext cx="1402304" cy="897088"/>
          </a:xfrm>
          <a:prstGeom prst="rect">
            <a:avLst/>
          </a:prstGeom>
          <a:noFill/>
        </p:spPr>
      </p:pic>
      <p:sp>
        <p:nvSpPr>
          <p:cNvPr id="31" name="Облачко с текстом: прямоугольное 30">
            <a:extLst>
              <a:ext uri="{FF2B5EF4-FFF2-40B4-BE49-F238E27FC236}">
                <a16:creationId xmlns:a16="http://schemas.microsoft.com/office/drawing/2014/main" xmlns="" id="{56FB270C-C73E-479A-BFEC-943B364B6009}"/>
              </a:ext>
            </a:extLst>
          </p:cNvPr>
          <p:cNvSpPr/>
          <p:nvPr/>
        </p:nvSpPr>
        <p:spPr>
          <a:xfrm rot="16200000">
            <a:off x="5452281" y="2400279"/>
            <a:ext cx="940528" cy="1404945"/>
          </a:xfrm>
          <a:prstGeom prst="wedgeRectCallout">
            <a:avLst>
              <a:gd name="adj1" fmla="val -97203"/>
              <a:gd name="adj2" fmla="val -106795"/>
            </a:avLst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37E7CC3A-8F34-4A8B-A2F8-9AE0C9162328}"/>
              </a:ext>
            </a:extLst>
          </p:cNvPr>
          <p:cNvSpPr txBox="1"/>
          <p:nvPr/>
        </p:nvSpPr>
        <p:spPr>
          <a:xfrm>
            <a:off x="5220073" y="3326795"/>
            <a:ext cx="1402304" cy="246221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мост ч/р Ледь</a:t>
            </a:r>
          </a:p>
        </p:txBody>
      </p:sp>
      <p:sp>
        <p:nvSpPr>
          <p:cNvPr id="28" name="Облачко с текстом: прямоугольное 27">
            <a:extLst>
              <a:ext uri="{FF2B5EF4-FFF2-40B4-BE49-F238E27FC236}">
                <a16:creationId xmlns:a16="http://schemas.microsoft.com/office/drawing/2014/main" xmlns="" id="{DBCB9D38-A99C-43EE-8FCB-CE612EF476E7}"/>
              </a:ext>
            </a:extLst>
          </p:cNvPr>
          <p:cNvSpPr/>
          <p:nvPr/>
        </p:nvSpPr>
        <p:spPr>
          <a:xfrm rot="16200000">
            <a:off x="728487" y="4754075"/>
            <a:ext cx="940528" cy="1417906"/>
          </a:xfrm>
          <a:prstGeom prst="wedgeRectCallout">
            <a:avLst>
              <a:gd name="adj1" fmla="val 30491"/>
              <a:gd name="adj2" fmla="val 130229"/>
            </a:avLst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0FF17C48-4CFE-4ADD-8023-1B654B4BA770}"/>
              </a:ext>
            </a:extLst>
          </p:cNvPr>
          <p:cNvSpPr txBox="1"/>
          <p:nvPr/>
        </p:nvSpPr>
        <p:spPr>
          <a:xfrm>
            <a:off x="489798" y="5703059"/>
            <a:ext cx="1423494" cy="246221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мост ч/р </a:t>
            </a:r>
            <a:r>
              <a:rPr lang="ru-RU" sz="1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Петеньга</a:t>
            </a:r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7C59A63C-8127-46FA-A1C3-AB65FC05A9BE}"/>
              </a:ext>
            </a:extLst>
          </p:cNvPr>
          <p:cNvSpPr txBox="1"/>
          <p:nvPr/>
        </p:nvSpPr>
        <p:spPr>
          <a:xfrm>
            <a:off x="268186" y="4478923"/>
            <a:ext cx="1423494" cy="246221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мост ч/р Бобровка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EC65D690-2FA2-4C68-9796-467E8C3B44DD}"/>
              </a:ext>
            </a:extLst>
          </p:cNvPr>
          <p:cNvSpPr txBox="1"/>
          <p:nvPr/>
        </p:nvSpPr>
        <p:spPr>
          <a:xfrm>
            <a:off x="268186" y="3254787"/>
            <a:ext cx="1423494" cy="246221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мост ч/р </a:t>
            </a:r>
            <a:r>
              <a:rPr lang="ru-RU" sz="1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Почозеро</a:t>
            </a:r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2D7F1A3C-EC62-4C0E-B8FF-5F79A19FF0E0}"/>
              </a:ext>
            </a:extLst>
          </p:cNvPr>
          <p:cNvSpPr txBox="1"/>
          <p:nvPr/>
        </p:nvSpPr>
        <p:spPr>
          <a:xfrm>
            <a:off x="484210" y="1988840"/>
            <a:ext cx="1423494" cy="246221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мост ч/р </a:t>
            </a:r>
            <a:r>
              <a:rPr lang="ru-RU" sz="1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Лепша</a:t>
            </a:r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36E50F61-2D2E-4987-83D8-B54A2BD9EF5A}"/>
              </a:ext>
            </a:extLst>
          </p:cNvPr>
          <p:cNvSpPr txBox="1"/>
          <p:nvPr/>
        </p:nvSpPr>
        <p:spPr>
          <a:xfrm>
            <a:off x="2140394" y="6135107"/>
            <a:ext cx="1423494" cy="246221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мост ч/р </a:t>
            </a:r>
            <a:r>
              <a:rPr lang="ru-RU" sz="1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Тавреньга</a:t>
            </a:r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75CB390B-EC9C-4C51-8A68-CEE7B0D1692B}"/>
              </a:ext>
            </a:extLst>
          </p:cNvPr>
          <p:cNvSpPr txBox="1"/>
          <p:nvPr/>
        </p:nvSpPr>
        <p:spPr>
          <a:xfrm>
            <a:off x="4084610" y="6135107"/>
            <a:ext cx="1423494" cy="246221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мост ч/р </a:t>
            </a:r>
            <a:r>
              <a:rPr lang="ru-RU" sz="1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Шоноша</a:t>
            </a:r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39FB9F7F-51D0-4ACF-B405-6212D5607DDB}"/>
              </a:ext>
            </a:extLst>
          </p:cNvPr>
          <p:cNvSpPr txBox="1"/>
          <p:nvPr/>
        </p:nvSpPr>
        <p:spPr>
          <a:xfrm>
            <a:off x="5661166" y="5733256"/>
            <a:ext cx="1423494" cy="246221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мост ч/р Ручей (арка)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E39F6B0B-1E08-4715-A96E-02945E39CFBD}"/>
              </a:ext>
            </a:extLst>
          </p:cNvPr>
          <p:cNvSpPr txBox="1"/>
          <p:nvPr/>
        </p:nvSpPr>
        <p:spPr>
          <a:xfrm>
            <a:off x="2627784" y="1556792"/>
            <a:ext cx="1423494" cy="246221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Труба ч/р суходол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2408D140-A330-4A9F-A626-9CB23942376E}"/>
              </a:ext>
            </a:extLst>
          </p:cNvPr>
          <p:cNvSpPr txBox="1"/>
          <p:nvPr/>
        </p:nvSpPr>
        <p:spPr>
          <a:xfrm>
            <a:off x="5214357" y="1524690"/>
            <a:ext cx="1423494" cy="246221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мост ч/р Сотка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88A92DD4-9E71-4AA4-BDAD-7BA1AEFBAD5F}"/>
              </a:ext>
            </a:extLst>
          </p:cNvPr>
          <p:cNvSpPr txBox="1"/>
          <p:nvPr/>
        </p:nvSpPr>
        <p:spPr>
          <a:xfrm>
            <a:off x="7324970" y="2030651"/>
            <a:ext cx="1423494" cy="246221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мост ч/р </a:t>
            </a:r>
            <a:r>
              <a:rPr lang="ru-RU" sz="1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Кочуша</a:t>
            </a:r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8C336A52-F892-4D33-9604-75C96FF63D45}"/>
              </a:ext>
            </a:extLst>
          </p:cNvPr>
          <p:cNvSpPr txBox="1"/>
          <p:nvPr/>
        </p:nvSpPr>
        <p:spPr>
          <a:xfrm>
            <a:off x="7396978" y="3501008"/>
            <a:ext cx="1423494" cy="246221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мост ч/р </a:t>
            </a:r>
            <a:r>
              <a:rPr lang="ru-RU" sz="1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Якшаковка</a:t>
            </a:r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43C6801B-E1E2-41EC-9C29-21F365A45C35}"/>
              </a:ext>
            </a:extLst>
          </p:cNvPr>
          <p:cNvSpPr txBox="1"/>
          <p:nvPr/>
        </p:nvSpPr>
        <p:spPr>
          <a:xfrm>
            <a:off x="7252962" y="5117122"/>
            <a:ext cx="1423494" cy="400110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мосты ч/р </a:t>
            </a:r>
            <a:r>
              <a:rPr lang="ru-RU" sz="1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Нюба</a:t>
            </a:r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</a:t>
            </a:r>
          </a:p>
          <a:p>
            <a:pPr algn="ctr"/>
            <a:r>
              <a:rPr lang="ru-RU" sz="1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Язинец</a:t>
            </a:r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Икса</a:t>
            </a:r>
          </a:p>
        </p:txBody>
      </p:sp>
      <p:pic>
        <p:nvPicPr>
          <p:cNvPr id="1026" name="Picture 2" descr="\\LOBANOVEA\dostup\мосты ремонта 2017\лепша.JPG"/>
          <p:cNvPicPr>
            <a:picLocks noChangeAspect="1" noChangeArrowheads="1"/>
          </p:cNvPicPr>
          <p:nvPr/>
        </p:nvPicPr>
        <p:blipFill>
          <a:blip r:embed="rId7" cstate="print"/>
          <a:srcRect t="12746" b="14347"/>
          <a:stretch>
            <a:fillRect/>
          </a:stretch>
        </p:blipFill>
        <p:spPr bwMode="auto">
          <a:xfrm>
            <a:off x="492633" y="1301100"/>
            <a:ext cx="1414907" cy="687720"/>
          </a:xfrm>
          <a:prstGeom prst="rect">
            <a:avLst/>
          </a:prstGeom>
          <a:noFill/>
        </p:spPr>
      </p:pic>
      <p:pic>
        <p:nvPicPr>
          <p:cNvPr id="1027" name="Picture 3" descr="\\LOBANOVEA\dostup\мосты ремонта 2017\труба суходол.jpg"/>
          <p:cNvPicPr>
            <a:picLocks noChangeAspect="1" noChangeArrowheads="1"/>
          </p:cNvPicPr>
          <p:nvPr/>
        </p:nvPicPr>
        <p:blipFill>
          <a:blip r:embed="rId8" cstate="print"/>
          <a:srcRect l="10778" t="22298" r="7334" b="27778"/>
          <a:stretch>
            <a:fillRect/>
          </a:stretch>
        </p:blipFill>
        <p:spPr bwMode="auto">
          <a:xfrm>
            <a:off x="2638425" y="925830"/>
            <a:ext cx="1403985" cy="641972"/>
          </a:xfrm>
          <a:prstGeom prst="rect">
            <a:avLst/>
          </a:prstGeom>
          <a:noFill/>
        </p:spPr>
      </p:pic>
      <p:pic>
        <p:nvPicPr>
          <p:cNvPr id="1028" name="Picture 4" descr="\\LOBANOVEA\dostup\мосты ремонта 2017\М.Сотка.JPG"/>
          <p:cNvPicPr>
            <a:picLocks noChangeAspect="1" noChangeArrowheads="1"/>
          </p:cNvPicPr>
          <p:nvPr/>
        </p:nvPicPr>
        <p:blipFill>
          <a:blip r:embed="rId9" cstate="print"/>
          <a:srcRect l="1536" b="42598"/>
          <a:stretch>
            <a:fillRect/>
          </a:stretch>
        </p:blipFill>
        <p:spPr bwMode="auto">
          <a:xfrm>
            <a:off x="5233035" y="928670"/>
            <a:ext cx="1383363" cy="604855"/>
          </a:xfrm>
          <a:prstGeom prst="rect">
            <a:avLst/>
          </a:prstGeom>
          <a:noFill/>
        </p:spPr>
      </p:pic>
      <p:pic>
        <p:nvPicPr>
          <p:cNvPr id="1029" name="Picture 5" descr="\\LOBANOVEA\dostup\мосты ремонта 2017\кочуша.jpg"/>
          <p:cNvPicPr>
            <a:picLocks noChangeAspect="1" noChangeArrowheads="1"/>
          </p:cNvPicPr>
          <p:nvPr/>
        </p:nvPicPr>
        <p:blipFill>
          <a:blip r:embed="rId10" cstate="print"/>
          <a:srcRect l="23942" t="27362" r="9706" b="28796"/>
          <a:stretch>
            <a:fillRect/>
          </a:stretch>
        </p:blipFill>
        <p:spPr bwMode="auto">
          <a:xfrm>
            <a:off x="7344747" y="1347773"/>
            <a:ext cx="1385868" cy="686767"/>
          </a:xfrm>
          <a:prstGeom prst="rect">
            <a:avLst/>
          </a:prstGeom>
          <a:noFill/>
        </p:spPr>
      </p:pic>
      <p:pic>
        <p:nvPicPr>
          <p:cNvPr id="1030" name="Picture 6" descr="\\LOBANOVEA\dostup\мосты ремонта 2017\почозеро.jpg"/>
          <p:cNvPicPr>
            <a:picLocks noChangeAspect="1" noChangeArrowheads="1"/>
          </p:cNvPicPr>
          <p:nvPr/>
        </p:nvPicPr>
        <p:blipFill>
          <a:blip r:embed="rId11" cstate="print"/>
          <a:srcRect b="17116"/>
          <a:stretch>
            <a:fillRect/>
          </a:stretch>
        </p:blipFill>
        <p:spPr bwMode="auto">
          <a:xfrm>
            <a:off x="273020" y="2589524"/>
            <a:ext cx="1424669" cy="664216"/>
          </a:xfrm>
          <a:prstGeom prst="rect">
            <a:avLst/>
          </a:prstGeom>
          <a:noFill/>
        </p:spPr>
      </p:pic>
      <p:pic>
        <p:nvPicPr>
          <p:cNvPr id="1031" name="Picture 7" descr="\\LOBANOVEA\dostup\мосты ремонта 2017\бобровка.JPG"/>
          <p:cNvPicPr>
            <a:picLocks noChangeAspect="1" noChangeArrowheads="1"/>
          </p:cNvPicPr>
          <p:nvPr/>
        </p:nvPicPr>
        <p:blipFill>
          <a:blip r:embed="rId12" cstate="print"/>
          <a:srcRect l="-133" t="10181" r="169" b="23182"/>
          <a:stretch>
            <a:fillRect/>
          </a:stretch>
        </p:blipFill>
        <p:spPr bwMode="auto">
          <a:xfrm>
            <a:off x="274320" y="3798570"/>
            <a:ext cx="1403964" cy="702000"/>
          </a:xfrm>
          <a:prstGeom prst="rect">
            <a:avLst/>
          </a:prstGeom>
          <a:noFill/>
        </p:spPr>
      </p:pic>
      <p:pic>
        <p:nvPicPr>
          <p:cNvPr id="1032" name="Picture 8" descr="\\LOBANOVEA\dostup\мосты ремонта 2017\тавреньга.jpg"/>
          <p:cNvPicPr>
            <a:picLocks noChangeAspect="1" noChangeArrowheads="1"/>
          </p:cNvPicPr>
          <p:nvPr/>
        </p:nvPicPr>
        <p:blipFill>
          <a:blip r:embed="rId13" cstate="print"/>
          <a:srcRect l="2248" t="15153" r="1673" b="20705"/>
          <a:stretch>
            <a:fillRect/>
          </a:stretch>
        </p:blipFill>
        <p:spPr bwMode="auto">
          <a:xfrm>
            <a:off x="2169795" y="5450205"/>
            <a:ext cx="1384935" cy="693420"/>
          </a:xfrm>
          <a:prstGeom prst="rect">
            <a:avLst/>
          </a:prstGeom>
          <a:noFill/>
        </p:spPr>
      </p:pic>
      <p:pic>
        <p:nvPicPr>
          <p:cNvPr id="1033" name="Picture 9" descr="\\LOBANOVEA\dostup\мосты ремонта 2017\шоноша.JPG"/>
          <p:cNvPicPr>
            <a:picLocks noChangeAspect="1" noChangeArrowheads="1"/>
          </p:cNvPicPr>
          <p:nvPr/>
        </p:nvPicPr>
        <p:blipFill>
          <a:blip r:embed="rId14" cstate="print"/>
          <a:srcRect l="1280" t="13321" r="10354" b="17823"/>
          <a:stretch>
            <a:fillRect/>
          </a:stretch>
        </p:blipFill>
        <p:spPr bwMode="auto">
          <a:xfrm>
            <a:off x="4099560" y="5420360"/>
            <a:ext cx="1381760" cy="718820"/>
          </a:xfrm>
          <a:prstGeom prst="rect">
            <a:avLst/>
          </a:prstGeom>
          <a:noFill/>
        </p:spPr>
      </p:pic>
      <p:pic>
        <p:nvPicPr>
          <p:cNvPr id="1034" name="Picture 10" descr="\\LOBANOVEA\dostup\мосты ремонта 2017\арка шангалы.jpg"/>
          <p:cNvPicPr>
            <a:picLocks noChangeAspect="1" noChangeArrowheads="1"/>
          </p:cNvPicPr>
          <p:nvPr/>
        </p:nvPicPr>
        <p:blipFill>
          <a:blip r:embed="rId15" cstate="print"/>
          <a:srcRect t="6059" r="445"/>
          <a:stretch>
            <a:fillRect/>
          </a:stretch>
        </p:blipFill>
        <p:spPr bwMode="auto">
          <a:xfrm>
            <a:off x="5673098" y="5044440"/>
            <a:ext cx="1390642" cy="738204"/>
          </a:xfrm>
          <a:prstGeom prst="rect">
            <a:avLst/>
          </a:prstGeom>
          <a:noFill/>
        </p:spPr>
      </p:pic>
      <p:pic>
        <p:nvPicPr>
          <p:cNvPr id="1035" name="Picture 11" descr="\\LOBANOVEA\dostup\мосты ремонта 2017\Нюба.JPG"/>
          <p:cNvPicPr>
            <a:picLocks noChangeAspect="1" noChangeArrowheads="1"/>
          </p:cNvPicPr>
          <p:nvPr/>
        </p:nvPicPr>
        <p:blipFill>
          <a:blip r:embed="rId16" cstate="print"/>
          <a:srcRect t="9039" b="4442"/>
          <a:stretch>
            <a:fillRect/>
          </a:stretch>
        </p:blipFill>
        <p:spPr bwMode="auto">
          <a:xfrm>
            <a:off x="7284104" y="4226560"/>
            <a:ext cx="1381739" cy="896620"/>
          </a:xfrm>
          <a:prstGeom prst="rect">
            <a:avLst/>
          </a:prstGeom>
          <a:noFill/>
        </p:spPr>
      </p:pic>
      <p:pic>
        <p:nvPicPr>
          <p:cNvPr id="1036" name="Picture 12" descr="\\LOBANOVEA\dostup\мосты ремонта 2017\якшаковка.jpg"/>
          <p:cNvPicPr>
            <a:picLocks noChangeAspect="1" noChangeArrowheads="1"/>
          </p:cNvPicPr>
          <p:nvPr/>
        </p:nvPicPr>
        <p:blipFill>
          <a:blip r:embed="rId17" cstate="print"/>
          <a:srcRect r="19090" b="28148"/>
          <a:stretch>
            <a:fillRect/>
          </a:stretch>
        </p:blipFill>
        <p:spPr bwMode="auto">
          <a:xfrm>
            <a:off x="7420578" y="2816856"/>
            <a:ext cx="1377982" cy="688344"/>
          </a:xfrm>
          <a:prstGeom prst="rect">
            <a:avLst/>
          </a:prstGeom>
          <a:noFill/>
        </p:spPr>
      </p:pic>
      <p:pic>
        <p:nvPicPr>
          <p:cNvPr id="3" name="Picture 2" descr="\\LOBANOVEA\dostup\мосты ремонта 2017\петеньга.JPG"/>
          <p:cNvPicPr>
            <a:picLocks noChangeAspect="1" noChangeArrowheads="1"/>
          </p:cNvPicPr>
          <p:nvPr/>
        </p:nvPicPr>
        <p:blipFill>
          <a:blip r:embed="rId18" cstate="print"/>
          <a:srcRect b="32997"/>
          <a:stretch>
            <a:fillRect/>
          </a:stretch>
        </p:blipFill>
        <p:spPr bwMode="auto">
          <a:xfrm>
            <a:off x="500034" y="5000636"/>
            <a:ext cx="1395822" cy="701664"/>
          </a:xfrm>
          <a:prstGeom prst="rect">
            <a:avLst/>
          </a:prstGeom>
          <a:noFill/>
        </p:spPr>
      </p:pic>
      <p:sp>
        <p:nvSpPr>
          <p:cNvPr id="62" name="Номер слайда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4654-BDA2-4495-B6C7-BAA9683E7EC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25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3450</TotalTime>
  <Words>685</Words>
  <Application>Microsoft Office PowerPoint</Application>
  <PresentationFormat>Экран (4:3)</PresentationFormat>
  <Paragraphs>177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__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Дорожная деятельность на региональной сети автодорог Архангельской области,  итоги 2016 года, планы на 2017 год.</dc:title>
  <dc:creator>_</dc:creator>
  <cp:lastModifiedBy>Igornp</cp:lastModifiedBy>
  <cp:revision>352</cp:revision>
  <dcterms:created xsi:type="dcterms:W3CDTF">2017-04-06T11:53:16Z</dcterms:created>
  <dcterms:modified xsi:type="dcterms:W3CDTF">2017-12-13T07:37:56Z</dcterms:modified>
</cp:coreProperties>
</file>