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4" r:id="rId1"/>
    <p:sldMasterId id="2147483696" r:id="rId2"/>
    <p:sldMasterId id="2147483708" r:id="rId3"/>
    <p:sldMasterId id="2147483723" r:id="rId4"/>
    <p:sldMasterId id="2147483738" r:id="rId5"/>
    <p:sldMasterId id="2147483754" r:id="rId6"/>
  </p:sldMasterIdLst>
  <p:notesMasterIdLst>
    <p:notesMasterId r:id="rId30"/>
  </p:notesMasterIdLst>
  <p:sldIdLst>
    <p:sldId id="307" r:id="rId7"/>
    <p:sldId id="308" r:id="rId8"/>
    <p:sldId id="30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06" r:id="rId21"/>
    <p:sldId id="298" r:id="rId22"/>
    <p:sldId id="322" r:id="rId23"/>
    <p:sldId id="323" r:id="rId24"/>
    <p:sldId id="324" r:id="rId25"/>
    <p:sldId id="301" r:id="rId26"/>
    <p:sldId id="325" r:id="rId27"/>
    <p:sldId id="326" r:id="rId28"/>
    <p:sldId id="32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5D56BB-690A-40B1-90CD-3D6E79500E7C}">
          <p14:sldIdLst>
            <p14:sldId id="307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06"/>
            <p14:sldId id="298"/>
            <p14:sldId id="322"/>
            <p14:sldId id="323"/>
            <p14:sldId id="324"/>
            <p14:sldId id="301"/>
            <p14:sldId id="325"/>
            <p14:sldId id="326"/>
            <p14:sldId id="32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D7396"/>
    <a:srgbClr val="447B9F"/>
    <a:srgbClr val="5B9BD5"/>
    <a:srgbClr val="41719C"/>
    <a:srgbClr val="002060"/>
    <a:srgbClr val="1C4D6E"/>
    <a:srgbClr val="46B9D6"/>
    <a:srgbClr val="79A8ED"/>
    <a:srgbClr val="769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>
        <p:scale>
          <a:sx n="77" d="100"/>
          <a:sy n="77" d="100"/>
        </p:scale>
        <p:origin x="-2808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5534B-B197-43E2-9920-259AF0114E4C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124A-1813-4247-A80F-B9FAC166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8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25258-95FA-4547-A85A-F6FEB5A8BC1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81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Кондесатопроводы</a:t>
            </a:r>
            <a:endParaRPr lang="ru-RU" dirty="0" smtClean="0"/>
          </a:p>
          <a:p>
            <a:r>
              <a:rPr lang="ru-RU" dirty="0" err="1" smtClean="0"/>
              <a:t>Газпороводы</a:t>
            </a:r>
            <a:endParaRPr lang="ru-RU" dirty="0" smtClean="0"/>
          </a:p>
          <a:p>
            <a:r>
              <a:rPr lang="ru-RU" dirty="0" err="1" smtClean="0"/>
              <a:t>Шфлу</a:t>
            </a:r>
            <a:r>
              <a:rPr lang="ru-RU" dirty="0" smtClean="0"/>
              <a:t> проводы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17C1-9151-48C9-B487-8C2BC9773B5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97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25258-95FA-4547-A85A-F6FEB5A8BC1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8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7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16798" indent="-275692" defTabSz="91437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02766" indent="-220553" defTabSz="91437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43873" indent="-220553" defTabSz="91437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1984980" indent="-220553" defTabSz="91437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26086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867193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08299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749406" indent="-220553" defTabSz="91437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D0857E-A711-4A11-BABA-D5CD53B3294E}" type="slidenum">
              <a:rPr lang="ru-RU" sz="1200">
                <a:solidFill>
                  <a:prstClr val="black"/>
                </a:solidFill>
              </a:rPr>
              <a:pPr eaLnBrk="1" hangingPunct="1"/>
              <a:t>2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Профиль работы МСТ определяет наш подход к</a:t>
            </a:r>
            <a:r>
              <a:rPr lang="ru-RU" baseline="0" dirty="0" smtClean="0"/>
              <a:t> анализу логистики.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Кондесатопроводы</a:t>
            </a:r>
            <a:endParaRPr lang="ru-RU" dirty="0" smtClean="0"/>
          </a:p>
          <a:p>
            <a:r>
              <a:rPr lang="ru-RU" dirty="0" err="1" smtClean="0"/>
              <a:t>Газпороводы</a:t>
            </a:r>
            <a:endParaRPr lang="ru-RU" dirty="0" smtClean="0"/>
          </a:p>
          <a:p>
            <a:r>
              <a:rPr lang="ru-RU" dirty="0" err="1" smtClean="0"/>
              <a:t>Шфлу</a:t>
            </a:r>
            <a:r>
              <a:rPr lang="ru-RU" dirty="0" smtClean="0"/>
              <a:t> проводы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17C1-9151-48C9-B487-8C2BC9773B5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9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Калийные удобрения – наиболее </a:t>
            </a:r>
            <a:r>
              <a:rPr lang="ru-RU" dirty="0" err="1" smtClean="0"/>
              <a:t>волатильная</a:t>
            </a:r>
            <a:r>
              <a:rPr lang="ru-RU" dirty="0" smtClean="0"/>
              <a:t> группа. Именно за счет нее происходят</a:t>
            </a:r>
            <a:r>
              <a:rPr lang="ru-RU" baseline="0" dirty="0" smtClean="0"/>
              <a:t> наиболее драматические взлеты и падения. Динамика по смешанным и азотным удобрениям более стабильна. За рассматриваемый период, заметный спад отмечен в 2008 г. (-11%). Однако, по сравнению с динамикой калийных удобрений, такой спад можно назвать стабильностью.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D5F7-BD8B-4DFA-A491-A422B145240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5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Кондесатопроводы</a:t>
            </a:r>
            <a:endParaRPr lang="ru-RU" dirty="0" smtClean="0"/>
          </a:p>
          <a:p>
            <a:r>
              <a:rPr lang="ru-RU" dirty="0" err="1" smtClean="0"/>
              <a:t>Газпороводы</a:t>
            </a:r>
            <a:endParaRPr lang="ru-RU" dirty="0" smtClean="0"/>
          </a:p>
          <a:p>
            <a:r>
              <a:rPr lang="ru-RU" dirty="0" err="1" smtClean="0"/>
              <a:t>Шфлу</a:t>
            </a:r>
            <a:r>
              <a:rPr lang="ru-RU" dirty="0" smtClean="0"/>
              <a:t> проводы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17C1-9151-48C9-B487-8C2BC9773B5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9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Тоже ограниченность ресурсов (территории и рабочей силы), именно поэтому были </a:t>
            </a:r>
            <a:r>
              <a:rPr lang="ru-RU" baseline="0" dirty="0" smtClean="0"/>
              <a:t>выбраны мероприятия дающие наибольший эффект</a:t>
            </a:r>
          </a:p>
          <a:p>
            <a:r>
              <a:rPr lang="ru-RU" baseline="0" dirty="0" smtClean="0"/>
              <a:t> </a:t>
            </a:r>
            <a:r>
              <a:rPr lang="ru-RU" dirty="0" smtClean="0"/>
              <a:t>Результаты</a:t>
            </a:r>
            <a:r>
              <a:rPr lang="ru-RU" baseline="0" dirty="0" smtClean="0"/>
              <a:t> работы одобрены Правительством СПБ  и отправлены в  Минтранс как исходные данные для территориального планирования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25258-95FA-4547-A85A-F6FEB5A8BC1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8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 – планирование мероприятий  по развитию портовой деятельности</a:t>
            </a:r>
          </a:p>
          <a:p>
            <a:r>
              <a:rPr lang="ru-RU" dirty="0" smtClean="0"/>
              <a:t>В результате создана программа развития районов с указанием сроков и стоимости, грузы размещены максимально</a:t>
            </a:r>
            <a:r>
              <a:rPr lang="ru-RU" baseline="0" dirty="0" smtClean="0"/>
              <a:t> эффективно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25258-95FA-4547-A85A-F6FEB5A8BC1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Кондесатопроводы</a:t>
            </a:r>
            <a:endParaRPr lang="ru-RU" dirty="0" smtClean="0"/>
          </a:p>
          <a:p>
            <a:r>
              <a:rPr lang="ru-RU" dirty="0" err="1" smtClean="0"/>
              <a:t>Газпороводы</a:t>
            </a:r>
            <a:endParaRPr lang="ru-RU" dirty="0" smtClean="0"/>
          </a:p>
          <a:p>
            <a:r>
              <a:rPr lang="ru-RU" dirty="0" err="1" smtClean="0"/>
              <a:t>Шфлу</a:t>
            </a:r>
            <a:r>
              <a:rPr lang="ru-RU" dirty="0" smtClean="0"/>
              <a:t> проводы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17C1-9151-48C9-B487-8C2BC9773B5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9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то  подключение не стоит в приоритетных</a:t>
            </a:r>
            <a:r>
              <a:rPr lang="ru-RU" baseline="0" dirty="0" smtClean="0"/>
              <a:t> проектах  </a:t>
            </a:r>
            <a:r>
              <a:rPr lang="ru-RU" baseline="0" dirty="0" err="1" smtClean="0"/>
              <a:t>Траснефти</a:t>
            </a:r>
            <a:r>
              <a:rPr lang="ru-RU" baseline="0" dirty="0" smtClean="0"/>
              <a:t>  однако какой еще завод остался неохваченный </a:t>
            </a:r>
            <a:r>
              <a:rPr lang="en-US" baseline="0" dirty="0" smtClean="0"/>
              <a:t> </a:t>
            </a:r>
            <a:r>
              <a:rPr lang="ru-RU" baseline="0" dirty="0" smtClean="0"/>
              <a:t>никакой трубопроводной системой </a:t>
            </a:r>
            <a:r>
              <a:rPr lang="en-US" baseline="0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17C1-9151-48C9-B487-8C2BC9773B5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7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2646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474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66618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1755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8367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0331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23193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68110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04420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90746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5728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00511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15518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97643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8540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77" indent="0" algn="ctr">
              <a:buNone/>
              <a:defRPr/>
            </a:lvl3pPr>
            <a:lvl4pPr marL="1371116" indent="0" algn="ctr">
              <a:buNone/>
              <a:defRPr/>
            </a:lvl4pPr>
            <a:lvl5pPr marL="1828155" indent="0" algn="ctr">
              <a:buNone/>
              <a:defRPr/>
            </a:lvl5pPr>
            <a:lvl6pPr marL="2285192" indent="0" algn="ctr">
              <a:buNone/>
              <a:defRPr/>
            </a:lvl6pPr>
            <a:lvl7pPr marL="2742232" indent="0" algn="ctr">
              <a:buNone/>
              <a:defRPr/>
            </a:lvl7pPr>
            <a:lvl8pPr marL="3199271" indent="0" algn="ctr">
              <a:buNone/>
              <a:defRPr/>
            </a:lvl8pPr>
            <a:lvl9pPr marL="3656308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7E991-0FA7-44D1-9607-8F46A993FEC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A3FB-384C-4459-956F-6617B3EBCE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15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57A4-BFA7-4A25-A379-476DDD0E849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795C9-CBC5-4371-B031-AEE62F3F7F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8471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5" indent="0">
              <a:buNone/>
              <a:defRPr sz="1400"/>
            </a:lvl5pPr>
            <a:lvl6pPr marL="2285192" indent="0">
              <a:buNone/>
              <a:defRPr sz="1400"/>
            </a:lvl6pPr>
            <a:lvl7pPr marL="2742232" indent="0">
              <a:buNone/>
              <a:defRPr sz="1400"/>
            </a:lvl7pPr>
            <a:lvl8pPr marL="3199271" indent="0">
              <a:buNone/>
              <a:defRPr sz="1400"/>
            </a:lvl8pPr>
            <a:lvl9pPr marL="3656308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3191-2A8C-4066-B5D2-88C9F2B9BB9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8863-9670-4C40-813B-D4CF20D4A0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3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5B95-911F-4AF4-B13B-A163949905E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339C8-9D52-4412-9C1A-1AAE56B644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69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42E3-2701-4BD6-B052-15C417E7927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A195-50AB-4478-9AD9-07C3D9821D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08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C39F-989D-4888-A131-BE6315C194A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8B25-A63D-47C3-B03C-6CFF676141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45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CBFD851-1A12-403D-9584-3A76DDCD4984}" type="datetime1">
              <a:rPr lang="ru-RU" smtClean="0">
                <a:solidFill>
                  <a:srgbClr val="D8D8D8">
                    <a:lumMod val="75000"/>
                  </a:srgbClr>
                </a:solidFill>
              </a:rPr>
              <a:pPr>
                <a:defRPr/>
              </a:pPr>
              <a:t>28.08.2017</a:t>
            </a:fld>
            <a:endParaRPr lang="ru-RU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EA0193A-F05F-4804-8E9E-77EFE29DA086}" type="slidenum">
              <a:rPr lang="ru-RU" smtClean="0">
                <a:solidFill>
                  <a:srgbClr val="D8D8D8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878" y="6453374"/>
            <a:ext cx="839430" cy="44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-12879" y="1219200"/>
            <a:ext cx="9156879" cy="0"/>
          </a:xfrm>
          <a:prstGeom prst="line">
            <a:avLst/>
          </a:prstGeom>
          <a:ln w="57150">
            <a:solidFill>
              <a:srgbClr val="0B6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Grp="1"/>
          </p:cNvSpPr>
          <p:nvPr>
            <p:ph type="title"/>
          </p:nvPr>
        </p:nvSpPr>
        <p:spPr bwMode="auto">
          <a:xfrm>
            <a:off x="762000" y="332656"/>
            <a:ext cx="7875469" cy="7451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1" kern="1200" dirty="0">
                <a:solidFill>
                  <a:srgbClr val="0B6993"/>
                </a:solidFill>
              </a:rPr>
              <a:t>Транспортные цепочки</a:t>
            </a:r>
          </a:p>
        </p:txBody>
      </p:sp>
    </p:spTree>
    <p:extLst>
      <p:ext uri="{BB962C8B-B14F-4D97-AF65-F5344CB8AC3E}">
        <p14:creationId xmlns:p14="http://schemas.microsoft.com/office/powerpoint/2010/main" val="4207073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02343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6B52-E419-416D-B48D-5BD8905B8B7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AEC7-E9D0-4A58-95B6-FAC52E09A8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48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3486-0598-4365-B6AF-D6052D2E413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D055-27E8-45E6-9DDC-D86D2E6C28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73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14915-4C89-4B3D-96E3-881229C2E3F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F08D-E8AA-4D28-A776-DC619CDEE8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08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7305-5A2D-4230-9820-407B14C8DEE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A3B1-01DF-4606-B116-174D05D4EF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87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>
          <a:xfrm>
            <a:off x="1600200" y="18047"/>
            <a:ext cx="7509606" cy="933601"/>
          </a:xfrm>
          <a:solidFill>
            <a:srgbClr val="0B6993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 smtClean="0"/>
              <a:t>Образец заголовка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>
          <a:xfrm>
            <a:off x="307528" y="1219200"/>
            <a:ext cx="8684072" cy="5105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  <a:endParaRPr lang="en-US" dirty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Прямоугольник 29"/>
          <p:cNvSpPr/>
          <p:nvPr userDrawn="1"/>
        </p:nvSpPr>
        <p:spPr>
          <a:xfrm>
            <a:off x="24465" y="10273"/>
            <a:ext cx="1482292" cy="933600"/>
          </a:xfrm>
          <a:prstGeom prst="rect">
            <a:avLst/>
          </a:prstGeom>
          <a:solidFill>
            <a:srgbClr val="0B699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 rot="5400000">
            <a:off x="93935" y="375709"/>
            <a:ext cx="331757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249838" y="539945"/>
            <a:ext cx="333377" cy="95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405889" y="376542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85800" y="252778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5800" y="477073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37334" y="252778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14711" y="526594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0692" y="57489"/>
            <a:ext cx="137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FFFFFF"/>
                </a:solidFill>
              </a:rPr>
              <a:t>МОРСТРОЙТЕХНОЛОГИЯ</a:t>
            </a:r>
            <a:endParaRPr lang="ru-RU" sz="700" b="1" dirty="0">
              <a:solidFill>
                <a:srgbClr val="FFFFFF"/>
              </a:solidFill>
            </a:endParaRPr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76250"/>
          </a:xfrm>
          <a:ln/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606060"/>
                </a:solidFill>
              </a:rPr>
              <a:t>http://www.morproekt.ru/</a:t>
            </a:r>
            <a:endParaRPr lang="ru-RU">
              <a:solidFill>
                <a:srgbClr val="606060"/>
              </a:solidFill>
            </a:endParaRPr>
          </a:p>
        </p:txBody>
      </p:sp>
      <p:sp>
        <p:nvSpPr>
          <p:cNvPr id="51" name="Дата 50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6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>
          <a:xfrm>
            <a:off x="1600200" y="18047"/>
            <a:ext cx="7509606" cy="933601"/>
          </a:xfrm>
          <a:solidFill>
            <a:srgbClr val="0B6993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 smtClean="0"/>
              <a:t>Образец заголовка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>
          <a:xfrm>
            <a:off x="307528" y="1219200"/>
            <a:ext cx="8684072" cy="5105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  <a:endParaRPr lang="en-US" dirty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Прямоугольник 2"/>
          <p:cNvSpPr/>
          <p:nvPr userDrawn="1"/>
        </p:nvSpPr>
        <p:spPr>
          <a:xfrm rot="5400000">
            <a:off x="93935" y="375709"/>
            <a:ext cx="331757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249838" y="539945"/>
            <a:ext cx="333377" cy="95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405889" y="376542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85800" y="252778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5800" y="477073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37334" y="252778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14711" y="526594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0692" y="57489"/>
            <a:ext cx="137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FFFFFF"/>
                </a:solidFill>
              </a:rPr>
              <a:t>МОРСТРОЙТЕХНОЛОГИЯ</a:t>
            </a:r>
            <a:endParaRPr lang="ru-RU" sz="700" b="1" dirty="0">
              <a:solidFill>
                <a:srgbClr val="FFFFFF"/>
              </a:solidFill>
            </a:endParaRPr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76250"/>
          </a:xfrm>
          <a:ln/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51" name="Дата 50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104457" y="73324"/>
            <a:ext cx="1483944" cy="776460"/>
            <a:chOff x="-23405" y="14506"/>
            <a:chExt cx="2124948" cy="1039776"/>
          </a:xfrm>
        </p:grpSpPr>
        <p:sp>
          <p:nvSpPr>
            <p:cNvPr id="23" name="Прямоугольник 22"/>
            <p:cNvSpPr/>
            <p:nvPr userDrawn="1"/>
          </p:nvSpPr>
          <p:spPr>
            <a:xfrm rot="5400000">
              <a:off x="-99708" y="474223"/>
              <a:ext cx="51308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 rot="5400000">
              <a:off x="138620" y="717414"/>
              <a:ext cx="51562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 rot="5400000">
              <a:off x="381811" y="479087"/>
              <a:ext cx="51054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27" name="Группа 26"/>
            <p:cNvGrpSpPr/>
            <p:nvPr userDrawn="1"/>
          </p:nvGrpSpPr>
          <p:grpSpPr>
            <a:xfrm>
              <a:off x="-23405" y="14506"/>
              <a:ext cx="2124948" cy="1032372"/>
              <a:chOff x="-23405" y="14506"/>
              <a:chExt cx="2124948" cy="1032372"/>
            </a:xfrm>
          </p:grpSpPr>
          <p:sp>
            <p:nvSpPr>
              <p:cNvPr id="28" name="Прямоугольник 27"/>
              <p:cNvSpPr/>
              <p:nvPr userDrawn="1"/>
            </p:nvSpPr>
            <p:spPr>
              <a:xfrm>
                <a:off x="802532" y="301557"/>
                <a:ext cx="473075" cy="1708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1" name="Прямоугольник 30"/>
              <p:cNvSpPr/>
              <p:nvPr userDrawn="1"/>
            </p:nvSpPr>
            <p:spPr>
              <a:xfrm>
                <a:off x="807396" y="627434"/>
                <a:ext cx="473208" cy="171201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2" name="Прямоугольник 31"/>
              <p:cNvSpPr/>
              <p:nvPr userDrawn="1"/>
            </p:nvSpPr>
            <p:spPr>
              <a:xfrm>
                <a:off x="1347281" y="301557"/>
                <a:ext cx="473075" cy="1708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3" name="Прямоугольник 32"/>
              <p:cNvSpPr/>
              <p:nvPr userDrawn="1"/>
            </p:nvSpPr>
            <p:spPr>
              <a:xfrm rot="5400000">
                <a:off x="1315667" y="712550"/>
                <a:ext cx="510540" cy="1581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4" name="TextBox 19"/>
              <p:cNvSpPr txBox="1"/>
              <p:nvPr userDrawn="1"/>
            </p:nvSpPr>
            <p:spPr>
              <a:xfrm>
                <a:off x="-23405" y="14506"/>
                <a:ext cx="2124948" cy="296741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900" b="1" dirty="0">
                    <a:solidFill>
                      <a:srgbClr val="00547E"/>
                    </a:solidFill>
                    <a:latin typeface="Calibri" pitchFamily="34" charset="0"/>
                    <a:ea typeface="Times New Roman"/>
                    <a:cs typeface="Calibri" pitchFamily="34" charset="0"/>
                  </a:rPr>
                  <a:t>МОРСТРОЙТЕХНОЛОГИЯ</a:t>
                </a:r>
                <a:endParaRPr lang="ru-RU" sz="900" dirty="0">
                  <a:solidFill>
                    <a:srgbClr val="00547E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9135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193A-F05F-4804-8E9E-77EFE29DA0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8248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55" indent="0" algn="ctr">
              <a:buNone/>
              <a:defRPr/>
            </a:lvl2pPr>
            <a:lvl3pPr marL="913110" indent="0" algn="ctr">
              <a:buNone/>
              <a:defRPr/>
            </a:lvl3pPr>
            <a:lvl4pPr marL="1369664" indent="0" algn="ctr">
              <a:buNone/>
              <a:defRPr/>
            </a:lvl4pPr>
            <a:lvl5pPr marL="1826221" indent="0" algn="ctr">
              <a:buNone/>
              <a:defRPr/>
            </a:lvl5pPr>
            <a:lvl6pPr marL="2282774" indent="0" algn="ctr">
              <a:buNone/>
              <a:defRPr/>
            </a:lvl6pPr>
            <a:lvl7pPr marL="2739331" indent="0" algn="ctr">
              <a:buNone/>
              <a:defRPr/>
            </a:lvl7pPr>
            <a:lvl8pPr marL="3195886" indent="0" algn="ctr">
              <a:buNone/>
              <a:defRPr/>
            </a:lvl8pPr>
            <a:lvl9pPr marL="3652439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7E991-0FA7-44D1-9607-8F46A993FEC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A3FB-384C-4459-956F-6617B3EBCE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98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57A4-BFA7-4A25-A379-476DDD0E849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795C9-CBC5-4371-B031-AEE62F3F7F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1019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55" indent="0">
              <a:buNone/>
              <a:defRPr sz="1800"/>
            </a:lvl2pPr>
            <a:lvl3pPr marL="913110" indent="0">
              <a:buNone/>
              <a:defRPr sz="1600"/>
            </a:lvl3pPr>
            <a:lvl4pPr marL="1369664" indent="0">
              <a:buNone/>
              <a:defRPr sz="1400"/>
            </a:lvl4pPr>
            <a:lvl5pPr marL="1826221" indent="0">
              <a:buNone/>
              <a:defRPr sz="1400"/>
            </a:lvl5pPr>
            <a:lvl6pPr marL="2282774" indent="0">
              <a:buNone/>
              <a:defRPr sz="1400"/>
            </a:lvl6pPr>
            <a:lvl7pPr marL="2739331" indent="0">
              <a:buNone/>
              <a:defRPr sz="1400"/>
            </a:lvl7pPr>
            <a:lvl8pPr marL="3195886" indent="0">
              <a:buNone/>
              <a:defRPr sz="1400"/>
            </a:lvl8pPr>
            <a:lvl9pPr marL="3652439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3191-2A8C-4066-B5D2-88C9F2B9BB9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8863-9670-4C40-813B-D4CF20D4A0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04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67318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5B95-911F-4AF4-B13B-A163949905E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339C8-9D52-4412-9C1A-1AAE56B644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43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10" indent="0">
              <a:buNone/>
              <a:defRPr sz="1800" b="1"/>
            </a:lvl3pPr>
            <a:lvl4pPr marL="1369664" indent="0">
              <a:buNone/>
              <a:defRPr sz="1600" b="1"/>
            </a:lvl4pPr>
            <a:lvl5pPr marL="1826221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31" indent="0">
              <a:buNone/>
              <a:defRPr sz="1600" b="1"/>
            </a:lvl7pPr>
            <a:lvl8pPr marL="3195886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10" indent="0">
              <a:buNone/>
              <a:defRPr sz="1800" b="1"/>
            </a:lvl3pPr>
            <a:lvl4pPr marL="1369664" indent="0">
              <a:buNone/>
              <a:defRPr sz="1600" b="1"/>
            </a:lvl4pPr>
            <a:lvl5pPr marL="1826221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31" indent="0">
              <a:buNone/>
              <a:defRPr sz="1600" b="1"/>
            </a:lvl7pPr>
            <a:lvl8pPr marL="3195886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42E3-2701-4BD6-B052-15C417E7927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A195-50AB-4478-9AD9-07C3D9821D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13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C39F-989D-4888-A131-BE6315C194A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8B25-A63D-47C3-B03C-6CFF676141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93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CBFD851-1A12-403D-9584-3A76DDCD4984}" type="datetime1">
              <a:rPr lang="ru-RU" smtClean="0">
                <a:solidFill>
                  <a:srgbClr val="D8D8D8">
                    <a:lumMod val="75000"/>
                  </a:srgbClr>
                </a:solidFill>
              </a:rPr>
              <a:pPr>
                <a:defRPr/>
              </a:pPr>
              <a:t>28.08.2017</a:t>
            </a:fld>
            <a:endParaRPr lang="ru-RU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EA0193A-F05F-4804-8E9E-77EFE29DA086}" type="slidenum">
              <a:rPr lang="ru-RU" smtClean="0">
                <a:solidFill>
                  <a:srgbClr val="D8D8D8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877" y="6453380"/>
            <a:ext cx="839430" cy="44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-12873" y="1219200"/>
            <a:ext cx="9156879" cy="0"/>
          </a:xfrm>
          <a:prstGeom prst="line">
            <a:avLst/>
          </a:prstGeom>
          <a:ln w="57150">
            <a:solidFill>
              <a:srgbClr val="0B6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Grp="1"/>
          </p:cNvSpPr>
          <p:nvPr>
            <p:ph type="title"/>
          </p:nvPr>
        </p:nvSpPr>
        <p:spPr bwMode="auto">
          <a:xfrm>
            <a:off x="762006" y="332656"/>
            <a:ext cx="7875469" cy="7451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8" rIns="91296" bIns="4564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1" kern="1200" dirty="0">
                <a:solidFill>
                  <a:srgbClr val="0B6993"/>
                </a:solidFill>
              </a:rPr>
              <a:t>Транспортные цепочки</a:t>
            </a:r>
          </a:p>
        </p:txBody>
      </p:sp>
    </p:spTree>
    <p:extLst>
      <p:ext uri="{BB962C8B-B14F-4D97-AF65-F5344CB8AC3E}">
        <p14:creationId xmlns:p14="http://schemas.microsoft.com/office/powerpoint/2010/main" val="3058415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55" indent="0">
              <a:buNone/>
              <a:defRPr sz="1200"/>
            </a:lvl2pPr>
            <a:lvl3pPr marL="913110" indent="0">
              <a:buNone/>
              <a:defRPr sz="1000"/>
            </a:lvl3pPr>
            <a:lvl4pPr marL="1369664" indent="0">
              <a:buNone/>
              <a:defRPr sz="900"/>
            </a:lvl4pPr>
            <a:lvl5pPr marL="1826221" indent="0">
              <a:buNone/>
              <a:defRPr sz="900"/>
            </a:lvl5pPr>
            <a:lvl6pPr marL="2282774" indent="0">
              <a:buNone/>
              <a:defRPr sz="900"/>
            </a:lvl6pPr>
            <a:lvl7pPr marL="2739331" indent="0">
              <a:buNone/>
              <a:defRPr sz="900"/>
            </a:lvl7pPr>
            <a:lvl8pPr marL="3195886" indent="0">
              <a:buNone/>
              <a:defRPr sz="900"/>
            </a:lvl8pPr>
            <a:lvl9pPr marL="3652439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6B52-E419-416D-B48D-5BD8905B8B7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AEC7-E9D0-4A58-95B6-FAC52E09A8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45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55" indent="0">
              <a:buNone/>
              <a:defRPr sz="2800"/>
            </a:lvl2pPr>
            <a:lvl3pPr marL="913110" indent="0">
              <a:buNone/>
              <a:defRPr sz="2400"/>
            </a:lvl3pPr>
            <a:lvl4pPr marL="1369664" indent="0">
              <a:buNone/>
              <a:defRPr sz="2000"/>
            </a:lvl4pPr>
            <a:lvl5pPr marL="1826221" indent="0">
              <a:buNone/>
              <a:defRPr sz="2000"/>
            </a:lvl5pPr>
            <a:lvl6pPr marL="2282774" indent="0">
              <a:buNone/>
              <a:defRPr sz="2000"/>
            </a:lvl6pPr>
            <a:lvl7pPr marL="2739331" indent="0">
              <a:buNone/>
              <a:defRPr sz="2000"/>
            </a:lvl7pPr>
            <a:lvl8pPr marL="3195886" indent="0">
              <a:buNone/>
              <a:defRPr sz="2000"/>
            </a:lvl8pPr>
            <a:lvl9pPr marL="365243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5" indent="0">
              <a:buNone/>
              <a:defRPr sz="1200"/>
            </a:lvl2pPr>
            <a:lvl3pPr marL="913110" indent="0">
              <a:buNone/>
              <a:defRPr sz="1000"/>
            </a:lvl3pPr>
            <a:lvl4pPr marL="1369664" indent="0">
              <a:buNone/>
              <a:defRPr sz="900"/>
            </a:lvl4pPr>
            <a:lvl5pPr marL="1826221" indent="0">
              <a:buNone/>
              <a:defRPr sz="900"/>
            </a:lvl5pPr>
            <a:lvl6pPr marL="2282774" indent="0">
              <a:buNone/>
              <a:defRPr sz="900"/>
            </a:lvl6pPr>
            <a:lvl7pPr marL="2739331" indent="0">
              <a:buNone/>
              <a:defRPr sz="900"/>
            </a:lvl7pPr>
            <a:lvl8pPr marL="3195886" indent="0">
              <a:buNone/>
              <a:defRPr sz="900"/>
            </a:lvl8pPr>
            <a:lvl9pPr marL="3652439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3486-0598-4365-B6AF-D6052D2E413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D055-27E8-45E6-9DDC-D86D2E6C28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42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14915-4C89-4B3D-96E3-881229C2E3F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F08D-E8AA-4D28-A776-DC619CDEE8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31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7305-5A2D-4230-9820-407B14C8DEE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A3B1-01DF-4606-B116-174D05D4EF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50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>
          <a:xfrm>
            <a:off x="1600200" y="18047"/>
            <a:ext cx="7509606" cy="933601"/>
          </a:xfrm>
          <a:solidFill>
            <a:srgbClr val="0B6993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 smtClean="0"/>
              <a:t>Образец заголовка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>
          <a:xfrm>
            <a:off x="307528" y="1219200"/>
            <a:ext cx="8684072" cy="5105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  <a:endParaRPr lang="en-US" dirty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Прямоугольник 29"/>
          <p:cNvSpPr/>
          <p:nvPr userDrawn="1"/>
        </p:nvSpPr>
        <p:spPr>
          <a:xfrm>
            <a:off x="24465" y="10277"/>
            <a:ext cx="1482292" cy="933600"/>
          </a:xfrm>
          <a:prstGeom prst="rect">
            <a:avLst/>
          </a:prstGeom>
          <a:solidFill>
            <a:srgbClr val="0B699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 rot="5400000">
            <a:off x="93941" y="375709"/>
            <a:ext cx="331757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249838" y="539951"/>
            <a:ext cx="333377" cy="95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405895" y="376542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85806" y="252778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5806" y="477073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37340" y="252778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14717" y="526594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0692" y="57495"/>
            <a:ext cx="1371600" cy="207189"/>
          </a:xfrm>
          <a:prstGeom prst="rect">
            <a:avLst/>
          </a:prstGeom>
          <a:noFill/>
        </p:spPr>
        <p:txBody>
          <a:bodyPr wrap="square" lIns="91344" tIns="45672" rIns="91344" bIns="45672" rtlCol="0">
            <a:spAutoFit/>
          </a:bodyPr>
          <a:lstStyle/>
          <a:p>
            <a:pPr defTabSz="913432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FFFFFF"/>
                </a:solidFill>
              </a:rPr>
              <a:t>МОРСТРОЙТЕХНОЛОГИЯ</a:t>
            </a:r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3" y="6553200"/>
            <a:ext cx="2895600" cy="476250"/>
          </a:xfrm>
          <a:ln/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606060"/>
                </a:solidFill>
              </a:rPr>
              <a:t>http://www.morproekt.ru/</a:t>
            </a:r>
            <a:endParaRPr lang="ru-RU">
              <a:solidFill>
                <a:srgbClr val="606060"/>
              </a:solidFill>
            </a:endParaRPr>
          </a:p>
        </p:txBody>
      </p:sp>
      <p:sp>
        <p:nvSpPr>
          <p:cNvPr id="51" name="Дата 50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11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>
          <a:xfrm>
            <a:off x="1600200" y="18047"/>
            <a:ext cx="7509606" cy="933601"/>
          </a:xfrm>
          <a:solidFill>
            <a:srgbClr val="0B6993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 smtClean="0"/>
              <a:t>Образец заголовка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>
          <a:xfrm>
            <a:off x="307528" y="1219200"/>
            <a:ext cx="8684072" cy="5105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  <a:endParaRPr lang="en-US" dirty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Прямоугольник 2"/>
          <p:cNvSpPr/>
          <p:nvPr userDrawn="1"/>
        </p:nvSpPr>
        <p:spPr>
          <a:xfrm rot="5400000">
            <a:off x="93941" y="375709"/>
            <a:ext cx="331757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249838" y="539951"/>
            <a:ext cx="333377" cy="95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405895" y="376542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85806" y="252778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5806" y="477073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37340" y="252778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14717" y="526594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0692" y="57495"/>
            <a:ext cx="1371600" cy="207189"/>
          </a:xfrm>
          <a:prstGeom prst="rect">
            <a:avLst/>
          </a:prstGeom>
          <a:noFill/>
        </p:spPr>
        <p:txBody>
          <a:bodyPr wrap="square" lIns="91344" tIns="45672" rIns="91344" bIns="45672" rtlCol="0">
            <a:spAutoFit/>
          </a:bodyPr>
          <a:lstStyle/>
          <a:p>
            <a:pPr defTabSz="913432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FFFFFF"/>
                </a:solidFill>
              </a:rPr>
              <a:t>МОРСТРОЙТЕХНОЛОГИЯ</a:t>
            </a:r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3" y="6553200"/>
            <a:ext cx="2895600" cy="476250"/>
          </a:xfrm>
          <a:ln/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51" name="Дата 50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104457" y="73324"/>
            <a:ext cx="1483944" cy="776460"/>
            <a:chOff x="-23405" y="14506"/>
            <a:chExt cx="2124948" cy="1039776"/>
          </a:xfrm>
        </p:grpSpPr>
        <p:sp>
          <p:nvSpPr>
            <p:cNvPr id="23" name="Прямоугольник 22"/>
            <p:cNvSpPr/>
            <p:nvPr userDrawn="1"/>
          </p:nvSpPr>
          <p:spPr>
            <a:xfrm rot="5400000">
              <a:off x="-99708" y="474223"/>
              <a:ext cx="51308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432"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 rot="5400000">
              <a:off x="138620" y="717414"/>
              <a:ext cx="51562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432"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 rot="5400000">
              <a:off x="381811" y="479087"/>
              <a:ext cx="51054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432"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27" name="Группа 26"/>
            <p:cNvGrpSpPr/>
            <p:nvPr userDrawn="1"/>
          </p:nvGrpSpPr>
          <p:grpSpPr>
            <a:xfrm>
              <a:off x="-23405" y="14506"/>
              <a:ext cx="2124948" cy="1032372"/>
              <a:chOff x="-23405" y="14506"/>
              <a:chExt cx="2124948" cy="1032372"/>
            </a:xfrm>
          </p:grpSpPr>
          <p:sp>
            <p:nvSpPr>
              <p:cNvPr id="28" name="Прямоугольник 27"/>
              <p:cNvSpPr/>
              <p:nvPr userDrawn="1"/>
            </p:nvSpPr>
            <p:spPr>
              <a:xfrm>
                <a:off x="802532" y="301557"/>
                <a:ext cx="473075" cy="1708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432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1" name="Прямоугольник 30"/>
              <p:cNvSpPr/>
              <p:nvPr userDrawn="1"/>
            </p:nvSpPr>
            <p:spPr>
              <a:xfrm>
                <a:off x="807396" y="627434"/>
                <a:ext cx="473208" cy="171201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432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2" name="Прямоугольник 31"/>
              <p:cNvSpPr/>
              <p:nvPr userDrawn="1"/>
            </p:nvSpPr>
            <p:spPr>
              <a:xfrm>
                <a:off x="1347281" y="301557"/>
                <a:ext cx="473075" cy="1708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432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3" name="Прямоугольник 32"/>
              <p:cNvSpPr/>
              <p:nvPr userDrawn="1"/>
            </p:nvSpPr>
            <p:spPr>
              <a:xfrm rot="5400000">
                <a:off x="1315667" y="712550"/>
                <a:ext cx="510540" cy="1581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432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4" name="TextBox 19"/>
              <p:cNvSpPr txBox="1"/>
              <p:nvPr userDrawn="1"/>
            </p:nvSpPr>
            <p:spPr>
              <a:xfrm>
                <a:off x="-23405" y="14506"/>
                <a:ext cx="2124948" cy="296741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defTabSz="913432" fontAlgn="base">
                  <a:spcBef>
                    <a:spcPct val="0"/>
                  </a:spcBef>
                </a:pPr>
                <a:r>
                  <a:rPr lang="ru-RU" sz="900" b="1" dirty="0">
                    <a:solidFill>
                      <a:srgbClr val="00547E"/>
                    </a:solidFill>
                    <a:latin typeface="Calibri" pitchFamily="34" charset="0"/>
                    <a:ea typeface="Times New Roman"/>
                    <a:cs typeface="Calibri" pitchFamily="34" charset="0"/>
                  </a:rPr>
                  <a:t>МОРСТРОЙТЕХНОЛОГИЯ</a:t>
                </a:r>
                <a:endParaRPr lang="ru-RU" sz="900" dirty="0">
                  <a:solidFill>
                    <a:srgbClr val="00547E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697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20518"/>
      </p:ext>
    </p:extLst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193A-F05F-4804-8E9E-77EFE29DA086}" type="slidenum">
              <a:rPr lang="ru-RU">
                <a:solidFill>
                  <a:srgbClr val="D8D8D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8D8D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63425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5" indent="0" algn="ctr">
              <a:buNone/>
              <a:defRPr/>
            </a:lvl2pPr>
            <a:lvl3pPr marL="913271" indent="0" algn="ctr">
              <a:buNone/>
              <a:defRPr/>
            </a:lvl3pPr>
            <a:lvl4pPr marL="1369906" indent="0" algn="ctr">
              <a:buNone/>
              <a:defRPr/>
            </a:lvl4pPr>
            <a:lvl5pPr marL="1826543" indent="0" algn="ctr">
              <a:buNone/>
              <a:defRPr/>
            </a:lvl5pPr>
            <a:lvl6pPr marL="2283177" indent="0" algn="ctr">
              <a:buNone/>
              <a:defRPr/>
            </a:lvl6pPr>
            <a:lvl7pPr marL="2739814" indent="0" algn="ctr">
              <a:buNone/>
              <a:defRPr/>
            </a:lvl7pPr>
            <a:lvl8pPr marL="3196450" indent="0" algn="ctr">
              <a:buNone/>
              <a:defRPr/>
            </a:lvl8pPr>
            <a:lvl9pPr marL="3653084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7E991-0FA7-44D1-9607-8F46A993FEC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A3FB-384C-4459-956F-6617B3EBCE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29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57A4-BFA7-4A25-A379-476DDD0E849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795C9-CBC5-4371-B031-AEE62F3F7F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11812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5" indent="0">
              <a:buNone/>
              <a:defRPr sz="1800"/>
            </a:lvl2pPr>
            <a:lvl3pPr marL="913271" indent="0">
              <a:buNone/>
              <a:defRPr sz="1600"/>
            </a:lvl3pPr>
            <a:lvl4pPr marL="1369906" indent="0">
              <a:buNone/>
              <a:defRPr sz="1400"/>
            </a:lvl4pPr>
            <a:lvl5pPr marL="1826543" indent="0">
              <a:buNone/>
              <a:defRPr sz="1400"/>
            </a:lvl5pPr>
            <a:lvl6pPr marL="2283177" indent="0">
              <a:buNone/>
              <a:defRPr sz="1400"/>
            </a:lvl6pPr>
            <a:lvl7pPr marL="2739814" indent="0">
              <a:buNone/>
              <a:defRPr sz="1400"/>
            </a:lvl7pPr>
            <a:lvl8pPr marL="3196450" indent="0">
              <a:buNone/>
              <a:defRPr sz="1400"/>
            </a:lvl8pPr>
            <a:lvl9pPr marL="3653084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3191-2A8C-4066-B5D2-88C9F2B9BB9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8863-9670-4C40-813B-D4CF20D4A0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87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5B95-911F-4AF4-B13B-A163949905E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339C8-9D52-4412-9C1A-1AAE56B644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71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42E3-2701-4BD6-B052-15C417E7927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A195-50AB-4478-9AD9-07C3D9821D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12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C39F-989D-4888-A131-BE6315C194A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8B25-A63D-47C3-B03C-6CFF676141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47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CBFD851-1A12-403D-9584-3A76DDCD4984}" type="datetime1">
              <a:rPr lang="ru-RU" smtClean="0">
                <a:solidFill>
                  <a:srgbClr val="D8D8D8">
                    <a:lumMod val="75000"/>
                  </a:srgbClr>
                </a:solidFill>
              </a:rPr>
              <a:pPr>
                <a:defRPr/>
              </a:pPr>
              <a:t>28.08.2017</a:t>
            </a:fld>
            <a:endParaRPr lang="ru-RU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EA0193A-F05F-4804-8E9E-77EFE29DA086}" type="slidenum">
              <a:rPr lang="ru-RU" smtClean="0">
                <a:solidFill>
                  <a:srgbClr val="D8D8D8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875" y="6453382"/>
            <a:ext cx="839430" cy="44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-12875" y="1219200"/>
            <a:ext cx="9156879" cy="0"/>
          </a:xfrm>
          <a:prstGeom prst="line">
            <a:avLst/>
          </a:prstGeom>
          <a:ln w="57150">
            <a:solidFill>
              <a:srgbClr val="0B6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Grp="1"/>
          </p:cNvSpPr>
          <p:nvPr>
            <p:ph type="title"/>
          </p:nvPr>
        </p:nvSpPr>
        <p:spPr bwMode="auto">
          <a:xfrm>
            <a:off x="762006" y="332663"/>
            <a:ext cx="7875469" cy="7451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312" tIns="45656" rIns="91312" bIns="45656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1" kern="1200" dirty="0">
                <a:solidFill>
                  <a:srgbClr val="0B6993"/>
                </a:solidFill>
              </a:rPr>
              <a:t>Транспортные цепочки</a:t>
            </a:r>
          </a:p>
        </p:txBody>
      </p:sp>
    </p:spTree>
    <p:extLst>
      <p:ext uri="{BB962C8B-B14F-4D97-AF65-F5344CB8AC3E}">
        <p14:creationId xmlns:p14="http://schemas.microsoft.com/office/powerpoint/2010/main" val="3580948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6B52-E419-416D-B48D-5BD8905B8B7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AEC7-E9D0-4A58-95B6-FAC52E09A8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0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5" indent="0">
              <a:buNone/>
              <a:defRPr sz="2800"/>
            </a:lvl2pPr>
            <a:lvl3pPr marL="913271" indent="0">
              <a:buNone/>
              <a:defRPr sz="2400"/>
            </a:lvl3pPr>
            <a:lvl4pPr marL="1369906" indent="0">
              <a:buNone/>
              <a:defRPr sz="2000"/>
            </a:lvl4pPr>
            <a:lvl5pPr marL="1826543" indent="0">
              <a:buNone/>
              <a:defRPr sz="2000"/>
            </a:lvl5pPr>
            <a:lvl6pPr marL="2283177" indent="0">
              <a:buNone/>
              <a:defRPr sz="2000"/>
            </a:lvl6pPr>
            <a:lvl7pPr marL="2739814" indent="0">
              <a:buNone/>
              <a:defRPr sz="2000"/>
            </a:lvl7pPr>
            <a:lvl8pPr marL="3196450" indent="0">
              <a:buNone/>
              <a:defRPr sz="2000"/>
            </a:lvl8pPr>
            <a:lvl9pPr marL="365308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3486-0598-4365-B6AF-D6052D2E413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D055-27E8-45E6-9DDC-D86D2E6C28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20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88267"/>
      </p:ext>
    </p:extLst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14915-4C89-4B3D-96E3-881229C2E3F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F08D-E8AA-4D28-A776-DC619CDEE8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32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7305-5A2D-4230-9820-407B14C8DEE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A3B1-01DF-4606-B116-174D05D4EF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62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>
          <a:xfrm>
            <a:off x="1600206" y="18047"/>
            <a:ext cx="7509606" cy="933601"/>
          </a:xfrm>
          <a:solidFill>
            <a:srgbClr val="0B6993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 smtClean="0"/>
              <a:t>Образец заголовка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>
          <a:xfrm>
            <a:off x="307528" y="1219201"/>
            <a:ext cx="8684072" cy="5105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  <a:endParaRPr lang="en-US" dirty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Прямоугольник 29"/>
          <p:cNvSpPr/>
          <p:nvPr userDrawn="1"/>
        </p:nvSpPr>
        <p:spPr>
          <a:xfrm>
            <a:off x="24466" y="10277"/>
            <a:ext cx="1482292" cy="933600"/>
          </a:xfrm>
          <a:prstGeom prst="rect">
            <a:avLst/>
          </a:prstGeom>
          <a:solidFill>
            <a:srgbClr val="0B699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 rot="5400000">
            <a:off x="93942" y="375709"/>
            <a:ext cx="331757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249843" y="539954"/>
            <a:ext cx="333377" cy="95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405896" y="376542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85807" y="252779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5807" y="477074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37340" y="252779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14717" y="526594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0692" y="57493"/>
            <a:ext cx="1371600" cy="207156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defTabSz="913916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FFFFFF"/>
                </a:solidFill>
              </a:rPr>
              <a:t>МОРСТРОЙТЕХНОЛОГИЯ</a:t>
            </a:r>
            <a:endParaRPr lang="ru-RU" sz="700" b="1" dirty="0">
              <a:solidFill>
                <a:srgbClr val="FFFFFF"/>
              </a:solidFill>
            </a:endParaRPr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3" y="6553200"/>
            <a:ext cx="2895600" cy="476250"/>
          </a:xfrm>
          <a:ln/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606060"/>
                </a:solidFill>
              </a:rPr>
              <a:t>http://www.morproekt.ru/</a:t>
            </a:r>
            <a:endParaRPr lang="ru-RU">
              <a:solidFill>
                <a:srgbClr val="606060"/>
              </a:solidFill>
            </a:endParaRPr>
          </a:p>
        </p:txBody>
      </p:sp>
      <p:sp>
        <p:nvSpPr>
          <p:cNvPr id="51" name="Дата 50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298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>
          <a:xfrm>
            <a:off x="1600206" y="18047"/>
            <a:ext cx="7509606" cy="933601"/>
          </a:xfrm>
          <a:solidFill>
            <a:srgbClr val="0B6993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0" tIns="45680" rIns="9136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 smtClean="0"/>
              <a:t>Образец заголовка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>
          <a:xfrm>
            <a:off x="307528" y="1219201"/>
            <a:ext cx="8684072" cy="5105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  <a:endParaRPr lang="en-US" dirty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Прямоугольник 2"/>
          <p:cNvSpPr/>
          <p:nvPr userDrawn="1"/>
        </p:nvSpPr>
        <p:spPr>
          <a:xfrm rot="5400000">
            <a:off x="93942" y="375709"/>
            <a:ext cx="331757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249843" y="539954"/>
            <a:ext cx="333377" cy="95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405896" y="376542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85807" y="252779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5807" y="477074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37340" y="252779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14717" y="526594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91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0692" y="57493"/>
            <a:ext cx="1371600" cy="207156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defTabSz="913916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srgbClr val="FFFFFF"/>
                </a:solidFill>
              </a:rPr>
              <a:t>МОРСТРОЙТЕХНОЛОГИЯ</a:t>
            </a:r>
            <a:endParaRPr lang="ru-RU" sz="700" b="1" dirty="0">
              <a:solidFill>
                <a:srgbClr val="FFFFFF"/>
              </a:solidFill>
            </a:endParaRPr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3" y="6553200"/>
            <a:ext cx="2895600" cy="476250"/>
          </a:xfrm>
          <a:ln/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51" name="Дата 50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104457" y="73325"/>
            <a:ext cx="1483944" cy="776460"/>
            <a:chOff x="-23405" y="14506"/>
            <a:chExt cx="2124948" cy="1039776"/>
          </a:xfrm>
        </p:grpSpPr>
        <p:sp>
          <p:nvSpPr>
            <p:cNvPr id="23" name="Прямоугольник 22"/>
            <p:cNvSpPr/>
            <p:nvPr userDrawn="1"/>
          </p:nvSpPr>
          <p:spPr>
            <a:xfrm rot="5400000">
              <a:off x="-99708" y="474223"/>
              <a:ext cx="51308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916"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 rot="5400000">
              <a:off x="138620" y="717414"/>
              <a:ext cx="51562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916"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 rot="5400000">
              <a:off x="381811" y="479087"/>
              <a:ext cx="51054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916"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27" name="Группа 26"/>
            <p:cNvGrpSpPr/>
            <p:nvPr userDrawn="1"/>
          </p:nvGrpSpPr>
          <p:grpSpPr>
            <a:xfrm>
              <a:off x="-23405" y="14506"/>
              <a:ext cx="2124948" cy="1032372"/>
              <a:chOff x="-23405" y="14506"/>
              <a:chExt cx="2124948" cy="1032372"/>
            </a:xfrm>
          </p:grpSpPr>
          <p:sp>
            <p:nvSpPr>
              <p:cNvPr id="28" name="Прямоугольник 27"/>
              <p:cNvSpPr/>
              <p:nvPr userDrawn="1"/>
            </p:nvSpPr>
            <p:spPr>
              <a:xfrm>
                <a:off x="802532" y="301557"/>
                <a:ext cx="473075" cy="1708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916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1" name="Прямоугольник 30"/>
              <p:cNvSpPr/>
              <p:nvPr userDrawn="1"/>
            </p:nvSpPr>
            <p:spPr>
              <a:xfrm>
                <a:off x="807396" y="627434"/>
                <a:ext cx="473208" cy="171201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916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2" name="Прямоугольник 31"/>
              <p:cNvSpPr/>
              <p:nvPr userDrawn="1"/>
            </p:nvSpPr>
            <p:spPr>
              <a:xfrm>
                <a:off x="1347281" y="301557"/>
                <a:ext cx="473075" cy="1708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916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3" name="Прямоугольник 32"/>
              <p:cNvSpPr/>
              <p:nvPr userDrawn="1"/>
            </p:nvSpPr>
            <p:spPr>
              <a:xfrm rot="5400000">
                <a:off x="1315667" y="712550"/>
                <a:ext cx="510540" cy="1581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916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4" name="TextBox 19"/>
              <p:cNvSpPr txBox="1"/>
              <p:nvPr userDrawn="1"/>
            </p:nvSpPr>
            <p:spPr>
              <a:xfrm>
                <a:off x="-23405" y="14506"/>
                <a:ext cx="2124948" cy="296741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defTabSz="913916" fontAlgn="base">
                  <a:spcBef>
                    <a:spcPct val="0"/>
                  </a:spcBef>
                </a:pPr>
                <a:r>
                  <a:rPr lang="ru-RU" sz="900" b="1" dirty="0">
                    <a:solidFill>
                      <a:srgbClr val="00547E"/>
                    </a:solidFill>
                    <a:latin typeface="Calibri" pitchFamily="34" charset="0"/>
                    <a:ea typeface="Times New Roman"/>
                    <a:cs typeface="Calibri" pitchFamily="34" charset="0"/>
                  </a:rPr>
                  <a:t>МОРСТРОЙТЕХНОЛОГИЯ</a:t>
                </a:r>
                <a:endParaRPr lang="ru-RU" sz="900" dirty="0">
                  <a:solidFill>
                    <a:srgbClr val="00547E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7753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7" y="275016"/>
            <a:ext cx="8229057" cy="11432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475" y="1599673"/>
            <a:ext cx="4049369" cy="45268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7160" y="1599673"/>
            <a:ext cx="4049370" cy="45268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5FEE-7120-44F3-8C3C-7A2425D83B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16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6F16F-53D2-4BFC-B6E7-2D1D3F35E0B7}" type="datetime1">
              <a:rPr lang="ru-RU">
                <a:solidFill>
                  <a:srgbClr val="FFFFFF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B504C-5BAC-45B5-9D10-EE1B587D91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841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94" indent="0" algn="ctr">
              <a:buNone/>
              <a:defRPr/>
            </a:lvl2pPr>
            <a:lvl3pPr marL="912788" indent="0" algn="ctr">
              <a:buNone/>
              <a:defRPr/>
            </a:lvl3pPr>
            <a:lvl4pPr marL="1369182" indent="0" algn="ctr">
              <a:buNone/>
              <a:defRPr/>
            </a:lvl4pPr>
            <a:lvl5pPr marL="1825577" indent="0" algn="ctr">
              <a:buNone/>
              <a:defRPr/>
            </a:lvl5pPr>
            <a:lvl6pPr marL="2281969" indent="0" algn="ctr">
              <a:buNone/>
              <a:defRPr/>
            </a:lvl6pPr>
            <a:lvl7pPr marL="2738365" indent="0" algn="ctr">
              <a:buNone/>
              <a:defRPr/>
            </a:lvl7pPr>
            <a:lvl8pPr marL="3194758" indent="0" algn="ctr">
              <a:buNone/>
              <a:defRPr/>
            </a:lvl8pPr>
            <a:lvl9pPr marL="3651149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7E991-0FA7-44D1-9607-8F46A993FEC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A3FB-384C-4459-956F-6617B3EBCE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38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57A4-BFA7-4A25-A379-476DDD0E849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795C9-CBC5-4371-B031-AEE62F3F7F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58065"/>
      </p:ext>
    </p:extLst>
  </p:cSld>
  <p:clrMapOvr>
    <a:masterClrMapping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94" indent="0">
              <a:buNone/>
              <a:defRPr sz="1800"/>
            </a:lvl2pPr>
            <a:lvl3pPr marL="912788" indent="0">
              <a:buNone/>
              <a:defRPr sz="1600"/>
            </a:lvl3pPr>
            <a:lvl4pPr marL="1369182" indent="0">
              <a:buNone/>
              <a:defRPr sz="1400"/>
            </a:lvl4pPr>
            <a:lvl5pPr marL="1825577" indent="0">
              <a:buNone/>
              <a:defRPr sz="1400"/>
            </a:lvl5pPr>
            <a:lvl6pPr marL="2281969" indent="0">
              <a:buNone/>
              <a:defRPr sz="1400"/>
            </a:lvl6pPr>
            <a:lvl7pPr marL="2738365" indent="0">
              <a:buNone/>
              <a:defRPr sz="1400"/>
            </a:lvl7pPr>
            <a:lvl8pPr marL="3194758" indent="0">
              <a:buNone/>
              <a:defRPr sz="1400"/>
            </a:lvl8pPr>
            <a:lvl9pPr marL="3651149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3191-2A8C-4066-B5D2-88C9F2B9BB9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8863-9670-4C40-813B-D4CF20D4A0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87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5B95-911F-4AF4-B13B-A163949905E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339C8-9D52-4412-9C1A-1AAE56B644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831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10547"/>
      </p:ext>
    </p:extLst>
  </p:cSld>
  <p:clrMapOvr>
    <a:masterClrMapping/>
  </p:clrMapOvr>
  <p:transition spd="slow"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4" indent="0">
              <a:buNone/>
              <a:defRPr sz="2000" b="1"/>
            </a:lvl2pPr>
            <a:lvl3pPr marL="912788" indent="0">
              <a:buNone/>
              <a:defRPr sz="1800" b="1"/>
            </a:lvl3pPr>
            <a:lvl4pPr marL="1369182" indent="0">
              <a:buNone/>
              <a:defRPr sz="1600" b="1"/>
            </a:lvl4pPr>
            <a:lvl5pPr marL="1825577" indent="0">
              <a:buNone/>
              <a:defRPr sz="1600" b="1"/>
            </a:lvl5pPr>
            <a:lvl6pPr marL="2281969" indent="0">
              <a:buNone/>
              <a:defRPr sz="1600" b="1"/>
            </a:lvl6pPr>
            <a:lvl7pPr marL="2738365" indent="0">
              <a:buNone/>
              <a:defRPr sz="1600" b="1"/>
            </a:lvl7pPr>
            <a:lvl8pPr marL="3194758" indent="0">
              <a:buNone/>
              <a:defRPr sz="1600" b="1"/>
            </a:lvl8pPr>
            <a:lvl9pPr marL="3651149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4" indent="0">
              <a:buNone/>
              <a:defRPr sz="2000" b="1"/>
            </a:lvl2pPr>
            <a:lvl3pPr marL="912788" indent="0">
              <a:buNone/>
              <a:defRPr sz="1800" b="1"/>
            </a:lvl3pPr>
            <a:lvl4pPr marL="1369182" indent="0">
              <a:buNone/>
              <a:defRPr sz="1600" b="1"/>
            </a:lvl4pPr>
            <a:lvl5pPr marL="1825577" indent="0">
              <a:buNone/>
              <a:defRPr sz="1600" b="1"/>
            </a:lvl5pPr>
            <a:lvl6pPr marL="2281969" indent="0">
              <a:buNone/>
              <a:defRPr sz="1600" b="1"/>
            </a:lvl6pPr>
            <a:lvl7pPr marL="2738365" indent="0">
              <a:buNone/>
              <a:defRPr sz="1600" b="1"/>
            </a:lvl7pPr>
            <a:lvl8pPr marL="3194758" indent="0">
              <a:buNone/>
              <a:defRPr sz="1600" b="1"/>
            </a:lvl8pPr>
            <a:lvl9pPr marL="3651149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42E3-2701-4BD6-B052-15C417E7927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A195-50AB-4478-9AD9-07C3D9821D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2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C39F-989D-4888-A131-BE6315C194A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8B25-A63D-47C3-B03C-6CFF676141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26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CBFD851-1A12-403D-9584-3A76DDCD4984}" type="datetime1">
              <a:rPr lang="ru-RU" smtClean="0">
                <a:solidFill>
                  <a:srgbClr val="D8D8D8">
                    <a:lumMod val="75000"/>
                  </a:srgbClr>
                </a:solidFill>
              </a:rPr>
              <a:pPr>
                <a:defRPr/>
              </a:pPr>
              <a:t>28.08.2017</a:t>
            </a:fld>
            <a:endParaRPr lang="ru-RU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EA0193A-F05F-4804-8E9E-77EFE29DA086}" type="slidenum">
              <a:rPr lang="ru-RU" smtClean="0">
                <a:solidFill>
                  <a:srgbClr val="D8D8D8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875" y="6453385"/>
            <a:ext cx="839430" cy="44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-12872" y="1219200"/>
            <a:ext cx="9156879" cy="0"/>
          </a:xfrm>
          <a:prstGeom prst="line">
            <a:avLst/>
          </a:prstGeom>
          <a:ln w="57150">
            <a:solidFill>
              <a:srgbClr val="0B6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Grp="1"/>
          </p:cNvSpPr>
          <p:nvPr>
            <p:ph type="title"/>
          </p:nvPr>
        </p:nvSpPr>
        <p:spPr bwMode="auto">
          <a:xfrm>
            <a:off x="762009" y="332663"/>
            <a:ext cx="7875469" cy="7451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264" tIns="45632" rIns="91264" bIns="45632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1" kern="1200" dirty="0">
                <a:solidFill>
                  <a:srgbClr val="0B6993"/>
                </a:solidFill>
              </a:rPr>
              <a:t>Транспортные цепочки</a:t>
            </a:r>
          </a:p>
        </p:txBody>
      </p:sp>
    </p:spTree>
    <p:extLst>
      <p:ext uri="{BB962C8B-B14F-4D97-AF65-F5344CB8AC3E}">
        <p14:creationId xmlns:p14="http://schemas.microsoft.com/office/powerpoint/2010/main" val="1319982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94" indent="0">
              <a:buNone/>
              <a:defRPr sz="1200"/>
            </a:lvl2pPr>
            <a:lvl3pPr marL="912788" indent="0">
              <a:buNone/>
              <a:defRPr sz="1000"/>
            </a:lvl3pPr>
            <a:lvl4pPr marL="1369182" indent="0">
              <a:buNone/>
              <a:defRPr sz="900"/>
            </a:lvl4pPr>
            <a:lvl5pPr marL="1825577" indent="0">
              <a:buNone/>
              <a:defRPr sz="900"/>
            </a:lvl5pPr>
            <a:lvl6pPr marL="2281969" indent="0">
              <a:buNone/>
              <a:defRPr sz="900"/>
            </a:lvl6pPr>
            <a:lvl7pPr marL="2738365" indent="0">
              <a:buNone/>
              <a:defRPr sz="900"/>
            </a:lvl7pPr>
            <a:lvl8pPr marL="3194758" indent="0">
              <a:buNone/>
              <a:defRPr sz="900"/>
            </a:lvl8pPr>
            <a:lvl9pPr marL="3651149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6B52-E419-416D-B48D-5BD8905B8B7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AEC7-E9D0-4A58-95B6-FAC52E09A8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9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94" indent="0">
              <a:buNone/>
              <a:defRPr sz="2800"/>
            </a:lvl2pPr>
            <a:lvl3pPr marL="912788" indent="0">
              <a:buNone/>
              <a:defRPr sz="2400"/>
            </a:lvl3pPr>
            <a:lvl4pPr marL="1369182" indent="0">
              <a:buNone/>
              <a:defRPr sz="2000"/>
            </a:lvl4pPr>
            <a:lvl5pPr marL="1825577" indent="0">
              <a:buNone/>
              <a:defRPr sz="2000"/>
            </a:lvl5pPr>
            <a:lvl6pPr marL="2281969" indent="0">
              <a:buNone/>
              <a:defRPr sz="2000"/>
            </a:lvl6pPr>
            <a:lvl7pPr marL="2738365" indent="0">
              <a:buNone/>
              <a:defRPr sz="2000"/>
            </a:lvl7pPr>
            <a:lvl8pPr marL="3194758" indent="0">
              <a:buNone/>
              <a:defRPr sz="2000"/>
            </a:lvl8pPr>
            <a:lvl9pPr marL="365114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94" indent="0">
              <a:buNone/>
              <a:defRPr sz="1200"/>
            </a:lvl2pPr>
            <a:lvl3pPr marL="912788" indent="0">
              <a:buNone/>
              <a:defRPr sz="1000"/>
            </a:lvl3pPr>
            <a:lvl4pPr marL="1369182" indent="0">
              <a:buNone/>
              <a:defRPr sz="900"/>
            </a:lvl4pPr>
            <a:lvl5pPr marL="1825577" indent="0">
              <a:buNone/>
              <a:defRPr sz="900"/>
            </a:lvl5pPr>
            <a:lvl6pPr marL="2281969" indent="0">
              <a:buNone/>
              <a:defRPr sz="900"/>
            </a:lvl6pPr>
            <a:lvl7pPr marL="2738365" indent="0">
              <a:buNone/>
              <a:defRPr sz="900"/>
            </a:lvl7pPr>
            <a:lvl8pPr marL="3194758" indent="0">
              <a:buNone/>
              <a:defRPr sz="900"/>
            </a:lvl8pPr>
            <a:lvl9pPr marL="3651149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3486-0598-4365-B6AF-D6052D2E413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D055-27E8-45E6-9DDC-D86D2E6C28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59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14915-4C89-4B3D-96E3-881229C2E3F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F08D-E8AA-4D28-A776-DC619CDEE8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17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7305-5A2D-4230-9820-407B14C8DEE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http://www.morproekt.ru/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A3B1-01DF-4606-B116-174D05D4EF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43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>
          <a:xfrm>
            <a:off x="1600206" y="18047"/>
            <a:ext cx="7509606" cy="933601"/>
          </a:xfrm>
          <a:solidFill>
            <a:srgbClr val="0B6993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12" tIns="45656" rIns="91312" bIns="4565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 smtClean="0"/>
              <a:t>Образец заголовка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>
          <a:xfrm>
            <a:off x="307528" y="1219201"/>
            <a:ext cx="8684072" cy="5105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  <a:endParaRPr lang="en-US" dirty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Прямоугольник 29"/>
          <p:cNvSpPr/>
          <p:nvPr userDrawn="1"/>
        </p:nvSpPr>
        <p:spPr>
          <a:xfrm>
            <a:off x="24466" y="10277"/>
            <a:ext cx="1482292" cy="933600"/>
          </a:xfrm>
          <a:prstGeom prst="rect">
            <a:avLst/>
          </a:prstGeom>
          <a:solidFill>
            <a:srgbClr val="0B699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 rot="5400000">
            <a:off x="93945" y="375709"/>
            <a:ext cx="331757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249843" y="539957"/>
            <a:ext cx="333377" cy="95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405899" y="376542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85810" y="252779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5810" y="477074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37343" y="252779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14720" y="526594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0692" y="57495"/>
            <a:ext cx="1371600" cy="207156"/>
          </a:xfrm>
          <a:prstGeom prst="rect">
            <a:avLst/>
          </a:prstGeom>
          <a:noFill/>
        </p:spPr>
        <p:txBody>
          <a:bodyPr wrap="square" lIns="91312" tIns="45656" rIns="91312" bIns="45656" rtlCol="0">
            <a:spAutoFit/>
          </a:bodyPr>
          <a:lstStyle/>
          <a:p>
            <a:pPr defTabSz="913432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FFFFFF"/>
                </a:solidFill>
              </a:rPr>
              <a:t>МОРСТРОЙТЕХНОЛОГИЯ</a:t>
            </a:r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3" y="6553200"/>
            <a:ext cx="2895600" cy="476250"/>
          </a:xfrm>
          <a:ln/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606060"/>
                </a:solidFill>
              </a:rPr>
              <a:t>http://www.morproekt.ru/</a:t>
            </a:r>
            <a:endParaRPr lang="ru-RU">
              <a:solidFill>
                <a:srgbClr val="606060"/>
              </a:solidFill>
            </a:endParaRPr>
          </a:p>
        </p:txBody>
      </p:sp>
      <p:sp>
        <p:nvSpPr>
          <p:cNvPr id="51" name="Дата 50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16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>
          <a:xfrm>
            <a:off x="1600206" y="18047"/>
            <a:ext cx="7509606" cy="933601"/>
          </a:xfrm>
          <a:solidFill>
            <a:srgbClr val="0B6993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12" tIns="45656" rIns="91312" bIns="4565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 smtClean="0"/>
              <a:t>Образец заголовка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>
          <a:xfrm>
            <a:off x="307528" y="1219201"/>
            <a:ext cx="8684072" cy="5105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  <a:endParaRPr lang="en-US" dirty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Прямоугольник 2"/>
          <p:cNvSpPr/>
          <p:nvPr userDrawn="1"/>
        </p:nvSpPr>
        <p:spPr>
          <a:xfrm rot="5400000">
            <a:off x="93945" y="375709"/>
            <a:ext cx="331757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249843" y="539957"/>
            <a:ext cx="333377" cy="95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405899" y="376542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85810" y="252779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85810" y="477074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37343" y="252779"/>
            <a:ext cx="284851" cy="11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14720" y="526594"/>
            <a:ext cx="330095" cy="95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432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0692" y="57495"/>
            <a:ext cx="1371600" cy="207156"/>
          </a:xfrm>
          <a:prstGeom prst="rect">
            <a:avLst/>
          </a:prstGeom>
          <a:noFill/>
        </p:spPr>
        <p:txBody>
          <a:bodyPr wrap="square" lIns="91312" tIns="45656" rIns="91312" bIns="45656" rtlCol="0">
            <a:spAutoFit/>
          </a:bodyPr>
          <a:lstStyle/>
          <a:p>
            <a:pPr defTabSz="913432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>
                <a:solidFill>
                  <a:srgbClr val="FFFFFF"/>
                </a:solidFill>
              </a:rPr>
              <a:t>МОРСТРОЙТЕХНОЛОГИЯ</a:t>
            </a:r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3" y="6553200"/>
            <a:ext cx="2895600" cy="476250"/>
          </a:xfrm>
          <a:ln/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51" name="Дата 50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104457" y="73325"/>
            <a:ext cx="1483944" cy="776460"/>
            <a:chOff x="-23405" y="14506"/>
            <a:chExt cx="2124948" cy="1039776"/>
          </a:xfrm>
        </p:grpSpPr>
        <p:sp>
          <p:nvSpPr>
            <p:cNvPr id="23" name="Прямоугольник 22"/>
            <p:cNvSpPr/>
            <p:nvPr userDrawn="1"/>
          </p:nvSpPr>
          <p:spPr>
            <a:xfrm rot="5400000">
              <a:off x="-99708" y="474223"/>
              <a:ext cx="51308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432"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 rot="5400000">
              <a:off x="138620" y="717414"/>
              <a:ext cx="51562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432"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 rot="5400000">
              <a:off x="381811" y="479087"/>
              <a:ext cx="510540" cy="158115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432" fontAlgn="base">
                <a:spcBef>
                  <a:spcPct val="0"/>
                </a:spcBef>
              </a:pPr>
              <a:r>
                <a:rPr lang="ru-RU" sz="1200">
                  <a:solidFill>
                    <a:srgbClr val="FFFFFF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27" name="Группа 26"/>
            <p:cNvGrpSpPr/>
            <p:nvPr userDrawn="1"/>
          </p:nvGrpSpPr>
          <p:grpSpPr>
            <a:xfrm>
              <a:off x="-23405" y="14506"/>
              <a:ext cx="2124948" cy="1032372"/>
              <a:chOff x="-23405" y="14506"/>
              <a:chExt cx="2124948" cy="1032372"/>
            </a:xfrm>
          </p:grpSpPr>
          <p:sp>
            <p:nvSpPr>
              <p:cNvPr id="28" name="Прямоугольник 27"/>
              <p:cNvSpPr/>
              <p:nvPr userDrawn="1"/>
            </p:nvSpPr>
            <p:spPr>
              <a:xfrm>
                <a:off x="802532" y="301557"/>
                <a:ext cx="473075" cy="1708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432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1" name="Прямоугольник 30"/>
              <p:cNvSpPr/>
              <p:nvPr userDrawn="1"/>
            </p:nvSpPr>
            <p:spPr>
              <a:xfrm>
                <a:off x="807396" y="627434"/>
                <a:ext cx="473208" cy="171201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432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2" name="Прямоугольник 31"/>
              <p:cNvSpPr/>
              <p:nvPr userDrawn="1"/>
            </p:nvSpPr>
            <p:spPr>
              <a:xfrm>
                <a:off x="1347281" y="301557"/>
                <a:ext cx="473075" cy="1708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432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3" name="Прямоугольник 32"/>
              <p:cNvSpPr/>
              <p:nvPr userDrawn="1"/>
            </p:nvSpPr>
            <p:spPr>
              <a:xfrm rot="5400000">
                <a:off x="1315667" y="712550"/>
                <a:ext cx="510540" cy="158115"/>
              </a:xfrm>
              <a:prstGeom prst="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3432"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4" name="TextBox 19"/>
              <p:cNvSpPr txBox="1"/>
              <p:nvPr userDrawn="1"/>
            </p:nvSpPr>
            <p:spPr>
              <a:xfrm>
                <a:off x="-23405" y="14506"/>
                <a:ext cx="2124948" cy="296741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" lastClr="FFFFFF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defTabSz="913432" fontAlgn="base">
                  <a:spcBef>
                    <a:spcPct val="0"/>
                  </a:spcBef>
                </a:pPr>
                <a:r>
                  <a:rPr lang="ru-RU" sz="900" b="1" dirty="0">
                    <a:solidFill>
                      <a:srgbClr val="00547E"/>
                    </a:solidFill>
                    <a:latin typeface="Calibri" pitchFamily="34" charset="0"/>
                    <a:ea typeface="Times New Roman"/>
                    <a:cs typeface="Calibri" pitchFamily="34" charset="0"/>
                  </a:rPr>
                  <a:t>МОРСТРОЙТЕХНОЛОГИЯ</a:t>
                </a:r>
                <a:endParaRPr lang="ru-RU" sz="900" dirty="0">
                  <a:solidFill>
                    <a:srgbClr val="00547E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6159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0" y="275017"/>
            <a:ext cx="8229057" cy="11432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475" y="1599673"/>
            <a:ext cx="4049369" cy="45268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7160" y="1599673"/>
            <a:ext cx="4049370" cy="45268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5FEE-7120-44F3-8C3C-7A2425D83B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571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62050"/>
      </p:ext>
    </p:extLst>
  </p:cSld>
  <p:clrMapOvr>
    <a:masterClrMapping/>
  </p:clrMapOvr>
  <p:transition spd="slow">
    <p:cove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6F16F-53D2-4BFC-B6E7-2D1D3F35E0B7}" type="datetime1">
              <a:rPr lang="ru-RU">
                <a:solidFill>
                  <a:srgbClr val="FFFFFF"/>
                </a:solidFill>
              </a:rPr>
              <a:pPr>
                <a:defRPr/>
              </a:pPr>
              <a:t>28.08.2017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B504C-5BAC-45B5-9D10-EE1B587D91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302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38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16"/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16"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1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16"/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1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3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xStyles>
    <p:titleStyle>
      <a:lvl1pPr algn="ctr" defTabSz="9139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8" indent="-342718" algn="l" defTabSz="9139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7" indent="-285600" algn="l" defTabSz="9139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9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53" indent="-228479" algn="l" defTabSz="9139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11" indent="-228479" algn="l" defTabSz="9139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69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26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3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2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3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16"/>
            <a:fld id="{55940C1A-A713-4BE3-9A98-72BF6EE1C8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16"/>
              <a:t>28.08.2017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1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16"/>
            <a:fld id="{2CE92AAA-84C1-4E8F-80F9-5DE40F67DF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1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5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/>
  </p:transition>
  <p:txStyles>
    <p:titleStyle>
      <a:lvl1pPr algn="ctr" defTabSz="9139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8" indent="-342718" algn="l" defTabSz="9139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7" indent="-285600" algn="l" defTabSz="9139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9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53" indent="-228479" algn="l" defTabSz="9139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11" indent="-228479" algn="l" defTabSz="9139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69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26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3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2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3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5109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0A92D9-3D2B-4153-947B-D3E559387532}" type="datetime1">
              <a:rPr lang="ru-RU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28.08.2017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http://www.morproekt.ru/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EBF1F-A6B4-4FAA-B7B4-234A4EB088A8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ransition spd="slow">
    <p:push dir="u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087" indent="-22693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127" indent="-2269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165" indent="-2269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203" indent="-2269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243" indent="-2269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8" rIns="91296" bIns="456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8" rIns="91296" bIns="45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5109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8" rIns="91296" bIns="4564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432" fontAlgn="base">
              <a:spcBef>
                <a:spcPct val="0"/>
              </a:spcBef>
              <a:spcAft>
                <a:spcPct val="0"/>
              </a:spcAft>
              <a:defRPr/>
            </a:pPr>
            <a:fld id="{5B0A92D9-3D2B-4153-947B-D3E559387532}" type="datetime1">
              <a:rPr lang="ru-RU" smtClean="0">
                <a:solidFill>
                  <a:srgbClr val="000000"/>
                </a:solidFill>
                <a:cs typeface="Arial" charset="0"/>
              </a:rPr>
              <a:pPr defTabSz="913432" fontAlgn="base">
                <a:spcBef>
                  <a:spcPct val="0"/>
                </a:spcBef>
                <a:spcAft>
                  <a:spcPct val="0"/>
                </a:spcAft>
                <a:defRPr/>
              </a:pPr>
              <a:t>28.08.2017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8" rIns="91296" bIns="4564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4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http://www.morproekt.ru/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8" rIns="91296" bIns="4564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432" fontAlgn="base">
              <a:spcBef>
                <a:spcPct val="0"/>
              </a:spcBef>
              <a:spcAft>
                <a:spcPct val="0"/>
              </a:spcAft>
              <a:defRPr/>
            </a:pPr>
            <a:fld id="{08CEBF1F-A6B4-4FAA-B7B4-234A4EB088A8}" type="slidenum">
              <a:rPr lang="ru-RU" smtClean="0">
                <a:solidFill>
                  <a:srgbClr val="000000"/>
                </a:solidFill>
                <a:cs typeface="Arial" charset="0"/>
              </a:rPr>
              <a:pPr defTabSz="9134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7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ransition spd="slow">
    <p:cover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6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2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15" indent="-3424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02" indent="-2853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388" indent="-2282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943" indent="-2282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915" indent="-22669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9467" indent="-2266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023" indent="-2266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2579" indent="-2266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9133" indent="-2266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5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2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3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86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39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2" tIns="45656" rIns="91312" bIns="45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5109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16" fontAlgn="base">
              <a:spcBef>
                <a:spcPct val="0"/>
              </a:spcBef>
              <a:spcAft>
                <a:spcPct val="0"/>
              </a:spcAft>
              <a:defRPr/>
            </a:pPr>
            <a:fld id="{5B0A92D9-3D2B-4153-947B-D3E559387532}" type="datetime1">
              <a:rPr lang="ru-RU" smtClean="0">
                <a:solidFill>
                  <a:srgbClr val="000000"/>
                </a:solidFill>
                <a:cs typeface="Arial" charset="0"/>
              </a:rPr>
              <a:pPr defTabSz="913916" fontAlgn="base">
                <a:spcBef>
                  <a:spcPct val="0"/>
                </a:spcBef>
                <a:spcAft>
                  <a:spcPct val="0"/>
                </a:spcAft>
                <a:defRPr/>
              </a:pPr>
              <a:t>28.08.2017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http://www.morproekt.ru/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1" y="6553201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16" fontAlgn="base">
              <a:spcBef>
                <a:spcPct val="0"/>
              </a:spcBef>
              <a:spcAft>
                <a:spcPct val="0"/>
              </a:spcAft>
              <a:defRPr/>
            </a:pPr>
            <a:fld id="{08CEBF1F-A6B4-4FAA-B7B4-234A4EB088A8}" type="slidenum">
              <a:rPr lang="ru-RU">
                <a:solidFill>
                  <a:srgbClr val="000000"/>
                </a:solidFill>
                <a:cs typeface="Arial" charset="0"/>
              </a:rPr>
              <a:pPr defTabSz="9139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3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</p:sldLayoutIdLst>
  <p:transition spd="slow">
    <p:cover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2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9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5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76" indent="-34247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33" indent="-285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589" indent="-22831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225" indent="-22831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276" indent="-22673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9912" indent="-22673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547" indent="-22673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3183" indent="-22673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9818" indent="-22673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5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1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6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3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7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4" tIns="45632" rIns="91264" bIns="45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5109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432" fontAlgn="base">
              <a:spcBef>
                <a:spcPct val="0"/>
              </a:spcBef>
              <a:spcAft>
                <a:spcPct val="0"/>
              </a:spcAft>
              <a:defRPr/>
            </a:pPr>
            <a:fld id="{5B0A92D9-3D2B-4153-947B-D3E559387532}" type="datetime1">
              <a:rPr lang="ru-RU" smtClean="0">
                <a:solidFill>
                  <a:srgbClr val="000000"/>
                </a:solidFill>
                <a:cs typeface="Arial" charset="0"/>
              </a:rPr>
              <a:pPr defTabSz="913432" fontAlgn="base">
                <a:spcBef>
                  <a:spcPct val="0"/>
                </a:spcBef>
                <a:spcAft>
                  <a:spcPct val="0"/>
                </a:spcAft>
                <a:defRPr/>
              </a:pPr>
              <a:t>28.08.2017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4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http://www.morproekt.ru/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1" y="6553201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432" fontAlgn="base">
              <a:spcBef>
                <a:spcPct val="0"/>
              </a:spcBef>
              <a:spcAft>
                <a:spcPct val="0"/>
              </a:spcAft>
              <a:defRPr/>
            </a:pPr>
            <a:fld id="{08CEBF1F-A6B4-4FAA-B7B4-234A4EB088A8}" type="slidenum">
              <a:rPr lang="ru-RU" smtClean="0">
                <a:solidFill>
                  <a:srgbClr val="000000"/>
                </a:solidFill>
                <a:cs typeface="Arial" charset="0"/>
              </a:rPr>
              <a:pPr defTabSz="9134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1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cover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3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7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1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55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294" indent="-34229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40" indent="-2852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985" indent="-22819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379" indent="-22819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190" indent="-22661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583" indent="-2266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976" indent="-2266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371" indent="-2266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7765" indent="-2266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4" algn="l" defTabSz="912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88" algn="l" defTabSz="912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2" algn="l" defTabSz="912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77" algn="l" defTabSz="912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69" algn="l" defTabSz="912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65" algn="l" defTabSz="912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58" algn="l" defTabSz="912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49" algn="l" defTabSz="912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50508" indent="-250196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00778" indent="-200158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401091" indent="-200158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801403" indent="-200158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201714" indent="-20015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602026" indent="-20015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002339" indent="-20015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402649" indent="-20015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1B78F0-2EDD-4C2B-9957-3CFE670D182C}" type="slidenum">
              <a:rPr lang="ru-RU" sz="1400">
                <a:solidFill>
                  <a:prstClr val="black"/>
                </a:solidFill>
              </a:rPr>
              <a:pPr eaLnBrk="1" hangingPunct="1"/>
              <a:t>1</a:t>
            </a:fld>
            <a:endParaRPr lang="ru-RU" sz="1400">
              <a:solidFill>
                <a:prstClr val="black"/>
              </a:solidFill>
            </a:endParaRPr>
          </a:p>
        </p:txBody>
      </p:sp>
      <p:pic>
        <p:nvPicPr>
          <p:cNvPr id="2052" name="Picture 11" descr="волна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/>
          <a:stretch>
            <a:fillRect/>
          </a:stretch>
        </p:blipFill>
        <p:spPr bwMode="auto">
          <a:xfrm>
            <a:off x="0" y="0"/>
            <a:ext cx="9144000" cy="16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face_2"/>
          <p:cNvPicPr>
            <a:picLocks noChangeAspect="1" noChangeArrowheads="1"/>
          </p:cNvPicPr>
          <p:nvPr/>
        </p:nvPicPr>
        <p:blipFill>
          <a:blip r:embed="rId4">
            <a:lum bright="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20853" r="1617" b="4411"/>
          <a:stretch>
            <a:fillRect/>
          </a:stretch>
        </p:blipFill>
        <p:spPr bwMode="auto">
          <a:xfrm>
            <a:off x="0" y="4320987"/>
            <a:ext cx="9144000" cy="25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971800" y="1835682"/>
            <a:ext cx="6172200" cy="251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8" tIns="45664" rIns="91328" bIns="45664" anchor="ctr"/>
          <a:lstStyle/>
          <a:p>
            <a:pPr algn="ctr" defTabSz="913212" eaLnBrk="0" hangingPunct="0">
              <a:lnSpc>
                <a:spcPct val="150000"/>
              </a:lnSpc>
              <a:defRPr/>
            </a:pPr>
            <a:endParaRPr lang="ru-RU" sz="21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057" name="Picture 15" descr="волна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58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48049" y="4501864"/>
            <a:ext cx="8742363" cy="45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35" tIns="40018" rIns="80035" bIns="40018">
            <a:spAutoFit/>
          </a:bodyPr>
          <a:lstStyle/>
          <a:p>
            <a:pPr algn="ctr" defTabSz="913916"/>
            <a:r>
              <a:rPr lang="ru-RU" sz="2400" b="1" dirty="0">
                <a:solidFill>
                  <a:prstClr val="white"/>
                </a:solidFill>
              </a:rPr>
              <a:t>    </a:t>
            </a:r>
            <a:r>
              <a:rPr lang="ru-RU" sz="1600" b="1" i="1" dirty="0" smtClean="0">
                <a:solidFill>
                  <a:prstClr val="white"/>
                </a:solidFill>
              </a:rPr>
              <a:t> </a:t>
            </a:r>
            <a:r>
              <a:rPr lang="ru-RU" sz="1600" b="1" i="1" dirty="0">
                <a:solidFill>
                  <a:prstClr val="white"/>
                </a:solidFill>
              </a:rPr>
              <a:t>г. Санкт-Петербург,   </a:t>
            </a:r>
            <a:r>
              <a:rPr lang="ru-RU" sz="1600" b="1" i="1" dirty="0" smtClean="0">
                <a:solidFill>
                  <a:prstClr val="white"/>
                </a:solidFill>
              </a:rPr>
              <a:t>август 2017 </a:t>
            </a:r>
            <a:r>
              <a:rPr lang="ru-RU" sz="1600" b="1" i="1" dirty="0">
                <a:solidFill>
                  <a:prstClr val="white"/>
                </a:solidFill>
              </a:rPr>
              <a:t>г.</a:t>
            </a:r>
          </a:p>
        </p:txBody>
      </p:sp>
      <p:sp>
        <p:nvSpPr>
          <p:cNvPr id="13" name="Rectangle 2"/>
          <p:cNvSpPr txBox="1">
            <a:spLocks/>
          </p:cNvSpPr>
          <p:nvPr/>
        </p:nvSpPr>
        <p:spPr>
          <a:xfrm>
            <a:off x="395536" y="1516583"/>
            <a:ext cx="8280920" cy="285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2" tIns="45656" rIns="91312" bIns="45656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B6993"/>
                </a:solidFill>
                <a:effectLst/>
                <a:latin typeface="+mj-lt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9pPr>
          </a:lstStyle>
          <a:p>
            <a:pPr defTabSz="913916"/>
            <a:endParaRPr lang="ru-RU" sz="3600" dirty="0"/>
          </a:p>
          <a:p>
            <a:pPr algn="ctr" defTabSz="913916"/>
            <a:r>
              <a:rPr lang="ru-RU" sz="2600" dirty="0"/>
              <a:t>«</a:t>
            </a:r>
            <a:r>
              <a:rPr lang="ru-RU" sz="2600" dirty="0" smtClean="0"/>
              <a:t>Опыт Морстройтехнология  </a:t>
            </a:r>
            <a:r>
              <a:rPr lang="ru-RU" sz="2600" dirty="0"/>
              <a:t>по обоснованию грузовой базы для </a:t>
            </a:r>
            <a:r>
              <a:rPr lang="ru-RU" sz="2600" dirty="0" smtClean="0"/>
              <a:t>морских портов, терминалов </a:t>
            </a:r>
            <a:r>
              <a:rPr lang="ru-RU" sz="2600" dirty="0"/>
              <a:t>и отдельных транспортных систем</a:t>
            </a:r>
            <a:r>
              <a:rPr lang="ru-RU" sz="2600" dirty="0" smtClean="0"/>
              <a:t>»</a:t>
            </a:r>
          </a:p>
          <a:p>
            <a:pPr algn="ctr" defTabSz="913916"/>
            <a:endParaRPr lang="ru-RU" sz="2600" dirty="0" smtClean="0"/>
          </a:p>
          <a:p>
            <a:pPr algn="ctr" defTabSz="913916"/>
            <a:r>
              <a:rPr lang="ru-RU" sz="2400" dirty="0"/>
              <a:t> </a:t>
            </a:r>
            <a:r>
              <a:rPr lang="ru-RU" sz="1800" i="1" dirty="0" smtClean="0"/>
              <a:t>для  рабочей  группы АО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4034367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57" y="1144766"/>
            <a:ext cx="4844409" cy="2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Оцениваются возможные проекты по добыче, транзиту и завозу грузов и распределяются по годам проекта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10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2190"/>
            <a:ext cx="5050161" cy="381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62" y="3409101"/>
            <a:ext cx="6759109" cy="304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075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Разрабатываются  различные варианты транспортировки УВС и их комбинации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11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9" y="1196752"/>
            <a:ext cx="4141129" cy="2543547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30" y="1213437"/>
            <a:ext cx="4190598" cy="2526862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2" y="3861048"/>
            <a:ext cx="3846581" cy="2437943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08" y="3875128"/>
            <a:ext cx="4540737" cy="2437927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97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Для ключевых грузов </a:t>
            </a:r>
            <a:r>
              <a:rPr lang="ru-RU" sz="2000" dirty="0"/>
              <a:t>с</a:t>
            </a:r>
            <a:r>
              <a:rPr lang="ru-RU" sz="2000" dirty="0" smtClean="0"/>
              <a:t>формированы цены и грузы распределены по направлениям с учетом цен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12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95838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74" y="1022140"/>
            <a:ext cx="4786818" cy="240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2445"/>
            <a:ext cx="4231202" cy="257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61" y="3951387"/>
            <a:ext cx="3287798" cy="246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95" y="2782661"/>
            <a:ext cx="4007007" cy="251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4926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304256"/>
          </a:xfrm>
        </p:spPr>
        <p:txBody>
          <a:bodyPr/>
          <a:lstStyle/>
          <a:p>
            <a:r>
              <a:rPr lang="ru-RU" dirty="0" smtClean="0"/>
              <a:t>Опыт обоснования грузовой базы для южного терминала, изменившего специализацию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0193A-F05F-4804-8E9E-77EFE29DA086}" type="slidenum">
              <a:rPr lang="ru-RU" smtClean="0">
                <a:solidFill>
                  <a:srgbClr val="D8D8D8">
                    <a:lumMod val="50000"/>
                  </a:srgbClr>
                </a:solidFill>
              </a:rPr>
              <a:pPr>
                <a:defRPr/>
              </a:pPr>
              <a:t>13</a:t>
            </a:fld>
            <a:endParaRPr lang="ru-RU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8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838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59508"/>
            <a:ext cx="4331613" cy="324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Анализ диапазона цен транспортировки нефтепродуктов  для аргументации переговоров с грузовладельцами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14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55" y="3356992"/>
            <a:ext cx="4091947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5" y="3481594"/>
            <a:ext cx="4091947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2820" y="1152376"/>
            <a:ext cx="362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16"/>
            <a:r>
              <a:rPr lang="ru-RU" sz="1200" dirty="0">
                <a:solidFill>
                  <a:srgbClr val="FFFFFF">
                    <a:lumMod val="50000"/>
                  </a:srgbClr>
                </a:solidFill>
              </a:rPr>
              <a:t>Эта модель была подготовлена для определения потенциальных поставщиков для терминала в морском порту </a:t>
            </a:r>
            <a:r>
              <a:rPr lang="ru-RU" sz="1200" dirty="0" smtClean="0">
                <a:solidFill>
                  <a:srgbClr val="FFFFFF">
                    <a:lumMod val="50000"/>
                  </a:srgbClr>
                </a:solidFill>
              </a:rPr>
              <a:t>Феодосия. Период исследования – до присоединения  </a:t>
            </a:r>
            <a:r>
              <a:rPr lang="ru-RU" sz="1200" dirty="0">
                <a:solidFill>
                  <a:srgbClr val="FFFFFF">
                    <a:lumMod val="50000"/>
                  </a:srgbClr>
                </a:solidFill>
              </a:rPr>
              <a:t>Крыма </a:t>
            </a:r>
            <a:r>
              <a:rPr lang="ru-RU" sz="1200" dirty="0" smtClean="0">
                <a:solidFill>
                  <a:srgbClr val="FFFFFF">
                    <a:lumMod val="50000"/>
                  </a:srgbClr>
                </a:solidFill>
              </a:rPr>
              <a:t>к России.</a:t>
            </a:r>
          </a:p>
          <a:p>
            <a:pPr defTabSz="913916"/>
            <a:r>
              <a:rPr lang="ru-RU" sz="1200" dirty="0" smtClean="0">
                <a:solidFill>
                  <a:srgbClr val="FFFFFF">
                    <a:lumMod val="50000"/>
                  </a:srgbClr>
                </a:solidFill>
              </a:rPr>
              <a:t>Владелец </a:t>
            </a:r>
            <a:r>
              <a:rPr lang="ru-RU" sz="1200" dirty="0">
                <a:solidFill>
                  <a:srgbClr val="FFFFFF">
                    <a:lumMod val="50000"/>
                  </a:srgbClr>
                </a:solidFill>
              </a:rPr>
              <a:t>терминала  просил  обозначить круг потенциальных поставщиков  </a:t>
            </a:r>
            <a:r>
              <a:rPr lang="ru-RU" sz="1200" dirty="0" smtClean="0">
                <a:solidFill>
                  <a:srgbClr val="FFFFFF">
                    <a:lumMod val="50000"/>
                  </a:srgbClr>
                </a:solidFill>
              </a:rPr>
              <a:t>нефтепродуктов  </a:t>
            </a:r>
            <a:r>
              <a:rPr lang="ru-RU" sz="1200" dirty="0">
                <a:solidFill>
                  <a:srgbClr val="FFFFFF">
                    <a:lumMod val="50000"/>
                  </a:srgbClr>
                </a:solidFill>
              </a:rPr>
              <a:t>на его терминал  и аргументы для переговоров  с этими поставщиками. Так же модель </a:t>
            </a:r>
            <a:r>
              <a:rPr lang="ru-RU" sz="1200" dirty="0" smtClean="0">
                <a:solidFill>
                  <a:srgbClr val="FFFFFF">
                    <a:lumMod val="50000"/>
                  </a:srgbClr>
                </a:solidFill>
              </a:rPr>
              <a:t>с ценами  </a:t>
            </a:r>
            <a:r>
              <a:rPr lang="ru-RU" sz="1200" dirty="0">
                <a:solidFill>
                  <a:srgbClr val="FFFFFF">
                    <a:lumMod val="50000"/>
                  </a:srgbClr>
                </a:solidFill>
              </a:rPr>
              <a:t>давали ему возможность ориентироваться  в разбросе цен на рынке и диапазоне предлагаемой им цены перевалки.</a:t>
            </a:r>
          </a:p>
        </p:txBody>
      </p:sp>
    </p:spTree>
    <p:extLst>
      <p:ext uri="{BB962C8B-B14F-4D97-AF65-F5344CB8AC3E}">
        <p14:creationId xmlns:p14="http://schemas.microsoft.com/office/powerpoint/2010/main" val="19562438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50508" indent="-250196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00778" indent="-200158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401091" indent="-200158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801403" indent="-200158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201714" indent="-20015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602026" indent="-20015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002339" indent="-20015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402649" indent="-20015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1B78F0-2EDD-4C2B-9957-3CFE670D182C}" type="slidenum">
              <a:rPr lang="ru-RU" sz="1400">
                <a:solidFill>
                  <a:prstClr val="black"/>
                </a:solidFill>
              </a:rPr>
              <a:pPr eaLnBrk="1" hangingPunct="1"/>
              <a:t>15</a:t>
            </a:fld>
            <a:endParaRPr lang="ru-RU" sz="1400">
              <a:solidFill>
                <a:prstClr val="black"/>
              </a:solidFill>
            </a:endParaRPr>
          </a:p>
        </p:txBody>
      </p:sp>
      <p:pic>
        <p:nvPicPr>
          <p:cNvPr id="2052" name="Picture 11" descr="волна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/>
          <a:stretch>
            <a:fillRect/>
          </a:stretch>
        </p:blipFill>
        <p:spPr bwMode="auto">
          <a:xfrm>
            <a:off x="0" y="0"/>
            <a:ext cx="9144000" cy="16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face_2"/>
          <p:cNvPicPr>
            <a:picLocks noChangeAspect="1" noChangeArrowheads="1"/>
          </p:cNvPicPr>
          <p:nvPr/>
        </p:nvPicPr>
        <p:blipFill>
          <a:blip r:embed="rId4">
            <a:lum bright="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20853" r="1617" b="4411"/>
          <a:stretch>
            <a:fillRect/>
          </a:stretch>
        </p:blipFill>
        <p:spPr bwMode="auto">
          <a:xfrm>
            <a:off x="0" y="4320987"/>
            <a:ext cx="9144000" cy="25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971800" y="1835682"/>
            <a:ext cx="6172200" cy="251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8" tIns="45664" rIns="91328" bIns="45664" anchor="ctr"/>
          <a:lstStyle/>
          <a:p>
            <a:pPr algn="ctr" defTabSz="913212" eaLnBrk="0" hangingPunct="0">
              <a:lnSpc>
                <a:spcPct val="150000"/>
              </a:lnSpc>
              <a:defRPr/>
            </a:pPr>
            <a:endParaRPr lang="ru-RU" sz="21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057" name="Picture 15" descr="волна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158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48049" y="4501864"/>
            <a:ext cx="8742363" cy="45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35" tIns="40018" rIns="80035" bIns="40018">
            <a:spAutoFit/>
          </a:bodyPr>
          <a:lstStyle/>
          <a:p>
            <a:pPr algn="ctr" defTabSz="913916"/>
            <a:r>
              <a:rPr lang="ru-RU" sz="2400" b="1" dirty="0">
                <a:solidFill>
                  <a:prstClr val="white"/>
                </a:solidFill>
              </a:rPr>
              <a:t>    </a:t>
            </a:r>
            <a:r>
              <a:rPr lang="ru-RU" sz="1600" b="1" i="1" dirty="0" smtClean="0">
                <a:solidFill>
                  <a:prstClr val="white"/>
                </a:solidFill>
              </a:rPr>
              <a:t> </a:t>
            </a:r>
            <a:r>
              <a:rPr lang="ru-RU" sz="1600" b="1" i="1" dirty="0">
                <a:solidFill>
                  <a:prstClr val="white"/>
                </a:solidFill>
              </a:rPr>
              <a:t>г. </a:t>
            </a:r>
            <a:r>
              <a:rPr lang="ru-RU" sz="1600" b="1" i="1" dirty="0" smtClean="0">
                <a:solidFill>
                  <a:prstClr val="white"/>
                </a:solidFill>
              </a:rPr>
              <a:t>Архангельск,   август   2017 </a:t>
            </a:r>
            <a:r>
              <a:rPr lang="ru-RU" sz="1600" b="1" i="1" dirty="0">
                <a:solidFill>
                  <a:prstClr val="white"/>
                </a:solidFill>
              </a:rPr>
              <a:t>г.</a:t>
            </a:r>
          </a:p>
        </p:txBody>
      </p:sp>
      <p:sp>
        <p:nvSpPr>
          <p:cNvPr id="13" name="Rectangle 2"/>
          <p:cNvSpPr txBox="1">
            <a:spLocks/>
          </p:cNvSpPr>
          <p:nvPr/>
        </p:nvSpPr>
        <p:spPr>
          <a:xfrm>
            <a:off x="395536" y="1463278"/>
            <a:ext cx="8748464" cy="285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2" tIns="45656" rIns="91312" bIns="45656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B6993"/>
                </a:solidFill>
                <a:effectLst/>
                <a:latin typeface="+mj-lt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cs typeface="Arial" charset="0"/>
              </a:defRPr>
            </a:lvl9pPr>
          </a:lstStyle>
          <a:p>
            <a:pPr defTabSz="913916"/>
            <a:endParaRPr lang="ru-RU" sz="3600" dirty="0"/>
          </a:p>
          <a:p>
            <a:pPr algn="ctr" defTabSz="913916"/>
            <a:r>
              <a:rPr lang="ru-RU" sz="3600" dirty="0" smtClean="0"/>
              <a:t>«</a:t>
            </a:r>
            <a:r>
              <a:rPr lang="ru-RU" sz="3600" dirty="0"/>
              <a:t>Анализ ледовых условий </a:t>
            </a:r>
            <a:endParaRPr lang="ru-RU" sz="3600" dirty="0" smtClean="0"/>
          </a:p>
          <a:p>
            <a:pPr algn="ctr" defTabSz="913916"/>
            <a:r>
              <a:rPr lang="ru-RU" sz="3600" dirty="0" smtClean="0"/>
              <a:t>в </a:t>
            </a:r>
            <a:r>
              <a:rPr lang="ru-RU" sz="3600" dirty="0"/>
              <a:t>Белом море </a:t>
            </a:r>
            <a:r>
              <a:rPr lang="ru-RU" sz="3600" dirty="0" smtClean="0"/>
              <a:t>и </a:t>
            </a:r>
            <a:r>
              <a:rPr lang="ru-RU" sz="3600" dirty="0"/>
              <a:t>обеспечение </a:t>
            </a:r>
            <a:r>
              <a:rPr lang="ru-RU" sz="3600" dirty="0" smtClean="0"/>
              <a:t>флотом»</a:t>
            </a:r>
          </a:p>
          <a:p>
            <a:pPr algn="ctr" defTabSz="913916"/>
            <a:endParaRPr lang="ru-RU" sz="3600" dirty="0" smtClean="0"/>
          </a:p>
          <a:p>
            <a:pPr algn="ctr" defTabSz="913916"/>
            <a:r>
              <a:rPr lang="ru-RU" sz="1700" i="1" dirty="0" smtClean="0"/>
              <a:t>Работа  выполняется по заказу  консорциума терминалов Архангельского транспортного узла</a:t>
            </a:r>
            <a:endParaRPr lang="ru-RU" sz="1700" i="1" dirty="0"/>
          </a:p>
        </p:txBody>
      </p:sp>
    </p:spTree>
    <p:extLst>
      <p:ext uri="{BB962C8B-B14F-4D97-AF65-F5344CB8AC3E}">
        <p14:creationId xmlns:p14="http://schemas.microsoft.com/office/powerpoint/2010/main" val="2169773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Различия  в сроках  льдообразования в различных районах  Белого моря</a:t>
            </a:r>
            <a:endParaRPr lang="ru-RU" dirty="0"/>
          </a:p>
        </p:txBody>
      </p:sp>
      <p:sp>
        <p:nvSpPr>
          <p:cNvPr id="16" name="Объект 2"/>
          <p:cNvSpPr>
            <a:spLocks noGrp="1"/>
          </p:cNvSpPr>
          <p:nvPr>
            <p:ph type="body" idx="1"/>
          </p:nvPr>
        </p:nvSpPr>
        <p:spPr>
          <a:xfrm>
            <a:off x="307528" y="1219201"/>
            <a:ext cx="4647059" cy="5105400"/>
          </a:xfrm>
        </p:spPr>
        <p:txBody>
          <a:bodyPr lIns="36000" rIns="36000">
            <a:normAutofit/>
          </a:bodyPr>
          <a:lstStyle/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800" dirty="0" smtClean="0"/>
              <a:t>Значительные различия в ледовитости и сроках льдообразования в различных районах Белого моря 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800" dirty="0" smtClean="0"/>
              <a:t>Опреснение, характерное для зон устьев рек, вызывает более ранее льдообразование в этих районах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ru-RU" sz="1800" dirty="0" smtClean="0"/>
              <a:t>Ледовый режим ГР МПА с учетом его местоположения и технических характеристик существенно отличается от действующего морского порта Архангельск (Белое море </a:t>
            </a:r>
            <a:r>
              <a:rPr lang="en-US" sz="1800" dirty="0" smtClean="0"/>
              <a:t>vs </a:t>
            </a:r>
            <a:r>
              <a:rPr lang="ru-RU" sz="1800" dirty="0" smtClean="0"/>
              <a:t>устье Северной Двины)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22F50-E963-47C6-947F-B1EA4DFCA9E0}" type="slidenum">
              <a:rPr lang="ru-RU" smtClean="0"/>
              <a:t>16</a:t>
            </a:fld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4954587" y="1300108"/>
            <a:ext cx="4010025" cy="5014661"/>
            <a:chOff x="5328084" y="1602627"/>
            <a:chExt cx="3636404" cy="490471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3" r="2673"/>
            <a:stretch/>
          </p:blipFill>
          <p:spPr>
            <a:xfrm>
              <a:off x="5328084" y="1628800"/>
              <a:ext cx="3636404" cy="4841141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6614835" y="2129958"/>
              <a:ext cx="123986" cy="1239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 стрелкой 19"/>
            <p:cNvCxnSpPr>
              <a:cxnSpLocks/>
            </p:cNvCxnSpPr>
            <p:nvPr/>
          </p:nvCxnSpPr>
          <p:spPr>
            <a:xfrm>
              <a:off x="6738820" y="2297816"/>
              <a:ext cx="1027310" cy="352405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83556" y="1952836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72000">
                <a:buFont typeface="Arial" panose="020B0604020202020204" pitchFamily="34" charset="0"/>
                <a:buChar char="•"/>
              </a:pPr>
              <a:r>
                <a:rPr lang="ru-RU" sz="1000" i="1" dirty="0">
                  <a:latin typeface="Arial Narrow" panose="020B0606020202030204" pitchFamily="34" charset="0"/>
                </a:rPr>
                <a:t>д. Куя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62405" y="2190094"/>
              <a:ext cx="13939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0900" indent="-72000">
                <a:buFont typeface="Arial" panose="020B0604020202020204" pitchFamily="34" charset="0"/>
                <a:buChar char="•"/>
              </a:pPr>
              <a:r>
                <a:rPr lang="ru-RU" sz="1000" i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Бухта Сухое Море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28043" y="4079663"/>
              <a:ext cx="7492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~ </a:t>
              </a:r>
              <a:r>
                <a:rPr lang="ru-RU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50 км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00092" y="2310511"/>
              <a:ext cx="1476405" cy="84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Arial Narrow" pitchFamily="34" charset="0"/>
                </a:rPr>
                <a:t>Предполагаемое </a:t>
              </a:r>
              <a:br>
                <a:rPr lang="ru-RU" sz="1000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ru-RU" sz="1000" b="1" dirty="0">
                  <a:solidFill>
                    <a:schemeClr val="bg1"/>
                  </a:solidFill>
                  <a:latin typeface="Arial Narrow" pitchFamily="34" charset="0"/>
                </a:rPr>
                <a:t>место размещения –</a:t>
              </a:r>
              <a:r>
                <a:rPr lang="en-US" sz="10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ru-RU" sz="1000" b="1" dirty="0">
                  <a:solidFill>
                    <a:schemeClr val="bg1"/>
                  </a:solidFill>
                  <a:latin typeface="Arial Narrow" pitchFamily="34" charset="0"/>
                </a:rPr>
                <a:t>между деревней Куя </a:t>
              </a:r>
              <a:br>
                <a:rPr lang="ru-RU" sz="1000" b="1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ru-RU" sz="1000" b="1" dirty="0">
                  <a:solidFill>
                    <a:schemeClr val="bg1"/>
                  </a:solidFill>
                  <a:latin typeface="Arial Narrow" pitchFamily="34" charset="0"/>
                </a:rPr>
                <a:t>и бухтой Сухое море, </a:t>
              </a:r>
              <a:r>
                <a:rPr lang="en-US" sz="10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ru-RU" sz="1000" b="1" dirty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ru-RU" sz="1000" b="1" dirty="0">
                  <a:solidFill>
                    <a:schemeClr val="bg1"/>
                  </a:solidFill>
                  <a:latin typeface="Arial Narrow" pitchFamily="34" charset="0"/>
                </a:rPr>
              </a:br>
              <a:endParaRPr lang="ru-RU" sz="1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328084" y="1602627"/>
              <a:ext cx="3636000" cy="18000"/>
            </a:xfrm>
            <a:prstGeom prst="rect">
              <a:avLst/>
            </a:prstGeom>
            <a:solidFill>
              <a:srgbClr val="3D73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328084" y="6489340"/>
              <a:ext cx="3636000" cy="18000"/>
            </a:xfrm>
            <a:prstGeom prst="rect">
              <a:avLst/>
            </a:prstGeom>
            <a:solidFill>
              <a:srgbClr val="3D73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3632" y="4973693"/>
            <a:ext cx="4361936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100" i="1" dirty="0" smtClean="0">
                <a:solidFill>
                  <a:srgbClr val="666666"/>
                </a:solidFill>
              </a:rPr>
              <a:t>* По </a:t>
            </a:r>
            <a:r>
              <a:rPr lang="ru-RU" sz="1100" i="1" dirty="0">
                <a:solidFill>
                  <a:srgbClr val="666666"/>
                </a:solidFill>
              </a:rPr>
              <a:t>данным наблюдений ледовых процессов в акватории Белого моря за последние 100 </a:t>
            </a:r>
            <a:r>
              <a:rPr lang="ru-RU" sz="1100" i="1" dirty="0" smtClean="0">
                <a:solidFill>
                  <a:srgbClr val="666666"/>
                </a:solidFill>
              </a:rPr>
              <a:t>лет</a:t>
            </a:r>
          </a:p>
          <a:p>
            <a:r>
              <a:rPr lang="ru-RU" sz="1100" i="1" dirty="0" smtClean="0">
                <a:solidFill>
                  <a:srgbClr val="666666"/>
                </a:solidFill>
              </a:rPr>
              <a:t>  Источник: И.О. </a:t>
            </a:r>
            <a:r>
              <a:rPr lang="ru-RU" sz="1100" i="1" dirty="0" err="1" smtClean="0">
                <a:solidFill>
                  <a:srgbClr val="666666"/>
                </a:solidFill>
              </a:rPr>
              <a:t>Думанская</a:t>
            </a:r>
            <a:r>
              <a:rPr lang="ru-RU" sz="1100" i="1" dirty="0" smtClean="0">
                <a:solidFill>
                  <a:srgbClr val="666666"/>
                </a:solidFill>
              </a:rPr>
              <a:t>, Ледовые условия морей европейской части России</a:t>
            </a:r>
            <a:endParaRPr lang="ru-RU" sz="11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22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Сравнение условий ледового режима морского порта Архангельск и Двинского залива Белого моря (1/2)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CEBF1F-A6B4-4FAA-B7B4-234A4EB088A8}" type="slidenum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1" y="1504971"/>
            <a:ext cx="7961313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9" y="3906858"/>
            <a:ext cx="75660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18331" y="5684031"/>
            <a:ext cx="8131173" cy="57200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1C4D6E"/>
              </a:buClr>
              <a:buSzPct val="140000"/>
              <a:buFont typeface="Arial Black" panose="020B0A04020102020204" pitchFamily="34" charset="0"/>
              <a:buChar char="»"/>
              <a:defRPr sz="1600" b="0" kern="1200">
                <a:solidFill>
                  <a:srgbClr val="66666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666666"/>
              </a:buClr>
              <a:buSzPct val="120000"/>
              <a:buFont typeface="Arial Black" panose="020B0A04020102020204" pitchFamily="34" charset="0"/>
              <a:buChar char="►"/>
              <a:defRPr sz="1300" b="1" kern="1200">
                <a:solidFill>
                  <a:srgbClr val="66666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719138" indent="-179388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46B9D6"/>
              </a:buClr>
              <a:buSzPct val="80000"/>
              <a:buFont typeface="Marlett" pitchFamily="2" charset="2"/>
              <a:buChar char="g"/>
              <a:defRPr sz="1200" kern="1200">
                <a:solidFill>
                  <a:srgbClr val="6666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dirty="0">
                <a:solidFill>
                  <a:schemeClr val="bg2"/>
                </a:solidFill>
                <a:latin typeface="+mn-lt"/>
                <a:cs typeface="+mn-cs"/>
              </a:rPr>
              <a:t>Средняя продолжительность ледокольной проводки в Белом море 107 дней, в порту Архангельск 160 дней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8191" y="981751"/>
            <a:ext cx="8034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2"/>
                </a:solidFill>
              </a:rPr>
              <a:t>Продолжительность ледокольной проводки (зимней навигации) в морском порту Архангельск и Белом море за период зимней навигации 2009-2017 гг.*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942" y="6256033"/>
            <a:ext cx="7965517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100" i="1" dirty="0" smtClean="0">
                <a:solidFill>
                  <a:srgbClr val="666666"/>
                </a:solidFill>
              </a:rPr>
              <a:t>* По данным службы капитана морского порта </a:t>
            </a:r>
            <a:r>
              <a:rPr lang="ru-RU" sz="1100" i="1" dirty="0">
                <a:solidFill>
                  <a:srgbClr val="666666"/>
                </a:solidFill>
              </a:rPr>
              <a:t>Архангельск ФГБУ </a:t>
            </a:r>
            <a:r>
              <a:rPr lang="ru-RU" sz="1100" i="1" dirty="0" smtClean="0">
                <a:solidFill>
                  <a:srgbClr val="666666"/>
                </a:solidFill>
              </a:rPr>
              <a:t>«АМП </a:t>
            </a:r>
            <a:r>
              <a:rPr lang="ru-RU" sz="1100" i="1" dirty="0">
                <a:solidFill>
                  <a:srgbClr val="666666"/>
                </a:solidFill>
              </a:rPr>
              <a:t>Западной </a:t>
            </a:r>
            <a:r>
              <a:rPr lang="ru-RU" sz="1100" i="1" dirty="0" smtClean="0">
                <a:solidFill>
                  <a:srgbClr val="666666"/>
                </a:solidFill>
              </a:rPr>
              <a:t>Арктики»</a:t>
            </a:r>
            <a:endParaRPr lang="ru-RU" sz="11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83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Сравнение условий ледового режима морского порта Архангельск и Двинского залива Белого моря </a:t>
            </a:r>
            <a:r>
              <a:rPr lang="ru-RU" sz="2000" dirty="0" smtClean="0"/>
              <a:t>(</a:t>
            </a:r>
            <a:r>
              <a:rPr lang="ru-RU" sz="2000" dirty="0"/>
              <a:t>2</a:t>
            </a:r>
            <a:r>
              <a:rPr lang="ru-RU" sz="2000" dirty="0" smtClean="0"/>
              <a:t>/2)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22F50-E963-47C6-947F-B1EA4DFCA9E0}" type="slidenum">
              <a:rPr lang="ru-RU" smtClean="0"/>
              <a:t>18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9" y="1830130"/>
            <a:ext cx="4279900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70" y="1941342"/>
            <a:ext cx="4078287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6881" y="1091466"/>
            <a:ext cx="78119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2"/>
                </a:solidFill>
              </a:rPr>
              <a:t>Существенные отличия ледового режима в морском порту Архангельск и акватории Двинского залива Белого моря обуславливают разный режим ледового плавания в период зимней навигации*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92944" y="5691687"/>
            <a:ext cx="8280000" cy="8194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36000" tIns="45720" rIns="0" bIns="45720" rtlCol="0">
            <a:normAutofit fontScale="92500"/>
          </a:bodyPr>
          <a:lstStyle>
            <a:lvl1pPr marL="266700" indent="-2667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1C4D6E"/>
              </a:buClr>
              <a:buSzPct val="140000"/>
              <a:buFont typeface="Arial Black" panose="020B0A04020102020204" pitchFamily="34" charset="0"/>
              <a:buChar char="»"/>
              <a:defRPr sz="1600" b="0" kern="1200">
                <a:solidFill>
                  <a:srgbClr val="66666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666666"/>
              </a:buClr>
              <a:buSzPct val="120000"/>
              <a:buFont typeface="Arial Black" panose="020B0A04020102020204" pitchFamily="34" charset="0"/>
              <a:buChar char="►"/>
              <a:defRPr sz="1300" b="1" kern="1200">
                <a:solidFill>
                  <a:srgbClr val="66666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719138" indent="-179388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46B9D6"/>
              </a:buClr>
              <a:buSzPct val="80000"/>
              <a:buFont typeface="Marlett" pitchFamily="2" charset="2"/>
              <a:buChar char="g"/>
              <a:defRPr sz="1200" kern="1200">
                <a:solidFill>
                  <a:srgbClr val="6666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b="1" dirty="0">
                <a:solidFill>
                  <a:schemeClr val="bg2"/>
                </a:solidFill>
                <a:latin typeface="+mn-lt"/>
                <a:cs typeface="+mn-cs"/>
              </a:rPr>
              <a:t>Максимальное ограничение по ледовому классу судов было зафиксировано на уровне </a:t>
            </a:r>
            <a:r>
              <a:rPr lang="en-US" sz="1500" b="1" dirty="0">
                <a:solidFill>
                  <a:schemeClr val="bg2"/>
                </a:solidFill>
                <a:latin typeface="+mn-lt"/>
                <a:cs typeface="+mn-cs"/>
              </a:rPr>
              <a:t>Arc</a:t>
            </a:r>
            <a:r>
              <a:rPr lang="ru-RU" sz="1500" b="1" dirty="0">
                <a:solidFill>
                  <a:schemeClr val="bg2"/>
                </a:solidFill>
                <a:latin typeface="+mn-lt"/>
                <a:cs typeface="+mn-cs"/>
              </a:rPr>
              <a:t> 4 для периодов зимней навигации в Белом море 2009-2010, 2010-2011, 2015-2016, 2016-2017 гг. В остальные периоды максимальное ограничение устанавливалось на уровне </a:t>
            </a:r>
            <a:r>
              <a:rPr lang="en-US" sz="1500" b="1" dirty="0">
                <a:solidFill>
                  <a:schemeClr val="bg2"/>
                </a:solidFill>
                <a:latin typeface="+mn-lt"/>
                <a:cs typeface="+mn-cs"/>
              </a:rPr>
              <a:t>Ice</a:t>
            </a:r>
            <a:r>
              <a:rPr lang="ru-RU" sz="1500" b="1" dirty="0">
                <a:solidFill>
                  <a:schemeClr val="bg2"/>
                </a:solidFill>
                <a:latin typeface="+mn-lt"/>
                <a:cs typeface="+mn-cs"/>
              </a:rPr>
              <a:t>3</a:t>
            </a:r>
          </a:p>
          <a:p>
            <a:pPr marL="0" indent="0" algn="just">
              <a:buNone/>
            </a:pP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4212" y="6545358"/>
            <a:ext cx="7879019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100" i="1" dirty="0" smtClean="0">
                <a:solidFill>
                  <a:srgbClr val="666666"/>
                </a:solidFill>
              </a:rPr>
              <a:t>* По данным службы капитана морского порта </a:t>
            </a:r>
            <a:r>
              <a:rPr lang="ru-RU" sz="1100" i="1" dirty="0">
                <a:solidFill>
                  <a:srgbClr val="666666"/>
                </a:solidFill>
              </a:rPr>
              <a:t>Архангельск ФГБУ </a:t>
            </a:r>
            <a:r>
              <a:rPr lang="ru-RU" sz="1100" i="1" dirty="0" smtClean="0">
                <a:solidFill>
                  <a:srgbClr val="666666"/>
                </a:solidFill>
              </a:rPr>
              <a:t>«АМП </a:t>
            </a:r>
            <a:r>
              <a:rPr lang="ru-RU" sz="1100" i="1" dirty="0">
                <a:solidFill>
                  <a:srgbClr val="666666"/>
                </a:solidFill>
              </a:rPr>
              <a:t>Западной </a:t>
            </a:r>
            <a:r>
              <a:rPr lang="ru-RU" sz="1100" i="1" dirty="0" smtClean="0">
                <a:solidFill>
                  <a:srgbClr val="666666"/>
                </a:solidFill>
              </a:rPr>
              <a:t>Арктики»</a:t>
            </a:r>
            <a:endParaRPr lang="ru-RU" sz="11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14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Сравнительный анализ ледового режима портов Северо-Западного региона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22F50-E963-47C6-947F-B1EA4DFCA9E0}" type="slidenum">
              <a:rPr lang="ru-RU" smtClean="0"/>
              <a:t>19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987811"/>
            <a:ext cx="8285163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8854" y="4457327"/>
            <a:ext cx="8959422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i="1" dirty="0" smtClean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ru-RU" altLang="ru-RU" sz="1100" b="0" i="1" u="none" strike="noStrike" cap="none" normalizeH="0" baseline="0" dirty="0" err="1" smtClean="0" bmk="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Думанская</a:t>
            </a:r>
            <a:r>
              <a:rPr kumimoji="0" lang="ru-RU" altLang="ru-RU" sz="1100" b="0" i="1" u="none" strike="noStrike" cap="none" normalizeH="0" baseline="0" dirty="0" smtClean="0" bmk="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И.О. Ледовые условия морей европейской части России. – М.; Обнинск: ИГ–СОЦИН, 2014. – 608 с.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i="1" dirty="0" smtClean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** Данные об </a:t>
            </a:r>
            <a:r>
              <a:rPr lang="ru-RU" altLang="ru-RU" sz="1100" i="1" dirty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ограничениях для судов, принимаемых к ледокольной проводке, в период зимней навигации 2016-2017 гг. (распоряжения капитана морского порта Большой Санкт-Петербург от 24.04.2017 № 20-КП, распоряжения капитана морского порта Усть-Луга от 21.04.2017 № 12/17-р, распоряжения капитана морского порта Архангельск от 07.05.2017 № 18/02-04/26, распоряжения капитана морского порта Приморск от 24.04.2017 № 4-26р, распоряжения капитана морского порта Высоцк от 24.04.2017 № 09/2017-р)</a:t>
            </a:r>
            <a:endParaRPr lang="ru-RU" altLang="ru-RU" sz="800" i="1" dirty="0" bmk="">
              <a:solidFill>
                <a:srgbClr val="666666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i="1" dirty="0" smtClean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*** </a:t>
            </a:r>
            <a:r>
              <a:rPr lang="ru-RU" altLang="ru-RU" sz="1100" i="1" dirty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Приказы Минтранса России от 19.12.2016 № 388, от 15.01.2013 № 6, от 09.07.2014 № 183, от 15.01.2013 № 5, от 05.05.2015 № </a:t>
            </a:r>
            <a:r>
              <a:rPr lang="ru-RU" altLang="ru-RU" sz="1100" i="1" dirty="0" smtClean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161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 smtClean="0" bmk="">
                <a:solidFill>
                  <a:srgbClr val="666666"/>
                </a:solidFill>
                <a:latin typeface="+mj-lt"/>
                <a:cs typeface="Times New Roman" panose="02020603050405020304" pitchFamily="18" charset="0"/>
              </a:rPr>
              <a:t>**** </a:t>
            </a:r>
            <a:r>
              <a:rPr lang="ru-RU" altLang="ru-RU" sz="1100" i="1" dirty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Данные официального сайта ФГУП «</a:t>
            </a:r>
            <a:r>
              <a:rPr lang="ru-RU" altLang="ru-RU" sz="1100" i="1" dirty="0" err="1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Росморпорт</a:t>
            </a:r>
            <a:r>
              <a:rPr lang="ru-RU" altLang="ru-RU" sz="1100" i="1" dirty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 http://www.rosmorport.ru/, </a:t>
            </a:r>
            <a:r>
              <a:rPr lang="ru-RU" altLang="ru-RU" sz="1100" i="1" dirty="0" err="1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Думанская</a:t>
            </a:r>
            <a:r>
              <a:rPr lang="ru-RU" altLang="ru-RU" sz="1100" i="1" dirty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И.О. «Ледовые условия морей европейской части </a:t>
            </a:r>
            <a:r>
              <a:rPr lang="ru-RU" altLang="ru-RU" sz="1100" i="1" dirty="0" smtClean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r>
              <a:rPr lang="ru-RU" altLang="ru-RU" sz="1100" i="1" dirty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», Архангельский филиал ФГУП «</a:t>
            </a:r>
            <a:r>
              <a:rPr lang="ru-RU" altLang="ru-RU" sz="1100" i="1" dirty="0" err="1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Росморпорт</a:t>
            </a:r>
            <a:r>
              <a:rPr lang="ru-RU" altLang="ru-RU" sz="1100" i="1" dirty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i="1" dirty="0" smtClean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***** </a:t>
            </a:r>
            <a:r>
              <a:rPr lang="ru-RU" altLang="ru-RU" sz="1100" i="1" dirty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описания взяты данные наблюдений с </a:t>
            </a:r>
            <a:r>
              <a:rPr lang="ru-RU" altLang="ru-RU" sz="1100" i="1" dirty="0" smtClean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ближайшего и наиболее релевантного </a:t>
            </a:r>
            <a:r>
              <a:rPr lang="ru-RU" altLang="ru-RU" sz="1100" i="1" dirty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 ГР МПА ГМС </a:t>
            </a:r>
            <a:r>
              <a:rPr lang="ru-RU" altLang="ru-RU" sz="1100" i="1" dirty="0" err="1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Зимнегорский</a:t>
            </a:r>
            <a:r>
              <a:rPr lang="ru-RU" altLang="ru-RU" sz="1100" i="1" dirty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100" i="1" dirty="0" smtClean="0" bmk="">
                <a:solidFill>
                  <a:srgbClr val="6666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маяк</a:t>
            </a:r>
            <a:endParaRPr lang="ru-RU" altLang="ru-RU" sz="1100" i="1" dirty="0" bmk="">
              <a:solidFill>
                <a:srgbClr val="66666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9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286072" y="6580109"/>
            <a:ext cx="686886" cy="3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1EF89CB7-1F83-400E-A18F-05FC481F2114}" type="slidenum">
              <a:rPr lang="ru-RU" sz="1400" b="1">
                <a:solidFill>
                  <a:srgbClr val="6D6F71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400" b="1" dirty="0">
              <a:solidFill>
                <a:srgbClr val="6D6F7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B6993"/>
                </a:solidFill>
                <a:latin typeface="Tw Cen MT"/>
              </a:rPr>
              <a:t>«</a:t>
            </a:r>
            <a:r>
              <a:rPr lang="en-US" dirty="0" smtClean="0">
                <a:solidFill>
                  <a:srgbClr val="0B6993"/>
                </a:solidFill>
                <a:latin typeface="Tw Cen MT"/>
              </a:rPr>
              <a:t>@</a:t>
            </a:r>
            <a:r>
              <a:rPr lang="ru-RU" dirty="0" smtClean="0">
                <a:solidFill>
                  <a:schemeClr val="bg1"/>
                </a:solidFill>
                <a:latin typeface="Tw Cen MT"/>
              </a:rPr>
              <a:t>Морстройтехнология </a:t>
            </a:r>
            <a:r>
              <a:rPr lang="ru-RU" dirty="0">
                <a:solidFill>
                  <a:schemeClr val="bg1"/>
                </a:solidFill>
                <a:latin typeface="Tw Cen MT"/>
              </a:rPr>
              <a:t>(МСТ)</a:t>
            </a:r>
            <a:br>
              <a:rPr lang="ru-RU" dirty="0">
                <a:solidFill>
                  <a:schemeClr val="bg1"/>
                </a:solidFill>
                <a:latin typeface="Tw Cen MT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70" y="2899307"/>
            <a:ext cx="3411103" cy="359168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816" y="2899307"/>
            <a:ext cx="1877049" cy="359168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0" y="1271197"/>
            <a:ext cx="9192582" cy="1345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extLst/>
        </p:spPr>
        <p:txBody>
          <a:bodyPr wrap="square" lIns="80133" tIns="40067" rIns="80133" bIns="40067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50460" indent="-250460" defTabSz="914179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err="1">
                <a:solidFill>
                  <a:srgbClr val="3F3F3F"/>
                </a:solidFill>
              </a:rPr>
              <a:t>Предпроектные</a:t>
            </a:r>
            <a:r>
              <a:rPr lang="ru-RU" sz="1400" b="1" dirty="0">
                <a:solidFill>
                  <a:srgbClr val="3F3F3F"/>
                </a:solidFill>
              </a:rPr>
              <a:t> проработки различной глубины и сложности: </a:t>
            </a:r>
            <a:br>
              <a:rPr lang="ru-RU" sz="1400" b="1" dirty="0">
                <a:solidFill>
                  <a:srgbClr val="3F3F3F"/>
                </a:solidFill>
              </a:rPr>
            </a:br>
            <a:r>
              <a:rPr lang="ru-RU" sz="1400" b="1" dirty="0">
                <a:solidFill>
                  <a:srgbClr val="3F3F3F"/>
                </a:solidFill>
              </a:rPr>
              <a:t>бизнес-планы, концепции, декларации о намерениях, обоснование инвестиций;</a:t>
            </a:r>
          </a:p>
          <a:p>
            <a:pPr marL="250460" indent="-250460" defTabSz="914179">
              <a:spcBef>
                <a:spcPts val="526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rgbClr val="3F3F3F"/>
                </a:solidFill>
              </a:rPr>
              <a:t>Проектирование:</a:t>
            </a:r>
          </a:p>
          <a:p>
            <a:pPr marL="709636" indent="-709636">
              <a:spcBef>
                <a:spcPts val="0"/>
              </a:spcBef>
              <a:spcAft>
                <a:spcPts val="0"/>
              </a:spcAft>
              <a:tabLst>
                <a:tab pos="475874" algn="l"/>
                <a:tab pos="709636" algn="l"/>
              </a:tabLst>
              <a:defRPr/>
            </a:pPr>
            <a:r>
              <a:rPr lang="ru-RU" sz="1200" b="1" dirty="0">
                <a:solidFill>
                  <a:srgbClr val="3F3F3F"/>
                </a:solidFill>
              </a:rPr>
              <a:t>	•	универсальных и специализированных (</a:t>
            </a:r>
            <a:r>
              <a:rPr lang="ru-RU" sz="1100" b="1" dirty="0">
                <a:solidFill>
                  <a:srgbClr val="3F3F3F"/>
                </a:solidFill>
              </a:rPr>
              <a:t>контейнерных, навалочных, наливных и др.</a:t>
            </a:r>
            <a:r>
              <a:rPr lang="ru-RU" sz="1200" b="1" dirty="0">
                <a:solidFill>
                  <a:srgbClr val="3F3F3F"/>
                </a:solidFill>
              </a:rPr>
              <a:t>) портовых терминалов;</a:t>
            </a:r>
          </a:p>
          <a:p>
            <a:pPr marL="709636" indent="-709636">
              <a:spcBef>
                <a:spcPts val="0"/>
              </a:spcBef>
              <a:spcAft>
                <a:spcPts val="0"/>
              </a:spcAft>
              <a:tabLst>
                <a:tab pos="475874" algn="l"/>
                <a:tab pos="709636" algn="l"/>
              </a:tabLst>
              <a:defRPr/>
            </a:pPr>
            <a:r>
              <a:rPr lang="ru-RU" sz="1200" b="1" dirty="0">
                <a:solidFill>
                  <a:srgbClr val="3F3F3F"/>
                </a:solidFill>
              </a:rPr>
              <a:t>	• 	объектов транспортно-складского назначения </a:t>
            </a:r>
            <a:r>
              <a:rPr lang="ru-RU" sz="1100" b="1" dirty="0">
                <a:solidFill>
                  <a:srgbClr val="3F3F3F"/>
                </a:solidFill>
              </a:rPr>
              <a:t>(</a:t>
            </a:r>
            <a:r>
              <a:rPr lang="ru-RU" sz="1100" b="1" spc="-18" dirty="0">
                <a:solidFill>
                  <a:srgbClr val="3F3F3F"/>
                </a:solidFill>
              </a:rPr>
              <a:t>логистических центров</a:t>
            </a:r>
            <a:r>
              <a:rPr lang="ru-RU" sz="1100" b="1" dirty="0">
                <a:solidFill>
                  <a:srgbClr val="3F3F3F"/>
                </a:solidFill>
              </a:rPr>
              <a:t>);</a:t>
            </a:r>
          </a:p>
          <a:p>
            <a:pPr marL="709636" indent="-709636">
              <a:spcBef>
                <a:spcPts val="0"/>
              </a:spcBef>
              <a:spcAft>
                <a:spcPts val="0"/>
              </a:spcAft>
              <a:tabLst>
                <a:tab pos="475874" algn="l"/>
                <a:tab pos="709636" algn="l"/>
              </a:tabLst>
              <a:defRPr/>
            </a:pPr>
            <a:r>
              <a:rPr lang="ru-RU" sz="1200" b="1" dirty="0">
                <a:solidFill>
                  <a:srgbClr val="3F3F3F"/>
                </a:solidFill>
              </a:rPr>
              <a:t>	•	гидротехнических сооружений (</a:t>
            </a:r>
            <a:r>
              <a:rPr lang="ru-RU" sz="1100" b="1" dirty="0">
                <a:solidFill>
                  <a:srgbClr val="3F3F3F"/>
                </a:solidFill>
              </a:rPr>
              <a:t>оптимизация конструкций);</a:t>
            </a:r>
            <a:endParaRPr lang="ru-RU" sz="1400" b="1" dirty="0">
              <a:solidFill>
                <a:srgbClr val="3F3F3F"/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5880613" y="2809162"/>
            <a:ext cx="3092344" cy="36331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extLst/>
        </p:spPr>
        <p:txBody>
          <a:bodyPr wrap="square" lIns="80133" tIns="40067" rIns="80133" bIns="40067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50460" indent="-250460" defTabSz="914179">
              <a:spcBef>
                <a:spcPts val="526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rgbClr val="3F3F3F"/>
                </a:solidFill>
              </a:rPr>
              <a:t>Авторский надзор и техническое сопровождение строительства; </a:t>
            </a:r>
          </a:p>
          <a:p>
            <a:pPr marL="250460" indent="-250460" defTabSz="914179">
              <a:spcBef>
                <a:spcPts val="526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 err="1">
                <a:solidFill>
                  <a:srgbClr val="3F3F3F"/>
                </a:solidFill>
              </a:rPr>
              <a:t>Генпроектирование</a:t>
            </a:r>
            <a:r>
              <a:rPr lang="ru-RU" sz="1400" b="1" dirty="0">
                <a:solidFill>
                  <a:srgbClr val="3F3F3F"/>
                </a:solidFill>
              </a:rPr>
              <a:t>;  </a:t>
            </a:r>
          </a:p>
          <a:p>
            <a:pPr marL="250460" indent="-250460" defTabSz="914179">
              <a:spcBef>
                <a:spcPts val="526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rgbClr val="3F3F3F"/>
                </a:solidFill>
              </a:rPr>
              <a:t>Консультационные и инжиниринговые услуги;</a:t>
            </a:r>
          </a:p>
          <a:p>
            <a:pPr marL="250460" indent="-250460" defTabSz="914179">
              <a:spcBef>
                <a:spcPts val="526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rgbClr val="3F3F3F"/>
                </a:solidFill>
              </a:rPr>
              <a:t>Обследование причалов, зданий и сооружений;</a:t>
            </a:r>
          </a:p>
          <a:p>
            <a:pPr marL="250460" indent="-250460" defTabSz="914179">
              <a:spcBef>
                <a:spcPts val="526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rgbClr val="3F3F3F"/>
                </a:solidFill>
              </a:rPr>
              <a:t>Инженерные изыскания;</a:t>
            </a:r>
          </a:p>
          <a:p>
            <a:pPr marL="250460" indent="-250460" defTabSz="914179">
              <a:spcBef>
                <a:spcPts val="526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rgbClr val="C00000"/>
                </a:solidFill>
              </a:rPr>
              <a:t>Маркетинговые исследования грузопотоков, оптимизация логистики предприятий, оценка коммерческой эффективности.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23" y="964131"/>
            <a:ext cx="6292493" cy="30706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</a:rPr>
              <a:t>Профиль работы МСТ определяет наш подход к анализу логистики: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3" y="65532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12" name="Дата 4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Ледовые условия: основные выводы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59493" y="1112107"/>
            <a:ext cx="8760940" cy="4895335"/>
          </a:xfrm>
        </p:spPr>
        <p:txBody>
          <a:bodyPr lIns="36000"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300" dirty="0" smtClean="0"/>
              <a:t>Тенденция </a:t>
            </a:r>
            <a:r>
              <a:rPr lang="ru-RU" sz="1300" dirty="0"/>
              <a:t>сокращения продолжительности ледового периода в портах Северо-Западного региона России </a:t>
            </a:r>
            <a:r>
              <a:rPr lang="ru-RU" sz="1300" dirty="0" smtClean="0"/>
              <a:t>на 1-3 </a:t>
            </a:r>
            <a:r>
              <a:rPr lang="ru-RU" sz="1300" dirty="0"/>
              <a:t>недели за счет смещения дат первого и устойчивого льдообразования в сторону более поздних сроков (на 1-2 недели), а даты очищения ото льда – в сторону более ранних сроков (4-10 дней</a:t>
            </a:r>
            <a:r>
              <a:rPr lang="ru-RU" sz="1300" dirty="0" smtClean="0"/>
              <a:t>)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ru-RU" sz="1300" dirty="0" smtClean="0">
                <a:solidFill>
                  <a:srgbClr val="3F3F3F"/>
                </a:solidFill>
              </a:rPr>
              <a:t>Наиболее сложный период ледового плавания в Белом море – январь-март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22F50-E963-47C6-947F-B1EA4DFCA9E0}" type="slidenum">
              <a:rPr lang="ru-RU" smtClean="0"/>
              <a:t>20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/>
          <a:stretch/>
        </p:blipFill>
        <p:spPr bwMode="auto">
          <a:xfrm>
            <a:off x="2038865" y="2903839"/>
            <a:ext cx="6598507" cy="3549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709" y="2151227"/>
            <a:ext cx="8847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294" indent="-342294" algn="just" eaLnBrk="0" fontAlgn="base" hangingPunct="0">
              <a:spcAft>
                <a:spcPts val="1200"/>
              </a:spcAft>
              <a:buFontTx/>
              <a:buChar char="•"/>
            </a:pPr>
            <a:r>
              <a:rPr lang="ru-RU" sz="1300" kern="0" dirty="0" smtClean="0">
                <a:solidFill>
                  <a:srgbClr val="3F3F3F"/>
                </a:solidFill>
              </a:rPr>
              <a:t>Предполагаемая </a:t>
            </a:r>
            <a:r>
              <a:rPr lang="ru-RU" sz="1300" kern="0" dirty="0">
                <a:solidFill>
                  <a:srgbClr val="3F3F3F"/>
                </a:solidFill>
              </a:rPr>
              <a:t>продолжительность зимней навигации в районе строительства ГР МПА в среднем короче, чем в морских портах Большой Санкт-Петербург и Высоцк и сопоставима с продолжительностью ледокольной проводки в морских портах Усть-Луга и Приморск (по данным распоряжений капитанов </a:t>
            </a:r>
            <a:r>
              <a:rPr lang="ru-RU" sz="1300" kern="0" dirty="0" smtClean="0">
                <a:solidFill>
                  <a:srgbClr val="3F3F3F"/>
                </a:solidFill>
              </a:rPr>
              <a:t>морских </a:t>
            </a:r>
            <a:r>
              <a:rPr lang="ru-RU" sz="1300" kern="0" dirty="0">
                <a:solidFill>
                  <a:srgbClr val="3F3F3F"/>
                </a:solidFill>
              </a:rPr>
              <a:t>портов</a:t>
            </a:r>
            <a:r>
              <a:rPr lang="ru-RU" sz="1300" kern="0" dirty="0" smtClean="0">
                <a:solidFill>
                  <a:srgbClr val="3F3F3F"/>
                </a:solidFill>
              </a:rPr>
              <a:t>)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546088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Обеспеченность ледокольной проводкой судоходства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в период зимней навигации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22F50-E963-47C6-947F-B1EA4DFCA9E0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9646"/>
              </p:ext>
            </p:extLst>
          </p:nvPr>
        </p:nvGraphicFramePr>
        <p:xfrm>
          <a:off x="519903" y="1468827"/>
          <a:ext cx="4428000" cy="3165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1115"/>
                <a:gridCol w="2366885"/>
              </a:tblGrid>
              <a:tr h="178534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rgbClr val="666666"/>
                          </a:solidFill>
                          <a:latin typeface="+mj-lt"/>
                        </a:rPr>
                        <a:t>Действующий</a:t>
                      </a:r>
                      <a:r>
                        <a:rPr lang="ru-RU" sz="1200" b="1" baseline="0" dirty="0" smtClean="0">
                          <a:solidFill>
                            <a:srgbClr val="666666"/>
                          </a:solidFill>
                          <a:latin typeface="+mj-lt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666666"/>
                          </a:solidFill>
                          <a:latin typeface="+mj-lt"/>
                        </a:rPr>
                        <a:t>флот</a:t>
                      </a:r>
                      <a:r>
                        <a:rPr lang="ru-RU" sz="1200" b="1" baseline="0" dirty="0" smtClean="0">
                          <a:solidFill>
                            <a:srgbClr val="666666"/>
                          </a:solidFill>
                          <a:latin typeface="+mj-lt"/>
                        </a:rPr>
                        <a:t> Архангельского филиала ФГУП «</a:t>
                      </a:r>
                      <a:r>
                        <a:rPr lang="ru-RU" sz="1200" b="1" baseline="0" dirty="0" err="1" smtClean="0">
                          <a:solidFill>
                            <a:srgbClr val="666666"/>
                          </a:solidFill>
                          <a:latin typeface="+mj-lt"/>
                        </a:rPr>
                        <a:t>Росморпорт</a:t>
                      </a:r>
                      <a:r>
                        <a:rPr lang="ru-RU" sz="1200" b="1" baseline="0" dirty="0" smtClean="0">
                          <a:solidFill>
                            <a:srgbClr val="666666"/>
                          </a:solidFill>
                          <a:latin typeface="+mj-lt"/>
                        </a:rPr>
                        <a:t>»</a:t>
                      </a:r>
                      <a:endParaRPr lang="ru-RU" sz="1200" b="1" dirty="0">
                        <a:solidFill>
                          <a:srgbClr val="666666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666666"/>
                          </a:solidFill>
                          <a:latin typeface="+mj-lt"/>
                        </a:rPr>
                        <a:t>По акватории Белого моря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666666"/>
                          </a:solidFill>
                          <a:latin typeface="+mj-lt"/>
                        </a:rPr>
                        <a:t>(от</a:t>
                      </a:r>
                      <a:r>
                        <a:rPr lang="ru-RU" sz="1200" baseline="0" dirty="0" smtClean="0">
                          <a:solidFill>
                            <a:srgbClr val="666666"/>
                          </a:solidFill>
                          <a:latin typeface="+mj-lt"/>
                        </a:rPr>
                        <a:t> приемного буя </a:t>
                      </a:r>
                      <a:r>
                        <a:rPr lang="ru-RU" sz="1200" baseline="0" dirty="0" err="1" smtClean="0">
                          <a:solidFill>
                            <a:srgbClr val="666666"/>
                          </a:solidFill>
                          <a:latin typeface="+mj-lt"/>
                        </a:rPr>
                        <a:t>мп</a:t>
                      </a:r>
                      <a:r>
                        <a:rPr lang="ru-RU" sz="1200" baseline="0" dirty="0" smtClean="0">
                          <a:solidFill>
                            <a:srgbClr val="666666"/>
                          </a:solidFill>
                          <a:latin typeface="+mj-lt"/>
                        </a:rPr>
                        <a:t> Архангельск до м. Святой Нос)</a:t>
                      </a:r>
                      <a:r>
                        <a:rPr lang="ru-RU" sz="1200" dirty="0" smtClean="0">
                          <a:solidFill>
                            <a:srgbClr val="666666"/>
                          </a:solidFill>
                          <a:latin typeface="+mj-lt"/>
                        </a:rPr>
                        <a:t>: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666666"/>
                          </a:solidFill>
                          <a:latin typeface="+mj-lt"/>
                        </a:rPr>
                        <a:t>л/к «Диксон» </a:t>
                      </a:r>
                    </a:p>
                    <a:p>
                      <a:pPr algn="just"/>
                      <a:endParaRPr lang="ru-RU" sz="1200" dirty="0" smtClean="0">
                        <a:solidFill>
                          <a:srgbClr val="666666"/>
                        </a:solidFill>
                        <a:latin typeface="+mj-lt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666666"/>
                          </a:solidFill>
                          <a:latin typeface="+mj-lt"/>
                        </a:rPr>
                        <a:t>По</a:t>
                      </a:r>
                      <a:r>
                        <a:rPr lang="ru-RU" sz="1200" baseline="0" dirty="0" smtClean="0">
                          <a:solidFill>
                            <a:srgbClr val="666666"/>
                          </a:solidFill>
                          <a:latin typeface="+mj-lt"/>
                        </a:rPr>
                        <a:t> акватории морского порта Архангельск: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666666"/>
                          </a:solidFill>
                          <a:latin typeface="+mj-lt"/>
                        </a:rPr>
                        <a:t>л/к «Капитан Косолапов»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666666"/>
                          </a:solidFill>
                          <a:latin typeface="+mj-lt"/>
                        </a:rPr>
                        <a:t>л/</a:t>
                      </a:r>
                      <a:r>
                        <a:rPr lang="ru-RU" sz="1200" dirty="0" err="1" smtClean="0">
                          <a:solidFill>
                            <a:srgbClr val="666666"/>
                          </a:solidFill>
                          <a:latin typeface="+mj-lt"/>
                        </a:rPr>
                        <a:t>к«Капитан</a:t>
                      </a:r>
                      <a:r>
                        <a:rPr lang="ru-RU" sz="1200" dirty="0" smtClean="0">
                          <a:solidFill>
                            <a:srgbClr val="666666"/>
                          </a:solidFill>
                          <a:latin typeface="+mj-lt"/>
                        </a:rPr>
                        <a:t> Чадаев»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666666"/>
                          </a:solidFill>
                          <a:latin typeface="+mj-lt"/>
                        </a:rPr>
                        <a:t>л/к «Капитан Евдокимов»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2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666666"/>
                          </a:solidFill>
                          <a:latin typeface="+mj-lt"/>
                        </a:rPr>
                        <a:t>Привлеченный флот Мурманского филиала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666666"/>
                          </a:solidFill>
                          <a:latin typeface="+mj-lt"/>
                        </a:rPr>
                        <a:t>ФГУП «</a:t>
                      </a:r>
                      <a:r>
                        <a:rPr lang="ru-RU" sz="1200" b="1" dirty="0" err="1" smtClean="0">
                          <a:solidFill>
                            <a:srgbClr val="666666"/>
                          </a:solidFill>
                          <a:latin typeface="+mj-lt"/>
                        </a:rPr>
                        <a:t>Росморпорт</a:t>
                      </a:r>
                      <a:r>
                        <a:rPr lang="ru-RU" sz="1200" b="1" dirty="0" smtClean="0">
                          <a:solidFill>
                            <a:srgbClr val="666666"/>
                          </a:solidFill>
                          <a:latin typeface="+mj-lt"/>
                        </a:rPr>
                        <a:t>»,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666666"/>
                          </a:solidFill>
                          <a:latin typeface="+mj-lt"/>
                        </a:rPr>
                        <a:t>ФГУП</a:t>
                      </a:r>
                      <a:r>
                        <a:rPr lang="ru-RU" sz="1200" b="1" baseline="0" dirty="0" smtClean="0">
                          <a:solidFill>
                            <a:srgbClr val="666666"/>
                          </a:solidFill>
                          <a:latin typeface="+mj-lt"/>
                        </a:rPr>
                        <a:t> «</a:t>
                      </a:r>
                      <a:r>
                        <a:rPr lang="ru-RU" sz="1200" b="1" baseline="0" dirty="0" err="1" smtClean="0">
                          <a:solidFill>
                            <a:srgbClr val="666666"/>
                          </a:solidFill>
                          <a:latin typeface="+mj-lt"/>
                        </a:rPr>
                        <a:t>Атомфлот</a:t>
                      </a:r>
                      <a:r>
                        <a:rPr lang="ru-RU" sz="1200" b="1" baseline="0" dirty="0" smtClean="0">
                          <a:solidFill>
                            <a:srgbClr val="666666"/>
                          </a:solidFill>
                          <a:latin typeface="+mj-lt"/>
                        </a:rPr>
                        <a:t>»</a:t>
                      </a:r>
                      <a:endParaRPr lang="ru-RU" sz="1200" b="1" dirty="0" smtClean="0">
                        <a:solidFill>
                          <a:srgbClr val="666666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666666"/>
                          </a:solidFill>
                          <a:latin typeface="+mj-lt"/>
                        </a:rPr>
                        <a:t>Для обеспечения ледокольной проводки  в Белом море в</a:t>
                      </a:r>
                      <a:r>
                        <a:rPr lang="ru-RU" sz="1200" baseline="0" dirty="0" smtClean="0">
                          <a:solidFill>
                            <a:srgbClr val="666666"/>
                          </a:solidFill>
                          <a:latin typeface="+mj-lt"/>
                        </a:rPr>
                        <a:t> период наиболее суровых условий ледового плавания (январь-март)</a:t>
                      </a:r>
                      <a:endParaRPr lang="ru-RU" sz="1200" dirty="0">
                        <a:solidFill>
                          <a:srgbClr val="666666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20" y="1644839"/>
            <a:ext cx="3722052" cy="44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49434" y="4545782"/>
            <a:ext cx="4377124" cy="1944000"/>
          </a:xfrm>
          <a:prstGeom prst="rect">
            <a:avLst/>
          </a:prstGeom>
        </p:spPr>
        <p:txBody>
          <a:bodyPr vert="horz" lIns="36000" tIns="45720" rIns="0" bIns="45720" rtlCol="0">
            <a:normAutofit/>
          </a:bodyPr>
          <a:lstStyle>
            <a:lvl1pPr marL="266700" indent="-2667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1C4D6E"/>
              </a:buClr>
              <a:buSzPct val="140000"/>
              <a:buFont typeface="Arial Black" panose="020B0A04020102020204" pitchFamily="34" charset="0"/>
              <a:buChar char="»"/>
              <a:defRPr sz="1600" b="0" kern="1200">
                <a:solidFill>
                  <a:srgbClr val="66666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666666"/>
              </a:buClr>
              <a:buSzPct val="120000"/>
              <a:buFont typeface="Arial Black" panose="020B0A04020102020204" pitchFamily="34" charset="0"/>
              <a:buChar char="►"/>
              <a:defRPr sz="1300" b="1" kern="1200">
                <a:solidFill>
                  <a:srgbClr val="666666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719138" indent="-179388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46B9D6"/>
              </a:buClr>
              <a:buSzPct val="80000"/>
              <a:buFont typeface="Marlett" pitchFamily="2" charset="2"/>
              <a:buChar char="g"/>
              <a:defRPr sz="1200" kern="1200">
                <a:solidFill>
                  <a:srgbClr val="6666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Бесперебойное </a:t>
            </a:r>
            <a:r>
              <a:rPr lang="ru-RU" sz="1400" dirty="0"/>
              <a:t>обслуживание </a:t>
            </a:r>
            <a:r>
              <a:rPr lang="ru-RU" sz="1400" dirty="0" smtClean="0"/>
              <a:t> в </a:t>
            </a:r>
            <a:r>
              <a:rPr lang="ru-RU" sz="1400" dirty="0"/>
              <a:t>период зимней навигации будет обеспечено за счет </a:t>
            </a:r>
            <a:r>
              <a:rPr lang="ru-RU" sz="1400" b="1" dirty="0"/>
              <a:t>перераспределения</a:t>
            </a:r>
            <a:r>
              <a:rPr lang="ru-RU" sz="1400" dirty="0"/>
              <a:t> ледоколов между бассейнами в случае увеличения </a:t>
            </a:r>
            <a:r>
              <a:rPr lang="ru-RU" sz="1400" dirty="0" err="1"/>
              <a:t>судопотока</a:t>
            </a:r>
            <a:r>
              <a:rPr lang="ru-RU" sz="1400" dirty="0"/>
              <a:t> в порты Белого </a:t>
            </a:r>
            <a:r>
              <a:rPr lang="ru-RU" sz="1400" dirty="0" smtClean="0"/>
              <a:t>моря*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Для организации ледокольного сопровождения деятельности в Белом море достаточно привлечения одного линейного ледокола типа «Новороссийск»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5652690" y="6023532"/>
            <a:ext cx="3291444" cy="466250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indent="0" defTabSz="957816"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rgbClr val="41719C"/>
                </a:solidFill>
                <a:latin typeface="Arial Narrow" pitchFamily="34" charset="0"/>
              </a:defRPr>
            </a:lvl1pPr>
            <a:lvl2pPr marL="0" indent="-299317" defTabSz="957816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2pPr>
            <a:lvl3pPr marL="777600" indent="-239454" defTabSz="957816">
              <a:spcBef>
                <a:spcPct val="20000"/>
              </a:spcBef>
              <a:buFont typeface="Arial Narrow" pitchFamily="34" charset="0"/>
              <a:buChar char="–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3pPr>
            <a:lvl4pPr marL="1080000" indent="-239454" defTabSz="957816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ourier New" pitchFamily="49" charset="0"/>
              <a:buChar char="o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4pPr>
            <a:lvl5pPr marL="1440000" indent="-239454" defTabSz="957816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5pPr>
            <a:lvl6pPr marL="2633993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6pPr>
            <a:lvl7pPr marL="3112901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7pPr>
            <a:lvl8pPr marL="3591809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8pPr>
            <a:lvl9pPr marL="4070717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9pPr>
          </a:lstStyle>
          <a:p>
            <a:pPr>
              <a:spcAft>
                <a:spcPts val="100"/>
              </a:spcAft>
            </a:pPr>
            <a:r>
              <a:rPr lang="ru-RU" sz="1100" b="0" dirty="0" smtClean="0">
                <a:solidFill>
                  <a:srgbClr val="666666"/>
                </a:solidFill>
              </a:rPr>
              <a:t>действующий маршрут в / из МП Архангельск, 510 м. миль</a:t>
            </a:r>
          </a:p>
          <a:p>
            <a:r>
              <a:rPr lang="ru-RU" sz="1100" b="0" dirty="0" smtClean="0">
                <a:solidFill>
                  <a:srgbClr val="666666"/>
                </a:solidFill>
              </a:rPr>
              <a:t>альтернативный маршрут в / из ГР МПА, 227 м. миль</a:t>
            </a:r>
            <a:endParaRPr lang="ru-RU" sz="1100" b="0" dirty="0">
              <a:solidFill>
                <a:srgbClr val="666666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210175" y="6151241"/>
            <a:ext cx="373855" cy="190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210175" y="6378355"/>
            <a:ext cx="373855" cy="1909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4213" y="6541440"/>
            <a:ext cx="8076728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100" i="1" dirty="0" smtClean="0">
                <a:solidFill>
                  <a:srgbClr val="666666"/>
                </a:solidFill>
              </a:rPr>
              <a:t>* Письмо </a:t>
            </a:r>
            <a:r>
              <a:rPr lang="ru-RU" sz="1100" i="1" dirty="0">
                <a:solidFill>
                  <a:srgbClr val="666666"/>
                </a:solidFill>
              </a:rPr>
              <a:t>Архангельского филиала ФГУП «</a:t>
            </a:r>
            <a:r>
              <a:rPr lang="ru-RU" sz="1100" i="1" dirty="0" err="1">
                <a:solidFill>
                  <a:srgbClr val="666666"/>
                </a:solidFill>
              </a:rPr>
              <a:t>Росморпорт</a:t>
            </a:r>
            <a:r>
              <a:rPr lang="ru-RU" sz="1100" i="1" dirty="0">
                <a:solidFill>
                  <a:srgbClr val="666666"/>
                </a:solidFill>
              </a:rPr>
              <a:t>» от 23.05.2017 № </a:t>
            </a:r>
            <a:r>
              <a:rPr lang="ru-RU" sz="1100" i="1" dirty="0" smtClean="0">
                <a:solidFill>
                  <a:srgbClr val="666666"/>
                </a:solidFill>
              </a:rPr>
              <a:t>17-08-277</a:t>
            </a:r>
            <a:endParaRPr lang="ru-RU" sz="1100" i="1" dirty="0">
              <a:solidFill>
                <a:srgbClr val="666666"/>
              </a:solidFill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5222082" y="1224767"/>
            <a:ext cx="3636528" cy="3239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indent="0" defTabSz="957816"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rgbClr val="41719C"/>
                </a:solidFill>
                <a:latin typeface="Arial Narrow" pitchFamily="34" charset="0"/>
              </a:defRPr>
            </a:lvl1pPr>
            <a:lvl2pPr marL="0" indent="-299317" defTabSz="957816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2pPr>
            <a:lvl3pPr marL="777600" indent="-239454" defTabSz="957816">
              <a:spcBef>
                <a:spcPct val="20000"/>
              </a:spcBef>
              <a:buFont typeface="Arial Narrow" pitchFamily="34" charset="0"/>
              <a:buChar char="–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3pPr>
            <a:lvl4pPr marL="1080000" indent="-239454" defTabSz="957816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ourier New" pitchFamily="49" charset="0"/>
              <a:buChar char="o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4pPr>
            <a:lvl5pPr marL="1440000" indent="-239454" defTabSz="957816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5pPr>
            <a:lvl6pPr marL="2633993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6pPr>
            <a:lvl7pPr marL="3112901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7pPr>
            <a:lvl8pPr marL="3591809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8pPr>
            <a:lvl9pPr marL="4070717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9pPr>
          </a:lstStyle>
          <a:p>
            <a:r>
              <a:rPr lang="ru-RU" dirty="0" smtClean="0">
                <a:solidFill>
                  <a:srgbClr val="3D7396"/>
                </a:solidFill>
              </a:rPr>
              <a:t>Маршруты ледового плавания в Белом море</a:t>
            </a:r>
            <a:endParaRPr lang="ru-RU" dirty="0">
              <a:solidFill>
                <a:srgbClr val="3D7396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554751" y="1119734"/>
            <a:ext cx="4358305" cy="3239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indent="0" defTabSz="957816"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rgbClr val="41719C"/>
                </a:solidFill>
                <a:latin typeface="Arial Narrow" pitchFamily="34" charset="0"/>
              </a:defRPr>
            </a:lvl1pPr>
            <a:lvl2pPr marL="0" indent="-299317" defTabSz="957816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2pPr>
            <a:lvl3pPr marL="777600" indent="-239454" defTabSz="957816">
              <a:spcBef>
                <a:spcPct val="20000"/>
              </a:spcBef>
              <a:buFont typeface="Arial Narrow" pitchFamily="34" charset="0"/>
              <a:buChar char="–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3pPr>
            <a:lvl4pPr marL="1080000" indent="-239454" defTabSz="957816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ourier New" pitchFamily="49" charset="0"/>
              <a:buChar char="o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4pPr>
            <a:lvl5pPr marL="1440000" indent="-239454" defTabSz="957816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5pPr>
            <a:lvl6pPr marL="2633993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6pPr>
            <a:lvl7pPr marL="3112901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7pPr>
            <a:lvl8pPr marL="3591809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8pPr>
            <a:lvl9pPr marL="4070717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9pPr>
          </a:lstStyle>
          <a:p>
            <a:r>
              <a:rPr lang="ru-RU" dirty="0">
                <a:solidFill>
                  <a:srgbClr val="3D7396"/>
                </a:solidFill>
              </a:rPr>
              <a:t>Ледокольное обеспечение в морском порту Архангельск</a:t>
            </a:r>
          </a:p>
        </p:txBody>
      </p:sp>
    </p:spTree>
    <p:extLst>
      <p:ext uri="{BB962C8B-B14F-4D97-AF65-F5344CB8AC3E}">
        <p14:creationId xmlns:p14="http://schemas.microsoft.com/office/powerpoint/2010/main" val="799930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Обзор ледового флота для обеспечения перевозок минеральных </a:t>
            </a:r>
            <a:r>
              <a:rPr lang="ru-RU" sz="2000" dirty="0" smtClean="0"/>
              <a:t>удобрений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22F50-E963-47C6-947F-B1EA4DFCA9E0}" type="slidenum">
              <a:rPr lang="ru-RU" smtClean="0"/>
              <a:t>22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29827" y="1002075"/>
            <a:ext cx="8472574" cy="1100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36000" tIns="45696" rIns="0" bIns="45696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778" indent="-34277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688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</a:defRPr>
            </a:lvl2pPr>
            <a:lvl3pPr marL="1142597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3pPr>
            <a:lvl4pPr marL="1599635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2055087" indent="-22693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2127" indent="-22693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69165" indent="-22693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203" indent="-22693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243" indent="-22693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ru-RU" b="1" dirty="0" smtClean="0"/>
              <a:t>Требования:</a:t>
            </a:r>
          </a:p>
          <a:p>
            <a:pPr marL="447675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специализация судна – балкер (удобрения навалом), универсальное (удобрения навалом и в упаковке), танкер-</a:t>
            </a:r>
            <a:r>
              <a:rPr lang="ru-RU" dirty="0" err="1" smtClean="0"/>
              <a:t>химовоз</a:t>
            </a:r>
            <a:r>
              <a:rPr lang="ru-RU" dirty="0" smtClean="0"/>
              <a:t> (жидкие удобрения)</a:t>
            </a:r>
          </a:p>
          <a:p>
            <a:pPr marL="447675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дедвейт судна – до 75 000 тонн (техническое ограничение ГР МПА)</a:t>
            </a:r>
          </a:p>
          <a:p>
            <a:pPr marL="447675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ледовый класс – </a:t>
            </a:r>
            <a:r>
              <a:rPr lang="en-US" dirty="0" smtClean="0"/>
              <a:t>Ice</a:t>
            </a:r>
            <a:r>
              <a:rPr lang="ru-RU" dirty="0" smtClean="0"/>
              <a:t>1 — </a:t>
            </a:r>
            <a:r>
              <a:rPr lang="en-US" dirty="0" smtClean="0"/>
              <a:t>Arc</a:t>
            </a:r>
            <a:r>
              <a:rPr lang="ru-RU" dirty="0" smtClean="0"/>
              <a:t>4 (или их эквиваленты)</a:t>
            </a:r>
          </a:p>
          <a:p>
            <a:pPr marL="361950" indent="0">
              <a:buFontTx/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4" y="2426083"/>
            <a:ext cx="42306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4" y="4584295"/>
            <a:ext cx="42132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27" y="2419275"/>
            <a:ext cx="38592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27" y="4602659"/>
            <a:ext cx="38655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3"/>
          <p:cNvSpPr txBox="1">
            <a:spLocks/>
          </p:cNvSpPr>
          <p:nvPr/>
        </p:nvSpPr>
        <p:spPr>
          <a:xfrm>
            <a:off x="429827" y="2070618"/>
            <a:ext cx="3636528" cy="3239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indent="0" defTabSz="957816"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rgbClr val="41719C"/>
                </a:solidFill>
                <a:latin typeface="Arial Narrow" pitchFamily="34" charset="0"/>
              </a:defRPr>
            </a:lvl1pPr>
            <a:lvl2pPr marL="0" indent="-299317" defTabSz="957816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2pPr>
            <a:lvl3pPr marL="777600" indent="-239454" defTabSz="957816">
              <a:spcBef>
                <a:spcPct val="20000"/>
              </a:spcBef>
              <a:buFont typeface="Arial Narrow" pitchFamily="34" charset="0"/>
              <a:buChar char="–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3pPr>
            <a:lvl4pPr marL="1080000" indent="-239454" defTabSz="957816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ourier New" pitchFamily="49" charset="0"/>
              <a:buChar char="o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4pPr>
            <a:lvl5pPr marL="1440000" indent="-239454" defTabSz="957816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5pPr>
            <a:lvl6pPr marL="2633993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6pPr>
            <a:lvl7pPr marL="3112901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7pPr>
            <a:lvl8pPr marL="3591809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8pPr>
            <a:lvl9pPr marL="4070717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9pPr>
          </a:lstStyle>
          <a:p>
            <a:r>
              <a:rPr lang="ru-RU" dirty="0" smtClean="0">
                <a:solidFill>
                  <a:srgbClr val="3D7396"/>
                </a:solidFill>
              </a:rPr>
              <a:t>Обеспеченность ледовым флотом </a:t>
            </a:r>
            <a:endParaRPr lang="ru-RU" dirty="0">
              <a:solidFill>
                <a:srgbClr val="3D7396"/>
              </a:solidFill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4853327" y="2091311"/>
            <a:ext cx="3636528" cy="3239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indent="0" defTabSz="957816"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rgbClr val="41719C"/>
                </a:solidFill>
                <a:latin typeface="Arial Narrow" pitchFamily="34" charset="0"/>
              </a:defRPr>
            </a:lvl1pPr>
            <a:lvl2pPr marL="0" indent="-299317" defTabSz="957816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2pPr>
            <a:lvl3pPr marL="777600" indent="-239454" defTabSz="957816">
              <a:spcBef>
                <a:spcPct val="20000"/>
              </a:spcBef>
              <a:buFont typeface="Arial Narrow" pitchFamily="34" charset="0"/>
              <a:buChar char="–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3pPr>
            <a:lvl4pPr marL="1080000" indent="-239454" defTabSz="957816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ourier New" pitchFamily="49" charset="0"/>
              <a:buChar char="o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4pPr>
            <a:lvl5pPr marL="1440000" indent="-239454" defTabSz="957816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5pPr>
            <a:lvl6pPr marL="2633993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6pPr>
            <a:lvl7pPr marL="3112901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7pPr>
            <a:lvl8pPr marL="3591809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8pPr>
            <a:lvl9pPr marL="4070717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9pPr>
          </a:lstStyle>
          <a:p>
            <a:r>
              <a:rPr lang="ru-RU" dirty="0"/>
              <a:t>Количество балкеров с ледовым классом </a:t>
            </a:r>
            <a:endParaRPr lang="ru-RU" dirty="0">
              <a:solidFill>
                <a:srgbClr val="3D7396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412365" y="4248075"/>
            <a:ext cx="3636528" cy="3239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indent="0" defTabSz="957816"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rgbClr val="41719C"/>
                </a:solidFill>
                <a:latin typeface="Arial Narrow" pitchFamily="34" charset="0"/>
              </a:defRPr>
            </a:lvl1pPr>
            <a:lvl2pPr marL="0" indent="-299317" defTabSz="957816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2pPr>
            <a:lvl3pPr marL="777600" indent="-239454" defTabSz="957816">
              <a:spcBef>
                <a:spcPct val="20000"/>
              </a:spcBef>
              <a:buFont typeface="Arial Narrow" pitchFamily="34" charset="0"/>
              <a:buChar char="–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3pPr>
            <a:lvl4pPr marL="1080000" indent="-239454" defTabSz="957816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ourier New" pitchFamily="49" charset="0"/>
              <a:buChar char="o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4pPr>
            <a:lvl5pPr marL="1440000" indent="-239454" defTabSz="957816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5pPr>
            <a:lvl6pPr marL="2633993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6pPr>
            <a:lvl7pPr marL="3112901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7pPr>
            <a:lvl8pPr marL="3591809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8pPr>
            <a:lvl9pPr marL="4070717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9pPr>
          </a:lstStyle>
          <a:p>
            <a:r>
              <a:rPr lang="ru-RU" dirty="0"/>
              <a:t>Количество </a:t>
            </a:r>
            <a:r>
              <a:rPr lang="ru-RU" dirty="0" smtClean="0"/>
              <a:t>универс. судов </a:t>
            </a:r>
            <a:r>
              <a:rPr lang="ru-RU" dirty="0"/>
              <a:t>с ледовым классом </a:t>
            </a:r>
            <a:endParaRPr lang="ru-RU" dirty="0">
              <a:solidFill>
                <a:srgbClr val="3D7396"/>
              </a:solidFill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4904857" y="4260370"/>
            <a:ext cx="3636528" cy="323925"/>
          </a:xfrm>
          <a:prstGeom prst="rect">
            <a:avLst/>
          </a:prstGeom>
        </p:spPr>
        <p:txBody>
          <a:bodyPr lIns="0"/>
          <a:lstStyle>
            <a:defPPr>
              <a:defRPr lang="ru-RU"/>
            </a:defPPr>
            <a:lvl1pPr indent="0" defTabSz="957816"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rgbClr val="41719C"/>
                </a:solidFill>
                <a:latin typeface="Arial Narrow" pitchFamily="34" charset="0"/>
              </a:defRPr>
            </a:lvl1pPr>
            <a:lvl2pPr marL="0" indent="-299317" defTabSz="957816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2pPr>
            <a:lvl3pPr marL="777600" indent="-239454" defTabSz="957816">
              <a:spcBef>
                <a:spcPct val="20000"/>
              </a:spcBef>
              <a:buFont typeface="Arial Narrow" pitchFamily="34" charset="0"/>
              <a:buChar char="–"/>
              <a:defRPr sz="16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3pPr>
            <a:lvl4pPr marL="1080000" indent="-239454" defTabSz="957816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ourier New" pitchFamily="49" charset="0"/>
              <a:buChar char="o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4pPr>
            <a:lvl5pPr marL="1440000" indent="-239454" defTabSz="957816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 pitchFamily="34" charset="0"/>
              </a:defRPr>
            </a:lvl5pPr>
            <a:lvl6pPr marL="2633993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6pPr>
            <a:lvl7pPr marL="3112901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7pPr>
            <a:lvl8pPr marL="3591809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8pPr>
            <a:lvl9pPr marL="4070717" indent="-239454" defTabSz="957816">
              <a:spcBef>
                <a:spcPct val="20000"/>
              </a:spcBef>
              <a:buFont typeface="Arial" pitchFamily="34" charset="0"/>
              <a:buChar char="•"/>
              <a:defRPr sz="2100"/>
            </a:lvl9pPr>
          </a:lstStyle>
          <a:p>
            <a:r>
              <a:rPr lang="ru-RU" dirty="0"/>
              <a:t>Количество </a:t>
            </a:r>
            <a:r>
              <a:rPr lang="ru-RU" dirty="0" smtClean="0"/>
              <a:t>химовозов с </a:t>
            </a:r>
            <a:r>
              <a:rPr lang="ru-RU" dirty="0"/>
              <a:t>ледовым классом </a:t>
            </a:r>
            <a:endParaRPr lang="ru-RU" dirty="0">
              <a:solidFill>
                <a:srgbClr val="3D739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39" y="6596390"/>
            <a:ext cx="8585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666666"/>
                </a:solidFill>
              </a:rPr>
              <a:t>*Источник:  анализ ООО «Морстройтехнология», </a:t>
            </a:r>
            <a:r>
              <a:rPr lang="en-US" sz="1100" i="1" dirty="0" smtClean="0">
                <a:solidFill>
                  <a:srgbClr val="666666"/>
                </a:solidFill>
              </a:rPr>
              <a:t>IHS </a:t>
            </a:r>
            <a:r>
              <a:rPr lang="en-US" sz="1100" i="1" dirty="0" err="1">
                <a:solidFill>
                  <a:srgbClr val="666666"/>
                </a:solidFill>
              </a:rPr>
              <a:t>Markit</a:t>
            </a:r>
            <a:r>
              <a:rPr lang="ru-RU" sz="1100" i="1" dirty="0" smtClean="0">
                <a:solidFill>
                  <a:srgbClr val="666666"/>
                </a:solidFill>
              </a:rPr>
              <a:t>*, Российский морской регистр </a:t>
            </a:r>
            <a:r>
              <a:rPr lang="ru-RU" sz="1100" i="1" dirty="0">
                <a:solidFill>
                  <a:srgbClr val="666666"/>
                </a:solidFill>
              </a:rPr>
              <a:t>судоходства </a:t>
            </a:r>
          </a:p>
        </p:txBody>
      </p:sp>
    </p:spTree>
    <p:extLst>
      <p:ext uri="{BB962C8B-B14F-4D97-AF65-F5344CB8AC3E}">
        <p14:creationId xmlns:p14="http://schemas.microsoft.com/office/powerpoint/2010/main" val="204991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ледового флота: основные выводы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22F50-E963-47C6-947F-B1EA4DFCA9E0}" type="slidenum">
              <a:rPr lang="ru-RU" smtClean="0"/>
              <a:t>23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type="body" idx="1"/>
          </p:nvPr>
        </p:nvSpPr>
        <p:spPr>
          <a:xfrm>
            <a:off x="459928" y="1107989"/>
            <a:ext cx="8375153" cy="5105400"/>
          </a:xfrm>
        </p:spPr>
        <p:txBody>
          <a:bodyPr lIns="36000" rIns="0"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ru-RU" sz="1500" b="1" dirty="0" smtClean="0"/>
              <a:t>Наличие достаточного количества судов необходимого ледового класса у крупнейших </a:t>
            </a:r>
            <a:r>
              <a:rPr lang="ru-RU" sz="1500" b="1" dirty="0" err="1" smtClean="0"/>
              <a:t>шиппинговых</a:t>
            </a:r>
            <a:r>
              <a:rPr lang="ru-RU" sz="1500" b="1" dirty="0" smtClean="0"/>
              <a:t> компаний</a:t>
            </a:r>
            <a:endParaRPr lang="ru-RU" sz="1500" b="1" dirty="0"/>
          </a:p>
          <a:p>
            <a:pPr algn="just">
              <a:spcAft>
                <a:spcPts val="1800"/>
              </a:spcAft>
            </a:pPr>
            <a:r>
              <a:rPr lang="ru-RU" sz="1500" b="1" dirty="0" err="1" smtClean="0"/>
              <a:t>Балкерный</a:t>
            </a:r>
            <a:r>
              <a:rPr lang="ru-RU" sz="1500" b="1" dirty="0" smtClean="0"/>
              <a:t> </a:t>
            </a:r>
            <a:r>
              <a:rPr lang="ru-RU" sz="1500" b="1" dirty="0"/>
              <a:t>флот ледового класса преимущественно представлен судами дедвейтом до 50 тыс. тонн и ледовым классом </a:t>
            </a:r>
            <a:r>
              <a:rPr lang="en-US" sz="1500" b="1" dirty="0"/>
              <a:t>Ice</a:t>
            </a:r>
            <a:r>
              <a:rPr lang="ru-RU" sz="1500" b="1" dirty="0"/>
              <a:t>1, </a:t>
            </a:r>
            <a:r>
              <a:rPr lang="en-US" sz="1500" b="1" dirty="0"/>
              <a:t>Ice</a:t>
            </a:r>
            <a:r>
              <a:rPr lang="ru-RU" sz="1500" b="1" dirty="0"/>
              <a:t>2. Более половины </a:t>
            </a:r>
            <a:r>
              <a:rPr lang="ru-RU" sz="1500" b="1" dirty="0" err="1"/>
              <a:t>балкерного</a:t>
            </a:r>
            <a:r>
              <a:rPr lang="ru-RU" sz="1500" b="1" dirty="0"/>
              <a:t> флота (430 из 769 судов) представлено судами дедвейтом 20-40 тыс. тонн. Количество судов ледового класса </a:t>
            </a:r>
            <a:r>
              <a:rPr lang="en-US" sz="1500" b="1" dirty="0"/>
              <a:t>Ice</a:t>
            </a:r>
            <a:r>
              <a:rPr lang="ru-RU" sz="1500" b="1" dirty="0"/>
              <a:t>3 и </a:t>
            </a:r>
            <a:r>
              <a:rPr lang="en-US" sz="1500" b="1" dirty="0"/>
              <a:t>Arc</a:t>
            </a:r>
            <a:r>
              <a:rPr lang="ru-RU" sz="1500" b="1" dirty="0"/>
              <a:t>4 составляет 11 и 34 соответственно, что может обусловить потребность в строительстве новых судов соответствующего </a:t>
            </a:r>
            <a:r>
              <a:rPr lang="ru-RU" sz="1500" b="1" dirty="0" smtClean="0"/>
              <a:t>класса</a:t>
            </a:r>
            <a:endParaRPr lang="ru-RU" sz="1500" b="1" dirty="0"/>
          </a:p>
          <a:p>
            <a:pPr algn="just">
              <a:spcAft>
                <a:spcPts val="1800"/>
              </a:spcAft>
            </a:pPr>
            <a:r>
              <a:rPr lang="ru-RU" sz="1500" b="1" dirty="0"/>
              <a:t>Флот универсальных (многоцелевых) судов ледового класса представлен судами дедвейтом до 40 тыс. тонн, характеризуется достаточным наличием судов всех рассматриваемых ледовых классов с преобладанием в структуре судов классов </a:t>
            </a:r>
            <a:r>
              <a:rPr lang="en-US" sz="1500" b="1" dirty="0"/>
              <a:t>Ice</a:t>
            </a:r>
            <a:r>
              <a:rPr lang="ru-RU" sz="1500" b="1" dirty="0"/>
              <a:t>1 и </a:t>
            </a:r>
            <a:r>
              <a:rPr lang="en-US" sz="1500" b="1" dirty="0"/>
              <a:t>Arc</a:t>
            </a:r>
            <a:r>
              <a:rPr lang="ru-RU" sz="1500" b="1" dirty="0"/>
              <a:t>4 (41% и 33% соответственно</a:t>
            </a:r>
            <a:r>
              <a:rPr lang="ru-RU" sz="1500" b="1" dirty="0" smtClean="0"/>
              <a:t>)</a:t>
            </a:r>
            <a:endParaRPr lang="ru-RU" sz="1500" b="1" dirty="0"/>
          </a:p>
          <a:p>
            <a:pPr algn="just">
              <a:spcAft>
                <a:spcPts val="1800"/>
              </a:spcAft>
            </a:pPr>
            <a:r>
              <a:rPr lang="ru-RU" sz="1500" b="1" dirty="0"/>
              <a:t>Флот танкеров-химовозов представлен преимущественно судами дедвейтом до 40 тыс. тонн, количество судов дедвейтом свыше 40 тыс. тонн – 116. Структура флота характеризуется сравнительно равномерным распределением судов по ледовому </a:t>
            </a:r>
            <a:r>
              <a:rPr lang="ru-RU" sz="1500" b="1" dirty="0" smtClean="0"/>
              <a:t>классу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418196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304256"/>
          </a:xfrm>
        </p:spPr>
        <p:txBody>
          <a:bodyPr/>
          <a:lstStyle/>
          <a:p>
            <a:pPr lvl="0" defTabSz="9956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800" dirty="0">
                <a:solidFill>
                  <a:schemeClr val="bg1"/>
                </a:solidFill>
              </a:rPr>
              <a:t>РАЗРАБОТКА ПРОГРАММЫ РАЗВИТИЯ</a:t>
            </a:r>
            <a:br>
              <a:rPr lang="ru-RU" altLang="ru-RU" sz="1800" dirty="0">
                <a:solidFill>
                  <a:schemeClr val="bg1"/>
                </a:solidFill>
              </a:rPr>
            </a:br>
            <a:r>
              <a:rPr lang="ru-RU" altLang="ru-RU" sz="1800" dirty="0">
                <a:solidFill>
                  <a:schemeClr val="bg1"/>
                </a:solidFill>
              </a:rPr>
              <a:t>ОАО "МУРМАНСКИЙ МОРСКОЙ ТОРГОВЫЙ ПОРТ" ДО 2020 ГОДА</a:t>
            </a:r>
            <a:br>
              <a:rPr lang="ru-RU" altLang="ru-RU" sz="1800" dirty="0">
                <a:solidFill>
                  <a:schemeClr val="bg1"/>
                </a:solidFill>
              </a:rPr>
            </a:br>
            <a:r>
              <a:rPr lang="ru-RU" altLang="ru-RU" sz="1800" dirty="0">
                <a:solidFill>
                  <a:schemeClr val="bg1"/>
                </a:solidFill>
              </a:rPr>
              <a:t>В ЧАСТИ КОРРЕКТИРОВКИ</a:t>
            </a:r>
            <a:br>
              <a:rPr lang="ru-RU" altLang="ru-RU" sz="1800" dirty="0">
                <a:solidFill>
                  <a:schemeClr val="bg1"/>
                </a:solidFill>
              </a:rPr>
            </a:br>
            <a:r>
              <a:rPr lang="ru-RU" altLang="ru-RU" sz="1800" dirty="0">
                <a:solidFill>
                  <a:schemeClr val="bg1"/>
                </a:solidFill>
              </a:rPr>
              <a:t>"ОБОСНОВАНИЯ ИНВЕСТИЦИЙ КОМПЛЕКСНОГО РАЗВИТИЯ</a:t>
            </a:r>
            <a:br>
              <a:rPr lang="ru-RU" altLang="ru-RU" sz="1800" dirty="0">
                <a:solidFill>
                  <a:schemeClr val="bg1"/>
                </a:solidFill>
              </a:rPr>
            </a:br>
            <a:r>
              <a:rPr lang="ru-RU" altLang="ru-RU" sz="1800" dirty="0">
                <a:solidFill>
                  <a:schemeClr val="bg1"/>
                </a:solidFill>
              </a:rPr>
              <a:t>МУРМАНСКОГО ТРАНСПОРТНОГО УЗЛА</a:t>
            </a:r>
            <a:r>
              <a:rPr lang="ru-RU" altLang="ru-RU" sz="1800" dirty="0" smtClean="0">
                <a:solidFill>
                  <a:schemeClr val="bg1"/>
                </a:solidFill>
              </a:rPr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0193A-F05F-4804-8E9E-77EFE29DA086}" type="slidenum">
              <a:rPr lang="ru-RU" smtClean="0">
                <a:solidFill>
                  <a:srgbClr val="D8D8D8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ru-RU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43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764" y="1624427"/>
            <a:ext cx="4037152" cy="2131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 defTabSz="872568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>
                <a:latin typeface="Arial Black" panose="020B0A04020102020204" pitchFamily="34" charset="0"/>
              </a:rPr>
              <a:t>Прогноз грузовой базы для порта  </a:t>
            </a:r>
            <a:r>
              <a:rPr lang="ru-RU" sz="2100" dirty="0" smtClean="0">
                <a:latin typeface="Arial Black" panose="020B0A04020102020204" pitchFamily="34" charset="0"/>
              </a:rPr>
              <a:t>Мурманск</a:t>
            </a:r>
            <a:endParaRPr lang="en-US" sz="2100" dirty="0">
              <a:latin typeface="Arial Black" panose="020B0A04020102020204" pitchFamily="34" charset="0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http://www.morproekt.ru/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442B157-1DE9-47BE-95E0-2EBEB9445187}" type="slidenum">
              <a:rPr lang="ru-RU" smtClean="0">
                <a:solidFill>
                  <a:srgbClr val="60606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606060"/>
              </a:solidFill>
            </a:endParaRP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192762" y="1624428"/>
            <a:ext cx="8858930" cy="2315277"/>
            <a:chOff x="382" y="1066"/>
            <a:chExt cx="6526" cy="1608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2156" y="1222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>
                  <a:solidFill>
                    <a:srgbClr val="990000"/>
                  </a:solidFill>
                </a:rPr>
                <a:t>возможные грузопотоки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92" y="1498"/>
              <a:ext cx="14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600" b="1" i="1" dirty="0">
                  <a:solidFill>
                    <a:srgbClr val="990000"/>
                  </a:solidFill>
                </a:rPr>
                <a:t>конъюнктура мирового рынка</a:t>
              </a: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12" y="1978"/>
              <a:ext cx="172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600" b="1" i="1" dirty="0">
                  <a:solidFill>
                    <a:srgbClr val="990000"/>
                  </a:solidFill>
                </a:rPr>
                <a:t>развитие отрасли</a:t>
              </a:r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2000" y="1268"/>
              <a:ext cx="156" cy="11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72568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V="1">
              <a:off x="1665" y="1497"/>
              <a:ext cx="480" cy="20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72568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V="1">
              <a:off x="1880" y="1597"/>
              <a:ext cx="367" cy="4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72568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382" y="1066"/>
              <a:ext cx="16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600" b="1" i="1">
                  <a:solidFill>
                    <a:srgbClr val="990000"/>
                  </a:solidFill>
                </a:rPr>
                <a:t>макроэкономические показатели</a:t>
              </a: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4993" y="1185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>
                  <a:solidFill>
                    <a:srgbClr val="990000"/>
                  </a:solidFill>
                </a:rPr>
                <a:t>целевой грузопоток</a:t>
              </a: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4554" y="1814"/>
              <a:ext cx="230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>
                  <a:solidFill>
                    <a:srgbClr val="990000"/>
                  </a:solidFill>
                </a:rPr>
                <a:t>оценка возможностей порта</a:t>
              </a: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3472" y="2268"/>
              <a:ext cx="343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>
                  <a:solidFill>
                    <a:srgbClr val="990000"/>
                  </a:solidFill>
                </a:rPr>
                <a:t>мероприятия по привлечению грузопотока</a:t>
              </a: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3200" y="1412"/>
              <a:ext cx="31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72568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 flipH="1">
              <a:off x="5591" y="1567"/>
              <a:ext cx="0" cy="21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72568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>
              <a:off x="5604" y="2058"/>
              <a:ext cx="0" cy="21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72568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3500" y="1140"/>
              <a:ext cx="120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42988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>
                  <a:solidFill>
                    <a:srgbClr val="990000"/>
                  </a:solidFill>
                </a:rPr>
                <a:t>оценка </a:t>
              </a:r>
              <a:r>
                <a:rPr lang="ru-RU" altLang="ru-RU" sz="1600" b="1" i="1" dirty="0" err="1">
                  <a:solidFill>
                    <a:srgbClr val="990000"/>
                  </a:solidFill>
                </a:rPr>
                <a:t>конкуренто</a:t>
              </a:r>
              <a:r>
                <a:rPr lang="ru-RU" altLang="ru-RU" sz="1600" b="1" i="1" dirty="0">
                  <a:solidFill>
                    <a:srgbClr val="990000"/>
                  </a:solidFill>
                </a:rPr>
                <a:t>-способности порта</a:t>
              </a: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4657" y="1367"/>
              <a:ext cx="31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872568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24706" y="3311931"/>
            <a:ext cx="2517091" cy="357915"/>
          </a:xfrm>
          <a:prstGeom prst="rect">
            <a:avLst/>
          </a:prstGeom>
          <a:noFill/>
        </p:spPr>
        <p:txBody>
          <a:bodyPr wrap="none" lIns="80133" tIns="40067" rIns="80133" bIns="40067" rtlCol="0">
            <a:spAutoFit/>
          </a:bodyPr>
          <a:lstStyle/>
          <a:p>
            <a:pPr defTabSz="872568"/>
            <a:r>
              <a:rPr lang="ru-RU" b="1" dirty="0">
                <a:solidFill>
                  <a:srgbClr val="00547E"/>
                </a:solidFill>
              </a:rPr>
              <a:t>прогноз грузопотока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0660" y="1092301"/>
            <a:ext cx="5511822" cy="357915"/>
          </a:xfrm>
          <a:prstGeom prst="rect">
            <a:avLst/>
          </a:prstGeom>
          <a:noFill/>
        </p:spPr>
        <p:txBody>
          <a:bodyPr wrap="none" lIns="80133" tIns="40067" rIns="80133" bIns="40067" rtlCol="0">
            <a:spAutoFit/>
          </a:bodyPr>
          <a:lstStyle/>
          <a:p>
            <a:pPr defTabSz="872568"/>
            <a:r>
              <a:rPr lang="ru-RU" dirty="0">
                <a:solidFill>
                  <a:srgbClr val="00547E"/>
                </a:solidFill>
              </a:rPr>
              <a:t>Алгоритм разработки программы развития ММТП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17930" y="4581865"/>
            <a:ext cx="5419924" cy="1312023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47E"/>
                </a:solidFill>
              </a:rPr>
              <a:t>Грузы для освоения </a:t>
            </a:r>
            <a:r>
              <a:rPr lang="ru-RU" sz="1600" dirty="0" err="1">
                <a:solidFill>
                  <a:srgbClr val="00547E"/>
                </a:solidFill>
              </a:rPr>
              <a:t>Штокмановоского</a:t>
            </a:r>
            <a:r>
              <a:rPr lang="ru-RU" sz="1600" dirty="0">
                <a:solidFill>
                  <a:srgbClr val="00547E"/>
                </a:solidFill>
              </a:rPr>
              <a:t> месторождения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47E"/>
                </a:solidFill>
              </a:rPr>
              <a:t>Импорт глинозема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47E"/>
                </a:solidFill>
              </a:rPr>
              <a:t>Импорт марганцевой руды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47E"/>
                </a:solidFill>
              </a:rPr>
              <a:t>Грузы «Норильского никеля»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9140" y="4592035"/>
            <a:ext cx="2894188" cy="1312023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47E"/>
                </a:solidFill>
              </a:rPr>
              <a:t>Апатитовый концентрат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47E"/>
                </a:solidFill>
              </a:rPr>
              <a:t>Минеральные удобрения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47E"/>
                </a:solidFill>
              </a:rPr>
              <a:t>Железорудное сырье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47E"/>
                </a:solidFill>
              </a:rPr>
              <a:t>Уголь</a:t>
            </a:r>
          </a:p>
          <a:p>
            <a:pPr marL="250416" indent="-250416" defTabSz="87256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47E"/>
                </a:solidFill>
              </a:rPr>
              <a:t>Контейнеры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16304" y="4183108"/>
            <a:ext cx="7392272" cy="357915"/>
          </a:xfrm>
          <a:prstGeom prst="rect">
            <a:avLst/>
          </a:prstGeom>
          <a:noFill/>
        </p:spPr>
        <p:txBody>
          <a:bodyPr wrap="none" lIns="80133" tIns="40067" rIns="80133" bIns="40067" rtlCol="0">
            <a:spAutoFit/>
          </a:bodyPr>
          <a:lstStyle/>
          <a:p>
            <a:pPr defTabSz="872568"/>
            <a:r>
              <a:rPr lang="ru-RU" dirty="0">
                <a:solidFill>
                  <a:srgbClr val="00547E"/>
                </a:solidFill>
              </a:rPr>
              <a:t>Прогноз грузопотока разрабатывался по следующим видам грузов: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094212" y="5931959"/>
            <a:ext cx="523719" cy="305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 defTabSz="872568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084" y="5791242"/>
            <a:ext cx="5304769" cy="542581"/>
          </a:xfrm>
          <a:prstGeom prst="rect">
            <a:avLst/>
          </a:prstGeom>
          <a:noFill/>
        </p:spPr>
        <p:txBody>
          <a:bodyPr wrap="square" lIns="80133" tIns="40067" rIns="80133" bIns="40067" rtlCol="0">
            <a:spAutoFit/>
          </a:bodyPr>
          <a:lstStyle/>
          <a:p>
            <a:pPr defTabSz="872568"/>
            <a:r>
              <a:rPr lang="ru-RU" sz="1500" b="1" dirty="0">
                <a:solidFill>
                  <a:srgbClr val="C00000">
                    <a:lumMod val="75000"/>
                  </a:srgbClr>
                </a:solidFill>
              </a:rPr>
              <a:t>Сводный грузооборот в сценариях «минимум» и «максимум»</a:t>
            </a:r>
          </a:p>
        </p:txBody>
      </p:sp>
      <p:sp>
        <p:nvSpPr>
          <p:cNvPr id="44" name="Дата 4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04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304256"/>
          </a:xfrm>
        </p:spPr>
        <p:txBody>
          <a:bodyPr/>
          <a:lstStyle/>
          <a:p>
            <a:r>
              <a:rPr lang="ru-RU" dirty="0"/>
              <a:t>Разработка и обоснование целевых </a:t>
            </a:r>
            <a:r>
              <a:rPr lang="ru-RU" dirty="0" smtClean="0"/>
              <a:t>направлений развития </a:t>
            </a:r>
            <a:br>
              <a:rPr lang="ru-RU" dirty="0" smtClean="0"/>
            </a:br>
            <a:r>
              <a:rPr lang="ru-RU" dirty="0" smtClean="0"/>
              <a:t>Большого порта Санкт-Петербург, обеспечивающих эффективное развитие экономики города </a:t>
            </a:r>
            <a:br>
              <a:rPr lang="ru-RU" dirty="0" smtClean="0"/>
            </a:br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0193A-F05F-4804-8E9E-77EFE29DA086}" type="slidenum">
              <a:rPr lang="ru-RU" smtClean="0">
                <a:solidFill>
                  <a:srgbClr val="D8D8D8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ru-RU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6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19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Разработка и обоснование целевых направлений развития </a:t>
            </a:r>
            <a:br>
              <a:rPr lang="ru-RU" sz="1600" dirty="0"/>
            </a:br>
            <a:r>
              <a:rPr lang="ru-RU" sz="1600" dirty="0"/>
              <a:t>Большого порта Санкт-Петербург, обеспечивающих эффективное развитие экономики города Санкт-Петербург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650851" indent="-25032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001309" indent="-200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1832" indent="-200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1802357" indent="-200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202880" indent="-20026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603404" indent="-20026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003929" indent="-20026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404451" indent="-20026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368C19-9D00-401C-B4D9-10DDB97037DD}" type="slidenum">
              <a:rPr lang="ru-RU" altLang="ru-RU" sz="1400">
                <a:solidFill>
                  <a:srgbClr val="FFFFFF"/>
                </a:solidFill>
              </a:rPr>
              <a:pPr/>
              <a:t>6</a:t>
            </a:fld>
            <a:endParaRPr lang="ru-RU" altLang="ru-RU" sz="1400">
              <a:solidFill>
                <a:srgbClr val="FFFFFF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6495" y="3325581"/>
            <a:ext cx="5069309" cy="2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76" tIns="45688" rIns="91376" bIns="45688">
            <a:spAutoFit/>
          </a:bodyPr>
          <a:lstStyle>
            <a:lvl1pPr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u="sng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Результат</a:t>
            </a:r>
            <a:r>
              <a:rPr lang="ru-RU" sz="1600" b="1" dirty="0">
                <a:solidFill>
                  <a:srgbClr val="3F3F3F"/>
                </a:solidFill>
              </a:rPr>
              <a:t/>
            </a:r>
            <a:br>
              <a:rPr lang="ru-RU" sz="1600" b="1" dirty="0">
                <a:solidFill>
                  <a:srgbClr val="3F3F3F"/>
                </a:solidFill>
              </a:rPr>
            </a:br>
            <a:r>
              <a:rPr lang="ru-RU" sz="1600" dirty="0">
                <a:solidFill>
                  <a:srgbClr val="3F3F3F"/>
                </a:solidFill>
              </a:rPr>
              <a:t>В условиях ограниченности ресурсов (территории, рабочей силы и других ресурсов) </a:t>
            </a:r>
            <a:r>
              <a:rPr lang="ru-RU" sz="1600" dirty="0" smtClean="0">
                <a:solidFill>
                  <a:srgbClr val="3F3F3F"/>
                </a:solidFill>
              </a:rPr>
              <a:t>выбраны </a:t>
            </a:r>
            <a:r>
              <a:rPr lang="ru-RU" sz="1600" dirty="0">
                <a:solidFill>
                  <a:srgbClr val="3F3F3F"/>
                </a:solidFill>
              </a:rPr>
              <a:t>направления развития, способные принести наибольший эффект.</a:t>
            </a:r>
            <a:br>
              <a:rPr lang="ru-RU" sz="1600" dirty="0">
                <a:solidFill>
                  <a:srgbClr val="3F3F3F"/>
                </a:solidFill>
              </a:rPr>
            </a:br>
            <a:r>
              <a:rPr lang="ru-RU" sz="1600" dirty="0" smtClean="0">
                <a:solidFill>
                  <a:srgbClr val="3F3F3F"/>
                </a:solidFill>
              </a:rPr>
              <a:t>Разработана </a:t>
            </a:r>
            <a:r>
              <a:rPr lang="ru-RU" sz="1600" dirty="0">
                <a:solidFill>
                  <a:srgbClr val="3F3F3F"/>
                </a:solidFill>
              </a:rPr>
              <a:t>методика оценки мультипликативного эффекта портовой  деятельности по различным типам грузов. </a:t>
            </a:r>
          </a:p>
        </p:txBody>
      </p:sp>
      <p:pic>
        <p:nvPicPr>
          <p:cNvPr id="33799" name="Picture 1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8020"/>
            <a:ext cx="3851920" cy="207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72596" y="5387619"/>
            <a:ext cx="8927388" cy="10041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49" tIns="40025" rIns="80049" bIns="40025">
            <a:spAutoFit/>
          </a:bodyPr>
          <a:lstStyle>
            <a:lvl1pPr>
              <a:defRPr sz="3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91369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336699"/>
                </a:solidFill>
              </a:rPr>
              <a:t>Результаты работы были одобрены на заседании Морского совета при Правительстве </a:t>
            </a:r>
            <a:r>
              <a:rPr lang="ru-RU" altLang="ru-RU" sz="1500" b="1" dirty="0" smtClean="0">
                <a:solidFill>
                  <a:srgbClr val="336699"/>
                </a:solidFill>
              </a:rPr>
              <a:t>Санкт-Петербурга, </a:t>
            </a:r>
            <a:r>
              <a:rPr lang="ru-RU" altLang="ru-RU" sz="1500" b="1" dirty="0">
                <a:solidFill>
                  <a:srgbClr val="336699"/>
                </a:solidFill>
              </a:rPr>
              <a:t>было принято решение направить их в Минтранс России в качестве исходных данных для разработки схемы территориального планирования Российской Федерации в области развития федерального транспорта в Санкт-Петербурге.</a:t>
            </a:r>
            <a:endParaRPr lang="ru-RU" altLang="ru-RU" sz="1500" b="1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6512" y="104868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16"/>
            <a:r>
              <a:rPr lang="ru-RU" sz="1600" dirty="0">
                <a:solidFill>
                  <a:srgbClr val="00547E"/>
                </a:solidFill>
              </a:rPr>
              <a:t>Заказчик</a:t>
            </a:r>
            <a:r>
              <a:rPr lang="ru-RU" sz="1600" dirty="0" smtClean="0">
                <a:solidFill>
                  <a:srgbClr val="00547E"/>
                </a:solidFill>
              </a:rPr>
              <a:t>: Администрация </a:t>
            </a:r>
            <a:r>
              <a:rPr lang="ru-RU" sz="1600" dirty="0">
                <a:solidFill>
                  <a:srgbClr val="00547E"/>
                </a:solidFill>
              </a:rPr>
              <a:t>г. </a:t>
            </a:r>
            <a:r>
              <a:rPr lang="ru-RU" sz="1600" dirty="0" smtClean="0">
                <a:solidFill>
                  <a:srgbClr val="00547E"/>
                </a:solidFill>
              </a:rPr>
              <a:t>Санкт-Петербурга</a:t>
            </a:r>
            <a:endParaRPr lang="ru-RU" sz="1600" dirty="0">
              <a:solidFill>
                <a:srgbClr val="00547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50" y="1263742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16"/>
            <a:r>
              <a:rPr lang="ru-RU" sz="1600" dirty="0">
                <a:solidFill>
                  <a:srgbClr val="00547E"/>
                </a:solidFill>
              </a:rPr>
              <a:t>Содержание работы:</a:t>
            </a:r>
          </a:p>
          <a:p>
            <a:pPr defTabSz="913916"/>
            <a:r>
              <a:rPr lang="ru-RU" sz="1600" b="1" dirty="0">
                <a:solidFill>
                  <a:srgbClr val="00547E"/>
                </a:solidFill>
              </a:rPr>
              <a:t>Этап 1. Анализ текущего состояния БП Санкт-Петербург. Выявление актуальных проблем. Оценка альтернативных вариантов развития. </a:t>
            </a:r>
          </a:p>
          <a:p>
            <a:pPr defTabSz="913916"/>
            <a:r>
              <a:rPr lang="ru-RU" sz="1600" b="1" dirty="0" smtClean="0">
                <a:solidFill>
                  <a:srgbClr val="00547E"/>
                </a:solidFill>
              </a:rPr>
              <a:t>Этап </a:t>
            </a:r>
            <a:r>
              <a:rPr lang="ru-RU" sz="1600" b="1" dirty="0">
                <a:solidFill>
                  <a:srgbClr val="00547E"/>
                </a:solidFill>
              </a:rPr>
              <a:t>2. Разработка и конкретизация предложений по оптимальному развитию БП Санкт-Петербург</a:t>
            </a:r>
          </a:p>
          <a:p>
            <a:pPr defTabSz="913916"/>
            <a:r>
              <a:rPr lang="ru-RU" sz="1600" dirty="0" smtClean="0">
                <a:solidFill>
                  <a:srgbClr val="00547E"/>
                </a:solidFill>
              </a:rPr>
              <a:t>Сформулированы </a:t>
            </a:r>
            <a:r>
              <a:rPr lang="ru-RU" sz="1600" dirty="0">
                <a:solidFill>
                  <a:srgbClr val="00547E"/>
                </a:solidFill>
              </a:rPr>
              <a:t>основные направления развития БП Санкт-Петербург, определены показатели, характеризующие достижение поставленных целей и позволяющие отслеживать эффективность реализуемых программ</a:t>
            </a:r>
            <a:r>
              <a:rPr lang="ru-RU" sz="1600" dirty="0" smtClean="0">
                <a:solidFill>
                  <a:srgbClr val="00547E"/>
                </a:solidFill>
              </a:rPr>
              <a:t>.</a:t>
            </a:r>
            <a:endParaRPr lang="ru-RU" sz="1600" dirty="0">
              <a:solidFill>
                <a:srgbClr val="00547E"/>
              </a:solidFill>
            </a:endParaRPr>
          </a:p>
        </p:txBody>
      </p:sp>
      <p:sp>
        <p:nvSpPr>
          <p:cNvPr id="9" name="Дата 4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3" y="65532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53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Генеральная схема и программа развития </a:t>
            </a:r>
            <a:br>
              <a:rPr lang="ru-RU" dirty="0"/>
            </a:br>
            <a:r>
              <a:rPr lang="ru-RU" dirty="0"/>
              <a:t>1 и 2 грузовых районов порта </a:t>
            </a:r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5122" name="Rectangle 6"/>
          <p:cNvSpPr>
            <a:spLocks noGrp="1" noChangeArrowheads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650851" indent="-25032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001309" indent="-200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1832" indent="-200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1802357" indent="-200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202880" indent="-20026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603404" indent="-20026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003929" indent="-20026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404451" indent="-20026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A98CC3-EC6B-4910-B09B-773BE6CCFF85}" type="slidenum">
              <a:rPr lang="ru-RU" altLang="ru-RU" sz="1400">
                <a:solidFill>
                  <a:srgbClr val="FFFFFF"/>
                </a:solidFill>
              </a:rPr>
              <a:pPr/>
              <a:t>7</a:t>
            </a:fld>
            <a:endParaRPr lang="ru-RU" altLang="ru-RU" sz="1400">
              <a:solidFill>
                <a:srgbClr val="FFFFFF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3" y="1066803"/>
            <a:ext cx="3625835" cy="5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>
            <a:lvl1pPr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84359" indent="-78435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u="sng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Стадия</a:t>
            </a:r>
            <a:r>
              <a:rPr lang="en-US" sz="1600" u="sng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  <a:r>
              <a:rPr lang="en-US" sz="1600" dirty="0">
                <a:solidFill>
                  <a:srgbClr val="3F3F3F"/>
                </a:solidFill>
              </a:rPr>
              <a:t> </a:t>
            </a:r>
            <a:r>
              <a:rPr lang="ru-RU" sz="1600" u="sng" dirty="0" err="1">
                <a:solidFill>
                  <a:srgbClr val="3F3F3F"/>
                </a:solidFill>
              </a:rPr>
              <a:t>предпроектные</a:t>
            </a:r>
            <a:r>
              <a:rPr lang="ru-RU" sz="1600" u="sng" dirty="0">
                <a:solidFill>
                  <a:srgbClr val="3F3F3F"/>
                </a:solidFill>
              </a:rPr>
              <a:t> проработки, концепция</a:t>
            </a:r>
          </a:p>
        </p:txBody>
      </p:sp>
      <p:pic>
        <p:nvPicPr>
          <p:cNvPr id="32773" name="Picture 14" descr="sn__110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80" y="1219203"/>
            <a:ext cx="4721323" cy="298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30778" y="1672520"/>
            <a:ext cx="4396885" cy="299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>
            <a:lvl1pPr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u="sng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Цель проекта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3F3F3F"/>
                </a:solidFill>
              </a:rPr>
              <a:t>Формирование проектной информации для планирования мероприятий по развитию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3F3F3F"/>
                </a:solidFill>
              </a:rPr>
              <a:t>портовых мощностей и оптимизации грузопотоков.</a:t>
            </a:r>
            <a:endParaRPr lang="ru-RU" sz="1600" b="1" dirty="0">
              <a:solidFill>
                <a:srgbClr val="3F3F3F"/>
              </a:solidFill>
            </a:endParaRPr>
          </a:p>
          <a:p>
            <a:pPr eaLnBrk="1" fontAlgn="base" hangingPunct="1">
              <a:spcBef>
                <a:spcPts val="526"/>
              </a:spcBef>
              <a:spcAft>
                <a:spcPct val="0"/>
              </a:spcAft>
              <a:defRPr/>
            </a:pPr>
            <a:r>
              <a:rPr lang="ru-RU" sz="1600" u="sng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Содержание работы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3F3F3F"/>
                </a:solidFill>
              </a:rPr>
              <a:t>1 этап - варианты компоновочных решений.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3F3F3F"/>
                </a:solidFill>
              </a:rPr>
              <a:t>2 этап - планирование мероприятий по реконструкции и строительству портовых мощностей.</a:t>
            </a:r>
          </a:p>
          <a:p>
            <a:pPr eaLnBrk="1" fontAlgn="base" hangingPunct="1">
              <a:spcBef>
                <a:spcPts val="526"/>
              </a:spcBef>
              <a:spcAft>
                <a:spcPct val="0"/>
              </a:spcAft>
              <a:defRPr/>
            </a:pPr>
            <a:r>
              <a:rPr lang="ru-RU" sz="1600" u="sng" dirty="0">
                <a:solidFill>
                  <a:srgbClr val="3F3F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Результат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0772" y="4495800"/>
            <a:ext cx="8913228" cy="210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>
            <a:lvl1pPr marL="285750" indent="-285750">
              <a:defRPr sz="3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69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solidFill>
                  <a:srgbClr val="3F3F3F"/>
                </a:solidFill>
              </a:rPr>
              <a:t>оценены перспективы привлечения новых  грузопотоков и возможности изменения структуры грузооборота;</a:t>
            </a:r>
          </a:p>
          <a:p>
            <a:pPr defTabSz="91369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solidFill>
                  <a:srgbClr val="3F3F3F"/>
                </a:solidFill>
              </a:rPr>
              <a:t>грузооборот размещен с максимально эффективным использованием территории и причалов; </a:t>
            </a:r>
          </a:p>
          <a:p>
            <a:pPr defTabSz="91369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solidFill>
                  <a:srgbClr val="3F3F3F"/>
                </a:solidFill>
              </a:rPr>
              <a:t>создана программа мероприятий развития района с указанием их сроков и стоимости;</a:t>
            </a:r>
          </a:p>
          <a:p>
            <a:pPr defTabSz="91369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>
                <a:solidFill>
                  <a:srgbClr val="3F3F3F"/>
                </a:solidFill>
              </a:rPr>
              <a:t>разработанная программа развития предусматривает создание терминалов по перегрузке цветных и черных металлов, накатных и рефрижераторных грузов, зерна, контейнеров, оборудования.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2"/>
          </p:nvPr>
        </p:nvSpPr>
        <p:spPr>
          <a:xfrm>
            <a:off x="-53624" y="6553200"/>
            <a:ext cx="1251098" cy="476250"/>
          </a:xfrm>
        </p:spPr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3" y="65532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45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304256"/>
          </a:xfrm>
        </p:spPr>
        <p:txBody>
          <a:bodyPr/>
          <a:lstStyle/>
          <a:p>
            <a:r>
              <a:rPr lang="ru-RU" dirty="0" smtClean="0"/>
              <a:t>Опыт обоснования грузовой базы для железной дороги, ориентированной на вывоз углеводородов  из различных районов  ЯНАО и завоз  грузов снабжения и обеспечения.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EA0193A-F05F-4804-8E9E-77EFE29DA086}" type="slidenum">
              <a:rPr lang="ru-RU" smtClean="0">
                <a:solidFill>
                  <a:srgbClr val="D8D8D8">
                    <a:lumMod val="50000"/>
                  </a:srgbClr>
                </a:solidFill>
              </a:rPr>
              <a:pPr>
                <a:defRPr/>
              </a:pPr>
              <a:t>8</a:t>
            </a:fld>
            <a:endParaRPr lang="ru-RU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06060"/>
                </a:solidFill>
              </a:rPr>
              <a:t>www.morproekt.ru</a:t>
            </a:r>
            <a:endParaRPr lang="ru-RU" dirty="0">
              <a:solidFill>
                <a:srgbClr val="606060"/>
              </a:solidFill>
            </a:endParaRPr>
          </a:p>
        </p:txBody>
      </p:sp>
      <p:sp>
        <p:nvSpPr>
          <p:cNvPr id="8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C62946D-A69E-45D1-AE55-4673223F1136}" type="datetime1">
              <a:rPr lang="ru-RU" smtClean="0">
                <a:solidFill>
                  <a:srgbClr val="606060"/>
                </a:solidFill>
                <a:cs typeface="Arial" charset="0"/>
              </a:rPr>
              <a:pPr>
                <a:defRPr/>
              </a:pPr>
              <a:t>28.08.2017</a:t>
            </a:fld>
            <a:endParaRPr lang="ru-RU" dirty="0">
              <a:solidFill>
                <a:srgbClr val="606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8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 bwMode="auto"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312" tIns="45656" rIns="91312" bIns="45656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 первом этапе оцениваются основные направления грузопотоков УВС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C4EC827-C067-494B-83A1-71872E6FF80B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4" name="Slide Number Placeholder 22"/>
          <p:cNvSpPr txBox="1">
            <a:spLocks noGrp="1"/>
          </p:cNvSpPr>
          <p:nvPr/>
        </p:nvSpPr>
        <p:spPr>
          <a:xfrm>
            <a:off x="0" y="1271594"/>
            <a:ext cx="533400" cy="244475"/>
          </a:xfrm>
          <a:prstGeom prst="rect">
            <a:avLst/>
          </a:prstGeom>
          <a:noFill/>
        </p:spPr>
        <p:txBody>
          <a:bodyPr lIns="91344" tIns="45672" rIns="91344" bIns="45672" anchor="ctr">
            <a:normAutofit fontScale="85000" lnSpcReduction="20000"/>
          </a:bodyPr>
          <a:lstStyle/>
          <a:p>
            <a:pPr algn="ctr" defTabSz="913432">
              <a:defRPr/>
            </a:pPr>
            <a:fld id="{B4251983-6BDF-4841-94B1-618BA684EA78}" type="slidenum">
              <a:rPr lang="en-US" sz="1400" b="1">
                <a:solidFill>
                  <a:srgbClr val="FFFFFF"/>
                </a:solidFill>
                <a:cs typeface="Arial" charset="0"/>
              </a:rPr>
              <a:pPr algn="ctr" defTabSz="913432">
                <a:defRPr/>
              </a:pPr>
              <a:t>9</a:t>
            </a:fld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12873" y="1398476"/>
            <a:ext cx="9156879" cy="0"/>
          </a:xfrm>
          <a:prstGeom prst="line">
            <a:avLst/>
          </a:prstGeom>
          <a:ln w="57150">
            <a:solidFill>
              <a:srgbClr val="0B6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>
            <a:fillRect/>
          </a:stretch>
        </p:blipFill>
        <p:spPr bwMode="auto">
          <a:xfrm>
            <a:off x="-12873" y="1168587"/>
            <a:ext cx="914400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356992"/>
            <a:ext cx="3698217" cy="277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192511"/>
            <a:ext cx="3695025" cy="27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63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Оформление по умолчанию">
  <a:themeElements>
    <a:clrScheme name="эскин">
      <a:dk1>
        <a:srgbClr val="FFFFFF"/>
      </a:dk1>
      <a:lt1>
        <a:srgbClr val="FFFFFF"/>
      </a:lt1>
      <a:dk2>
        <a:srgbClr val="00547E"/>
      </a:dk2>
      <a:lt2>
        <a:srgbClr val="3F3F3F"/>
      </a:lt2>
      <a:accent1>
        <a:srgbClr val="606060"/>
      </a:accent1>
      <a:accent2>
        <a:srgbClr val="C00000"/>
      </a:accent2>
      <a:accent3>
        <a:srgbClr val="FFFFFF"/>
      </a:accent3>
      <a:accent4>
        <a:srgbClr val="000000"/>
      </a:accent4>
      <a:accent5>
        <a:srgbClr val="7F7F7F"/>
      </a:accent5>
      <a:accent6>
        <a:srgbClr val="00547E"/>
      </a:accent6>
      <a:hlink>
        <a:srgbClr val="CCCCCC"/>
      </a:hlink>
      <a:folHlink>
        <a:srgbClr val="00547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Оформление по умолчанию">
  <a:themeElements>
    <a:clrScheme name="эскин">
      <a:dk1>
        <a:srgbClr val="FFFFFF"/>
      </a:dk1>
      <a:lt1>
        <a:srgbClr val="FFFFFF"/>
      </a:lt1>
      <a:dk2>
        <a:srgbClr val="00547E"/>
      </a:dk2>
      <a:lt2>
        <a:srgbClr val="3F3F3F"/>
      </a:lt2>
      <a:accent1>
        <a:srgbClr val="606060"/>
      </a:accent1>
      <a:accent2>
        <a:srgbClr val="C00000"/>
      </a:accent2>
      <a:accent3>
        <a:srgbClr val="FFFFFF"/>
      </a:accent3>
      <a:accent4>
        <a:srgbClr val="000000"/>
      </a:accent4>
      <a:accent5>
        <a:srgbClr val="7F7F7F"/>
      </a:accent5>
      <a:accent6>
        <a:srgbClr val="00547E"/>
      </a:accent6>
      <a:hlink>
        <a:srgbClr val="CCCCCC"/>
      </a:hlink>
      <a:folHlink>
        <a:srgbClr val="00547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Оформление по умолчанию">
  <a:themeElements>
    <a:clrScheme name="эскин">
      <a:dk1>
        <a:srgbClr val="FFFFFF"/>
      </a:dk1>
      <a:lt1>
        <a:srgbClr val="FFFFFF"/>
      </a:lt1>
      <a:dk2>
        <a:srgbClr val="00547E"/>
      </a:dk2>
      <a:lt2>
        <a:srgbClr val="3F3F3F"/>
      </a:lt2>
      <a:accent1>
        <a:srgbClr val="606060"/>
      </a:accent1>
      <a:accent2>
        <a:srgbClr val="C00000"/>
      </a:accent2>
      <a:accent3>
        <a:srgbClr val="FFFFFF"/>
      </a:accent3>
      <a:accent4>
        <a:srgbClr val="000000"/>
      </a:accent4>
      <a:accent5>
        <a:srgbClr val="7F7F7F"/>
      </a:accent5>
      <a:accent6>
        <a:srgbClr val="00547E"/>
      </a:accent6>
      <a:hlink>
        <a:srgbClr val="CCCCCC"/>
      </a:hlink>
      <a:folHlink>
        <a:srgbClr val="00547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Оформление по умолчанию">
  <a:themeElements>
    <a:clrScheme name="эскин">
      <a:dk1>
        <a:srgbClr val="FFFFFF"/>
      </a:dk1>
      <a:lt1>
        <a:srgbClr val="FFFFFF"/>
      </a:lt1>
      <a:dk2>
        <a:srgbClr val="00547E"/>
      </a:dk2>
      <a:lt2>
        <a:srgbClr val="3F3F3F"/>
      </a:lt2>
      <a:accent1>
        <a:srgbClr val="606060"/>
      </a:accent1>
      <a:accent2>
        <a:srgbClr val="C00000"/>
      </a:accent2>
      <a:accent3>
        <a:srgbClr val="FFFFFF"/>
      </a:accent3>
      <a:accent4>
        <a:srgbClr val="000000"/>
      </a:accent4>
      <a:accent5>
        <a:srgbClr val="7F7F7F"/>
      </a:accent5>
      <a:accent6>
        <a:srgbClr val="00547E"/>
      </a:accent6>
      <a:hlink>
        <a:srgbClr val="CCCCCC"/>
      </a:hlink>
      <a:folHlink>
        <a:srgbClr val="00547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ATPU_2017</Template>
  <TotalTime>1970</TotalTime>
  <Words>1584</Words>
  <Application>Microsoft Office PowerPoint</Application>
  <PresentationFormat>Экран (4:3)</PresentationFormat>
  <Paragraphs>221</Paragraphs>
  <Slides>23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Тема Office</vt:lpstr>
      <vt:lpstr>1_Тема Office</vt:lpstr>
      <vt:lpstr>9_Оформление по умолчанию</vt:lpstr>
      <vt:lpstr>8_Оформление по умолчанию</vt:lpstr>
      <vt:lpstr>10_Оформление по умолчанию</vt:lpstr>
      <vt:lpstr>7_Оформление по умолчанию</vt:lpstr>
      <vt:lpstr>Презентация PowerPoint</vt:lpstr>
      <vt:lpstr>«@Морстройтехнология (МСТ) </vt:lpstr>
      <vt:lpstr>РАЗРАБОТКА ПРОГРАММЫ РАЗВИТИЯ ОАО "МУРМАНСКИЙ МОРСКОЙ ТОРГОВЫЙ ПОРТ" ДО 2020 ГОДА В ЧАСТИ КОРРЕКТИРОВКИ "ОБОСНОВАНИЯ ИНВЕСТИЦИЙ КОМПЛЕКСНОГО РАЗВИТИЯ МУРМАНСКОГО ТРАНСПОРТНОГО УЗЛА" </vt:lpstr>
      <vt:lpstr>Прогноз грузовой базы для порта  Мурманск</vt:lpstr>
      <vt:lpstr>Разработка и обоснование целевых направлений развития  Большого порта Санкт-Петербург, обеспечивающих эффективное развитие экономики города  Санкт-Петербург</vt:lpstr>
      <vt:lpstr> Разработка и обоснование целевых направлений развития  Большого порта Санкт-Петербург, обеспечивающих эффективное развитие экономики города Санкт-Петербург </vt:lpstr>
      <vt:lpstr>Генеральная схема и программа развития  1 и 2 грузовых районов порта Санкт-Петербург</vt:lpstr>
      <vt:lpstr>Опыт обоснования грузовой базы для железной дороги, ориентированной на вывоз углеводородов  из различных районов  ЯНАО и завоз  грузов снабжения и обеспечения.  </vt:lpstr>
      <vt:lpstr>На первом этапе оцениваются основные направления грузопотоков УВС</vt:lpstr>
      <vt:lpstr>Оцениваются возможные проекты по добыче, транзиту и завозу грузов и распределяются по годам проекта</vt:lpstr>
      <vt:lpstr>Разрабатываются  различные варианты транспортировки УВС и их комбинации</vt:lpstr>
      <vt:lpstr>Для ключевых грузов сформированы цены и грузы распределены по направлениям с учетом цен</vt:lpstr>
      <vt:lpstr>Опыт обоснования грузовой базы для южного терминала, изменившего специализацию </vt:lpstr>
      <vt:lpstr>Анализ диапазона цен транспортировки нефтепродуктов  для аргументации переговоров с грузовладельцами</vt:lpstr>
      <vt:lpstr>Презентация PowerPoint</vt:lpstr>
      <vt:lpstr>Различия  в сроках  льдообразования в различных районах  Белого моря</vt:lpstr>
      <vt:lpstr>Сравнение условий ледового режима морского порта Архангельск и Двинского залива Белого моря (1/2)</vt:lpstr>
      <vt:lpstr>Сравнение условий ледового режима морского порта Архангельск и Двинского залива Белого моря (2/2)</vt:lpstr>
      <vt:lpstr>Сравнительный анализ ледового режима портов Северо-Западного региона России</vt:lpstr>
      <vt:lpstr>Ледовые условия: основные выводы</vt:lpstr>
      <vt:lpstr>Обеспеченность ледокольной проводкой судоходства   в период зимней навигации </vt:lpstr>
      <vt:lpstr>Обзор ледового флота для обеспечения перевозок минеральных удобрений</vt:lpstr>
      <vt:lpstr>Обзор ледового флота: основные 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направлений экспорта минеральных удобрений со станций  Березниково-Солкамского узла  Сравнение уровней нэтбеков текущих и перспективных направлений</dc:title>
  <dc:creator>LA</dc:creator>
  <cp:lastModifiedBy>Епонишников Илья Валерьевич</cp:lastModifiedBy>
  <cp:revision>146</cp:revision>
  <dcterms:created xsi:type="dcterms:W3CDTF">2017-07-12T09:03:16Z</dcterms:created>
  <dcterms:modified xsi:type="dcterms:W3CDTF">2017-08-28T09:16:53Z</dcterms:modified>
</cp:coreProperties>
</file>