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76" r:id="rId4"/>
    <p:sldId id="256" r:id="rId5"/>
    <p:sldId id="257" r:id="rId6"/>
    <p:sldId id="259" r:id="rId7"/>
    <p:sldId id="277" r:id="rId8"/>
    <p:sldId id="278" r:id="rId9"/>
    <p:sldId id="280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038"/>
    <a:srgbClr val="8DE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2195003402351"/>
          <c:y val="3.0831228624714786E-2"/>
          <c:w val="0.86272990181782838"/>
          <c:h val="0.81011775836435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 проектом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5.4011130553125305E-3"/>
                  <c:y val="0.23570674351513701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665123456790124"/>
                      <c:h val="9.0620935257314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AD9-4CE0-A65B-0D0D496AC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198945.3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D9-4CE0-A65B-0D0D496ACC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расчет АТиЦ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AD9-4CE0-A65B-0D0D496ACC5B}"/>
              </c:ext>
            </c:extLst>
          </c:dPt>
          <c:dLbls>
            <c:dLbl>
              <c:idx val="0"/>
              <c:layout>
                <c:manualLayout>
                  <c:x val="1.5432098765432098E-3"/>
                  <c:y val="0.38162044188165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318 478,1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D9-4CE0-A65B-0D0D496ACC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318478.09999999998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D9-4CE0-A65B-0D0D496AC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axId val="38987648"/>
        <c:axId val="38989184"/>
      </c:barChart>
      <c:catAx>
        <c:axId val="389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989184"/>
        <c:crosses val="autoZero"/>
        <c:auto val="1"/>
        <c:lblAlgn val="ctr"/>
        <c:lblOffset val="100"/>
        <c:noMultiLvlLbl val="0"/>
      </c:catAx>
      <c:valAx>
        <c:axId val="3898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87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 на гос.задание</c:v>
                </c:pt>
              </c:strCache>
            </c:strRef>
          </c:tx>
          <c:spPr>
            <a:solidFill>
              <a:srgbClr val="F09634"/>
            </a:solidFill>
            <a:ln w="3810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1104017882153651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0F-4A91-B87B-D85E1C9E8DF7}"/>
                </c:ext>
              </c:extLst>
            </c:dLbl>
            <c:dLbl>
              <c:idx val="1"/>
              <c:layout>
                <c:manualLayout>
                  <c:x val="-1.6444635306428441E-2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F-4A91-B87B-D85E1C9E8DF7}"/>
                </c:ext>
              </c:extLst>
            </c:dLbl>
            <c:dLbl>
              <c:idx val="2"/>
              <c:layout>
                <c:manualLayout>
                  <c:x val="-3.9741548185054463E-3"/>
                  <c:y val="-1.224786752089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F-4A91-B87B-D85E1C9E8DF7}"/>
                </c:ext>
              </c:extLst>
            </c:dLbl>
            <c:dLbl>
              <c:idx val="3"/>
              <c:layout>
                <c:manualLayout>
                  <c:x val="-3.3848652057739868E-2"/>
                  <c:y val="-5.634019059610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F-4A91-B87B-D85E1C9E8DF7}"/>
                </c:ext>
              </c:extLst>
            </c:dLbl>
            <c:dLbl>
              <c:idx val="4"/>
              <c:layout>
                <c:manualLayout>
                  <c:x val="-1.7815080030389441E-3"/>
                  <c:y val="-2.694530854596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F-4A91-B87B-D85E1C9E8DF7}"/>
                </c:ext>
              </c:extLst>
            </c:dLbl>
            <c:dLbl>
              <c:idx val="5"/>
              <c:layout>
                <c:manualLayout>
                  <c:x val="-1.2059438789802084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F-4A91-B87B-D85E1C9E8DF7}"/>
                </c:ext>
              </c:extLst>
            </c:dLbl>
            <c:dLbl>
              <c:idx val="6"/>
              <c:layout>
                <c:manualLayout>
                  <c:x val="-1.50754854398882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0F-4A91-B87B-D85E1C9E8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10.9</c:v>
                </c:pt>
                <c:pt idx="1">
                  <c:v>17</c:v>
                </c:pt>
                <c:pt idx="2">
                  <c:v>18</c:v>
                </c:pt>
                <c:pt idx="3">
                  <c:v>24.9</c:v>
                </c:pt>
                <c:pt idx="4">
                  <c:v>22.9</c:v>
                </c:pt>
                <c:pt idx="5">
                  <c:v>23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0F-4A91-B87B-D85E1C9E8D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  <a:ln w="3810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4.1116039338457685E-4"/>
                  <c:y val="2.449573504178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0F-4A91-B87B-D85E1C9E8DF7}"/>
                </c:ext>
              </c:extLst>
            </c:dLbl>
            <c:dLbl>
              <c:idx val="1"/>
              <c:layout>
                <c:manualLayout>
                  <c:x val="-2.1926576059450461E-3"/>
                  <c:y val="-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0F-4A91-B87B-D85E1C9E8DF7}"/>
                </c:ext>
              </c:extLst>
            </c:dLbl>
            <c:dLbl>
              <c:idx val="2"/>
              <c:layout>
                <c:manualLayout>
                  <c:x val="3.8369430936923436E-3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0F-4A91-B87B-D85E1C9E8DF7}"/>
                </c:ext>
              </c:extLst>
            </c:dLbl>
            <c:dLbl>
              <c:idx val="3"/>
              <c:layout>
                <c:manualLayout>
                  <c:x val="-1.918590242109851E-3"/>
                  <c:y val="-2.44976638398202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0F-4A91-B87B-D85E1C9E8DF7}"/>
                </c:ext>
              </c:extLst>
            </c:dLbl>
            <c:dLbl>
              <c:idx val="4"/>
              <c:layout>
                <c:manualLayout>
                  <c:x val="4.5222895461757813E-3"/>
                  <c:y val="7.3487205125356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0F-4A91-B87B-D85E1C9E8D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16.5</c:v>
                </c:pt>
                <c:pt idx="1">
                  <c:v>15.2</c:v>
                </c:pt>
                <c:pt idx="2">
                  <c:v>18</c:v>
                </c:pt>
                <c:pt idx="3">
                  <c:v>20.3</c:v>
                </c:pt>
                <c:pt idx="4">
                  <c:v>24.3</c:v>
                </c:pt>
                <c:pt idx="5">
                  <c:v>32.6</c:v>
                </c:pt>
                <c:pt idx="6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0F-4A91-B87B-D85E1C9E8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79456"/>
        <c:axId val="53785344"/>
      </c:barChart>
      <c:catAx>
        <c:axId val="5377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785344"/>
        <c:crosses val="autoZero"/>
        <c:auto val="1"/>
        <c:lblAlgn val="ctr"/>
        <c:lblOffset val="100"/>
        <c:noMultiLvlLbl val="0"/>
      </c:catAx>
      <c:valAx>
        <c:axId val="5378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779456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2"/>
                </a:solidFill>
              </a:rPr>
              <a:t>Доходы от приборов ФВФ и расходы на их приобретение, монтаж и содержание</a:t>
            </a:r>
          </a:p>
        </c:rich>
      </c:tx>
      <c:layout>
        <c:manualLayout>
          <c:xMode val="edge"/>
          <c:yMode val="edge"/>
          <c:x val="0.21060489512464717"/>
          <c:y val="1.0423352248571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</c:v>
                </c:pt>
                <c:pt idx="1">
                  <c:v>93</c:v>
                </c:pt>
                <c:pt idx="2">
                  <c:v>84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6-47B4-9608-E2E85022B4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52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6-47B4-9608-E2E85022B4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8930536"/>
        <c:axId val="468936768"/>
      </c:barChart>
      <c:catAx>
        <c:axId val="46893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936768"/>
        <c:crosses val="autoZero"/>
        <c:auto val="1"/>
        <c:lblAlgn val="ctr"/>
        <c:lblOffset val="100"/>
        <c:noMultiLvlLbl val="0"/>
      </c:catAx>
      <c:valAx>
        <c:axId val="46893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93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0.2375</cdr:x>
      <cdr:y>0.10225</cdr:y>
    </cdr:from>
    <cdr:to>
      <cdr:x>0.43</cdr:x>
      <cdr:y>0.37272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54560" y="462782"/>
          <a:ext cx="1584198" cy="1224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/>
            <a:t>Недостаток </a:t>
          </a:r>
        </a:p>
        <a:p xmlns:a="http://schemas.openxmlformats.org/drawingml/2006/main">
          <a:r>
            <a:rPr lang="ru-RU" sz="2400" dirty="0"/>
            <a:t>средств</a:t>
          </a:r>
        </a:p>
        <a:p xmlns:a="http://schemas.openxmlformats.org/drawingml/2006/main">
          <a:r>
            <a:rPr lang="ru-RU" sz="2400" dirty="0"/>
            <a:t>- 119 532,8</a:t>
          </a:r>
        </a:p>
      </cdr:txBody>
    </cdr:sp>
  </cdr:relSizeAnchor>
  <cdr:relSizeAnchor xmlns:cdr="http://schemas.openxmlformats.org/drawingml/2006/chartDrawing">
    <cdr:from>
      <cdr:x>0.84125</cdr:x>
      <cdr:y>0.05452</cdr:y>
    </cdr:from>
    <cdr:to>
      <cdr:x>0.95952</cdr:x>
      <cdr:y>0.11572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23112" y="246758"/>
          <a:ext cx="97334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/>
            <a:t>тыс. рублей</a:t>
          </a:r>
        </a:p>
      </cdr:txBody>
    </cdr:sp>
  </cdr:relSizeAnchor>
  <cdr:relSizeAnchor xmlns:cdr="http://schemas.openxmlformats.org/drawingml/2006/chartDrawing">
    <cdr:from>
      <cdr:x>0.4825</cdr:x>
      <cdr:y>0.11816</cdr:y>
    </cdr:from>
    <cdr:to>
      <cdr:x>0.54375</cdr:x>
      <cdr:y>0.37272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>
          <a:off x="3970784" y="534790"/>
          <a:ext cx="504055" cy="1152127"/>
        </a:xfrm>
        <a:prstGeom xmlns:a="http://schemas.openxmlformats.org/drawingml/2006/main" prst="leftBrac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0.78814</cdr:x>
      <cdr:y>0.21054</cdr:y>
    </cdr:from>
    <cdr:to>
      <cdr:x>0.85593</cdr:x>
      <cdr:y>0.28442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853FCF-C6AD-40D6-8F97-97840E1AE0C5}"/>
            </a:ext>
          </a:extLst>
        </cdr:cNvPr>
        <cdr:cNvSpPr txBox="1"/>
      </cdr:nvSpPr>
      <cdr:spPr>
        <a:xfrm xmlns:a="http://schemas.openxmlformats.org/drawingml/2006/main">
          <a:off x="6696744" y="102610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/>
            <a:t>101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B4D4-0D81-4BC2-B944-19F974C14BAA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F0D6-BF6E-4997-B69F-03F0DBB27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F0D6-BF6E-4997-B69F-03F0DBB279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2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E4A6-8058-4450-A883-D339BAE1A2C5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DECF-2F2D-420B-98A2-4121992EA13C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817-C40F-462D-9C34-F5807A7B7CF7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9734-D53C-4979-B684-CF598B5FF04D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7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41E3-0B46-4377-A183-A728BDD22D65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8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4EE-DF02-410E-A66E-C8492DB5E8A1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7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25FD-BDE0-4E93-A37A-344F7ADAE698}" type="datetime1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8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C2B8-1BCC-482D-B89E-D75B513DDFA3}" type="datetime1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8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7114-EE52-4852-ACB9-13634C401C1D}" type="datetime1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4298-AABA-4724-B7F7-6ACCEA02EBF3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D50-099C-4530-83B1-A3C2A5567E11}" type="datetime1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EFEB2-5947-49E3-B9BD-BD0CCD2FC4FE}" type="datetime1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DB4D-F2E4-45E3-93E0-19864F77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6746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О бюджетных проектировках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министерства транспорта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Архангельской области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на 2018 год и на плановый период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2019 и 2020 годов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177215-E3BD-4822-BC58-D4CE6376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DB4D-F2E4-45E3-93E0-19864F77BB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6497135"/>
              </p:ext>
            </p:extLst>
          </p:nvPr>
        </p:nvGraphicFramePr>
        <p:xfrm>
          <a:off x="395536" y="1556792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6064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Соотношение расходов на финансовое обеспечение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ГБУ «Региональная транспортная служба» (без учета расходов на ФВФ)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с поступлениями неналоговых доходов от деятельности учреждения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54" y="128234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  <p:pic>
        <p:nvPicPr>
          <p:cNvPr id="7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A4FEDD43-9CD7-4979-A0A9-63EF4682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617" y="0"/>
            <a:ext cx="76238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EE054E-07AF-4AF1-9BC8-8521E212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5788" y="6492875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08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Сведения о работе приборов фото-, видеофиксации нарушений Правил дорожного движения Российской Федерации за 2013 - 2016 годы</a:t>
            </a:r>
          </a:p>
        </p:txBody>
      </p:sp>
      <p:pic>
        <p:nvPicPr>
          <p:cNvPr id="8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80CD2E6E-CC35-40E7-86EC-4EFD7804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9276" y="19508"/>
            <a:ext cx="814724" cy="81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4B8222E-B75B-4BF4-BAEE-5165A9E79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337721"/>
              </p:ext>
            </p:extLst>
          </p:nvPr>
        </p:nvGraphicFramePr>
        <p:xfrm>
          <a:off x="165182" y="1672796"/>
          <a:ext cx="8496944" cy="487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348880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млн. рублей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B928BB4-867C-4A04-A787-5D6402050F86}"/>
              </a:ext>
            </a:extLst>
          </p:cNvPr>
          <p:cNvSpPr/>
          <p:nvPr/>
        </p:nvSpPr>
        <p:spPr>
          <a:xfrm>
            <a:off x="6862024" y="3059749"/>
            <a:ext cx="576064" cy="575714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1C8A5-3DC8-4B45-AD04-D873C097943A}"/>
              </a:ext>
            </a:extLst>
          </p:cNvPr>
          <p:cNvSpPr txBox="1"/>
          <p:nvPr/>
        </p:nvSpPr>
        <p:spPr>
          <a:xfrm rot="16200000">
            <a:off x="6467015" y="438227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10,5 мес.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9A769-79F0-4AB4-A08D-88F32A77A412}"/>
              </a:ext>
            </a:extLst>
          </p:cNvPr>
          <p:cNvSpPr txBox="1"/>
          <p:nvPr/>
        </p:nvSpPr>
        <p:spPr>
          <a:xfrm>
            <a:off x="7278534" y="2673085"/>
            <a:ext cx="199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Годовой прогноз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A417D34D-468C-4F81-872B-DE6D5EDE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52540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56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</a:rPr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1D3BB2-D299-4C02-A7C4-FF34A842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48872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36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Приобретение специализированного автомобильного транспорта в целях улучшения доступности услуг общественного транспорта для маломобильных групп</a:t>
            </a:r>
          </a:p>
        </p:txBody>
      </p:sp>
      <p:pic>
        <p:nvPicPr>
          <p:cNvPr id="7" name="Picture 2" descr="https://mpark.pro/uploads/posts/2015-06/1433884225_00-vsa.jpg">
            <a:extLst>
              <a:ext uri="{FF2B5EF4-FFF2-40B4-BE49-F238E27FC236}">
                <a16:creationId xmlns:a16="http://schemas.microsoft.com/office/drawing/2014/main" id="{34C025D4-DCA7-4A74-8885-AAF6552B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68187"/>
            <a:ext cx="4400142" cy="29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1akp.com/assets/site/img/product/AutoBus/MiddleClass/%D0%A1%D1%80%D0%B5%D0%B4%D0%BD%D0%B8%D0%B9%20%D0%BA%D0%BB%D0%B0%D1%81%D1%81/%D0%BB%D0%B8%D0%B0%D0%B7%20429260-1.jpeg">
            <a:extLst>
              <a:ext uri="{FF2B5EF4-FFF2-40B4-BE49-F238E27FC236}">
                <a16:creationId xmlns:a16="http://schemas.microsoft.com/office/drawing/2014/main" id="{CDF17693-DACA-4B37-AFCE-871B0CA6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1" y="2137619"/>
            <a:ext cx="4435209" cy="29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E6AA93-8072-468A-8F00-EBA91AC662D3}"/>
              </a:ext>
            </a:extLst>
          </p:cNvPr>
          <p:cNvSpPr txBox="1"/>
          <p:nvPr/>
        </p:nvSpPr>
        <p:spPr>
          <a:xfrm>
            <a:off x="5691189" y="1541982"/>
            <a:ext cx="213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ЛИАЗ 429260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CBC97-79BF-4494-9512-3DEE736CFFE2}"/>
              </a:ext>
            </a:extLst>
          </p:cNvPr>
          <p:cNvSpPr txBox="1"/>
          <p:nvPr/>
        </p:nvSpPr>
        <p:spPr>
          <a:xfrm>
            <a:off x="1299979" y="2158841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ПАЗ 32054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1BBB5-E1C4-4D01-8CC9-1A5E6EF8EFA6}"/>
              </a:ext>
            </a:extLst>
          </p:cNvPr>
          <p:cNvSpPr txBox="1"/>
          <p:nvPr/>
        </p:nvSpPr>
        <p:spPr>
          <a:xfrm>
            <a:off x="0" y="5797863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Местный бюджет обеспечивает не менее 40 процентов средств от стоимости транспортного средства</a:t>
            </a:r>
          </a:p>
        </p:txBody>
      </p:sp>
      <p:pic>
        <p:nvPicPr>
          <p:cNvPr id="9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A407B480-85FF-4859-9C9D-B983BCDA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8529" y="5811838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4655631-802D-48AC-8897-ED3C56ED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944" y="6446297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7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DE8E50-849A-4857-B6B2-F4B62B16D84E}"/>
              </a:ext>
            </a:extLst>
          </p:cNvPr>
          <p:cNvSpPr txBox="1"/>
          <p:nvPr/>
        </p:nvSpPr>
        <p:spPr>
          <a:xfrm>
            <a:off x="179512" y="0"/>
            <a:ext cx="903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Приведение в нормативное состояние автомобильных  дорог до садоводческих некоммерческих товариществ.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4C11B-0E89-41A6-BBD3-A99DCC8FE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55" y="4457849"/>
            <a:ext cx="4148007" cy="2333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FF9D37-BC36-46F7-BEB0-27FCB74F6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620"/>
            <a:ext cx="4227339" cy="2377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FE4856-2060-47BB-916C-95555822AC8B}"/>
              </a:ext>
            </a:extLst>
          </p:cNvPr>
          <p:cNvSpPr txBox="1"/>
          <p:nvPr/>
        </p:nvSpPr>
        <p:spPr>
          <a:xfrm>
            <a:off x="2691944" y="4093287"/>
            <a:ext cx="42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СОТ Строитель (от подъезда к Васьково)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8385DD-9387-4158-984E-7FD0B3D0F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8" y="1544059"/>
            <a:ext cx="4113531" cy="25477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898139-F961-478B-B951-1F21BC83F4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40" y="1581227"/>
            <a:ext cx="4075039" cy="2510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56BA8-FF88-4DBA-B4BC-F4B617962A70}"/>
              </a:ext>
            </a:extLst>
          </p:cNvPr>
          <p:cNvSpPr txBox="1"/>
          <p:nvPr/>
        </p:nvSpPr>
        <p:spPr>
          <a:xfrm>
            <a:off x="4817440" y="921574"/>
            <a:ext cx="398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СОТ </a:t>
            </a:r>
            <a:r>
              <a:rPr lang="ru-RU" b="1" dirty="0" err="1">
                <a:solidFill>
                  <a:schemeClr val="tx2"/>
                </a:solidFill>
              </a:rPr>
              <a:t>Лодемка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(вправо от дороги Нефтебаза - Ижма) 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594C8-819A-4D2A-804F-8FDA92ABDB5E}"/>
              </a:ext>
            </a:extLst>
          </p:cNvPr>
          <p:cNvSpPr txBox="1"/>
          <p:nvPr/>
        </p:nvSpPr>
        <p:spPr>
          <a:xfrm>
            <a:off x="561696" y="906382"/>
            <a:ext cx="389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СНТ </a:t>
            </a:r>
            <a:r>
              <a:rPr lang="ru-RU" b="1" dirty="0" err="1">
                <a:solidFill>
                  <a:schemeClr val="tx2"/>
                </a:solidFill>
              </a:rPr>
              <a:t>Каркуль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(влево от дороги Нефтебаза - Ижма) </a:t>
            </a:r>
          </a:p>
        </p:txBody>
      </p:sp>
      <p:pic>
        <p:nvPicPr>
          <p:cNvPr id="12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1EE212A8-9E39-4914-A19A-B8494936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8700" y="378880"/>
            <a:ext cx="878889" cy="88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C36B0C-C442-46F9-BE1F-AB863651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0704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00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3" y="210575"/>
            <a:ext cx="3438471" cy="65307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2-ОЙ АРХАНГЕЛЬСКИЙ ОАО</a:t>
            </a:r>
          </a:p>
          <a:p>
            <a:pPr marL="342900" indent="-342900" algn="ctr">
              <a:buAutoNum type="arabicParenR"/>
            </a:pPr>
            <a:r>
              <a:rPr lang="ru-RU" b="1" dirty="0"/>
              <a:t>Васьково - В. Золотица</a:t>
            </a:r>
          </a:p>
          <a:p>
            <a:pPr algn="ctr"/>
            <a:r>
              <a:rPr lang="ru-RU" b="1" dirty="0"/>
              <a:t>2) Васьково – Вожгора</a:t>
            </a:r>
          </a:p>
          <a:p>
            <a:pPr algn="ctr"/>
            <a:r>
              <a:rPr lang="ru-RU" b="1" dirty="0"/>
              <a:t>3) Васьково – Долгощелье</a:t>
            </a:r>
          </a:p>
          <a:p>
            <a:pPr algn="ctr"/>
            <a:r>
              <a:rPr lang="ru-RU" b="1" dirty="0"/>
              <a:t>4) Васьково – </a:t>
            </a:r>
            <a:r>
              <a:rPr lang="ru-RU" b="1" dirty="0" err="1"/>
              <a:t>Койда</a:t>
            </a:r>
            <a:endParaRPr lang="ru-RU" b="1" dirty="0"/>
          </a:p>
          <a:p>
            <a:pPr algn="ctr"/>
            <a:r>
              <a:rPr lang="ru-RU" b="1" dirty="0"/>
              <a:t>5) Васьково – </a:t>
            </a:r>
            <a:r>
              <a:rPr lang="ru-RU" b="1" dirty="0" err="1"/>
              <a:t>Койнас</a:t>
            </a:r>
            <a:endParaRPr lang="ru-RU" b="1" dirty="0"/>
          </a:p>
          <a:p>
            <a:pPr algn="ctr"/>
            <a:r>
              <a:rPr lang="ru-RU" b="1" dirty="0"/>
              <a:t>6) Васьково - Л. Золотица</a:t>
            </a:r>
          </a:p>
          <a:p>
            <a:pPr algn="ctr"/>
            <a:r>
              <a:rPr lang="ru-RU" b="1" dirty="0"/>
              <a:t>7) Васьково – </a:t>
            </a:r>
            <a:r>
              <a:rPr lang="ru-RU" b="1" dirty="0" err="1"/>
              <a:t>Лопшеньга</a:t>
            </a:r>
            <a:endParaRPr lang="ru-RU" b="1" dirty="0"/>
          </a:p>
          <a:p>
            <a:pPr algn="ctr"/>
            <a:r>
              <a:rPr lang="ru-RU" b="1" dirty="0"/>
              <a:t>8) Васьково – Каменка</a:t>
            </a:r>
          </a:p>
          <a:p>
            <a:pPr algn="ctr"/>
            <a:r>
              <a:rPr lang="ru-RU" b="1" dirty="0"/>
              <a:t>9) Васьково – Мосеево</a:t>
            </a:r>
          </a:p>
          <a:p>
            <a:pPr algn="ctr"/>
            <a:r>
              <a:rPr lang="ru-RU" b="1" dirty="0"/>
              <a:t>10) Васьково – Олема</a:t>
            </a:r>
          </a:p>
          <a:p>
            <a:pPr algn="ctr"/>
            <a:r>
              <a:rPr lang="ru-RU" b="1" dirty="0"/>
              <a:t>11) Васьково – Пертоминск</a:t>
            </a:r>
          </a:p>
          <a:p>
            <a:pPr algn="ctr"/>
            <a:r>
              <a:rPr lang="ru-RU" b="1" dirty="0"/>
              <a:t>12) Васьково – Ручьи</a:t>
            </a:r>
          </a:p>
          <a:p>
            <a:pPr algn="ctr"/>
            <a:r>
              <a:rPr lang="ru-RU" b="1" dirty="0"/>
              <a:t>13) Васьково – Олема</a:t>
            </a:r>
          </a:p>
          <a:p>
            <a:pPr algn="ctr"/>
            <a:r>
              <a:rPr lang="ru-RU" b="1" dirty="0"/>
              <a:t>14) Васьково – Сафоново</a:t>
            </a:r>
          </a:p>
          <a:p>
            <a:pPr algn="ctr"/>
            <a:r>
              <a:rPr lang="ru-RU" b="1" dirty="0"/>
              <a:t>15) Васьково – Сояна</a:t>
            </a:r>
          </a:p>
          <a:p>
            <a:pPr algn="ctr"/>
            <a:r>
              <a:rPr lang="ru-RU" b="1" dirty="0"/>
              <a:t>16) Васьково – Ценогора</a:t>
            </a:r>
          </a:p>
          <a:p>
            <a:pPr algn="ctr"/>
            <a:r>
              <a:rPr lang="ru-RU" b="1" dirty="0"/>
              <a:t>17) Васьково – </a:t>
            </a:r>
            <a:r>
              <a:rPr lang="ru-RU" b="1" dirty="0" err="1"/>
              <a:t>Пурнема</a:t>
            </a:r>
            <a:endParaRPr lang="ru-RU" b="1" dirty="0"/>
          </a:p>
          <a:p>
            <a:pPr algn="ctr"/>
            <a:r>
              <a:rPr lang="ru-RU" b="1" dirty="0"/>
              <a:t>18) Васьково – Онега</a:t>
            </a:r>
          </a:p>
          <a:p>
            <a:pPr algn="ctr"/>
            <a:r>
              <a:rPr lang="ru-RU" b="1" dirty="0"/>
              <a:t>19) 10 маршрутов между МО</a:t>
            </a:r>
          </a:p>
          <a:p>
            <a:pPr algn="ctr"/>
            <a:r>
              <a:rPr lang="ru-RU" b="1" dirty="0"/>
              <a:t>20) Архангельск – Лешуконское</a:t>
            </a:r>
          </a:p>
          <a:p>
            <a:pPr algn="ctr"/>
            <a:r>
              <a:rPr lang="ru-RU" b="1" dirty="0"/>
              <a:t>21) Архангельск – Мезень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212976"/>
            <a:ext cx="2791847" cy="17439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ОАО «КОМИАВИАТРАНС»</a:t>
            </a:r>
          </a:p>
          <a:p>
            <a:pPr algn="ctr"/>
            <a:r>
              <a:rPr lang="ru-RU" b="1" dirty="0"/>
              <a:t>(АРХАНГЕЛЬСК – КОТЛАС)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11306" y="933625"/>
            <a:ext cx="27003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ВОЗДУШНЫЙ ТРАНСПОРТ</a:t>
            </a:r>
          </a:p>
          <a:p>
            <a:pPr algn="ctr"/>
            <a:r>
              <a:rPr lang="ru-RU" sz="2000" b="1" dirty="0"/>
              <a:t>169,9 млн. рублей</a:t>
            </a:r>
          </a:p>
        </p:txBody>
      </p:sp>
      <p:cxnSp>
        <p:nvCxnSpPr>
          <p:cNvPr id="16" name="Прямая со стрелкой 15"/>
          <p:cNvCxnSpPr>
            <a:cxnSpLocks/>
            <a:stCxn id="14" idx="1"/>
          </p:cNvCxnSpPr>
          <p:nvPr/>
        </p:nvCxnSpPr>
        <p:spPr>
          <a:xfrm flipH="1">
            <a:off x="3545974" y="1390825"/>
            <a:ext cx="1965332" cy="1603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6387495" y="1848025"/>
            <a:ext cx="704785" cy="136495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9F2F0E90-E8ED-4BA4-A90C-40C011C5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160" y="5949280"/>
            <a:ext cx="90596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CD516-4A59-4A5D-B327-05F089B8CF1A}"/>
              </a:ext>
            </a:extLst>
          </p:cNvPr>
          <p:cNvSpPr txBox="1"/>
          <p:nvPr/>
        </p:nvSpPr>
        <p:spPr>
          <a:xfrm>
            <a:off x="6756279" y="2220644"/>
            <a:ext cx="245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20,8 млн.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EB8DB-467F-4516-A580-5370B4C4C80C}"/>
              </a:ext>
            </a:extLst>
          </p:cNvPr>
          <p:cNvSpPr txBox="1"/>
          <p:nvPr/>
        </p:nvSpPr>
        <p:spPr>
          <a:xfrm>
            <a:off x="3521243" y="1043557"/>
            <a:ext cx="200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149,1 млн. рублей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43635DE-25D6-4B26-BEBA-9AB878F3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4408" y="6462618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51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2888940"/>
            <a:ext cx="27003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ВОДНЫЙ ТРАНСПОРТ</a:t>
            </a:r>
          </a:p>
          <a:p>
            <a:pPr algn="ctr"/>
            <a:r>
              <a:rPr lang="ru-RU" b="1" dirty="0"/>
              <a:t>116 млн. 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88640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Архангельск - Соловки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768" y="194766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Соломбала</a:t>
            </a:r>
            <a:r>
              <a:rPr lang="ru-RU" dirty="0"/>
              <a:t> - </a:t>
            </a:r>
            <a:r>
              <a:rPr lang="ru-RU" dirty="0" err="1"/>
              <a:t>Патракеевка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433" y="4190678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В. Тойма - Н. Тойма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089" y="5325454"/>
            <a:ext cx="254873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ОАО "Архангельский речной порт"  </a:t>
            </a:r>
          </a:p>
          <a:p>
            <a:pPr algn="ctr"/>
            <a:r>
              <a:rPr lang="ru-RU" b="1" dirty="0"/>
              <a:t>(9 линий)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764704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Новодвинск</a:t>
            </a:r>
            <a:r>
              <a:rPr lang="ru-RU" b="1" dirty="0"/>
              <a:t> - Ягодник - Дедов Полой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19079" y="1844824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Котлас – </a:t>
            </a:r>
            <a:r>
              <a:rPr lang="ru-RU" b="1" dirty="0" err="1"/>
              <a:t>Тулубьево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3583" y="854264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п. Порог - с. </a:t>
            </a:r>
            <a:r>
              <a:rPr lang="ru-RU" b="1" dirty="0" err="1"/>
              <a:t>Усть</a:t>
            </a:r>
            <a:r>
              <a:rPr lang="ru-RU" b="1" dirty="0"/>
              <a:t> Кожа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478" y="295009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г. Онега - с. </a:t>
            </a:r>
            <a:r>
              <a:rPr lang="ru-RU" b="1" dirty="0" err="1"/>
              <a:t>Лямца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2950096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г. Онега – </a:t>
            </a:r>
          </a:p>
          <a:p>
            <a:pPr algn="ctr"/>
            <a:r>
              <a:rPr lang="ru-RU" b="1" dirty="0"/>
              <a:t>п. </a:t>
            </a:r>
            <a:r>
              <a:rPr lang="ru-RU" b="1" dirty="0" err="1"/>
              <a:t>Легашевская</a:t>
            </a:r>
            <a:r>
              <a:rPr lang="ru-RU" b="1" dirty="0"/>
              <a:t> запань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00868" y="5299848"/>
            <a:ext cx="254873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дер. </a:t>
            </a:r>
            <a:r>
              <a:rPr lang="ru-RU" b="1" dirty="0" err="1"/>
              <a:t>Хорьково</a:t>
            </a:r>
            <a:r>
              <a:rPr lang="ru-RU" b="1" dirty="0"/>
              <a:t> - дер. Кузьмино, </a:t>
            </a:r>
            <a:r>
              <a:rPr lang="ru-RU" b="1" dirty="0" err="1"/>
              <a:t>дер.Черный</a:t>
            </a:r>
            <a:r>
              <a:rPr lang="ru-RU" b="1" dirty="0"/>
              <a:t> Яр - дер. Дедов Полой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4137741"/>
            <a:ext cx="254873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пос. Каменка – </a:t>
            </a:r>
          </a:p>
          <a:p>
            <a:pPr algn="ctr"/>
            <a:r>
              <a:rPr lang="ru-RU" b="1" dirty="0"/>
              <a:t>г. Мезень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508104" y="2500374"/>
            <a:ext cx="708888" cy="2805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987825" y="2636912"/>
            <a:ext cx="504055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24591" y="3803340"/>
            <a:ext cx="691625" cy="2555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824591" y="3346140"/>
            <a:ext cx="61961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1801" y="3346140"/>
            <a:ext cx="2160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467452" y="3846264"/>
            <a:ext cx="491431" cy="2536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2667213" y="3931132"/>
            <a:ext cx="1688763" cy="1226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4626545" y="3933056"/>
            <a:ext cx="1692534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059833" y="1785648"/>
            <a:ext cx="936103" cy="92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512617" y="1160748"/>
            <a:ext cx="0" cy="1625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932040" y="1646352"/>
            <a:ext cx="1080120" cy="10934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01D821E-3936-4D12-A815-8F83944756F4}"/>
              </a:ext>
            </a:extLst>
          </p:cNvPr>
          <p:cNvSpPr/>
          <p:nvPr/>
        </p:nvSpPr>
        <p:spPr>
          <a:xfrm>
            <a:off x="3313813" y="5358408"/>
            <a:ext cx="2548735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с. </a:t>
            </a:r>
            <a:r>
              <a:rPr lang="ru-RU" b="1" dirty="0" err="1"/>
              <a:t>Черевково-Ракулка</a:t>
            </a:r>
            <a:endParaRPr lang="ru-RU" b="1" dirty="0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B42AB3F-9911-4A14-8189-08C06C2EC8AF}"/>
              </a:ext>
            </a:extLst>
          </p:cNvPr>
          <p:cNvCxnSpPr>
            <a:cxnSpLocks/>
          </p:cNvCxnSpPr>
          <p:nvPr/>
        </p:nvCxnSpPr>
        <p:spPr>
          <a:xfrm flipH="1">
            <a:off x="4508376" y="4083532"/>
            <a:ext cx="1" cy="11229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6EEF55D6-7258-4994-B3EB-7323B431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221" y="33749"/>
            <a:ext cx="816313" cy="81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EEC04D-2093-43CB-A3F7-AD166FCF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0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Субсидии организациям железнодорожного транспорта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на возмещение недополученных доходов в 2018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505724"/>
              </p:ext>
            </p:extLst>
          </p:nvPr>
        </p:nvGraphicFramePr>
        <p:xfrm>
          <a:off x="457200" y="159806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6C873CBC-51B9-43ED-985A-97FF0B2C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413" y="5811838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9CF06A-49CB-489E-AF33-296A19ED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86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Перечень автобусных маршрутов в 2018 году по которым необходимо провести конкурсные процедуры (33 ед.)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FE8722D-CD0B-4E35-927E-FEE6DE206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81650"/>
              </p:ext>
            </p:extLst>
          </p:nvPr>
        </p:nvGraphicFramePr>
        <p:xfrm>
          <a:off x="128240" y="1101489"/>
          <a:ext cx="3003600" cy="457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422">
                  <a:extLst>
                    <a:ext uri="{9D8B030D-6E8A-4147-A177-3AD203B41FA5}">
                      <a16:colId xmlns:a16="http://schemas.microsoft.com/office/drawing/2014/main" val="3360974046"/>
                    </a:ext>
                  </a:extLst>
                </a:gridCol>
                <a:gridCol w="2387178">
                  <a:extLst>
                    <a:ext uri="{9D8B030D-6E8A-4147-A177-3AD203B41FA5}">
                      <a16:colId xmlns:a16="http://schemas.microsoft.com/office/drawing/2014/main" val="3840459733"/>
                    </a:ext>
                  </a:extLst>
                </a:gridCol>
              </a:tblGrid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105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м.р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дер. Великое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1413212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106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м.р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дер.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Перхачево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35266240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109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СОТ «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Юрос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4312499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110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м.р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пос. Васьково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210025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114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СОТ «Судоремонтник»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8987062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115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м.р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пос.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Катунино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13879025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116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СОТ «Калинушка»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49034435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117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СОТ «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Уемляночка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2820216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120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дер.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Повракульская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4472586"/>
                  </a:ext>
                </a:extLst>
              </a:tr>
              <a:tr h="457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156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СОТ «Магистраль»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986381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E19767C-3D25-4C37-9260-648D7D0B3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73815"/>
              </p:ext>
            </p:extLst>
          </p:nvPr>
        </p:nvGraphicFramePr>
        <p:xfrm>
          <a:off x="3243309" y="1125222"/>
          <a:ext cx="3010396" cy="473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76">
                  <a:extLst>
                    <a:ext uri="{9D8B030D-6E8A-4147-A177-3AD203B41FA5}">
                      <a16:colId xmlns:a16="http://schemas.microsoft.com/office/drawing/2014/main" val="2113076068"/>
                    </a:ext>
                  </a:extLst>
                </a:gridCol>
                <a:gridCol w="2422320">
                  <a:extLst>
                    <a:ext uri="{9D8B030D-6E8A-4147-A177-3AD203B41FA5}">
                      <a16:colId xmlns:a16="http://schemas.microsoft.com/office/drawing/2014/main" val="3780959891"/>
                    </a:ext>
                  </a:extLst>
                </a:gridCol>
              </a:tblGrid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160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м.р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СОТ «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Васюки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4371569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170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СОТ «44 км»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3570292"/>
                  </a:ext>
                </a:extLst>
              </a:tr>
              <a:tr h="230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265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Новодвинск – дер.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Негино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9407411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267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Новодвинск – муниципальное кладбище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0664750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306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дер. Гарь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66360550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308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Коряжма – г. Сольвычегодск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8207246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312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(ул. Урицкого)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СОТ «Вершина»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8371634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314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(ул. 28 Невельской дивизии) – СОТ «Дачи-2»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959173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315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(ул. Урицкого)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СОТ «Восход-3»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7024085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317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пос. Шипицыно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5393868"/>
                  </a:ext>
                </a:extLst>
              </a:tr>
              <a:tr h="45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318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дер.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Федотовская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0363319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49FED92-1BAF-4B20-924A-1F17F4570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43873"/>
              </p:ext>
            </p:extLst>
          </p:nvPr>
        </p:nvGraphicFramePr>
        <p:xfrm>
          <a:off x="6360416" y="1125222"/>
          <a:ext cx="2685930" cy="4980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069">
                  <a:extLst>
                    <a:ext uri="{9D8B030D-6E8A-4147-A177-3AD203B41FA5}">
                      <a16:colId xmlns:a16="http://schemas.microsoft.com/office/drawing/2014/main" val="3503918288"/>
                    </a:ext>
                  </a:extLst>
                </a:gridCol>
                <a:gridCol w="2115861">
                  <a:extLst>
                    <a:ext uri="{9D8B030D-6E8A-4147-A177-3AD203B41FA5}">
                      <a16:colId xmlns:a16="http://schemas.microsoft.com/office/drawing/2014/main" val="3489275430"/>
                    </a:ext>
                  </a:extLst>
                </a:gridCol>
              </a:tblGrid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322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Лимендский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ССРЗ) – дер.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Осокорская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22722026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350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Котлас (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ж.д</a:t>
                      </a:r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. вокзал) – дер. Козьмино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79855735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Коряжма –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дер. Козьмино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9570209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368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Коряжма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Сольвычегодск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3637232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401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пос. Плесецк – г. Мирный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0135507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402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Мирный –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пос. Савинский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1078467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403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Мирный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пос. </a:t>
                      </a:r>
                      <a:r>
                        <a:rPr lang="ru-RU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Североонежск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9188921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404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Мирный –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пос. Малое Конево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10051058"/>
                  </a:ext>
                </a:extLst>
              </a:tr>
              <a:tr h="603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519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Архангельск (автовокзал) – пос. Плесецк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496674"/>
                  </a:ext>
                </a:extLst>
              </a:tr>
              <a:tr h="207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901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Вельск – г. Шенкурск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5149710"/>
                  </a:ext>
                </a:extLst>
              </a:tr>
              <a:tr h="288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921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Каргополь – пос. Плесецк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03320859"/>
                  </a:ext>
                </a:extLst>
              </a:tr>
              <a:tr h="40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2"/>
                          </a:solidFill>
                          <a:effectLst/>
                        </a:rPr>
                        <a:t>976</a:t>
                      </a:r>
                      <a:endParaRPr lang="ru-RU" sz="1400" b="0" i="0" u="none" strike="noStrike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г. Каргополь – г. Няндома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288212"/>
                  </a:ext>
                </a:extLst>
              </a:tr>
            </a:tbl>
          </a:graphicData>
        </a:graphic>
      </p:graphicFrame>
      <p:pic>
        <p:nvPicPr>
          <p:cNvPr id="7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6C225EC6-C9A0-4620-AE69-7E9C79EA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105455"/>
            <a:ext cx="750261" cy="75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8B2B78-4558-4C70-A41C-3B83CE0E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47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1BF181-A1BE-4133-8934-4742AB7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82" y="173562"/>
            <a:ext cx="8229600" cy="8791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Содержание и ремонт узкоколейной железной дороги пос. </a:t>
            </a:r>
            <a:r>
              <a:rPr lang="ru-RU" sz="2800" b="1" dirty="0" err="1">
                <a:solidFill>
                  <a:schemeClr val="tx2"/>
                </a:solidFill>
              </a:rPr>
              <a:t>Авнюгский</a:t>
            </a:r>
            <a:r>
              <a:rPr lang="ru-RU" sz="2800" b="1" dirty="0">
                <a:solidFill>
                  <a:schemeClr val="tx2"/>
                </a:solidFill>
              </a:rPr>
              <a:t> – пос. </a:t>
            </a:r>
            <a:r>
              <a:rPr lang="ru-RU" sz="2800" b="1" dirty="0" err="1">
                <a:solidFill>
                  <a:schemeClr val="tx2"/>
                </a:solidFill>
              </a:rPr>
              <a:t>Поперечка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EAF311-B5E7-4258-A916-2C461D496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2694"/>
            <a:ext cx="2607150" cy="3476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8B91AE-E6CB-412D-9D74-D0A13B13B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58" y="2052694"/>
            <a:ext cx="2607150" cy="3476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F56C35-EDDB-4456-9C8F-B806F0F91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46" y="2052694"/>
            <a:ext cx="2607150" cy="3476200"/>
          </a:xfrm>
          <a:prstGeom prst="rect">
            <a:avLst/>
          </a:prstGeom>
        </p:spPr>
      </p:pic>
      <p:pic>
        <p:nvPicPr>
          <p:cNvPr id="8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4BEDB1CD-5260-48A4-BE4C-9BE29C33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6321" y="5811838"/>
            <a:ext cx="10429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BF5BFB-31D2-4336-BE0B-A2DDD9C5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39403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68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826" y="813311"/>
            <a:ext cx="3531653" cy="166369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Перевозка населения в периоды осеннего ледостава и весеннего ледохода в дельте г. Архангельска</a:t>
            </a:r>
          </a:p>
        </p:txBody>
      </p:sp>
      <p:pic>
        <p:nvPicPr>
          <p:cNvPr id="2050" name="Picture 2" descr="http://images.aif.ru/007/327/cdda26ada00eeb3cefdbdc00857a7b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502"/>
            <a:ext cx="5001803" cy="332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aif.ru/007/379/048c3641e5a3fe68030a5051f1d377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1" y="3526413"/>
            <a:ext cx="4932548" cy="32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221088"/>
            <a:ext cx="2322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Нарушение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регламента безопасности речного транспорта</a:t>
            </a:r>
          </a:p>
        </p:txBody>
      </p:sp>
      <p:pic>
        <p:nvPicPr>
          <p:cNvPr id="8" name="Picture 5" descr="C:\Program Files (x86)\The Bat!\Mail\vladimirpch@ador.ru\Attach\80_let.jpg">
            <a:extLst>
              <a:ext uri="{FF2B5EF4-FFF2-40B4-BE49-F238E27FC236}">
                <a16:creationId xmlns:a16="http://schemas.microsoft.com/office/drawing/2014/main" id="{083B6E6E-15F0-438D-976B-4A5F3C9A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15052"/>
            <a:ext cx="827584" cy="83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21D5E3D-1599-4645-BA5C-A72E41CC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36809"/>
            <a:ext cx="2133600" cy="365125"/>
          </a:xfrm>
        </p:spPr>
        <p:txBody>
          <a:bodyPr/>
          <a:lstStyle/>
          <a:p>
            <a:fld id="{1120DB4D-F2E4-45E3-93E0-19864F77BBA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60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879</Words>
  <Application>Microsoft Office PowerPoint</Application>
  <PresentationFormat>Экран (4:3)</PresentationFormat>
  <Paragraphs>183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 бюджетных проектировках  министерства транспорта  Архангельской области  на 2018 год и на плановый период  2019 и 2020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организациям железнодорожного транспорта  на возмещение недополученных доходов в 2018 году</vt:lpstr>
      <vt:lpstr>Перечень автобусных маршрутов в 2018 году по которым необходимо провести конкурсные процедуры (33 ед.)</vt:lpstr>
      <vt:lpstr>Содержание и ремонт узкоколейной железной дороги пос. Авнюгский – пос. Поперечка</vt:lpstr>
      <vt:lpstr>Перевозка населения в периоды осеннего ледостава и весеннего ледохода в дельте г. Архангельска</vt:lpstr>
      <vt:lpstr>Презентация PowerPoint</vt:lpstr>
      <vt:lpstr>Сведения о работе приборов фото-, видеофиксации нарушений Правил дорожного движения Российской Федерации за 2013 - 2016 годы</vt:lpstr>
      <vt:lpstr>Презентация PowerPoint</vt:lpstr>
    </vt:vector>
  </TitlesOfParts>
  <Company>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Пунягов Сергей Валерьевич</dc:creator>
  <cp:lastModifiedBy>Пунягов Сергей Валерьевич</cp:lastModifiedBy>
  <cp:revision>80</cp:revision>
  <cp:lastPrinted>2015-10-22T14:40:39Z</cp:lastPrinted>
  <dcterms:created xsi:type="dcterms:W3CDTF">2015-10-22T06:18:15Z</dcterms:created>
  <dcterms:modified xsi:type="dcterms:W3CDTF">2017-10-27T08:36:01Z</dcterms:modified>
</cp:coreProperties>
</file>