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88" r:id="rId3"/>
    <p:sldId id="275" r:id="rId4"/>
    <p:sldId id="289" r:id="rId5"/>
    <p:sldId id="287" r:id="rId6"/>
    <p:sldId id="290" r:id="rId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юдоговская Мария Владимировна" initials="ЛМВ" lastIdx="0" clrIdx="0">
    <p:extLst>
      <p:ext uri="{19B8F6BF-5375-455C-9EA6-DF929625EA0E}">
        <p15:presenceInfo xmlns:p15="http://schemas.microsoft.com/office/powerpoint/2012/main" userId="S-1-5-21-3195069408-3872450732-1795302734-131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51784" autoAdjust="0"/>
  </p:normalViewPr>
  <p:slideViewPr>
    <p:cSldViewPr snapToGrid="0">
      <p:cViewPr varScale="1">
        <p:scale>
          <a:sx n="60" d="100"/>
          <a:sy n="60" d="100"/>
        </p:scale>
        <p:origin x="232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50107313660514E-3"/>
          <c:y val="3.6361137674146941E-2"/>
          <c:w val="0.91909488195497346"/>
          <c:h val="0.823029420391376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 b="1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0</c:v>
                </c:pt>
                <c:pt idx="1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797808"/>
        <c:axId val="170425728"/>
      </c:barChart>
      <c:catAx>
        <c:axId val="168797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70425728"/>
        <c:crosses val="autoZero"/>
        <c:auto val="1"/>
        <c:lblAlgn val="ctr"/>
        <c:lblOffset val="100"/>
        <c:noMultiLvlLbl val="0"/>
      </c:catAx>
      <c:valAx>
        <c:axId val="170425728"/>
        <c:scaling>
          <c:orientation val="minMax"/>
        </c:scaling>
        <c:delete val="1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87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.0" sourceLinked="1"/>
        <c:majorTickMark val="out"/>
        <c:minorTickMark val="none"/>
        <c:tickLblPos val="nextTo"/>
        <c:crossAx val="168797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0.36864</cdr:x>
      <cdr:y>0.13634</cdr:y>
    </cdr:from>
    <cdr:to>
      <cdr:x>0.63136</cdr:x>
      <cdr:y>0.25383</cdr:y>
    </cdr:to>
    <cdr:sp macro="" textlink="">
      <cdr:nvSpPr>
        <cdr:cNvPr id="2" name="TextBox 22"/>
        <cdr:cNvSpPr txBox="1"/>
      </cdr:nvSpPr>
      <cdr:spPr>
        <a:xfrm xmlns:a="http://schemas.openxmlformats.org/drawingml/2006/main">
          <a:off x="1273072" y="428580"/>
          <a:ext cx="90728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+ 53,0</a:t>
          </a:r>
          <a:endParaRPr lang="ru-RU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FD54B-55B3-4B8B-8D84-9A6D1C11D455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094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30094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F96CC-1523-43E0-8D92-C70ABE784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66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2275" y="4777960"/>
            <a:ext cx="5953125" cy="390923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BADBED-FBF2-42AF-9890-305FCE6B4BE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05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2275" y="4777960"/>
            <a:ext cx="5953125" cy="3909239"/>
          </a:xfrm>
        </p:spPr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F96CC-1523-43E0-8D92-C70ABE78477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98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2275" y="4777960"/>
            <a:ext cx="5953125" cy="3909239"/>
          </a:xfrm>
        </p:spPr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F96CC-1523-43E0-8D92-C70ABE78477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360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2275" y="4777960"/>
            <a:ext cx="5953125" cy="3909239"/>
          </a:xfrm>
        </p:spPr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F96CC-1523-43E0-8D92-C70ABE78477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496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xfrm>
            <a:off x="422275" y="4777960"/>
            <a:ext cx="5953125" cy="3909239"/>
          </a:xfrm>
          <a:noFill/>
          <a:ln/>
        </p:spPr>
        <p:txBody>
          <a:bodyPr/>
          <a:lstStyle/>
          <a:p>
            <a:pPr algn="just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16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BADBED-FBF2-42AF-9890-305FCE6B4BE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24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3C72-43DB-4564-9FE3-41D0154821AA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AB5-986A-4D27-A2DC-C8C4511F9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63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3C72-43DB-4564-9FE3-41D0154821AA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AB5-986A-4D27-A2DC-C8C4511F9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68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3C72-43DB-4564-9FE3-41D0154821AA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AB5-986A-4D27-A2DC-C8C4511F9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2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3C72-43DB-4564-9FE3-41D0154821AA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AB5-986A-4D27-A2DC-C8C4511F9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28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3C72-43DB-4564-9FE3-41D0154821AA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AB5-986A-4D27-A2DC-C8C4511F9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6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3C72-43DB-4564-9FE3-41D0154821AA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AB5-986A-4D27-A2DC-C8C4511F9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02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3C72-43DB-4564-9FE3-41D0154821AA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AB5-986A-4D27-A2DC-C8C4511F9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73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3C72-43DB-4564-9FE3-41D0154821AA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AB5-986A-4D27-A2DC-C8C4511F9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17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3C72-43DB-4564-9FE3-41D0154821AA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AB5-986A-4D27-A2DC-C8C4511F9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2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3C72-43DB-4564-9FE3-41D0154821AA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AB5-986A-4D27-A2DC-C8C4511F9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40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3C72-43DB-4564-9FE3-41D0154821AA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8BAB5-986A-4D27-A2DC-C8C4511F9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5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93C72-43DB-4564-9FE3-41D0154821AA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8BAB5-986A-4D27-A2DC-C8C4511F9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26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4446797" y="2238703"/>
            <a:ext cx="6024896" cy="33008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" name="Picture 39" descr="Знак на въезде в город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47" y="2810316"/>
            <a:ext cx="2643996" cy="1583853"/>
          </a:xfrm>
          <a:prstGeom prst="rect">
            <a:avLst/>
          </a:prstGeom>
          <a:noFill/>
          <a:ln w="444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474915" y="2390635"/>
            <a:ext cx="596866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5E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Подпрограмма №6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5E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 промышленности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5E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Архангельской области»</a:t>
            </a:r>
            <a:r>
              <a:rPr lang="ru-RU" sz="2000" dirty="0" smtClean="0">
                <a:solidFill>
                  <a:srgbClr val="5E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5E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программы 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5E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Архангельской </a:t>
            </a:r>
            <a:r>
              <a:rPr lang="ru-RU" sz="2000" dirty="0">
                <a:solidFill>
                  <a:srgbClr val="5E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5E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«Экономическое развитие и инвестиционная деятельность в Архангельской области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5E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(2014-2020 годы)»</a:t>
            </a:r>
          </a:p>
          <a:p>
            <a:pPr algn="ctr">
              <a:defRPr/>
            </a:pPr>
            <a:r>
              <a:rPr lang="ru-RU" sz="2000" dirty="0">
                <a:solidFill>
                  <a:srgbClr val="5E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201</a:t>
            </a:r>
            <a:r>
              <a:rPr lang="en-US" sz="2000" dirty="0">
                <a:solidFill>
                  <a:srgbClr val="5E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000" dirty="0">
                <a:solidFill>
                  <a:srgbClr val="5E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 и плановый период 201</a:t>
            </a:r>
            <a:r>
              <a:rPr lang="en-US" sz="2000" dirty="0">
                <a:solidFill>
                  <a:srgbClr val="5E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000" dirty="0">
                <a:solidFill>
                  <a:srgbClr val="5E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  <a:r>
              <a:rPr lang="en-US" sz="2000" dirty="0">
                <a:solidFill>
                  <a:srgbClr val="5E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2000" dirty="0">
                <a:solidFill>
                  <a:srgbClr val="5E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годов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1806742" y="5675563"/>
            <a:ext cx="8577157" cy="252351"/>
            <a:chOff x="101600" y="701588"/>
            <a:chExt cx="8940800" cy="21999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6948422" y="731827"/>
              <a:ext cx="2014960" cy="18975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01600" y="701588"/>
              <a:ext cx="8744664" cy="11645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97736" y="787807"/>
              <a:ext cx="8744664" cy="647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1733732" y="1799934"/>
            <a:ext cx="2014960" cy="1897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91546" y="2066550"/>
            <a:ext cx="8033639" cy="1258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874121" y="2000999"/>
            <a:ext cx="8021489" cy="553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5400000">
            <a:off x="2872782" y="401899"/>
            <a:ext cx="45719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5400000">
            <a:off x="9884994" y="3307271"/>
            <a:ext cx="1324109" cy="150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lum bright="9000"/>
          </a:blip>
          <a:stretch>
            <a:fillRect/>
          </a:stretch>
        </p:blipFill>
        <p:spPr>
          <a:xfrm>
            <a:off x="9336361" y="345514"/>
            <a:ext cx="1003743" cy="1139271"/>
          </a:xfrm>
          <a:prstGeom prst="rect">
            <a:avLst/>
          </a:prstGeom>
          <a:noFill/>
          <a:ln w="73025">
            <a:noFill/>
          </a:ln>
          <a:effectLst>
            <a:glow>
              <a:schemeClr val="accent1">
                <a:alpha val="40000"/>
              </a:schemeClr>
            </a:glow>
            <a:outerShdw blurRad="50800" dist="50800" dir="5400000" sx="1000" sy="1000" algn="ctr" rotWithShape="0">
              <a:srgbClr val="000000"/>
            </a:outerShdw>
            <a:softEdge rad="0"/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336" y="556370"/>
            <a:ext cx="1739848" cy="78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0830">
            <a:off x="13295348" y="1549100"/>
            <a:ext cx="1011107" cy="1011107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0" y="688075"/>
            <a:ext cx="12192000" cy="282888"/>
            <a:chOff x="101600" y="673598"/>
            <a:chExt cx="8940800" cy="24798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948422" y="731827"/>
              <a:ext cx="2014960" cy="18975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1600" y="673598"/>
              <a:ext cx="8744664" cy="11645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97736" y="787807"/>
              <a:ext cx="8744664" cy="647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67899" y="105735"/>
            <a:ext cx="109570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реализацию подпрограммы №6 «Развитие промышленности Архангельской области»</a:t>
            </a:r>
            <a:endParaRPr lang="ru-RU" sz="20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256198" y="6434972"/>
            <a:ext cx="93747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2</a:t>
            </a: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69909" y="1499133"/>
            <a:ext cx="3453428" cy="3143466"/>
            <a:chOff x="6229729" y="1758860"/>
            <a:chExt cx="3453428" cy="3143466"/>
          </a:xfrm>
        </p:grpSpPr>
        <p:graphicFrame>
          <p:nvGraphicFramePr>
            <p:cNvPr id="43" name="Диаграмма 42"/>
            <p:cNvGraphicFramePr/>
            <p:nvPr>
              <p:extLst>
                <p:ext uri="{D42A27DB-BD31-4B8C-83A1-F6EECF244321}">
                  <p14:modId xmlns:p14="http://schemas.microsoft.com/office/powerpoint/2010/main" val="435751159"/>
                </p:ext>
              </p:extLst>
            </p:nvPr>
          </p:nvGraphicFramePr>
          <p:xfrm>
            <a:off x="6229729" y="1758860"/>
            <a:ext cx="3453428" cy="31434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4" name="Стрелка вниз 43"/>
            <p:cNvSpPr/>
            <p:nvPr/>
          </p:nvSpPr>
          <p:spPr>
            <a:xfrm rot="10800000">
              <a:off x="7566646" y="2543860"/>
              <a:ext cx="501175" cy="1897602"/>
            </a:xfrm>
            <a:prstGeom prst="downArrow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87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767899" y="4914344"/>
            <a:ext cx="3038140" cy="8771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Подпрограмма </a:t>
            </a:r>
            <a: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№ 6 </a:t>
            </a:r>
            <a:br>
              <a:rPr lang="ru-RU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Развитие </a:t>
            </a:r>
            <a:b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промышленности </a:t>
            </a:r>
            <a:b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Архангельской области</a:t>
            </a: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316779"/>
              </p:ext>
            </p:extLst>
          </p:nvPr>
        </p:nvGraphicFramePr>
        <p:xfrm>
          <a:off x="4335517" y="1387366"/>
          <a:ext cx="7389417" cy="4749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1380"/>
                <a:gridCol w="3448037"/>
              </a:tblGrid>
              <a:tr h="8611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мероприятия</a:t>
                      </a:r>
                      <a:endParaRPr lang="ru-RU" sz="19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Объем расходов, тыс. руб.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 год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01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Сопровождение деятельности фонда развития промышленности</a:t>
                      </a:r>
                    </a:p>
                  </a:txBody>
                  <a:tcPr marL="68260" marR="68260" marT="34131" marB="341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50 000</a:t>
                      </a:r>
                    </a:p>
                  </a:txBody>
                  <a:tcPr marL="66839" marR="66839" marT="33656" marB="336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00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конференций, форумов, </a:t>
                      </a:r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конгрессных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мероприятий</a:t>
                      </a:r>
                    </a:p>
                  </a:txBody>
                  <a:tcPr marL="68260" marR="68260" marT="34131" marB="341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2 000</a:t>
                      </a:r>
                    </a:p>
                  </a:txBody>
                  <a:tcPr marL="66839" marR="66839" marT="33656" marB="336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02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Участие в международных и межрегиональных мероприятиях</a:t>
                      </a:r>
                    </a:p>
                  </a:txBody>
                  <a:tcPr marL="68260" marR="68260" marT="34131" marB="341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968</a:t>
                      </a:r>
                    </a:p>
                  </a:txBody>
                  <a:tcPr marL="66839" marR="66839" marT="33656" marB="336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93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51211" y="1116792"/>
            <a:ext cx="10766535" cy="54503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0830">
            <a:off x="115376" y="965776"/>
            <a:ext cx="1011107" cy="10111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49414" y="2163804"/>
            <a:ext cx="3257583" cy="12009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</a:t>
            </a:r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основной капитал за счет деятельности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ФРП АО – </a:t>
            </a:r>
            <a:r>
              <a:rPr lang="ru-RU" sz="1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400 млн. руб.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46818" y="2084121"/>
            <a:ext cx="3384583" cy="12009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Бюджетная эффективность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деятельности ФРП АО – </a:t>
            </a:r>
            <a:r>
              <a:rPr lang="ru-RU" sz="1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121,8%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28732" y="3448010"/>
            <a:ext cx="2695667" cy="5552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- собственные средства предприятий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688075"/>
            <a:ext cx="12192000" cy="282888"/>
            <a:chOff x="101600" y="673598"/>
            <a:chExt cx="8940800" cy="24798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948422" y="731827"/>
              <a:ext cx="2014960" cy="18975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1600" y="673598"/>
              <a:ext cx="8744664" cy="11645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97736" y="787807"/>
              <a:ext cx="8744664" cy="647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51212" y="251761"/>
            <a:ext cx="109570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развития промышленности Архангельской области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6174" y="1134296"/>
            <a:ext cx="103766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Фонд развития промышленности Архангельской области 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содействие модернизации региональной промышленности, организации новых производств на территории Архангельской области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028731" y="4118309"/>
            <a:ext cx="1108167" cy="16185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- 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льготный займ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36898" y="4118310"/>
            <a:ext cx="1498703" cy="754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-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ФРП АО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36898" y="4873281"/>
            <a:ext cx="1498703" cy="8636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ФРП</a:t>
            </a:r>
          </a:p>
        </p:txBody>
      </p:sp>
      <p:cxnSp>
        <p:nvCxnSpPr>
          <p:cNvPr id="25" name="Прямая со стрелкой 24"/>
          <p:cNvCxnSpPr>
            <a:endCxn id="14" idx="1"/>
          </p:cNvCxnSpPr>
          <p:nvPr/>
        </p:nvCxnSpPr>
        <p:spPr>
          <a:xfrm>
            <a:off x="1649414" y="3725634"/>
            <a:ext cx="379319" cy="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1649415" y="3364757"/>
            <a:ext cx="0" cy="178892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649414" y="5153680"/>
            <a:ext cx="379319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649415" y="4531621"/>
            <a:ext cx="379317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9931400" y="3285077"/>
            <a:ext cx="3" cy="188406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9649187" y="4135803"/>
            <a:ext cx="282216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9649189" y="5183889"/>
            <a:ext cx="282215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6829033" y="3428456"/>
            <a:ext cx="2820153" cy="12346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60,9 млн. руб. – объем дополнительных налоговых доходов регионального бюджета (без учета налога 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прибыль)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829033" y="4707645"/>
            <a:ext cx="2820153" cy="1029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12,5 млн. руб. – процентные доходы от деятельности по предоставлению займов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27876" y="5882715"/>
            <a:ext cx="312412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+ 50,0 млн. рублей</a:t>
            </a:r>
          </a:p>
        </p:txBody>
      </p:sp>
      <p:sp>
        <p:nvSpPr>
          <p:cNvPr id="30" name="Стрелка вправо 29"/>
          <p:cNvSpPr/>
          <p:nvPr/>
        </p:nvSpPr>
        <p:spPr>
          <a:xfrm>
            <a:off x="4656933" y="3636789"/>
            <a:ext cx="250065" cy="269515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957753" y="3428456"/>
            <a:ext cx="1428980" cy="5748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217  млн. руб.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970230" y="4204241"/>
            <a:ext cx="1428980" cy="5748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 млн. руб.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970230" y="4975739"/>
            <a:ext cx="1428980" cy="5748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  млн. руб.</a:t>
            </a:r>
          </a:p>
        </p:txBody>
      </p:sp>
      <p:sp>
        <p:nvSpPr>
          <p:cNvPr id="36" name="Стрелка вправо 35"/>
          <p:cNvSpPr/>
          <p:nvPr/>
        </p:nvSpPr>
        <p:spPr>
          <a:xfrm>
            <a:off x="4681602" y="4391553"/>
            <a:ext cx="250065" cy="269515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4681602" y="5108485"/>
            <a:ext cx="250065" cy="269515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1256198" y="6434972"/>
            <a:ext cx="93747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688075"/>
            <a:ext cx="12192000" cy="282888"/>
            <a:chOff x="101600" y="673598"/>
            <a:chExt cx="8940800" cy="24798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948422" y="731827"/>
              <a:ext cx="2014960" cy="18975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1600" y="673598"/>
              <a:ext cx="8744664" cy="11645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97736" y="787807"/>
              <a:ext cx="8744664" cy="647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51210" y="77618"/>
            <a:ext cx="109570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 «Инновационные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в промышленности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Арктической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зоны Российской Федерации»</a:t>
            </a:r>
          </a:p>
        </p:txBody>
      </p:sp>
      <p:sp>
        <p:nvSpPr>
          <p:cNvPr id="30" name="Стрелка вправо 29"/>
          <p:cNvSpPr/>
          <p:nvPr/>
        </p:nvSpPr>
        <p:spPr>
          <a:xfrm>
            <a:off x="5026578" y="1845339"/>
            <a:ext cx="250065" cy="269515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83753" y="1062970"/>
            <a:ext cx="10957035" cy="55520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918" y="893681"/>
            <a:ext cx="6578103" cy="559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900055" y="2554997"/>
            <a:ext cx="3875114" cy="12009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Научно-производственная, межотраслевая, межрегиональная кооперация</a:t>
            </a:r>
            <a:endParaRPr 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00055" y="3894507"/>
            <a:ext cx="3875114" cy="12009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300-400 участников (ведущие </a:t>
            </a:r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промышленные </a:t>
            </a:r>
            <a:r>
              <a:rPr 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 АЗРФ, </a:t>
            </a:r>
            <a:r>
              <a:rPr lang="ru-RU" sz="1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госкорпорации</a:t>
            </a:r>
            <a:r>
              <a:rPr 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ФОИВ, РОИВ, наука)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00055" y="1248922"/>
            <a:ext cx="3875114" cy="12009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Ведущие </a:t>
            </a:r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отрасли промышленности (судостроение, ЛПК, </a:t>
            </a:r>
            <a:r>
              <a:rPr lang="ru-RU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хим.пром</a:t>
            </a:r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ДПИ, </a:t>
            </a:r>
            <a:r>
              <a:rPr lang="ru-RU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биотех</a:t>
            </a:r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00055" y="5254749"/>
            <a:ext cx="3875114" cy="12009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254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Выставка инновационных технологий в промышленности Арктической зоны</a:t>
            </a:r>
            <a:endParaRPr 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256198" y="6434972"/>
            <a:ext cx="93747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2959" y="188965"/>
            <a:ext cx="109570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подпрограммы № 6 </a:t>
            </a:r>
          </a:p>
          <a:p>
            <a:pPr algn="ctr">
              <a:lnSpc>
                <a:spcPct val="850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 промышленности в Архангельской области»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775059"/>
            <a:ext cx="12192000" cy="282888"/>
            <a:chOff x="101600" y="673598"/>
            <a:chExt cx="8940800" cy="24798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948422" y="731827"/>
              <a:ext cx="2014960" cy="18975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01600" y="673598"/>
              <a:ext cx="8744664" cy="11645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7736" y="787807"/>
              <a:ext cx="8744664" cy="647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109147"/>
              </p:ext>
            </p:extLst>
          </p:nvPr>
        </p:nvGraphicFramePr>
        <p:xfrm>
          <a:off x="106680" y="1143297"/>
          <a:ext cx="11977568" cy="5708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2920"/>
                <a:gridCol w="7664648"/>
              </a:tblGrid>
              <a:tr h="541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мероприятия</a:t>
                      </a:r>
                      <a:endParaRPr lang="ru-RU" sz="19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9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Ожидаемые результаты реализации мероприятий</a:t>
                      </a:r>
                      <a:r>
                        <a:rPr lang="ru-RU" sz="15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1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Сопровождение деятельности фонда развития промышленности</a:t>
                      </a:r>
                    </a:p>
                  </a:txBody>
                  <a:tcPr marL="68260" marR="68260" marT="34131" marB="341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Фонд развития промышленности Архангельской области создается как основной элемент инфраструктуры развития промышленности на территории Архангельской области.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Ожидаемый кумулятивный эффект от работы регионального Фонда: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привлечение средств федерального Фонда развития промышленности предприятиями Архангельской области (более 160 млн. рублей),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объем инвестиций в основной капитал в сфере промышленности (более 400 млн. рублей),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увеличение объема будущих налоговых поступлений от предприятий промышленности (более 60 млн. рублей),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новых рабочих мест (порядка 200 новых рабочих мест)</a:t>
                      </a:r>
                    </a:p>
                  </a:txBody>
                  <a:tcPr marL="66839" marR="66839" marT="33656" marB="336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89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конференций, форумов, </a:t>
                      </a:r>
                      <a:r>
                        <a:rPr kumimoji="0" lang="ru-RU" sz="1300" b="1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конгрессных</a:t>
                      </a:r>
                      <a:r>
                        <a:rPr kumimoji="0" lang="ru-RU" sz="13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мероприятий</a:t>
                      </a:r>
                    </a:p>
                  </a:txBody>
                  <a:tcPr marL="68260" marR="68260" marT="34131" marB="341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в Архангельской области конференции «Инновационные технологии </a:t>
                      </a:r>
                      <a:br>
                        <a:rPr kumimoji="0" lang="ru-RU" sz="13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3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промышленности Арктической зоны Российской Федерации» в сфере промышленной, кластерной</a:t>
                      </a:r>
                      <a:r>
                        <a:rPr kumimoji="0" lang="ru-RU" sz="13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инновационной политики, которая</a:t>
                      </a:r>
                      <a:r>
                        <a:rPr kumimoji="0" lang="ru-RU" sz="13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позволит обсудить актуальные вопросы использования инновационных технологий в промышленности. На конференцию планируется привлечь более 300 участников (представители государственных корпораций, промышленных предприятий и институтов развития, федеральных органов государственной власти и субъектов Арктической зоны Российской Федерации)</a:t>
                      </a:r>
                    </a:p>
                  </a:txBody>
                  <a:tcPr marL="66839" marR="66839" marT="33656" marB="336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815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Участие в международных и межрегиональных мероприятиях</a:t>
                      </a:r>
                    </a:p>
                  </a:txBody>
                  <a:tcPr marL="68260" marR="68260" marT="34131" marB="3413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Участие промышленных организаций региона по отраслям (судостроение и судоремонт, химическая и легкая промышленность и др.) в формате единого стенда в крупнейших общероссийских и международных специализированных выставочных мероприятиях обеспечит продвижение промышленного потенциала Архангельской области. Планируемые мероприятия для участия: международная промышленная выставка ИННОПРОМ, форум «Российский промышленник», 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Международной выставке и конференции по судостроению «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Нева 2018»</a:t>
                      </a:r>
                    </a:p>
                  </a:txBody>
                  <a:tcPr marL="66839" marR="66839" marT="33656" marB="3365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256198" y="6434972"/>
            <a:ext cx="93747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5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889286" y="2767816"/>
            <a:ext cx="6621552" cy="133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9" descr="Знак на въезде в город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19" y="2766777"/>
            <a:ext cx="2043504" cy="1224136"/>
          </a:xfrm>
          <a:prstGeom prst="rect">
            <a:avLst/>
          </a:prstGeom>
          <a:noFill/>
          <a:ln w="444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889286" y="3165023"/>
            <a:ext cx="6646952" cy="50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800" b="1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595438" y="4159762"/>
            <a:ext cx="8940800" cy="219990"/>
            <a:chOff x="101600" y="701588"/>
            <a:chExt cx="8940800" cy="21999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948422" y="731827"/>
              <a:ext cx="2014960" cy="18975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1600" y="701588"/>
              <a:ext cx="8744664" cy="11645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97736" y="787807"/>
              <a:ext cx="8744664" cy="6474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633538" y="2388934"/>
            <a:ext cx="2014960" cy="1897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8899" y="2561942"/>
            <a:ext cx="7488000" cy="1164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6063" y="2552667"/>
            <a:ext cx="7884000" cy="6474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3109140" y="1282081"/>
            <a:ext cx="45719" cy="24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144" y="389805"/>
            <a:ext cx="2767824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4334</TotalTime>
  <Words>460</Words>
  <Application>Microsoft Office PowerPoint</Application>
  <PresentationFormat>Широкоэкранный</PresentationFormat>
  <Paragraphs>68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Минэкономразвития АО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Людоговская Мария Владимировна</dc:creator>
  <cp:lastModifiedBy>Ванинцева Ксения Александровна</cp:lastModifiedBy>
  <cp:revision>203</cp:revision>
  <cp:lastPrinted>2017-10-06T13:19:49Z</cp:lastPrinted>
  <dcterms:created xsi:type="dcterms:W3CDTF">2017-09-08T06:18:28Z</dcterms:created>
  <dcterms:modified xsi:type="dcterms:W3CDTF">2017-11-01T06:00:35Z</dcterms:modified>
</cp:coreProperties>
</file>