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1002" r:id="rId2"/>
    <p:sldId id="1001" r:id="rId3"/>
    <p:sldId id="1003" r:id="rId4"/>
    <p:sldId id="1010" r:id="rId5"/>
    <p:sldId id="1008" r:id="rId6"/>
    <p:sldId id="1009" r:id="rId7"/>
    <p:sldId id="1011" r:id="rId8"/>
    <p:sldId id="1000" r:id="rId9"/>
    <p:sldId id="1004" r:id="rId10"/>
    <p:sldId id="984" r:id="rId11"/>
    <p:sldId id="996" r:id="rId12"/>
    <p:sldId id="997" r:id="rId13"/>
    <p:sldId id="1012" r:id="rId14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44F"/>
    <a:srgbClr val="FF9933"/>
    <a:srgbClr val="CC00CC"/>
    <a:srgbClr val="FF9900"/>
    <a:srgbClr val="FFCC99"/>
    <a:srgbClr val="FF5050"/>
    <a:srgbClr val="CC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662" autoAdjust="0"/>
    <p:restoredTop sz="94444" autoAdjust="0"/>
  </p:normalViewPr>
  <p:slideViewPr>
    <p:cSldViewPr>
      <p:cViewPr varScale="1">
        <p:scale>
          <a:sx n="114" d="100"/>
          <a:sy n="114" d="100"/>
        </p:scale>
        <p:origin x="1122" y="10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10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2" tIns="45916" rIns="91832" bIns="45916" numCol="1" anchor="t" anchorCtr="0" compatLnSpc="1">
            <a:prstTxWarp prst="textNoShape">
              <a:avLst/>
            </a:prstTxWarp>
          </a:bodyPr>
          <a:lstStyle>
            <a:lvl1pPr defTabSz="918632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982" y="1"/>
            <a:ext cx="2889107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2" tIns="45916" rIns="91832" bIns="45916" numCol="1" anchor="t" anchorCtr="0" compatLnSpc="1">
            <a:prstTxWarp prst="textNoShape">
              <a:avLst/>
            </a:prstTxWarp>
          </a:bodyPr>
          <a:lstStyle>
            <a:lvl1pPr algn="r" defTabSz="918632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889108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2" tIns="45916" rIns="91832" bIns="45916" numCol="1" anchor="b" anchorCtr="0" compatLnSpc="1">
            <a:prstTxWarp prst="textNoShape">
              <a:avLst/>
            </a:prstTxWarp>
          </a:bodyPr>
          <a:lstStyle>
            <a:lvl1pPr defTabSz="918632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982" y="9429831"/>
            <a:ext cx="2889107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2" tIns="45916" rIns="91832" bIns="45916" numCol="1" anchor="b" anchorCtr="0" compatLnSpc="1">
            <a:prstTxWarp prst="textNoShape">
              <a:avLst/>
            </a:prstTxWarp>
          </a:bodyPr>
          <a:lstStyle>
            <a:lvl1pPr algn="r" defTabSz="918632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4A54CC-7F4F-400E-8C39-243F2CFE1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5337" cy="53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574" y="0"/>
            <a:ext cx="2895337" cy="53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62000"/>
            <a:ext cx="4973637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36" y="4723646"/>
            <a:ext cx="4876439" cy="449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8878"/>
            <a:ext cx="2895337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574" y="9448878"/>
            <a:ext cx="2895337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7A64A2-83B0-4840-AE5E-9536DD0A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5E8E-B29A-4791-882A-FB865507B53E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6D05-4CD3-4A69-8D36-BD0142146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C0A9-A59F-449D-B15A-0873935B6C96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83C1A-BACB-475C-A1F7-1D1D0A014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0E4ED-4454-4924-952A-AEB9C3CBEC00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548F-EECD-4676-8DE1-0DE2BD7FD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8FDBB-63AE-45BB-A415-1B6FE9212B99}" type="datetime1">
              <a:rPr lang="ru-RU" smtClean="0"/>
              <a:t>27.10.2017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EF02-DCB6-4002-8FEC-DEDDFD7BE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4EB7-786B-4EA6-9783-C187B8D03152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60BD-4418-416C-93C1-8DA1DC79E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C582-1D11-4EFC-8D31-C01EDCB4073B}" type="datetime1">
              <a:rPr lang="ru-RU" smtClean="0"/>
              <a:t>27.10.2017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BF52-8C8E-4E14-8583-B0E193D73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F67B8-0E99-4E07-98D3-D38F14891716}" type="datetime1">
              <a:rPr lang="ru-RU" smtClean="0"/>
              <a:t>27.10.2017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3044-3B2B-4FDB-8FB8-0B648E677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9213-2A39-4841-8EC6-B92FAB8705A7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B4F4-CE50-421F-8656-442E8F861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3898-8871-42AD-A1C4-52AFF24483FF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8A47F-C4FC-4592-BA8E-CD2F7469E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FD99-6355-4CD5-AB28-723B67CEA23B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C6E2-D170-4D6E-B3B9-9D913D1C6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CAB8-05C0-4EDD-BC9C-402E6484B6F2}" type="datetime1">
              <a:rPr lang="ru-RU" smtClean="0"/>
              <a:t>27.10.2017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52F2-444D-4C2E-BB0E-2A725059D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3231-077C-441C-B217-7999A848B1F9}" type="datetime1">
              <a:rPr lang="ru-RU" smtClean="0"/>
              <a:t>27.10.2017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4945-5C00-4BDB-AD8C-D8431929F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6066-80FD-4740-99CC-0CC3E5720E2A}" type="datetime1">
              <a:rPr lang="ru-RU" smtClean="0"/>
              <a:t>27.10.2017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52CD-3CBA-4151-8EDC-822B7A328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A20E-E3BA-4C34-9660-2051E83F7B00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999C-B0E2-47E3-9DBF-8FE6C9B26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B550-534A-49BE-B67A-B3D7CDEEC719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E9914-F376-44B3-AF7A-F0E5A5C4C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771DB4-C717-402B-B1A8-A03156ADEA75}" type="datetime1">
              <a:rPr lang="ru-RU" smtClean="0"/>
              <a:t>27.10.2017</a:t>
            </a:fld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B011C8B-32B4-4B79-88C2-C40719133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2.emf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9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D620331-9999-4711-A112-0C44AD5B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536" y="1772816"/>
            <a:ext cx="835292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дорожном  фонде</a:t>
            </a:r>
          </a:p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Архангельской области</a:t>
            </a:r>
          </a:p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59B329-0B51-4B04-8165-8D6BF676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A6D05-4CD3-4A69-8D36-BD0142146E2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E4A7EBFB-0C9D-4C84-B7F2-9AE10E88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188"/>
            <a:ext cx="76073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6012160" y="2276872"/>
            <a:ext cx="1296144" cy="7920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15"/>
          <p:cNvSpPr txBox="1">
            <a:spLocks noChangeArrowheads="1"/>
          </p:cNvSpPr>
          <p:nvPr/>
        </p:nvSpPr>
        <p:spPr bwMode="auto">
          <a:xfrm>
            <a:off x="6588224" y="2060848"/>
            <a:ext cx="1728192" cy="6882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Сура 83,1 п.м.</a:t>
            </a:r>
          </a:p>
        </p:txBody>
      </p:sp>
      <p:cxnSp>
        <p:nvCxnSpPr>
          <p:cNvPr id="8" name="Прямая со стрелкой 7"/>
          <p:cNvCxnSpPr>
            <a:cxnSpLocks/>
            <a:stCxn id="10268" idx="0"/>
            <a:endCxn id="64" idx="0"/>
          </p:cNvCxnSpPr>
          <p:nvPr/>
        </p:nvCxnSpPr>
        <p:spPr>
          <a:xfrm flipH="1">
            <a:off x="5675139" y="3937672"/>
            <a:ext cx="790031" cy="150755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  <a:stCxn id="10250" idx="3"/>
            <a:endCxn id="151" idx="3"/>
          </p:cNvCxnSpPr>
          <p:nvPr/>
        </p:nvCxnSpPr>
        <p:spPr>
          <a:xfrm>
            <a:off x="2228606" y="3631952"/>
            <a:ext cx="693905" cy="26812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35"/>
          <p:cNvSpPr txBox="1">
            <a:spLocks noChangeArrowheads="1"/>
          </p:cNvSpPr>
          <p:nvPr/>
        </p:nvSpPr>
        <p:spPr bwMode="auto">
          <a:xfrm>
            <a:off x="145435" y="3324175"/>
            <a:ext cx="2083171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Удрега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12,0 п.м.</a:t>
            </a:r>
          </a:p>
        </p:txBody>
      </p:sp>
      <p:sp>
        <p:nvSpPr>
          <p:cNvPr id="15" name="Овал 14"/>
          <p:cNvSpPr/>
          <p:nvPr/>
        </p:nvSpPr>
        <p:spPr>
          <a:xfrm>
            <a:off x="4139952" y="5733256"/>
            <a:ext cx="46037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>
            <a:cxnSpLocks/>
            <a:stCxn id="10256" idx="0"/>
            <a:endCxn id="15" idx="3"/>
          </p:cNvCxnSpPr>
          <p:nvPr/>
        </p:nvCxnSpPr>
        <p:spPr>
          <a:xfrm flipV="1">
            <a:off x="2042961" y="5772552"/>
            <a:ext cx="2103733" cy="41751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TextBox 66"/>
          <p:cNvSpPr txBox="1">
            <a:spLocks noChangeArrowheads="1"/>
          </p:cNvSpPr>
          <p:nvPr/>
        </p:nvSpPr>
        <p:spPr bwMode="auto">
          <a:xfrm>
            <a:off x="842660" y="6190070"/>
            <a:ext cx="2400602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Шоноша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, 25,0 п.м.</a:t>
            </a:r>
          </a:p>
        </p:txBody>
      </p:sp>
      <p:cxnSp>
        <p:nvCxnSpPr>
          <p:cNvPr id="19" name="Прямая со стрелкой 18"/>
          <p:cNvCxnSpPr>
            <a:endCxn id="82" idx="1"/>
          </p:cNvCxnSpPr>
          <p:nvPr/>
        </p:nvCxnSpPr>
        <p:spPr>
          <a:xfrm>
            <a:off x="1691680" y="4437112"/>
            <a:ext cx="807214" cy="44585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TextBox 19"/>
          <p:cNvSpPr txBox="1">
            <a:spLocks noChangeArrowheads="1"/>
          </p:cNvSpPr>
          <p:nvPr/>
        </p:nvSpPr>
        <p:spPr bwMode="auto">
          <a:xfrm>
            <a:off x="42316" y="4112625"/>
            <a:ext cx="2419723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М.Важгинец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9,7 п.м.</a:t>
            </a:r>
          </a:p>
        </p:txBody>
      </p:sp>
      <p:sp>
        <p:nvSpPr>
          <p:cNvPr id="10260" name="Text Box 83"/>
          <p:cNvSpPr txBox="1">
            <a:spLocks noChangeArrowheads="1"/>
          </p:cNvSpPr>
          <p:nvPr/>
        </p:nvSpPr>
        <p:spPr bwMode="auto">
          <a:xfrm>
            <a:off x="72086" y="5100139"/>
            <a:ext cx="2229867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Петеньга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, 14,3 п.м.</a:t>
            </a:r>
          </a:p>
        </p:txBody>
      </p:sp>
      <p:sp>
        <p:nvSpPr>
          <p:cNvPr id="10261" name="Text Box 83"/>
          <p:cNvSpPr txBox="1">
            <a:spLocks noChangeArrowheads="1"/>
          </p:cNvSpPr>
          <p:nvPr/>
        </p:nvSpPr>
        <p:spPr bwMode="auto">
          <a:xfrm>
            <a:off x="3056190" y="3573016"/>
            <a:ext cx="1819145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ч/ручей 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Шидровский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24,6 п.м.</a:t>
            </a:r>
          </a:p>
        </p:txBody>
      </p:sp>
      <p:sp>
        <p:nvSpPr>
          <p:cNvPr id="23" name="Овал 22"/>
          <p:cNvSpPr/>
          <p:nvPr/>
        </p:nvSpPr>
        <p:spPr>
          <a:xfrm>
            <a:off x="2634809" y="5999426"/>
            <a:ext cx="46037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 стрелкой 24"/>
          <p:cNvCxnSpPr>
            <a:cxnSpLocks/>
            <a:stCxn id="10260" idx="3"/>
            <a:endCxn id="23" idx="0"/>
          </p:cNvCxnSpPr>
          <p:nvPr/>
        </p:nvCxnSpPr>
        <p:spPr>
          <a:xfrm>
            <a:off x="2301953" y="5407916"/>
            <a:ext cx="355875" cy="5915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  <a:stCxn id="10261" idx="2"/>
            <a:endCxn id="81" idx="2"/>
          </p:cNvCxnSpPr>
          <p:nvPr/>
        </p:nvCxnSpPr>
        <p:spPr>
          <a:xfrm>
            <a:off x="3965763" y="4496346"/>
            <a:ext cx="822261" cy="46768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  <a:stCxn id="10269" idx="0"/>
            <a:endCxn id="67" idx="5"/>
          </p:cNvCxnSpPr>
          <p:nvPr/>
        </p:nvCxnSpPr>
        <p:spPr>
          <a:xfrm flipH="1" flipV="1">
            <a:off x="5835432" y="5628264"/>
            <a:ext cx="1496890" cy="44467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TextBox 22"/>
          <p:cNvSpPr txBox="1">
            <a:spLocks noChangeArrowheads="1"/>
          </p:cNvSpPr>
          <p:nvPr/>
        </p:nvSpPr>
        <p:spPr bwMode="auto">
          <a:xfrm>
            <a:off x="5471592" y="3937672"/>
            <a:ext cx="1987155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Ручей, 15,6 п.м.</a:t>
            </a:r>
          </a:p>
        </p:txBody>
      </p:sp>
      <p:sp>
        <p:nvSpPr>
          <p:cNvPr id="10269" name="TextBox 29"/>
          <p:cNvSpPr txBox="1">
            <a:spLocks noChangeArrowheads="1"/>
          </p:cNvSpPr>
          <p:nvPr/>
        </p:nvSpPr>
        <p:spPr bwMode="auto">
          <a:xfrm>
            <a:off x="6118185" y="6072938"/>
            <a:ext cx="2428274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Мехреньга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40,3 п.м.</a:t>
            </a:r>
          </a:p>
        </p:txBody>
      </p:sp>
      <p:sp>
        <p:nvSpPr>
          <p:cNvPr id="95" name="Овал 94"/>
          <p:cNvSpPr/>
          <p:nvPr/>
        </p:nvSpPr>
        <p:spPr>
          <a:xfrm flipV="1">
            <a:off x="5220072" y="220486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6" name="Прямая со стрелкой 95"/>
          <p:cNvCxnSpPr>
            <a:cxnSpLocks/>
            <a:stCxn id="10272" idx="2"/>
            <a:endCxn id="95" idx="7"/>
          </p:cNvCxnSpPr>
          <p:nvPr/>
        </p:nvCxnSpPr>
        <p:spPr>
          <a:xfrm flipH="1">
            <a:off x="5259096" y="1631500"/>
            <a:ext cx="622296" cy="6123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" name="TextBox 22"/>
          <p:cNvSpPr txBox="1">
            <a:spLocks noChangeArrowheads="1"/>
          </p:cNvSpPr>
          <p:nvPr/>
        </p:nvSpPr>
        <p:spPr bwMode="auto">
          <a:xfrm>
            <a:off x="4834062" y="1015947"/>
            <a:ext cx="2094659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Нанбас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7,3 п.м.</a:t>
            </a:r>
          </a:p>
        </p:txBody>
      </p:sp>
      <p:cxnSp>
        <p:nvCxnSpPr>
          <p:cNvPr id="122" name="Прямая со стрелкой 121"/>
          <p:cNvCxnSpPr>
            <a:cxnSpLocks/>
            <a:stCxn id="10284" idx="1"/>
            <a:endCxn id="70" idx="6"/>
          </p:cNvCxnSpPr>
          <p:nvPr/>
        </p:nvCxnSpPr>
        <p:spPr>
          <a:xfrm flipH="1">
            <a:off x="5842174" y="5150345"/>
            <a:ext cx="241994" cy="24573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4" name="TextBox 29"/>
          <p:cNvSpPr txBox="1">
            <a:spLocks noChangeArrowheads="1"/>
          </p:cNvSpPr>
          <p:nvPr/>
        </p:nvSpPr>
        <p:spPr bwMode="auto">
          <a:xfrm>
            <a:off x="6084168" y="4842568"/>
            <a:ext cx="2390012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ч/ручей Заболотный 24,0 п.м.</a:t>
            </a:r>
          </a:p>
        </p:txBody>
      </p:sp>
      <p:cxnSp>
        <p:nvCxnSpPr>
          <p:cNvPr id="125" name="Прямая со стрелкой 124"/>
          <p:cNvCxnSpPr>
            <a:cxnSpLocks/>
            <a:stCxn id="10287" idx="0"/>
            <a:endCxn id="66" idx="1"/>
          </p:cNvCxnSpPr>
          <p:nvPr/>
        </p:nvCxnSpPr>
        <p:spPr>
          <a:xfrm flipV="1">
            <a:off x="4581242" y="6027983"/>
            <a:ext cx="573564" cy="9274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7" name="TextBox 29"/>
          <p:cNvSpPr txBox="1">
            <a:spLocks noChangeArrowheads="1"/>
          </p:cNvSpPr>
          <p:nvPr/>
        </p:nvSpPr>
        <p:spPr bwMode="auto">
          <a:xfrm>
            <a:off x="3501122" y="6120728"/>
            <a:ext cx="2160240" cy="6882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Заячья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9,8 п.м.</a:t>
            </a:r>
          </a:p>
        </p:txBody>
      </p:sp>
      <p:sp>
        <p:nvSpPr>
          <p:cNvPr id="151" name="Овал 150"/>
          <p:cNvSpPr/>
          <p:nvPr/>
        </p:nvSpPr>
        <p:spPr>
          <a:xfrm>
            <a:off x="2915816" y="3861048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2" name="Прямая со стрелкой 151"/>
          <p:cNvCxnSpPr>
            <a:cxnSpLocks/>
            <a:endCxn id="79" idx="4"/>
          </p:cNvCxnSpPr>
          <p:nvPr/>
        </p:nvCxnSpPr>
        <p:spPr>
          <a:xfrm>
            <a:off x="2098422" y="2853373"/>
            <a:ext cx="624389" cy="76536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0" name="TextBox 66"/>
          <p:cNvSpPr txBox="1">
            <a:spLocks noChangeArrowheads="1"/>
          </p:cNvSpPr>
          <p:nvPr/>
        </p:nvSpPr>
        <p:spPr bwMode="auto">
          <a:xfrm>
            <a:off x="330916" y="2227948"/>
            <a:ext cx="2161235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ч/р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Чешьюга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35,0 п.м.</a:t>
            </a:r>
          </a:p>
        </p:txBody>
      </p:sp>
      <p:sp>
        <p:nvSpPr>
          <p:cNvPr id="10291" name="Text Box 83"/>
          <p:cNvSpPr txBox="1">
            <a:spLocks noChangeArrowheads="1"/>
          </p:cNvSpPr>
          <p:nvPr/>
        </p:nvSpPr>
        <p:spPr bwMode="auto">
          <a:xfrm>
            <a:off x="4949779" y="3166561"/>
            <a:ext cx="1894382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мост ч/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Топса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67,0п.м.</a:t>
            </a:r>
          </a:p>
        </p:txBody>
      </p:sp>
      <p:cxnSp>
        <p:nvCxnSpPr>
          <p:cNvPr id="156" name="Прямая со стрелкой 155"/>
          <p:cNvCxnSpPr>
            <a:cxnSpLocks/>
            <a:stCxn id="10291" idx="2"/>
            <a:endCxn id="62" idx="7"/>
          </p:cNvCxnSpPr>
          <p:nvPr/>
        </p:nvCxnSpPr>
        <p:spPr>
          <a:xfrm flipH="1">
            <a:off x="5043344" y="3782114"/>
            <a:ext cx="853626" cy="30165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План ремонта искусственных сооружений в 2018 году (411,3 млн. рублей)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 flipV="1">
            <a:off x="5940152" y="306896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699792" y="3573016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492152" y="4876275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004048" y="4077072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652120" y="5445224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148064" y="6021288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796136" y="5589240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796136" y="5373216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788024" y="4941168"/>
            <a:ext cx="4603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276" y="357188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D9A2B1-68B4-4BC2-9668-4ADC0BD8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5476" y="6497846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C038F48-07FC-4466-90FB-7576EEA8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Прямоугольник 6"/>
          <p:cNvSpPr>
            <a:spLocks noChangeArrowheads="1"/>
          </p:cNvSpPr>
          <p:nvPr/>
        </p:nvSpPr>
        <p:spPr bwMode="auto">
          <a:xfrm>
            <a:off x="468313" y="0"/>
            <a:ext cx="8424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Устройство переходно-скоростных полос для осуществления весового и габаритного контроля транспортных средств,</a:t>
            </a:r>
          </a:p>
          <a:p>
            <a:pPr marL="342900" indent="-34290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автобусных остановок, пешеходных переходов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107504" y="1002360"/>
            <a:ext cx="8856983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 планируется устроить:</a:t>
            </a:r>
          </a:p>
          <a:p>
            <a:pPr>
              <a:defRPr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переходно-скоростные полосы для осуществления весового и габаритного контроля транспортных средств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7,6 млн. рублей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автоматизированные  системы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весового контроля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132,0 млн. рублей</a:t>
            </a:r>
          </a:p>
          <a:p>
            <a:pPr algn="just">
              <a:buFont typeface="Arial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3 автобусные остановки                           8 пешеходных переходов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3,7 млн. рублей                                               18,3 млн. рублей</a:t>
            </a:r>
          </a:p>
          <a:p>
            <a:pPr algn="just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388" y="5708717"/>
            <a:ext cx="8366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\\PONOMAREVEG\Dostup\Норвегия 2017\Фото норвегия 2017\псп 207.JPG"/>
          <p:cNvPicPr>
            <a:picLocks noChangeAspect="1" noChangeArrowheads="1"/>
          </p:cNvPicPr>
          <p:nvPr/>
        </p:nvPicPr>
        <p:blipFill>
          <a:blip r:embed="rId4" cstate="print"/>
          <a:srcRect b="11295"/>
          <a:stretch>
            <a:fillRect/>
          </a:stretch>
        </p:blipFill>
        <p:spPr bwMode="auto">
          <a:xfrm>
            <a:off x="5996461" y="1821799"/>
            <a:ext cx="2667899" cy="17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\\PONOMAREVEG\Dostup\Норвегия 2017\Фото норвегия 2017\IMG_0152.JPG"/>
          <p:cNvPicPr>
            <a:picLocks noChangeAspect="1" noChangeArrowheads="1"/>
          </p:cNvPicPr>
          <p:nvPr/>
        </p:nvPicPr>
        <p:blipFill>
          <a:blip r:embed="rId5" cstate="print"/>
          <a:srcRect b="11546"/>
          <a:stretch>
            <a:fillRect/>
          </a:stretch>
        </p:blipFill>
        <p:spPr bwMode="auto">
          <a:xfrm>
            <a:off x="395536" y="4980660"/>
            <a:ext cx="2931522" cy="18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eugeneal\Рабочий стол\фото ремонты 2017\пеш пер ч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1205" y="4991773"/>
            <a:ext cx="3336670" cy="1843949"/>
          </a:xfrm>
          <a:prstGeom prst="rect">
            <a:avLst/>
          </a:prstGeom>
          <a:noFill/>
        </p:spPr>
      </p:pic>
      <p:pic>
        <p:nvPicPr>
          <p:cNvPr id="1026" name="Picture 2" descr="C:\Documents and Settings\eugeneal\Рабочий стол\содержание\Первый автоматизированный пункт весового контроля на региональных дорогах Поморь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902737"/>
            <a:ext cx="2648205" cy="1465738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2A44DF-120F-489C-8C58-B96358FB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105" y="6546379"/>
            <a:ext cx="2133600" cy="476250"/>
          </a:xfrm>
        </p:spPr>
        <p:txBody>
          <a:bodyPr/>
          <a:lstStyle/>
          <a:p>
            <a:pPr>
              <a:defRPr/>
            </a:pPr>
            <a:fld id="{5ECDB4F4-CE50-421F-8656-442E8F861D0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66DC225B-49F9-4B39-BF12-170540D9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188"/>
            <a:ext cx="76073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4" name="Text Box 11"/>
          <p:cNvSpPr txBox="1">
            <a:spLocks noChangeArrowheads="1"/>
          </p:cNvSpPr>
          <p:nvPr/>
        </p:nvSpPr>
        <p:spPr bwMode="auto">
          <a:xfrm>
            <a:off x="468313" y="0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Устройство линий электроосвещения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(28,4 млн. рублей)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467544" y="54868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AutoShape 2" descr="http://konspekta.net/studopediaorg/baza2/54972382669.files/image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onspekta.net/studopediaorg/baza2/54972382669.files/image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onspekta.net/studopediaorg/baza2/54972382669.files/image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Documents and Settings\eugeneal\Рабочий стол\image051.jpg"/>
          <p:cNvPicPr>
            <a:picLocks noChangeAspect="1" noChangeArrowheads="1"/>
          </p:cNvPicPr>
          <p:nvPr/>
        </p:nvPicPr>
        <p:blipFill>
          <a:blip r:embed="rId4" cstate="print"/>
          <a:srcRect l="73089" t="44219" r="22210" b="46146"/>
          <a:stretch>
            <a:fillRect/>
          </a:stretch>
        </p:blipFill>
        <p:spPr bwMode="auto">
          <a:xfrm>
            <a:off x="3923928" y="2348880"/>
            <a:ext cx="216024" cy="360040"/>
          </a:xfrm>
          <a:prstGeom prst="rect">
            <a:avLst/>
          </a:prstGeom>
          <a:noFill/>
        </p:spPr>
      </p:pic>
      <p:pic>
        <p:nvPicPr>
          <p:cNvPr id="16" name="Picture 7" descr="C:\Documents and Settings\eugeneal\Рабочий стол\image051.jpg"/>
          <p:cNvPicPr>
            <a:picLocks noChangeAspect="1" noChangeArrowheads="1"/>
          </p:cNvPicPr>
          <p:nvPr/>
        </p:nvPicPr>
        <p:blipFill>
          <a:blip r:embed="rId4" cstate="print"/>
          <a:srcRect l="73089" t="44219" r="22210" b="44219"/>
          <a:stretch>
            <a:fillRect/>
          </a:stretch>
        </p:blipFill>
        <p:spPr bwMode="auto">
          <a:xfrm>
            <a:off x="5004048" y="2276872"/>
            <a:ext cx="231552" cy="432048"/>
          </a:xfrm>
          <a:prstGeom prst="rect">
            <a:avLst/>
          </a:prstGeom>
          <a:noFill/>
        </p:spPr>
      </p:pic>
      <p:pic>
        <p:nvPicPr>
          <p:cNvPr id="17" name="Picture 7" descr="C:\Documents and Settings\eugeneal\Рабочий стол\image051.jpg"/>
          <p:cNvPicPr>
            <a:picLocks noChangeAspect="1" noChangeArrowheads="1"/>
          </p:cNvPicPr>
          <p:nvPr/>
        </p:nvPicPr>
        <p:blipFill>
          <a:blip r:embed="rId4" cstate="print"/>
          <a:srcRect l="73089" t="44219" r="22210" b="44219"/>
          <a:stretch>
            <a:fillRect/>
          </a:stretch>
        </p:blipFill>
        <p:spPr bwMode="auto">
          <a:xfrm>
            <a:off x="4572000" y="4005064"/>
            <a:ext cx="231552" cy="432048"/>
          </a:xfrm>
          <a:prstGeom prst="rect">
            <a:avLst/>
          </a:prstGeom>
          <a:noFill/>
        </p:spPr>
      </p:pic>
      <p:pic>
        <p:nvPicPr>
          <p:cNvPr id="18" name="Picture 7" descr="C:\Documents and Settings\eugeneal\Рабочий стол\image051.jpg"/>
          <p:cNvPicPr>
            <a:picLocks noChangeAspect="1" noChangeArrowheads="1"/>
          </p:cNvPicPr>
          <p:nvPr/>
        </p:nvPicPr>
        <p:blipFill>
          <a:blip r:embed="rId4" cstate="print"/>
          <a:srcRect l="73089" t="44219" r="22210" b="44219"/>
          <a:stretch>
            <a:fillRect/>
          </a:stretch>
        </p:blipFill>
        <p:spPr bwMode="auto">
          <a:xfrm>
            <a:off x="6444208" y="5517232"/>
            <a:ext cx="231552" cy="432048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2436912" y="1721041"/>
            <a:ext cx="1800200" cy="5760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с.Холмогоры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688035" y="1469765"/>
            <a:ext cx="223224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пос. Карпогоры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372462" y="3964904"/>
            <a:ext cx="208823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пос.Березник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995031" y="4755564"/>
            <a:ext cx="1850504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с.Шипицыно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995936" y="3140968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C:\Documents and Settings\eugeneal\Рабочий стол\фото ремонты 2017\освещение Ок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8213" y="2408334"/>
            <a:ext cx="2801047" cy="2100785"/>
          </a:xfrm>
          <a:prstGeom prst="rect">
            <a:avLst/>
          </a:prstGeom>
          <a:noFill/>
        </p:spPr>
      </p:pic>
      <p:pic>
        <p:nvPicPr>
          <p:cNvPr id="24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8120" y="5811838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5D4A2-632B-4D09-8D24-B58DFE42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6403" y="6603563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ACE4CA-FD93-4C70-8F30-C985794D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B4F4-CE50-421F-8656-442E8F861D0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A7E47F76-B8CC-4C53-9DC5-114A569F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7"/>
          <p:cNvSpPr>
            <a:spLocks noChangeArrowheads="1"/>
          </p:cNvSpPr>
          <p:nvPr/>
        </p:nvSpPr>
        <p:spPr bwMode="auto">
          <a:xfrm>
            <a:off x="0" y="-135172"/>
            <a:ext cx="91440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</a:rPr>
              <a:t>Региональная сеть автодорог общего пользования</a:t>
            </a:r>
          </a:p>
        </p:txBody>
      </p:sp>
      <p:pic>
        <p:nvPicPr>
          <p:cNvPr id="1028" name="Picture 18" descr="Падень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3280832"/>
            <a:ext cx="17780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C:\DOCUMENT\Лесники\Фото, схемы\Фото мосты\Капитальные\Неленьга_М-А_удовл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1891390"/>
            <a:ext cx="1778000" cy="109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71537"/>
              </p:ext>
            </p:extLst>
          </p:nvPr>
        </p:nvGraphicFramePr>
        <p:xfrm>
          <a:off x="7215994" y="464856"/>
          <a:ext cx="17780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Image" r:id="rId6" imgW="2743200" imgH="1828800" progId="">
                  <p:embed/>
                </p:oleObj>
              </mc:Choice>
              <mc:Fallback>
                <p:oleObj name="Image" r:id="rId6" imgW="2743200" imgH="1828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994" y="464856"/>
                        <a:ext cx="1778000" cy="1227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2" descr="D:\Фотографии 2000\Пинега 08.06.2000\Dscn02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4638" y="3280832"/>
            <a:ext cx="170973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D:\Фотографии 2000\Усть-Вага-Ядриха\Гребенка 220к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4638" y="1779706"/>
            <a:ext cx="170973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D:\OKS1\Kmost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4638" y="423747"/>
            <a:ext cx="17097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0" y="5373216"/>
            <a:ext cx="4716016" cy="1484784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Протяженность  7 6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82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7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+mn-cs"/>
              </a:rPr>
              <a:t> км</a:t>
            </a:r>
            <a:br>
              <a:rPr lang="ru-RU" b="1" dirty="0">
                <a:latin typeface="Times New Roman" pitchFamily="18" charset="0"/>
                <a:cs typeface="+mn-cs"/>
              </a:rPr>
            </a:br>
            <a:r>
              <a:rPr lang="ru-RU" b="1" dirty="0">
                <a:latin typeface="Times New Roman" pitchFamily="18" charset="0"/>
                <a:cs typeface="+mn-cs"/>
              </a:rPr>
              <a:t> </a:t>
            </a:r>
            <a:r>
              <a:rPr lang="ru-RU" b="1" dirty="0">
                <a:solidFill>
                  <a:srgbClr val="FF1B1B"/>
                </a:solidFill>
                <a:cs typeface="+mn-cs"/>
              </a:rPr>
              <a:t>2 1</a:t>
            </a:r>
            <a:r>
              <a:rPr lang="en-US" b="1" dirty="0">
                <a:solidFill>
                  <a:srgbClr val="FF1B1B"/>
                </a:solidFill>
                <a:cs typeface="+mn-cs"/>
              </a:rPr>
              <a:t>81,9 </a:t>
            </a:r>
            <a:r>
              <a:rPr lang="ru-RU" b="1" dirty="0">
                <a:solidFill>
                  <a:srgbClr val="FF1B1B"/>
                </a:solidFill>
                <a:latin typeface="Times New Roman" pitchFamily="18" charset="0"/>
                <a:cs typeface="+mn-cs"/>
              </a:rPr>
              <a:t>км – асфальтобетон, </a:t>
            </a:r>
            <a:r>
              <a:rPr lang="ru-RU" b="1" dirty="0" err="1">
                <a:solidFill>
                  <a:srgbClr val="FF1B1B"/>
                </a:solidFill>
                <a:latin typeface="Times New Roman" pitchFamily="18" charset="0"/>
                <a:cs typeface="+mn-cs"/>
              </a:rPr>
              <a:t>цементобетон</a:t>
            </a:r>
            <a:br>
              <a:rPr lang="ru-RU" b="1" dirty="0">
                <a:latin typeface="Times New Roman" pitchFamily="18" charset="0"/>
                <a:cs typeface="+mn-cs"/>
              </a:rPr>
            </a:br>
            <a:r>
              <a:rPr lang="ru-RU" b="1" dirty="0">
                <a:latin typeface="Times New Roman" pitchFamily="18" charset="0"/>
                <a:cs typeface="+mn-cs"/>
              </a:rPr>
              <a:t> </a:t>
            </a:r>
            <a:r>
              <a:rPr lang="ru-RU" b="1" dirty="0">
                <a:solidFill>
                  <a:srgbClr val="009900"/>
                </a:solidFill>
                <a:cs typeface="+mn-cs"/>
              </a:rPr>
              <a:t>4 </a:t>
            </a:r>
            <a:r>
              <a:rPr lang="en-US" b="1" dirty="0">
                <a:solidFill>
                  <a:srgbClr val="009900"/>
                </a:solidFill>
                <a:cs typeface="+mn-cs"/>
              </a:rPr>
              <a:t>809</a:t>
            </a:r>
            <a:r>
              <a:rPr lang="ru-RU" b="1" dirty="0">
                <a:solidFill>
                  <a:srgbClr val="009900"/>
                </a:solidFill>
                <a:cs typeface="+mn-cs"/>
              </a:rPr>
              <a:t>,</a:t>
            </a:r>
            <a:r>
              <a:rPr lang="en-US" b="1" dirty="0">
                <a:solidFill>
                  <a:srgbClr val="009900"/>
                </a:solidFill>
                <a:cs typeface="+mn-cs"/>
              </a:rPr>
              <a:t>9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+mn-cs"/>
              </a:rPr>
              <a:t> км - гравийные и щебеночные</a:t>
            </a:r>
            <a:r>
              <a:rPr lang="ru-RU" b="1" dirty="0">
                <a:latin typeface="Times New Roman" pitchFamily="18" charset="0"/>
                <a:cs typeface="+mn-cs"/>
              </a:rPr>
              <a:t> 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+mn-cs"/>
              </a:rPr>
              <a:t>             </a:t>
            </a:r>
            <a:br>
              <a:rPr lang="ru-RU" b="1" dirty="0">
                <a:latin typeface="Times New Roman" pitchFamily="18" charset="0"/>
                <a:cs typeface="+mn-cs"/>
              </a:rPr>
            </a:br>
            <a:r>
              <a:rPr lang="ru-RU" b="1" dirty="0">
                <a:latin typeface="Times New Roman" pitchFamily="18" charset="0"/>
                <a:cs typeface="+mn-cs"/>
              </a:rPr>
              <a:t> </a:t>
            </a:r>
            <a:r>
              <a:rPr lang="en-US" b="1" dirty="0">
                <a:solidFill>
                  <a:srgbClr val="B94723"/>
                </a:solidFill>
                <a:cs typeface="+mn-cs"/>
              </a:rPr>
              <a:t>690,9</a:t>
            </a:r>
            <a:r>
              <a:rPr lang="ru-RU" b="1" dirty="0">
                <a:solidFill>
                  <a:srgbClr val="B94723"/>
                </a:solidFill>
                <a:latin typeface="Times New Roman" pitchFamily="18" charset="0"/>
                <a:cs typeface="+mn-cs"/>
              </a:rPr>
              <a:t> км –</a:t>
            </a:r>
            <a:r>
              <a:rPr lang="ru-RU" b="1" dirty="0">
                <a:solidFill>
                  <a:srgbClr val="B94723"/>
                </a:solidFill>
                <a:latin typeface="Times New Roman" pitchFamily="18" charset="0"/>
                <a:cs typeface="Times New Roman" pitchFamily="18" charset="0"/>
              </a:rPr>
              <a:t> грунтовые</a:t>
            </a:r>
          </a:p>
          <a:p>
            <a:pPr eaLnBrk="0" hangingPunct="0">
              <a:defRPr/>
            </a:pPr>
            <a:r>
              <a:rPr lang="ru-RU" b="1" dirty="0">
                <a:solidFill>
                  <a:srgbClr val="B94723"/>
                </a:solidFill>
                <a:latin typeface="Times New Roman" pitchFamily="18" charset="0"/>
                <a:cs typeface="+mn-cs"/>
              </a:rPr>
              <a:t> (</a:t>
            </a:r>
            <a:r>
              <a:rPr lang="ru-RU" b="1" dirty="0">
                <a:solidFill>
                  <a:srgbClr val="B94723"/>
                </a:solidFill>
                <a:latin typeface="Times New Roman" pitchFamily="18" charset="0"/>
                <a:cs typeface="Times New Roman" pitchFamily="18" charset="0"/>
              </a:rPr>
              <a:t>кроме того: </a:t>
            </a:r>
            <a:r>
              <a:rPr lang="ru-RU" b="1" dirty="0">
                <a:solidFill>
                  <a:srgbClr val="B94723"/>
                </a:solidFill>
                <a:latin typeface="+mj-lt"/>
                <a:cs typeface="+mn-cs"/>
              </a:rPr>
              <a:t>3</a:t>
            </a:r>
            <a:r>
              <a:rPr lang="en-US" b="1" dirty="0">
                <a:solidFill>
                  <a:srgbClr val="B94723"/>
                </a:solidFill>
                <a:latin typeface="+mj-lt"/>
                <a:cs typeface="+mn-cs"/>
              </a:rPr>
              <a:t>92,7</a:t>
            </a:r>
            <a:r>
              <a:rPr lang="ru-RU" b="1" dirty="0">
                <a:solidFill>
                  <a:srgbClr val="B94723"/>
                </a:solidFill>
                <a:latin typeface="+mj-lt"/>
                <a:cs typeface="+mn-cs"/>
              </a:rPr>
              <a:t> </a:t>
            </a:r>
            <a:r>
              <a:rPr lang="ru-RU" b="1" dirty="0">
                <a:solidFill>
                  <a:srgbClr val="B94723"/>
                </a:solidFill>
                <a:latin typeface="Times New Roman" pitchFamily="18" charset="0"/>
                <a:cs typeface="Times New Roman" pitchFamily="18" charset="0"/>
              </a:rPr>
              <a:t>км – автозимники)</a:t>
            </a:r>
            <a:endParaRPr lang="ru-RU" sz="1400" b="1" dirty="0">
              <a:solidFill>
                <a:srgbClr val="B94723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30"/>
          <p:cNvSpPr>
            <a:spLocks noChangeArrowheads="1"/>
          </p:cNvSpPr>
          <p:nvPr/>
        </p:nvSpPr>
        <p:spPr bwMode="auto">
          <a:xfrm>
            <a:off x="5518547" y="4834346"/>
            <a:ext cx="3353594" cy="10572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Мосты и путепроводы: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622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шт.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 том числе: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205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шт. - капитальные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417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шт. - деревянные</a:t>
            </a:r>
          </a:p>
        </p:txBody>
      </p:sp>
      <p:pic>
        <p:nvPicPr>
          <p:cNvPr id="1035" name="Picture 3" descr="D:\mydocuments\Desktop\покрытия 2016мал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31788"/>
            <a:ext cx="524668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2365" y="5810667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30214E-871E-46CE-A3CF-FF11136F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6823" y="6464950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628545-397A-4657-B866-9438EDE0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-27160"/>
            <a:ext cx="9145588" cy="43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в 2018 году, млн. рублей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31906" y="632766"/>
            <a:ext cx="86407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Плановый объем дорожного фонда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3685, 30 млн. руб.</a:t>
            </a:r>
          </a:p>
          <a:p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(89,8 % от 2017 года или 81,0 % от 2016 года) в том числе: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средства областного бюджета – 3 685,30 млн. руб.;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   акцизы – 2 594,99 млн. руб.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   транспортный налог – 1 068,18 млн. руб.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    прочие – 22,13 млн. руб.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субсидии и иные межбюджетные </a:t>
            </a:r>
          </a:p>
          <a:p>
            <a:r>
              <a:rPr lang="ru-RU" sz="2400" b="1" dirty="0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трансферты из федерального бюджета – 0 млн. 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3925584"/>
            <a:ext cx="4319588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3 685,30 млн. рублей</a:t>
            </a:r>
          </a:p>
        </p:txBody>
      </p:sp>
      <p:sp>
        <p:nvSpPr>
          <p:cNvPr id="8" name="Стрелка вниз 7"/>
          <p:cNvSpPr/>
          <p:nvPr/>
        </p:nvSpPr>
        <p:spPr>
          <a:xfrm flipH="1">
            <a:off x="2555776" y="4725144"/>
            <a:ext cx="576064" cy="534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5399584" y="4717746"/>
            <a:ext cx="576064" cy="541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117" y="5259602"/>
            <a:ext cx="3816424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3 406,68 млн. рублей – 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автомобильные дороги общего пользования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регионального значения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6259" y="5259602"/>
            <a:ext cx="3528392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278</a:t>
            </a: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млн. рублей –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автомобильные дороги общего пользования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местного значения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9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773227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8D3AA8-12D6-43BB-AA5A-7CAC4230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1194" y="6512569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66F1643-CBEB-4AFB-943A-B124270E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-1588" y="260350"/>
            <a:ext cx="91455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средств дорожного фонда в 201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</a:p>
          <a:p>
            <a:pPr algn="ctr"/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5496" y="981075"/>
            <a:ext cx="9108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19194D"/>
                </a:solidFill>
              </a:rPr>
              <a:t>Плановый объем дорожного фонда 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–  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685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млн. руб</a:t>
            </a:r>
            <a:r>
              <a:rPr lang="ru-RU" sz="2200" b="1" dirty="0">
                <a:solidFill>
                  <a:srgbClr val="19194D"/>
                </a:solidFill>
              </a:rPr>
              <a:t>.</a:t>
            </a:r>
          </a:p>
        </p:txBody>
      </p:sp>
      <p:pic>
        <p:nvPicPr>
          <p:cNvPr id="5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877272"/>
            <a:ext cx="864096" cy="8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11288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1" name="Picture 2" descr="\\Dobryninaa\Dostup\презентация_8 копия.gif">
            <a:extLst>
              <a:ext uri="{FF2B5EF4-FFF2-40B4-BE49-F238E27FC236}">
                <a16:creationId xmlns:a16="http://schemas.microsoft.com/office/drawing/2014/main" id="{10449BBF-37E0-4D6C-933B-5B28BF5A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700807"/>
            <a:ext cx="8832424" cy="459684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4ACC23-E8BA-4311-B663-07637DF3F107}"/>
              </a:ext>
            </a:extLst>
          </p:cNvPr>
          <p:cNvSpPr txBox="1"/>
          <p:nvPr/>
        </p:nvSpPr>
        <p:spPr>
          <a:xfrm>
            <a:off x="7092280" y="3140968"/>
            <a:ext cx="1750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 26 % </a:t>
            </a:r>
          </a:p>
          <a:p>
            <a:r>
              <a:rPr lang="ru-RU" dirty="0">
                <a:solidFill>
                  <a:schemeClr val="bg1"/>
                </a:solidFill>
              </a:rPr>
              <a:t>от нормативов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550A0-06B1-4E85-A188-41240883495A}"/>
              </a:ext>
            </a:extLst>
          </p:cNvPr>
          <p:cNvSpPr txBox="1"/>
          <p:nvPr/>
        </p:nvSpPr>
        <p:spPr>
          <a:xfrm>
            <a:off x="5524155" y="5393938"/>
            <a:ext cx="247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  9 % от норматива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03F9884-42BE-41D0-905A-73657AD5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107504" y="22263"/>
            <a:ext cx="9036496" cy="70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зимнего содержания региональных автомобильных дорог выполняются следующие работы: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Очистка автомобильных дорог от снега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Намораживание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поддержка в рабочем состоянии ледовых переправ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Устройство и содержание зимников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Предотвращение зимней скользкости на дорожном покрытии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дорожных сооружений к прохождению паводка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D:\dostup\VK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3600399" cy="151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944170"/>
            <a:ext cx="923204" cy="9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Documents and Settings\eugeneal\Рабочий стол\содержание\зимнее содержа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93096"/>
            <a:ext cx="2551690" cy="1512168"/>
          </a:xfrm>
          <a:prstGeom prst="rect">
            <a:avLst/>
          </a:prstGeom>
          <a:noFill/>
        </p:spPr>
      </p:pic>
      <p:pic>
        <p:nvPicPr>
          <p:cNvPr id="47107" name="Picture 3" descr="C:\Documents and Settings\eugeneal\Рабочий стол\содержание\Работа шнекоротора на ледовой переправе, река Пёза, Мезенское Д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700808"/>
            <a:ext cx="2160240" cy="1440462"/>
          </a:xfrm>
          <a:prstGeom prst="rect">
            <a:avLst/>
          </a:prstGeom>
          <a:noFill/>
        </p:spPr>
      </p:pic>
      <p:pic>
        <p:nvPicPr>
          <p:cNvPr id="47108" name="Picture 4" descr="C:\Documents and Settings\eugeneal\Рабочий стол\содержание\Снегоочистка автозимника Кимжа - Каменка в Мезенском районе, Мезенское Д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93096"/>
            <a:ext cx="2232248" cy="1487897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D405095-0C0D-42D4-9AC0-9C6B73C4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4778" y="6554339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D667B563-D334-4C67-B12A-ABFA881F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57188" y="357188"/>
            <a:ext cx="8567737" cy="755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летнего  содержания региональных автомобильных дорог выполняются следующие работы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ямочного ремонта и регулярное профилирование гравийных автомобильных дорог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Разрубка и очистка полосы отвода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и замена дорожных знаков, ограждений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 за трубами, мостами, автобусными остановками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Обеспыливание участков дорог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Горизонтальная дорожная разметка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паромных, понтонных переправ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6" descr="C:\Users\victorvp\AppData\Local\Temp\bat1AD9.tmp\разме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2234" y="2924944"/>
            <a:ext cx="2088232" cy="15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340" y="44624"/>
            <a:ext cx="792088" cy="79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C:\Documents and Settings\eugeneal\Рабочий стол\содержание\переправа ПАлень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053292"/>
            <a:ext cx="2347518" cy="1554840"/>
          </a:xfrm>
          <a:prstGeom prst="rect">
            <a:avLst/>
          </a:prstGeom>
          <a:noFill/>
        </p:spPr>
      </p:pic>
      <p:pic>
        <p:nvPicPr>
          <p:cNvPr id="48131" name="Picture 3" descr="C:\Documents and Settings\eugeneal\Рабочий стол\содержание\летнее содержа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778008"/>
            <a:ext cx="2195735" cy="1454309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C51077-2859-4D64-8D3B-DD6F340E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4114" y="6506684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>
            <a:extLst>
              <a:ext uri="{FF2B5EF4-FFF2-40B4-BE49-F238E27FC236}">
                <a16:creationId xmlns:a16="http://schemas.microsoft.com/office/drawing/2014/main" id="{9F755FF9-0E84-4F17-883D-57C662C2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188"/>
            <a:ext cx="76073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TextBox 19"/>
          <p:cNvSpPr txBox="1">
            <a:spLocks noChangeArrowheads="1"/>
          </p:cNvSpPr>
          <p:nvPr/>
        </p:nvSpPr>
        <p:spPr bwMode="auto">
          <a:xfrm>
            <a:off x="2579664" y="5065439"/>
            <a:ext cx="208823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2000" dirty="0" err="1">
                <a:latin typeface="Calibri" pitchFamily="34" charset="0"/>
              </a:rPr>
              <a:t>Р.Северная</a:t>
            </a:r>
            <a:r>
              <a:rPr lang="ru-RU" sz="2000" dirty="0">
                <a:latin typeface="Calibri" pitchFamily="34" charset="0"/>
              </a:rPr>
              <a:t> Двина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10261" name="Text Box 83"/>
          <p:cNvSpPr txBox="1">
            <a:spLocks noChangeArrowheads="1"/>
          </p:cNvSpPr>
          <p:nvPr/>
        </p:nvSpPr>
        <p:spPr bwMode="auto">
          <a:xfrm>
            <a:off x="5493340" y="790835"/>
            <a:ext cx="324036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2000" dirty="0" err="1">
                <a:latin typeface="Calibri" pitchFamily="34" charset="0"/>
              </a:rPr>
              <a:t>р.Кимжа</a:t>
            </a:r>
            <a:r>
              <a:rPr lang="ru-RU" sz="2000" dirty="0">
                <a:latin typeface="Calibri" pitchFamily="34" charset="0"/>
              </a:rPr>
              <a:t>,  </a:t>
            </a:r>
            <a:r>
              <a:rPr lang="ru-RU" sz="2000" dirty="0" err="1">
                <a:latin typeface="Calibri" pitchFamily="34" charset="0"/>
              </a:rPr>
              <a:t>р.Мезень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р.Пёза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0294" name="Text Box 11"/>
          <p:cNvSpPr txBox="1">
            <a:spLocks noChangeArrowheads="1"/>
          </p:cNvSpPr>
          <p:nvPr/>
        </p:nvSpPr>
        <p:spPr bwMode="auto">
          <a:xfrm>
            <a:off x="98886" y="-66911"/>
            <a:ext cx="8802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Паромные и понтонные переправы 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72,5 млн. рублей ежегодно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83"/>
          <p:cNvSpPr txBox="1">
            <a:spLocks noChangeArrowheads="1"/>
          </p:cNvSpPr>
          <p:nvPr/>
        </p:nvSpPr>
        <p:spPr bwMode="auto">
          <a:xfrm>
            <a:off x="4571999" y="1772816"/>
            <a:ext cx="1152129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р.Мезень</a:t>
            </a: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4572000" y="3212976"/>
            <a:ext cx="1224136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Р.Пинега</a:t>
            </a:r>
          </a:p>
        </p:txBody>
      </p:sp>
      <p:sp>
        <p:nvSpPr>
          <p:cNvPr id="80" name="Text Box 83"/>
          <p:cNvSpPr txBox="1">
            <a:spLocks noChangeArrowheads="1"/>
          </p:cNvSpPr>
          <p:nvPr/>
        </p:nvSpPr>
        <p:spPr bwMode="auto">
          <a:xfrm>
            <a:off x="2289000" y="1834951"/>
            <a:ext cx="115212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р.Лодьма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28" name="Рисунок 27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6516216" y="5013176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4211960" y="2348880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5076056" y="2420888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4932040" y="764704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5724128" y="1412776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3995936" y="2852936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4283968" y="3501008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&amp;Kcy;&amp;acy;&amp;rcy;&amp;tcy;&amp;icy;&amp;ncy;&amp;kcy;&amp;icy; &amp;pcy;&amp;ocy; &amp;zcy;&amp;acy;&amp;pcy;&amp;rcy;&amp;ocy;&amp;scy;&amp;ucy; &amp;pcy;&amp;icy;&amp;kcy;&amp;tcy;&amp;ocy;&amp;gcy;&amp;rcy;&amp;acy;&amp;mcy;&amp;mcy;&amp;ycy; &amp;dcy;&amp;lcy;&amp;yacy; &amp;pcy;&amp;rcy;&amp;iecy;&amp;zcy;&amp;iecy;&amp;ncy;&amp;tcy;&amp;acy;&amp;tscy;&amp;icy;&amp;jcy;"/>
          <p:cNvPicPr/>
          <p:nvPr/>
        </p:nvPicPr>
        <p:blipFill>
          <a:blip r:embed="rId4" cstate="print"/>
          <a:srcRect l="77428" t="33680" r="6255" b="34340"/>
          <a:stretch>
            <a:fillRect/>
          </a:stretch>
        </p:blipFill>
        <p:spPr bwMode="auto">
          <a:xfrm>
            <a:off x="5148064" y="764704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Прямая со стрелкой 39"/>
          <p:cNvCxnSpPr/>
          <p:nvPr/>
        </p:nvCxnSpPr>
        <p:spPr>
          <a:xfrm>
            <a:off x="5868144" y="37890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stCxn id="69" idx="0"/>
          </p:cNvCxnSpPr>
          <p:nvPr/>
        </p:nvCxnSpPr>
        <p:spPr>
          <a:xfrm flipH="1" flipV="1">
            <a:off x="5004048" y="2924944"/>
            <a:ext cx="1800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stCxn id="69" idx="0"/>
            <a:endCxn id="31" idx="2"/>
          </p:cNvCxnSpPr>
          <p:nvPr/>
        </p:nvCxnSpPr>
        <p:spPr>
          <a:xfrm flipH="1" flipV="1">
            <a:off x="4319972" y="2708920"/>
            <a:ext cx="864096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  <a:stCxn id="69" idx="0"/>
            <a:endCxn id="32" idx="2"/>
          </p:cNvCxnSpPr>
          <p:nvPr/>
        </p:nvCxnSpPr>
        <p:spPr>
          <a:xfrm flipV="1">
            <a:off x="5184068" y="2780928"/>
            <a:ext cx="0" cy="432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cxnSpLocks/>
            <a:stCxn id="10259" idx="0"/>
            <a:endCxn id="37" idx="1"/>
          </p:cNvCxnSpPr>
          <p:nvPr/>
        </p:nvCxnSpPr>
        <p:spPr>
          <a:xfrm flipV="1">
            <a:off x="3623780" y="3681028"/>
            <a:ext cx="660188" cy="138441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10259" idx="3"/>
            <a:endCxn id="28" idx="1"/>
          </p:cNvCxnSpPr>
          <p:nvPr/>
        </p:nvCxnSpPr>
        <p:spPr>
          <a:xfrm flipV="1">
            <a:off x="4667896" y="5193196"/>
            <a:ext cx="1848320" cy="261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cxnSpLocks/>
            <a:stCxn id="10259" idx="0"/>
          </p:cNvCxnSpPr>
          <p:nvPr/>
        </p:nvCxnSpPr>
        <p:spPr>
          <a:xfrm flipV="1">
            <a:off x="3623780" y="3298993"/>
            <a:ext cx="485577" cy="176644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eugeneal\Рабочий стол\содержание\DSC_0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9327" y="3659994"/>
            <a:ext cx="1776970" cy="1176947"/>
          </a:xfrm>
          <a:prstGeom prst="rect">
            <a:avLst/>
          </a:prstGeom>
          <a:noFill/>
        </p:spPr>
      </p:pic>
      <p:pic>
        <p:nvPicPr>
          <p:cNvPr id="1027" name="Picture 3" descr="C:\Documents and Settings\eugeneal\Рабочий стол\содержание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99" y="1408348"/>
            <a:ext cx="1854903" cy="1228564"/>
          </a:xfrm>
          <a:prstGeom prst="rect">
            <a:avLst/>
          </a:prstGeom>
          <a:noFill/>
        </p:spPr>
      </p:pic>
      <p:pic>
        <p:nvPicPr>
          <p:cNvPr id="1028" name="Picture 4" descr="C:\Documents and Settings\eugeneal\Рабочий стол\содержание\DSC_09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0760" y="2358149"/>
            <a:ext cx="1886430" cy="1249445"/>
          </a:xfrm>
          <a:prstGeom prst="rect">
            <a:avLst/>
          </a:prstGeom>
          <a:noFill/>
        </p:spPr>
      </p:pic>
      <p:pic>
        <p:nvPicPr>
          <p:cNvPr id="1029" name="Picture 5" descr="C:\Documents and Settings\eugeneal\Рабочий стол\DSCN15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5280" y="3659994"/>
            <a:ext cx="1975181" cy="1296144"/>
          </a:xfrm>
          <a:prstGeom prst="rect">
            <a:avLst/>
          </a:prstGeom>
          <a:noFill/>
        </p:spPr>
      </p:pic>
      <p:pic>
        <p:nvPicPr>
          <p:cNvPr id="4100" name="Picture 4" descr="http://budetinteresno.info/uslovnie-znaki-na-kartah/uslovnie_znaki_kart_19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1988840"/>
            <a:ext cx="344386" cy="144016"/>
          </a:xfrm>
          <a:prstGeom prst="rect">
            <a:avLst/>
          </a:prstGeom>
          <a:noFill/>
        </p:spPr>
      </p:pic>
      <p:pic>
        <p:nvPicPr>
          <p:cNvPr id="41" name="Picture 4" descr="http://budetinteresno.info/uslovnie-znaki-na-kartah/uslovnie_znaki_kart_19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1124744"/>
            <a:ext cx="372563" cy="155799"/>
          </a:xfrm>
          <a:prstGeom prst="rect">
            <a:avLst/>
          </a:prstGeom>
          <a:noFill/>
        </p:spPr>
      </p:pic>
      <p:pic>
        <p:nvPicPr>
          <p:cNvPr id="45" name="Picture 4" descr="http://budetinteresno.info/uslovnie-znaki-na-kartah/uslovnie_znaki_kart_19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2348880"/>
            <a:ext cx="372563" cy="1557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cxnSp>
        <p:nvCxnSpPr>
          <p:cNvPr id="49" name="Прямая со стрелкой 48"/>
          <p:cNvCxnSpPr/>
          <p:nvPr/>
        </p:nvCxnSpPr>
        <p:spPr>
          <a:xfrm flipV="1">
            <a:off x="5292080" y="1484784"/>
            <a:ext cx="432048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6728" y="5811838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C:\Documents and Settings\eugeneal\Рабочий стол\содержание\Лодьм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633852"/>
            <a:ext cx="1656184" cy="1070481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18AFCA-367C-4A46-82B8-C27DAE17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6618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990652A-C7D3-4AAB-B4BC-36A262A1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 t="5161"/>
          <a:stretch>
            <a:fillRect/>
          </a:stretch>
        </p:blipFill>
        <p:spPr bwMode="auto">
          <a:xfrm>
            <a:off x="971600" y="437989"/>
            <a:ext cx="7920880" cy="64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287338" y="-1"/>
            <a:ext cx="8856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строительства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автомобильных дорог  в 201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>
            <a:endCxn id="28" idx="0"/>
          </p:cNvCxnSpPr>
          <p:nvPr/>
        </p:nvCxnSpPr>
        <p:spPr>
          <a:xfrm rot="5400000">
            <a:off x="4760246" y="2621112"/>
            <a:ext cx="1575617" cy="104827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9"/>
          <p:cNvSpPr txBox="1">
            <a:spLocks noChangeArrowheads="1"/>
          </p:cNvSpPr>
          <p:nvPr/>
        </p:nvSpPr>
        <p:spPr bwMode="auto">
          <a:xfrm>
            <a:off x="3791498" y="1426367"/>
            <a:ext cx="4931418" cy="1046440"/>
          </a:xfrm>
          <a:prstGeom prst="rect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а/д:  Усть-Ваеньга – </a:t>
            </a:r>
            <a:r>
              <a:rPr lang="ru-RU" sz="2000" dirty="0" err="1">
                <a:solidFill>
                  <a:srgbClr val="002060"/>
                </a:solidFill>
              </a:rPr>
              <a:t>Осиново</a:t>
            </a:r>
            <a:r>
              <a:rPr lang="ru-RU" sz="2000" dirty="0">
                <a:solidFill>
                  <a:srgbClr val="002060"/>
                </a:solidFill>
              </a:rPr>
              <a:t>  - </a:t>
            </a:r>
            <a:r>
              <a:rPr lang="ru-RU" sz="2000" dirty="0" err="1">
                <a:solidFill>
                  <a:srgbClr val="002060"/>
                </a:solidFill>
              </a:rPr>
              <a:t>Фалюки</a:t>
            </a:r>
            <a:r>
              <a:rPr lang="ru-RU" sz="2000" dirty="0">
                <a:solidFill>
                  <a:srgbClr val="002060"/>
                </a:solidFill>
              </a:rPr>
              <a:t>, км 43+500 – км 63+000 (без ввода км)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</a:rPr>
              <a:t>(183,2 млн. рублей)</a:t>
            </a:r>
          </a:p>
        </p:txBody>
      </p:sp>
      <p:sp>
        <p:nvSpPr>
          <p:cNvPr id="28" name="Полилиния 27"/>
          <p:cNvSpPr/>
          <p:nvPr/>
        </p:nvSpPr>
        <p:spPr>
          <a:xfrm rot="922308" flipH="1">
            <a:off x="5011503" y="3950092"/>
            <a:ext cx="138651" cy="74962"/>
          </a:xfrm>
          <a:custGeom>
            <a:avLst/>
            <a:gdLst>
              <a:gd name="connsiteX0" fmla="*/ 126124 w 126124"/>
              <a:gd name="connsiteY0" fmla="*/ 0 h 52552"/>
              <a:gd name="connsiteX1" fmla="*/ 39414 w 126124"/>
              <a:gd name="connsiteY1" fmla="*/ 39414 h 52552"/>
              <a:gd name="connsiteX2" fmla="*/ 0 w 126124"/>
              <a:gd name="connsiteY2" fmla="*/ 52552 h 52552"/>
              <a:gd name="connsiteX3" fmla="*/ 0 w 126124"/>
              <a:gd name="connsiteY3" fmla="*/ 52552 h 5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" h="52552">
                <a:moveTo>
                  <a:pt x="126124" y="0"/>
                </a:moveTo>
                <a:cubicBezTo>
                  <a:pt x="93279" y="15327"/>
                  <a:pt x="60435" y="30655"/>
                  <a:pt x="39414" y="39414"/>
                </a:cubicBezTo>
                <a:cubicBezTo>
                  <a:pt x="18393" y="48173"/>
                  <a:pt x="0" y="52552"/>
                  <a:pt x="0" y="52552"/>
                </a:cubicBezTo>
                <a:lnTo>
                  <a:pt x="0" y="52552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807" y="5816130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FD2B55-8371-4322-86DB-82D505DB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029" y="6525344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66AB9B8-C196-45CA-9929-743A8077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188"/>
            <a:ext cx="76073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83"/>
          <p:cNvSpPr txBox="1">
            <a:spLocks noChangeArrowheads="1"/>
          </p:cNvSpPr>
          <p:nvPr/>
        </p:nvSpPr>
        <p:spPr bwMode="auto">
          <a:xfrm>
            <a:off x="5292080" y="2819730"/>
            <a:ext cx="2988568" cy="6882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Усть-Вага –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Ядриха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км237+00- км 248+00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 bwMode="auto">
          <a:xfrm rot="5400000">
            <a:off x="5760132" y="4257092"/>
            <a:ext cx="1656184" cy="1440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8" name="Полилиния 97"/>
          <p:cNvSpPr/>
          <p:nvPr/>
        </p:nvSpPr>
        <p:spPr bwMode="auto">
          <a:xfrm rot="2296194">
            <a:off x="6447500" y="5183599"/>
            <a:ext cx="101134" cy="45719"/>
          </a:xfrm>
          <a:custGeom>
            <a:avLst/>
            <a:gdLst>
              <a:gd name="connsiteX0" fmla="*/ 0 w 66675"/>
              <a:gd name="connsiteY0" fmla="*/ 21432 h 21432"/>
              <a:gd name="connsiteX1" fmla="*/ 66675 w 66675"/>
              <a:gd name="connsiteY1" fmla="*/ 0 h 21432"/>
              <a:gd name="connsiteX2" fmla="*/ 66675 w 66675"/>
              <a:gd name="connsiteY2" fmla="*/ 0 h 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1432">
                <a:moveTo>
                  <a:pt x="0" y="21432"/>
                </a:moveTo>
                <a:lnTo>
                  <a:pt x="66675" y="0"/>
                </a:lnTo>
                <a:lnTo>
                  <a:pt x="666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44" name="Text Box 11"/>
          <p:cNvSpPr txBox="1">
            <a:spLocks noChangeArrowheads="1"/>
          </p:cNvSpPr>
          <p:nvPr/>
        </p:nvSpPr>
        <p:spPr bwMode="auto">
          <a:xfrm>
            <a:off x="487859" y="-83270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дорог 2018 год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(257,0 млн. рублей)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3707904" y="627234"/>
            <a:ext cx="3600400" cy="99603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подъезд к нефтебазе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пос.Талаги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от а/д Архангельск – аэропорт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Талаги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, км 5+300 – км 7+650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rot="10800000" flipV="1">
            <a:off x="3347864" y="1628800"/>
            <a:ext cx="144016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5" descr="C:\Program Files (x86)\The Bat!\Mail\vladimirpch@ador.ru\Attach\80_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811838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B5EAFA-BD93-42CC-BB42-C1F62CAF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9312"/>
            <a:ext cx="2133600" cy="476250"/>
          </a:xfrm>
        </p:spPr>
        <p:txBody>
          <a:bodyPr/>
          <a:lstStyle/>
          <a:p>
            <a:pPr>
              <a:defRPr/>
            </a:pPr>
            <a:fld id="{7F7652CD-3CBA-4151-8EDC-822B7A3286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todor1">
  <a:themeElements>
    <a:clrScheme name="autodo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todo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todo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odo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odo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43323</TotalTime>
  <Words>636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autodor1</vt:lpstr>
      <vt:lpstr>Image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Gerasimov</dc:creator>
  <cp:lastModifiedBy>Пунягов Сергей Валерьевич</cp:lastModifiedBy>
  <cp:revision>2066</cp:revision>
  <dcterms:created xsi:type="dcterms:W3CDTF">2004-04-29T12:42:25Z</dcterms:created>
  <dcterms:modified xsi:type="dcterms:W3CDTF">2017-10-27T12:50:03Z</dcterms:modified>
</cp:coreProperties>
</file>