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6" r:id="rId2"/>
    <p:sldId id="332" r:id="rId3"/>
    <p:sldId id="333" r:id="rId4"/>
    <p:sldId id="290" r:id="rId5"/>
    <p:sldId id="310" r:id="rId6"/>
    <p:sldId id="321" r:id="rId7"/>
    <p:sldId id="311" r:id="rId8"/>
    <p:sldId id="309" r:id="rId9"/>
    <p:sldId id="316" r:id="rId10"/>
    <p:sldId id="328" r:id="rId11"/>
    <p:sldId id="327" r:id="rId12"/>
    <p:sldId id="318" r:id="rId13"/>
    <p:sldId id="322" r:id="rId14"/>
    <p:sldId id="323" r:id="rId15"/>
    <p:sldId id="315" r:id="rId16"/>
    <p:sldId id="313" r:id="rId17"/>
    <p:sldId id="331" r:id="rId18"/>
    <p:sldId id="324" r:id="rId19"/>
    <p:sldId id="325" r:id="rId20"/>
    <p:sldId id="33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3399"/>
    <a:srgbClr val="3366CC"/>
    <a:srgbClr val="8BBAFF"/>
    <a:srgbClr val="FF5757"/>
    <a:srgbClr val="FF8D69"/>
    <a:srgbClr val="CC3300"/>
    <a:srgbClr val="FF9F9F"/>
    <a:srgbClr val="E06694"/>
    <a:srgbClr val="DDE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50" autoAdjust="0"/>
    <p:restoredTop sz="94231" autoAdjust="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313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2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lexeylv\&#1056;&#1072;&#1073;&#1086;&#1095;&#1080;&#1081;%20&#1089;&#1090;&#1086;&#1083;\&#1085;&#1077;&#1076;&#1086;&#1088;&#1077;&#1084;&#1086;&#1085;&#1090;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&#1048;&#1083;&#1100;&#1103;%20&#1057;\&#1056;&#1040;&#1041;&#1054;&#1058;&#1040;\&#1073;&#1072;&#1079;&#1072;%202016\&#1074;&#1089;&#1087;&#1086;&#1084;&#1086;&#1075;&#1072;&#1090;&#1077;&#1083;&#1100;&#1085;&#1086;&#1077;\2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158666946374037E-2"/>
          <c:y val="0.21990660576477922"/>
          <c:w val="0.82142384602492746"/>
          <c:h val="0.77314897510580671"/>
        </c:manualLayout>
      </c:layout>
      <c:pie3DChart>
        <c:varyColors val="1"/>
        <c:ser>
          <c:idx val="0"/>
          <c:order val="0"/>
          <c:explosion val="23"/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3.3883965672695589E-2"/>
                  <c:y val="-4.8747270533426167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200" dirty="0" smtClean="0"/>
                      <a:t>203 </a:t>
                    </a:r>
                    <a:r>
                      <a:rPr lang="ru-RU" sz="1200" dirty="0" smtClean="0"/>
                      <a:t>шт.</a:t>
                    </a:r>
                    <a:r>
                      <a:rPr lang="ru-RU" sz="1200" baseline="0" dirty="0" smtClean="0"/>
                      <a:t> </a:t>
                    </a:r>
                  </a:p>
                  <a:p>
                    <a:pPr>
                      <a:defRPr sz="1600"/>
                    </a:pPr>
                    <a:r>
                      <a:rPr lang="ru-RU" sz="1200" baseline="0" dirty="0" smtClean="0"/>
                      <a:t>(</a:t>
                    </a:r>
                    <a:r>
                      <a:rPr lang="en-US" sz="1200" dirty="0" smtClean="0"/>
                      <a:t>32%</a:t>
                    </a:r>
                    <a:r>
                      <a:rPr lang="ru-RU" sz="1200" dirty="0" smtClean="0"/>
                      <a:t>)</a:t>
                    </a:r>
                    <a:endParaRPr lang="en-US" sz="12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617046988153731E-2"/>
                  <c:y val="-0.1760350100794324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200" dirty="0" smtClean="0"/>
                      <a:t>430</a:t>
                    </a:r>
                    <a:r>
                      <a:rPr lang="ru-RU" sz="1200" dirty="0" smtClean="0"/>
                      <a:t> шт. </a:t>
                    </a:r>
                  </a:p>
                  <a:p>
                    <a:pPr>
                      <a:defRPr sz="1600"/>
                    </a:pPr>
                    <a:r>
                      <a:rPr lang="ru-RU" sz="1200" dirty="0" smtClean="0"/>
                      <a:t>(68 %)</a:t>
                    </a:r>
                    <a:endParaRPr lang="en-US" sz="12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Лист1!$B$2:$B$3</c:f>
              <c:strCache>
                <c:ptCount val="2"/>
                <c:pt idx="0">
                  <c:v>капитальных мостов (железобетонные, металлические, сталежелезобетонные)</c:v>
                </c:pt>
                <c:pt idx="1">
                  <c:v>некапитальных мостов (деревянные, комбинированные)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203</c:v>
                </c:pt>
                <c:pt idx="1">
                  <c:v>430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80372247428138"/>
          <c:y val="0.13380467013957587"/>
          <c:w val="0.80364282563559486"/>
          <c:h val="0.64425781709399321"/>
        </c:manualLayout>
      </c:layout>
      <c:barChart>
        <c:barDir val="col"/>
        <c:grouping val="clustered"/>
        <c:varyColors val="0"/>
        <c:ser>
          <c:idx val="0"/>
          <c:order val="0"/>
          <c:tx>
            <c:v>Выполнено ремонтных работ, км</c:v>
          </c:tx>
          <c:spPr>
            <a:gradFill rotWithShape="0">
              <a:gsLst>
                <a:gs pos="0">
                  <a:srgbClr val="99CCFF"/>
                </a:gs>
                <a:gs pos="100000">
                  <a:srgbClr val="99CCFF">
                    <a:gamma/>
                    <a:shade val="36078"/>
                    <a:invGamma/>
                  </a:srgbClr>
                </a:gs>
              </a:gsLst>
              <a:lin ang="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6.0374141130448546E-4"/>
                  <c:y val="8.195033623373473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753498169416792E-3"/>
                  <c:y val="1.6873864963426279E-3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>
                        <a:solidFill>
                          <a:schemeClr val="tx2"/>
                        </a:solidFill>
                      </a:rPr>
                      <a:t>6</a:t>
                    </a:r>
                    <a:r>
                      <a:rPr lang="en-US"/>
                      <a:t>9.1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1738083894323069E-3"/>
                  <c:y val="1.4423077469074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6.4672604867903657E-3"/>
                  <c:y val="-5.28840064660536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chemeClr val="tx2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Лист1!$A$16:$G$16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Лист1!$A$17:$G$17</c:f>
              <c:numCache>
                <c:formatCode>General</c:formatCode>
                <c:ptCount val="7"/>
                <c:pt idx="0">
                  <c:v>18.7</c:v>
                </c:pt>
                <c:pt idx="1">
                  <c:v>8.9</c:v>
                </c:pt>
                <c:pt idx="2">
                  <c:v>40.9</c:v>
                </c:pt>
                <c:pt idx="3">
                  <c:v>65.900000000000006</c:v>
                </c:pt>
                <c:pt idx="4">
                  <c:v>69.099999999999994</c:v>
                </c:pt>
                <c:pt idx="5">
                  <c:v>22.1</c:v>
                </c:pt>
                <c:pt idx="6">
                  <c:v>98.5</c:v>
                </c:pt>
              </c:numCache>
            </c:numRef>
          </c:val>
        </c:ser>
        <c:ser>
          <c:idx val="1"/>
          <c:order val="1"/>
          <c:tx>
            <c:v>Потребность в ремонте по межремонтным срокам, км</c:v>
          </c:tx>
          <c:spPr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3922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6.1026129695571584E-4"/>
                  <c:y val="2.23251068415016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592657605697509E-3"/>
                  <c:y val="4.2424289916123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Лист1!$A$16:$G$16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Лист1!$A$18:$G$18</c:f>
              <c:numCache>
                <c:formatCode>0.0</c:formatCode>
                <c:ptCount val="7"/>
                <c:pt idx="0">
                  <c:v>789.21250000000009</c:v>
                </c:pt>
                <c:pt idx="1">
                  <c:v>794.9</c:v>
                </c:pt>
                <c:pt idx="2">
                  <c:v>794</c:v>
                </c:pt>
                <c:pt idx="3">
                  <c:v>788.1</c:v>
                </c:pt>
                <c:pt idx="4">
                  <c:v>789.7</c:v>
                </c:pt>
                <c:pt idx="5">
                  <c:v>768.7</c:v>
                </c:pt>
                <c:pt idx="6">
                  <c:v>771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3317248"/>
        <c:axId val="145518592"/>
      </c:barChart>
      <c:catAx>
        <c:axId val="14331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45518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5518592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200" baseline="0"/>
                  <a:t> км </a:t>
                </a:r>
              </a:p>
            </c:rich>
          </c:tx>
          <c:layout>
            <c:manualLayout>
              <c:xMode val="edge"/>
              <c:yMode val="edge"/>
              <c:x val="0.12422774000507583"/>
              <c:y val="5.8253980550182334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43317248"/>
        <c:crosses val="autoZero"/>
        <c:crossBetween val="between"/>
      </c:valAx>
      <c:spPr>
        <a:gradFill>
          <a:gsLst>
            <a:gs pos="0">
              <a:schemeClr val="accent6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0" scaled="0"/>
        </a:gra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</c:legendEntry>
      <c:layout>
        <c:manualLayout>
          <c:xMode val="edge"/>
          <c:yMode val="edge"/>
          <c:x val="7.5124206681641104E-2"/>
          <c:y val="0.85709015015115275"/>
          <c:w val="0.87695171929613502"/>
          <c:h val="0.12288858721712555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18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5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Лист1!$A$7</c:f>
              <c:strCache>
                <c:ptCount val="1"/>
                <c:pt idx="0">
                  <c:v>Хорошее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Лист1!$B$6:$F$6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Лист1!$B$7:$F$7</c:f>
              <c:numCache>
                <c:formatCode>General</c:formatCode>
                <c:ptCount val="5"/>
                <c:pt idx="0">
                  <c:v>130</c:v>
                </c:pt>
                <c:pt idx="1">
                  <c:v>138</c:v>
                </c:pt>
                <c:pt idx="2">
                  <c:v>148</c:v>
                </c:pt>
                <c:pt idx="3">
                  <c:v>160</c:v>
                </c:pt>
                <c:pt idx="4">
                  <c:v>165</c:v>
                </c:pt>
              </c:numCache>
            </c:numRef>
          </c:val>
        </c:ser>
        <c:ser>
          <c:idx val="1"/>
          <c:order val="1"/>
          <c:tx>
            <c:strRef>
              <c:f>Лист1!$A$8</c:f>
              <c:strCache>
                <c:ptCount val="1"/>
                <c:pt idx="0">
                  <c:v>Удовлетворительное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4.0773657862637133E-2"/>
                  <c:y val="6.7340067340067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Лист1!$B$6:$F$6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Лист1!$B$8:$F$8</c:f>
              <c:numCache>
                <c:formatCode>General</c:formatCode>
                <c:ptCount val="5"/>
                <c:pt idx="0">
                  <c:v>332</c:v>
                </c:pt>
                <c:pt idx="1">
                  <c:v>319</c:v>
                </c:pt>
                <c:pt idx="2">
                  <c:v>313</c:v>
                </c:pt>
                <c:pt idx="3">
                  <c:v>304</c:v>
                </c:pt>
                <c:pt idx="4">
                  <c:v>299</c:v>
                </c:pt>
              </c:numCache>
            </c:numRef>
          </c:val>
        </c:ser>
        <c:ser>
          <c:idx val="2"/>
          <c:order val="2"/>
          <c:tx>
            <c:strRef>
              <c:f>Лист1!$A$9</c:f>
              <c:strCache>
                <c:ptCount val="1"/>
                <c:pt idx="0">
                  <c:v>Неудовлетворительное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Лист1!$B$6:$F$6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Лист1!$B$9:$F$9</c:f>
              <c:numCache>
                <c:formatCode>General</c:formatCode>
                <c:ptCount val="5"/>
                <c:pt idx="0">
                  <c:v>198</c:v>
                </c:pt>
                <c:pt idx="1">
                  <c:v>182</c:v>
                </c:pt>
                <c:pt idx="2">
                  <c:v>167</c:v>
                </c:pt>
                <c:pt idx="3">
                  <c:v>151</c:v>
                </c:pt>
                <c:pt idx="4">
                  <c:v>149</c:v>
                </c:pt>
              </c:numCache>
            </c:numRef>
          </c:val>
        </c:ser>
        <c:ser>
          <c:idx val="3"/>
          <c:order val="3"/>
          <c:tx>
            <c:strRef>
              <c:f>Лист1!$A$10</c:f>
              <c:strCache>
                <c:ptCount val="1"/>
                <c:pt idx="0">
                  <c:v>Аварийное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Лист1!$B$6:$F$6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Лист1!$B$10:$F$10</c:f>
              <c:numCache>
                <c:formatCode>General</c:formatCode>
                <c:ptCount val="5"/>
                <c:pt idx="0">
                  <c:v>79</c:v>
                </c:pt>
                <c:pt idx="1">
                  <c:v>32</c:v>
                </c:pt>
                <c:pt idx="2">
                  <c:v>31</c:v>
                </c:pt>
                <c:pt idx="3">
                  <c:v>21</c:v>
                </c:pt>
                <c:pt idx="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6"/>
        <c:overlap val="-40"/>
        <c:axId val="146169216"/>
        <c:axId val="146187392"/>
      </c:barChart>
      <c:catAx>
        <c:axId val="14616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187392"/>
        <c:crosses val="autoZero"/>
        <c:auto val="1"/>
        <c:lblAlgn val="ctr"/>
        <c:lblOffset val="100"/>
        <c:noMultiLvlLbl val="0"/>
      </c:catAx>
      <c:valAx>
        <c:axId val="146187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1692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711C3-1DC0-4641-9632-E0E425F40F01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43E73-D722-4B79-A574-2CBF58243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9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11CB7-E291-4CBF-9A22-1F2BD4A07D03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115B0-FC94-48C9-90B0-27DCB1BDD3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6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3BEED-6540-4425-9919-ECB092B7DB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3F6BE-CB69-4D43-A7BC-F3CF454CAB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3402-39A5-4200-BF12-96BC4BDB8A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819C5-FB53-4D03-BE37-F37BC961FEC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9E90C-005E-4C1B-B43A-4075C62C65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9F9FF-BAA2-43CC-9712-29502ED9AD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CD81D-AC5F-4AC2-B8BB-6310CF409B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4ADAD-62ED-4940-92B0-36C09F9BF6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031B8-398A-4AFE-ACF9-E0061049F9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D4DCE-BA66-42FF-8D33-95CBBFEF61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49B63-8338-491E-8E77-C3ACB5A6DC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1CAEED-9060-40B7-B659-85C30DB8BFD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3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2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2.png"/><Relationship Id="rId3" Type="http://schemas.openxmlformats.org/officeDocument/2006/relationships/image" Target="../media/image23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chart" Target="../charts/chart1.xml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11" Type="http://schemas.openxmlformats.org/officeDocument/2006/relationships/image" Target="../media/image11.jpeg"/><Relationship Id="rId5" Type="http://schemas.openxmlformats.org/officeDocument/2006/relationships/image" Target="../media/image2.pn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06532" y="4896494"/>
            <a:ext cx="3024336" cy="107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Исполняющий обязанности министра 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транспорта</a:t>
            </a:r>
          </a:p>
          <a:p>
            <a:pPr algn="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Архангельской области </a:t>
            </a:r>
          </a:p>
          <a:p>
            <a:pPr algn="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Мишуков Олег Владимирович</a:t>
            </a:r>
            <a:endParaRPr lang="ru-RU" sz="1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1938278"/>
            <a:ext cx="9144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ru-RU" sz="3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состоянии дорожного хозяйства</a:t>
            </a:r>
          </a:p>
          <a:p>
            <a:pPr algn="ctr" eaLnBrk="1" hangingPunct="1">
              <a:spcAft>
                <a:spcPts val="1200"/>
              </a:spcAft>
            </a:pPr>
            <a:r>
              <a:rPr lang="ru-RU" sz="3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Архангельской области по итогам </a:t>
            </a:r>
          </a:p>
          <a:p>
            <a:pPr algn="ctr" eaLnBrk="1" hangingPunct="1">
              <a:spcAft>
                <a:spcPts val="1200"/>
              </a:spcAft>
            </a:pPr>
            <a:r>
              <a:rPr lang="ru-RU" sz="3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строительного сезона 2016 </a:t>
            </a:r>
            <a:r>
              <a:rPr lang="ru-RU" sz="3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3600" dirty="0">
              <a:solidFill>
                <a:srgbClr val="FF5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36" y="-262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07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146" y="3346766"/>
            <a:ext cx="4029400" cy="262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540" y="3346767"/>
            <a:ext cx="3591372" cy="262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99792" y="2977435"/>
            <a:ext cx="3275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Архангельск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8022" y="6042685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Александра Петрова</a:t>
            </a:r>
            <a:endParaRPr lang="ru-RU" sz="16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02694" y="6043196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Капитана </a:t>
            </a:r>
            <a:r>
              <a:rPr lang="ru-RU" sz="1600" b="1" dirty="0" err="1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Хромцова</a:t>
            </a:r>
            <a:endParaRPr lang="ru-RU" sz="16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0532" y="692150"/>
            <a:ext cx="9153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 соответствии с областным законом </a:t>
            </a:r>
            <a:endParaRPr lang="ru-RU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01 июня 2016 года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438-26-ОЗ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 внесении изменений и дополнений в областной закон </a:t>
            </a:r>
            <a:endParaRPr lang="ru-RU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Об областном бюджете на 2016 год» выделены дополнительные средства </a:t>
            </a:r>
            <a:endParaRPr lang="ru-RU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бюджетам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 в размере </a:t>
            </a:r>
            <a:r>
              <a:rPr lang="ru-RU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333,4 млн. рублей </a:t>
            </a:r>
            <a:br>
              <a:rPr lang="ru-RU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по ремонту автомобильных дорог общего пользования местного значения в муниципальных районах </a:t>
            </a:r>
            <a:b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и городских округах Архангельской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36" y="-262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227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7299" y="692150"/>
            <a:ext cx="4470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</a:t>
            </a:r>
            <a:r>
              <a:rPr lang="ru-RU" b="1" dirty="0" err="1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Няндома</a:t>
            </a:r>
            <a:endParaRPr lang="ru-RU" dirty="0" smtClean="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60 лет Октября (пл. Ленина)</a:t>
            </a:r>
            <a:endParaRPr lang="ru-RU" sz="16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8" descr="F:\DCIM\115_PANA\P11508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75925"/>
            <a:ext cx="3900716" cy="286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275924"/>
            <a:ext cx="3954428" cy="263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402773"/>
            <a:ext cx="3962002" cy="29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465974"/>
            <a:ext cx="3900716" cy="292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580112" y="815260"/>
            <a:ext cx="2955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 Плесецк</a:t>
            </a:r>
            <a:endParaRPr lang="ru-RU" dirty="0" smtClean="0">
              <a:solidFill>
                <a:srgbClr val="00339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56" descr="C:\Documents and Settings\eugenegp\Рабочий стол\Кудинов\Карта зелёные дорог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/>
          <a:stretch>
            <a:fillRect/>
          </a:stretch>
        </p:blipFill>
        <p:spPr bwMode="auto">
          <a:xfrm>
            <a:off x="1456372" y="1185680"/>
            <a:ext cx="6959748" cy="564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179388" y="115888"/>
            <a:ext cx="88566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Объекты строительства (реконструкции) в 201</a:t>
            </a:r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en-US" sz="20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714875" y="3429000"/>
            <a:ext cx="2160588" cy="508000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 а/</a:t>
            </a:r>
            <a:r>
              <a:rPr lang="ru-RU" sz="1100" dirty="0" err="1"/>
              <a:t>д</a:t>
            </a:r>
            <a:r>
              <a:rPr lang="ru-RU" sz="1100" dirty="0"/>
              <a:t> Котлас-Коряжма, км 0 - 41,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1 пусковой (обход г. Котлас),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 1,7 км; ввод в 2017 г.</a:t>
            </a:r>
          </a:p>
        </p:txBody>
      </p:sp>
      <p:sp>
        <p:nvSpPr>
          <p:cNvPr id="6" name="Полилиния 5"/>
          <p:cNvSpPr/>
          <p:nvPr/>
        </p:nvSpPr>
        <p:spPr>
          <a:xfrm rot="16987367">
            <a:off x="6875854" y="5482909"/>
            <a:ext cx="45719" cy="45719"/>
          </a:xfrm>
          <a:custGeom>
            <a:avLst/>
            <a:gdLst>
              <a:gd name="connsiteX0" fmla="*/ 0 w 141605"/>
              <a:gd name="connsiteY0" fmla="*/ 0 h 66993"/>
              <a:gd name="connsiteX1" fmla="*/ 121920 w 141605"/>
              <a:gd name="connsiteY1" fmla="*/ 57150 h 66993"/>
              <a:gd name="connsiteX2" fmla="*/ 118110 w 141605"/>
              <a:gd name="connsiteY2" fmla="*/ 59055 h 6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605" h="66993">
                <a:moveTo>
                  <a:pt x="0" y="0"/>
                </a:moveTo>
                <a:lnTo>
                  <a:pt x="121920" y="57150"/>
                </a:lnTo>
                <a:cubicBezTo>
                  <a:pt x="141605" y="66993"/>
                  <a:pt x="129857" y="63024"/>
                  <a:pt x="118110" y="59055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1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143625" y="4000500"/>
            <a:ext cx="727635" cy="147781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9" idx="3"/>
          </p:cNvCxnSpPr>
          <p:nvPr/>
        </p:nvCxnSpPr>
        <p:spPr>
          <a:xfrm>
            <a:off x="3141663" y="2882107"/>
            <a:ext cx="687784" cy="58810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539750" y="2582069"/>
            <a:ext cx="2601913" cy="600075"/>
          </a:xfrm>
          <a:prstGeom prst="rect">
            <a:avLst/>
          </a:prstGeom>
          <a:solidFill>
            <a:schemeClr val="accent3"/>
          </a:solidFill>
          <a:ln w="12700">
            <a:solidFill>
              <a:srgbClr val="FF505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а/</a:t>
            </a:r>
            <a:r>
              <a:rPr lang="ru-RU" sz="1100" dirty="0" err="1"/>
              <a:t>д</a:t>
            </a:r>
            <a:r>
              <a:rPr lang="ru-RU" sz="1100" dirty="0"/>
              <a:t>  Архангельск-Каргополь-Вытегра на участке </a:t>
            </a:r>
            <a:r>
              <a:rPr lang="ru-RU" sz="1100" dirty="0" err="1"/>
              <a:t>Сухое-Самодед</a:t>
            </a:r>
            <a:r>
              <a:rPr lang="ru-RU" sz="1100" dirty="0"/>
              <a:t>, 11,8 км, 11,5 пм ввод в 2016 году </a:t>
            </a:r>
          </a:p>
        </p:txBody>
      </p:sp>
      <p:sp>
        <p:nvSpPr>
          <p:cNvPr id="10" name="Полилиния 9"/>
          <p:cNvSpPr/>
          <p:nvPr/>
        </p:nvSpPr>
        <p:spPr>
          <a:xfrm rot="922308" flipH="1" flipV="1">
            <a:off x="3786585" y="3439256"/>
            <a:ext cx="85725" cy="61912"/>
          </a:xfrm>
          <a:custGeom>
            <a:avLst/>
            <a:gdLst>
              <a:gd name="connsiteX0" fmla="*/ 126124 w 126124"/>
              <a:gd name="connsiteY0" fmla="*/ 0 h 52552"/>
              <a:gd name="connsiteX1" fmla="*/ 39414 w 126124"/>
              <a:gd name="connsiteY1" fmla="*/ 39414 h 52552"/>
              <a:gd name="connsiteX2" fmla="*/ 0 w 126124"/>
              <a:gd name="connsiteY2" fmla="*/ 52552 h 52552"/>
              <a:gd name="connsiteX3" fmla="*/ 0 w 126124"/>
              <a:gd name="connsiteY3" fmla="*/ 52552 h 5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124" h="52552">
                <a:moveTo>
                  <a:pt x="126124" y="0"/>
                </a:moveTo>
                <a:cubicBezTo>
                  <a:pt x="93279" y="15327"/>
                  <a:pt x="60435" y="30655"/>
                  <a:pt x="39414" y="39414"/>
                </a:cubicBezTo>
                <a:cubicBezTo>
                  <a:pt x="18393" y="48173"/>
                  <a:pt x="0" y="52552"/>
                  <a:pt x="0" y="52552"/>
                </a:cubicBezTo>
                <a:lnTo>
                  <a:pt x="0" y="52552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315098" y="5841094"/>
            <a:ext cx="46037" cy="4603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4" name="Прямая со стрелкой 23"/>
          <p:cNvCxnSpPr>
            <a:stCxn id="25" idx="1"/>
          </p:cNvCxnSpPr>
          <p:nvPr/>
        </p:nvCxnSpPr>
        <p:spPr>
          <a:xfrm flipH="1" flipV="1">
            <a:off x="5361135" y="5887131"/>
            <a:ext cx="147490" cy="20490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5508625" y="5876925"/>
            <a:ext cx="2786063" cy="4302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 мост ч/</a:t>
            </a:r>
            <a:r>
              <a:rPr lang="ru-RU" sz="1100" dirty="0" err="1"/>
              <a:t>р</a:t>
            </a:r>
            <a:r>
              <a:rPr lang="ru-RU" sz="1100" dirty="0"/>
              <a:t> Устья км 78+350 а/</a:t>
            </a:r>
            <a:r>
              <a:rPr lang="ru-RU" sz="1100" dirty="0" err="1"/>
              <a:t>д</a:t>
            </a:r>
            <a:r>
              <a:rPr lang="ru-RU" sz="1100" dirty="0"/>
              <a:t> Вельск-Шангалы, 1,5 км, 145пм; ввод  в 2016 г.</a:t>
            </a:r>
          </a:p>
        </p:txBody>
      </p:sp>
      <p:sp>
        <p:nvSpPr>
          <p:cNvPr id="13325" name="TextBox 36"/>
          <p:cNvSpPr txBox="1">
            <a:spLocks noChangeArrowheads="1"/>
          </p:cNvSpPr>
          <p:nvPr/>
        </p:nvSpPr>
        <p:spPr bwMode="auto">
          <a:xfrm>
            <a:off x="2074863" y="4786313"/>
            <a:ext cx="2354262" cy="600075"/>
          </a:xfrm>
          <a:prstGeom prst="rect">
            <a:avLst/>
          </a:prstGeom>
          <a:solidFill>
            <a:schemeClr val="accent5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 мост ч/</a:t>
            </a:r>
            <a:r>
              <a:rPr lang="ru-RU" sz="1100" dirty="0" err="1">
                <a:latin typeface="+mn-lt"/>
              </a:rPr>
              <a:t>р</a:t>
            </a:r>
            <a:r>
              <a:rPr lang="ru-RU" sz="1100" dirty="0">
                <a:latin typeface="+mn-lt"/>
              </a:rPr>
              <a:t> Устья на а/</a:t>
            </a:r>
            <a:r>
              <a:rPr lang="ru-RU" sz="1100" dirty="0" err="1">
                <a:latin typeface="+mn-lt"/>
              </a:rPr>
              <a:t>д</a:t>
            </a:r>
            <a:r>
              <a:rPr lang="ru-RU" sz="1100" dirty="0">
                <a:latin typeface="+mn-lt"/>
              </a:rPr>
              <a:t> Октябрьский - </a:t>
            </a:r>
            <a:r>
              <a:rPr lang="ru-RU" sz="1100" dirty="0" err="1">
                <a:latin typeface="+mn-lt"/>
              </a:rPr>
              <a:t>Мягкославская</a:t>
            </a:r>
            <a:r>
              <a:rPr lang="ru-RU" sz="1100" dirty="0">
                <a:latin typeface="+mn-lt"/>
              </a:rPr>
              <a:t>, 1,4 км, </a:t>
            </a:r>
            <a:r>
              <a:rPr lang="ru-RU" sz="1100" dirty="0" err="1">
                <a:latin typeface="+mn-lt"/>
              </a:rPr>
              <a:t>139,5пм</a:t>
            </a:r>
            <a:r>
              <a:rPr lang="ru-RU" sz="1100" dirty="0">
                <a:latin typeface="+mn-lt"/>
              </a:rPr>
              <a:t>; ввод  в 2017 г.</a:t>
            </a:r>
          </a:p>
        </p:txBody>
      </p:sp>
      <p:sp>
        <p:nvSpPr>
          <p:cNvPr id="15" name="Овал 14"/>
          <p:cNvSpPr/>
          <p:nvPr/>
        </p:nvSpPr>
        <p:spPr>
          <a:xfrm>
            <a:off x="5166007" y="5841094"/>
            <a:ext cx="46037" cy="4603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6" name="Прямая со стрелкой 15"/>
          <p:cNvCxnSpPr>
            <a:stCxn id="13325" idx="3"/>
          </p:cNvCxnSpPr>
          <p:nvPr/>
        </p:nvCxnSpPr>
        <p:spPr>
          <a:xfrm>
            <a:off x="4429125" y="5086351"/>
            <a:ext cx="736882" cy="75474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8" name="TextBox 6"/>
          <p:cNvSpPr txBox="1">
            <a:spLocks noChangeArrowheads="1"/>
          </p:cNvSpPr>
          <p:nvPr/>
        </p:nvSpPr>
        <p:spPr bwMode="auto">
          <a:xfrm>
            <a:off x="3440303" y="1236429"/>
            <a:ext cx="2198688" cy="338137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 а/</a:t>
            </a:r>
            <a:r>
              <a:rPr lang="ru-RU" sz="1100" dirty="0" err="1">
                <a:latin typeface="+mn-lt"/>
              </a:rPr>
              <a:t>д</a:t>
            </a:r>
            <a:r>
              <a:rPr lang="ru-RU" sz="1100" dirty="0">
                <a:latin typeface="+mn-lt"/>
              </a:rPr>
              <a:t> подъезд к дер. Боярская,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+mn-lt"/>
              </a:rPr>
              <a:t>1,2 км; ввод в 2016 году</a:t>
            </a:r>
          </a:p>
        </p:txBody>
      </p:sp>
      <p:cxnSp>
        <p:nvCxnSpPr>
          <p:cNvPr id="21" name="Прямая со стрелкой 20"/>
          <p:cNvCxnSpPr>
            <a:stCxn id="13328" idx="2"/>
          </p:cNvCxnSpPr>
          <p:nvPr/>
        </p:nvCxnSpPr>
        <p:spPr>
          <a:xfrm flipH="1">
            <a:off x="4203700" y="1574566"/>
            <a:ext cx="335947" cy="113435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072188" y="2357438"/>
            <a:ext cx="83988" cy="92754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4929188" y="2000250"/>
            <a:ext cx="2143125" cy="338138"/>
          </a:xfrm>
          <a:prstGeom prst="rect">
            <a:avLst/>
          </a:prstGeom>
          <a:solidFill>
            <a:schemeClr val="accent3"/>
          </a:solidFill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 мост ч/</a:t>
            </a:r>
            <a:r>
              <a:rPr lang="ru-RU" sz="1100" dirty="0" err="1"/>
              <a:t>р</a:t>
            </a:r>
            <a:r>
              <a:rPr lang="ru-RU" sz="1100" dirty="0"/>
              <a:t> Мысовая,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0,5 км, 48,2 пм; ввод в 2016 г.</a:t>
            </a:r>
          </a:p>
        </p:txBody>
      </p:sp>
      <p:sp>
        <p:nvSpPr>
          <p:cNvPr id="40" name="Овал 39"/>
          <p:cNvSpPr/>
          <p:nvPr/>
        </p:nvSpPr>
        <p:spPr>
          <a:xfrm>
            <a:off x="6156176" y="3284984"/>
            <a:ext cx="46037" cy="4603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4162425" y="2780928"/>
            <a:ext cx="41275" cy="0"/>
          </a:xfrm>
          <a:custGeom>
            <a:avLst/>
            <a:gdLst>
              <a:gd name="connsiteX0" fmla="*/ 0 w 41563"/>
              <a:gd name="connsiteY0" fmla="*/ 0 h 0"/>
              <a:gd name="connsiteX1" fmla="*/ 41563 w 4156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63">
                <a:moveTo>
                  <a:pt x="0" y="0"/>
                </a:moveTo>
                <a:lnTo>
                  <a:pt x="41563" y="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922308" flipH="1" flipV="1">
            <a:off x="3755306" y="3905108"/>
            <a:ext cx="49212" cy="90487"/>
          </a:xfrm>
          <a:custGeom>
            <a:avLst/>
            <a:gdLst>
              <a:gd name="connsiteX0" fmla="*/ 126124 w 126124"/>
              <a:gd name="connsiteY0" fmla="*/ 0 h 52552"/>
              <a:gd name="connsiteX1" fmla="*/ 39414 w 126124"/>
              <a:gd name="connsiteY1" fmla="*/ 39414 h 52552"/>
              <a:gd name="connsiteX2" fmla="*/ 0 w 126124"/>
              <a:gd name="connsiteY2" fmla="*/ 52552 h 52552"/>
              <a:gd name="connsiteX3" fmla="*/ 0 w 126124"/>
              <a:gd name="connsiteY3" fmla="*/ 52552 h 5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124" h="52552">
                <a:moveTo>
                  <a:pt x="126124" y="0"/>
                </a:moveTo>
                <a:cubicBezTo>
                  <a:pt x="93279" y="15327"/>
                  <a:pt x="60435" y="30655"/>
                  <a:pt x="39414" y="39414"/>
                </a:cubicBezTo>
                <a:cubicBezTo>
                  <a:pt x="18393" y="48173"/>
                  <a:pt x="0" y="52552"/>
                  <a:pt x="0" y="52552"/>
                </a:cubicBezTo>
                <a:lnTo>
                  <a:pt x="0" y="52552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1" name="Прямая со стрелкой 30"/>
          <p:cNvCxnSpPr>
            <a:stCxn id="32" idx="3"/>
          </p:cNvCxnSpPr>
          <p:nvPr/>
        </p:nvCxnSpPr>
        <p:spPr>
          <a:xfrm>
            <a:off x="2997200" y="3729038"/>
            <a:ext cx="746993" cy="22131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3"/>
          <p:cNvSpPr txBox="1">
            <a:spLocks noChangeArrowheads="1"/>
          </p:cNvSpPr>
          <p:nvPr/>
        </p:nvSpPr>
        <p:spPr bwMode="auto">
          <a:xfrm>
            <a:off x="395288" y="3429000"/>
            <a:ext cx="2601912" cy="600075"/>
          </a:xfrm>
          <a:prstGeom prst="rect">
            <a:avLst/>
          </a:prstGeom>
          <a:solidFill>
            <a:schemeClr val="accent5"/>
          </a:solidFill>
          <a:ln w="12700">
            <a:solidFill>
              <a:srgbClr val="FF505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а/</a:t>
            </a:r>
            <a:r>
              <a:rPr lang="ru-RU" sz="1100" dirty="0" err="1"/>
              <a:t>д</a:t>
            </a:r>
            <a:r>
              <a:rPr lang="ru-RU" sz="1100" dirty="0"/>
              <a:t>  Архангельск-Каргополь-Вытегра на участке </a:t>
            </a:r>
            <a:r>
              <a:rPr lang="ru-RU" sz="1100" dirty="0" err="1"/>
              <a:t>Войбора-км</a:t>
            </a:r>
            <a:r>
              <a:rPr lang="ru-RU" sz="1100" dirty="0"/>
              <a:t> 124,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/>
              <a:t> 10,6 км, ввод в 2017 году </a:t>
            </a:r>
          </a:p>
        </p:txBody>
      </p:sp>
      <p:pic>
        <p:nvPicPr>
          <p:cNvPr id="10265" name="Picture 27" descr="\\DIRINVA\dostup\Фотографии - 2016 год\АКВ 111-122\28.06.16 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05473"/>
            <a:ext cx="16430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28" descr="\\DIRINVA\dostup\Фотографии - 2016 год\Сухое-Самодед\19 октября 2016год\DSCN14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1525"/>
            <a:ext cx="164306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29" descr="\\DIRINVA\dostup\Фотографии - 2016 год\Устья Мягкославская\28.10.2016\DSCN3154 (Большой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43563"/>
            <a:ext cx="187642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30" descr="\\DIRINVA\dostup\Фотографии - 2016 год\Устья на км78+350\2016\После окончания работ\DSCN3039 (Большой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4732338"/>
            <a:ext cx="20510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31" descr="\\DIRINVA\dostup\Фотографии - 2016 год\Котлас-Коряжм, км0-км41(1 П.К.)\11 ноября 2016\IMG_214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2928938"/>
            <a:ext cx="17319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32" descr="\\DIRINVA\dostup\Фотографии - 2016 год\Боярская\14.09.2016\140920165171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214438"/>
            <a:ext cx="174625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79388" y="721701"/>
            <a:ext cx="88566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Объекты строительства (реконструкции) в 201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56" descr="C:\Documents and Settings\eugenegp\Рабочий стол\Кудинов\Карта зелёные дорог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5" y="1042988"/>
            <a:ext cx="6156722" cy="526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83"/>
          <p:cNvSpPr txBox="1">
            <a:spLocks noChangeArrowheads="1"/>
          </p:cNvSpPr>
          <p:nvPr/>
        </p:nvSpPr>
        <p:spPr bwMode="auto">
          <a:xfrm>
            <a:off x="2000250" y="3571875"/>
            <a:ext cx="2036763" cy="4111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Архангельск - Каргополь – Вытегра,</a:t>
            </a:r>
            <a:r>
              <a:rPr lang="en-US" sz="1100">
                <a:latin typeface="Calibri" pitchFamily="34" charset="0"/>
              </a:rPr>
              <a:t> </a:t>
            </a:r>
            <a:r>
              <a:rPr lang="ru-RU" sz="1100">
                <a:latin typeface="Calibri" pitchFamily="34" charset="0"/>
              </a:rPr>
              <a:t>км 180-192.</a:t>
            </a:r>
          </a:p>
        </p:txBody>
      </p:sp>
      <p:cxnSp>
        <p:nvCxnSpPr>
          <p:cNvPr id="32" name="Прямая со стрелкой 31"/>
          <p:cNvCxnSpPr/>
          <p:nvPr/>
        </p:nvCxnSpPr>
        <p:spPr bwMode="auto">
          <a:xfrm>
            <a:off x="3143250" y="4000500"/>
            <a:ext cx="432088" cy="2284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 bwMode="auto">
          <a:xfrm rot="9431287">
            <a:off x="3587757" y="4233231"/>
            <a:ext cx="36512" cy="71438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8" name="Полилиния 47"/>
          <p:cNvSpPr/>
          <p:nvPr/>
        </p:nvSpPr>
        <p:spPr bwMode="auto">
          <a:xfrm rot="18389716" flipV="1">
            <a:off x="3215367" y="5226329"/>
            <a:ext cx="46037" cy="46037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1" name="Text Box 83"/>
          <p:cNvSpPr txBox="1">
            <a:spLocks noChangeArrowheads="1"/>
          </p:cNvSpPr>
          <p:nvPr/>
        </p:nvSpPr>
        <p:spPr bwMode="auto">
          <a:xfrm>
            <a:off x="2071688" y="4545571"/>
            <a:ext cx="2214562" cy="4111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Долматово - Няндома - Каргополь – Пудож,</a:t>
            </a:r>
            <a:r>
              <a:rPr lang="en-US" sz="1100">
                <a:latin typeface="Calibri" pitchFamily="34" charset="0"/>
              </a:rPr>
              <a:t> </a:t>
            </a:r>
            <a:r>
              <a:rPr lang="ru-RU" sz="1100">
                <a:latin typeface="Calibri" pitchFamily="34" charset="0"/>
              </a:rPr>
              <a:t>км 11- км 19,</a:t>
            </a:r>
            <a:r>
              <a:rPr lang="en-US" sz="1100">
                <a:latin typeface="Calibri" pitchFamily="34" charset="0"/>
              </a:rPr>
              <a:t> </a:t>
            </a:r>
            <a:r>
              <a:rPr lang="ru-RU" sz="1100">
                <a:latin typeface="Calibri" pitchFamily="34" charset="0"/>
              </a:rPr>
              <a:t>км 212-214.</a:t>
            </a:r>
          </a:p>
        </p:txBody>
      </p:sp>
      <p:cxnSp>
        <p:nvCxnSpPr>
          <p:cNvPr id="50" name="Прямая со стрелкой 49"/>
          <p:cNvCxnSpPr/>
          <p:nvPr/>
        </p:nvCxnSpPr>
        <p:spPr bwMode="auto">
          <a:xfrm flipH="1">
            <a:off x="3264581" y="4945110"/>
            <a:ext cx="189425" cy="28406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" name="Полилиния 50"/>
          <p:cNvSpPr/>
          <p:nvPr/>
        </p:nvSpPr>
        <p:spPr bwMode="auto">
          <a:xfrm rot="18389716" flipV="1">
            <a:off x="4488895" y="5140325"/>
            <a:ext cx="74612" cy="58738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57" name="Прямая со стрелкой 56"/>
          <p:cNvCxnSpPr>
            <a:endCxn id="51" idx="0"/>
          </p:cNvCxnSpPr>
          <p:nvPr/>
        </p:nvCxnSpPr>
        <p:spPr bwMode="auto">
          <a:xfrm>
            <a:off x="3464957" y="4956734"/>
            <a:ext cx="1015446" cy="22548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275" name="Text Box 83"/>
          <p:cNvSpPr txBox="1">
            <a:spLocks noChangeArrowheads="1"/>
          </p:cNvSpPr>
          <p:nvPr/>
        </p:nvSpPr>
        <p:spPr bwMode="auto">
          <a:xfrm>
            <a:off x="5141913" y="5957887"/>
            <a:ext cx="2535237" cy="4111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Усть-Вага – Ядриха, км 285</a:t>
            </a:r>
            <a:r>
              <a:rPr lang="en-US" sz="1100">
                <a:latin typeface="Calibri" pitchFamily="34" charset="0"/>
              </a:rPr>
              <a:t> </a:t>
            </a:r>
            <a:r>
              <a:rPr lang="ru-RU" sz="1100">
                <a:latin typeface="Calibri" pitchFamily="34" charset="0"/>
              </a:rPr>
              <a:t>–</a:t>
            </a:r>
            <a:r>
              <a:rPr lang="en-US" sz="1100">
                <a:latin typeface="Calibri" pitchFamily="34" charset="0"/>
              </a:rPr>
              <a:t> </a:t>
            </a:r>
            <a:r>
              <a:rPr lang="ru-RU" sz="1100">
                <a:latin typeface="Calibri" pitchFamily="34" charset="0"/>
              </a:rPr>
              <a:t>296</a:t>
            </a:r>
            <a:r>
              <a:rPr lang="en-US" sz="1100">
                <a:latin typeface="Calibri" pitchFamily="34" charset="0"/>
              </a:rPr>
              <a:t>,</a:t>
            </a:r>
            <a:endParaRPr lang="ru-RU" sz="1100">
              <a:latin typeface="Calibri" pitchFamily="34" charset="0"/>
            </a:endParaRPr>
          </a:p>
          <a:p>
            <a:pPr eaLnBrk="1" hangingPunct="1"/>
            <a:r>
              <a:rPr lang="ru-RU" sz="1100">
                <a:latin typeface="Calibri" pitchFamily="34" charset="0"/>
              </a:rPr>
              <a:t>Подъезд к г. Котлас, км 0-5</a:t>
            </a:r>
          </a:p>
        </p:txBody>
      </p:sp>
      <p:sp>
        <p:nvSpPr>
          <p:cNvPr id="72" name="Полилиния 71"/>
          <p:cNvSpPr/>
          <p:nvPr/>
        </p:nvSpPr>
        <p:spPr bwMode="auto">
          <a:xfrm>
            <a:off x="7138988" y="5038167"/>
            <a:ext cx="66675" cy="71437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8" name="Text Box 83"/>
          <p:cNvSpPr txBox="1">
            <a:spLocks noChangeArrowheads="1"/>
          </p:cNvSpPr>
          <p:nvPr/>
        </p:nvSpPr>
        <p:spPr bwMode="auto">
          <a:xfrm>
            <a:off x="7580957" y="4545571"/>
            <a:ext cx="1500187" cy="749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 err="1">
                <a:latin typeface="Calibri" pitchFamily="34" charset="0"/>
              </a:rPr>
              <a:t>Ильинско-Подомское</a:t>
            </a:r>
            <a:r>
              <a:rPr lang="ru-RU" sz="1100" dirty="0">
                <a:latin typeface="Calibri" pitchFamily="34" charset="0"/>
              </a:rPr>
              <a:t> - Быково - Павловск - Сорово - </a:t>
            </a:r>
            <a:r>
              <a:rPr lang="ru-RU" sz="1100" dirty="0" err="1">
                <a:latin typeface="Calibri" pitchFamily="34" charset="0"/>
              </a:rPr>
              <a:t>Фоминский</a:t>
            </a:r>
            <a:r>
              <a:rPr lang="ru-RU" sz="1100" dirty="0">
                <a:latin typeface="Calibri" pitchFamily="34" charset="0"/>
              </a:rPr>
              <a:t>, </a:t>
            </a:r>
          </a:p>
          <a:p>
            <a:pPr eaLnBrk="1" hangingPunct="1"/>
            <a:r>
              <a:rPr lang="ru-RU" sz="1100" dirty="0">
                <a:latin typeface="Calibri" pitchFamily="34" charset="0"/>
              </a:rPr>
              <a:t>км 32 – км 38.</a:t>
            </a:r>
          </a:p>
        </p:txBody>
      </p:sp>
      <p:cxnSp>
        <p:nvCxnSpPr>
          <p:cNvPr id="74" name="Прямая со стрелкой 73"/>
          <p:cNvCxnSpPr>
            <a:stCxn id="11278" idx="2"/>
            <a:endCxn id="72" idx="1"/>
          </p:cNvCxnSpPr>
          <p:nvPr/>
        </p:nvCxnSpPr>
        <p:spPr bwMode="auto">
          <a:xfrm flipH="1" flipV="1">
            <a:off x="7205663" y="5038167"/>
            <a:ext cx="1125388" cy="25670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280" name="Text Box 83"/>
          <p:cNvSpPr txBox="1">
            <a:spLocks noChangeArrowheads="1"/>
          </p:cNvSpPr>
          <p:nvPr/>
        </p:nvSpPr>
        <p:spPr bwMode="auto">
          <a:xfrm>
            <a:off x="7559675" y="5732463"/>
            <a:ext cx="1584325" cy="33972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 err="1">
                <a:latin typeface="Calibri" pitchFamily="34" charset="0"/>
              </a:rPr>
              <a:t>Дресвянка</a:t>
            </a:r>
            <a:r>
              <a:rPr lang="ru-RU" sz="1100" dirty="0">
                <a:latin typeface="Calibri" pitchFamily="34" charset="0"/>
              </a:rPr>
              <a:t> - </a:t>
            </a:r>
            <a:r>
              <a:rPr lang="ru-RU" sz="1100" dirty="0" err="1">
                <a:latin typeface="Calibri" pitchFamily="34" charset="0"/>
              </a:rPr>
              <a:t>Васюнино</a:t>
            </a:r>
            <a:r>
              <a:rPr lang="ru-RU" sz="1100" dirty="0">
                <a:latin typeface="Calibri" pitchFamily="34" charset="0"/>
              </a:rPr>
              <a:t>, </a:t>
            </a:r>
          </a:p>
          <a:p>
            <a:pPr eaLnBrk="1" hangingPunct="1"/>
            <a:r>
              <a:rPr lang="ru-RU" sz="1100" dirty="0">
                <a:latin typeface="Calibri" pitchFamily="34" charset="0"/>
              </a:rPr>
              <a:t>км </a:t>
            </a:r>
            <a:r>
              <a:rPr lang="en-US" sz="1100" dirty="0">
                <a:latin typeface="Calibri" pitchFamily="34" charset="0"/>
              </a:rPr>
              <a:t>0</a:t>
            </a:r>
            <a:r>
              <a:rPr lang="ru-RU" sz="1100" dirty="0">
                <a:latin typeface="Calibri" pitchFamily="34" charset="0"/>
              </a:rPr>
              <a:t> - км </a:t>
            </a:r>
            <a:r>
              <a:rPr lang="en-US" sz="1100" dirty="0">
                <a:latin typeface="Calibri" pitchFamily="34" charset="0"/>
              </a:rPr>
              <a:t>2</a:t>
            </a:r>
            <a:r>
              <a:rPr lang="ru-RU" sz="1100" dirty="0">
                <a:latin typeface="Calibri" pitchFamily="34" charset="0"/>
              </a:rPr>
              <a:t>.</a:t>
            </a:r>
          </a:p>
        </p:txBody>
      </p:sp>
      <p:cxnSp>
        <p:nvCxnSpPr>
          <p:cNvPr id="76" name="Прямая со стрелкой 75"/>
          <p:cNvCxnSpPr/>
          <p:nvPr/>
        </p:nvCxnSpPr>
        <p:spPr bwMode="auto">
          <a:xfrm flipH="1" flipV="1">
            <a:off x="7172325" y="5114366"/>
            <a:ext cx="639764" cy="62365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 bwMode="auto">
          <a:xfrm>
            <a:off x="5214938" y="2786063"/>
            <a:ext cx="184942" cy="15652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283" name="Text Box 83"/>
          <p:cNvSpPr txBox="1">
            <a:spLocks noChangeArrowheads="1"/>
          </p:cNvSpPr>
          <p:nvPr/>
        </p:nvSpPr>
        <p:spPr bwMode="auto">
          <a:xfrm>
            <a:off x="4286250" y="2357438"/>
            <a:ext cx="1944688" cy="4111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Усть-Вага – Ядриха,</a:t>
            </a:r>
          </a:p>
          <a:p>
            <a:pPr eaLnBrk="1" hangingPunct="1"/>
            <a:r>
              <a:rPr lang="ru-RU" sz="1100">
                <a:latin typeface="Calibri" pitchFamily="34" charset="0"/>
              </a:rPr>
              <a:t>Км 19 – км 37, км106 – 110.</a:t>
            </a:r>
          </a:p>
        </p:txBody>
      </p:sp>
      <p:sp>
        <p:nvSpPr>
          <p:cNvPr id="93" name="Полилиния 92"/>
          <p:cNvSpPr/>
          <p:nvPr/>
        </p:nvSpPr>
        <p:spPr bwMode="auto">
          <a:xfrm rot="20521037" flipV="1">
            <a:off x="5362574" y="4361421"/>
            <a:ext cx="74613" cy="58738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6" name="Прямая со стрелкой 95"/>
          <p:cNvCxnSpPr/>
          <p:nvPr/>
        </p:nvCxnSpPr>
        <p:spPr bwMode="auto">
          <a:xfrm rot="5400000">
            <a:off x="4248944" y="3396457"/>
            <a:ext cx="1290637" cy="698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8" name="Полилиния 97"/>
          <p:cNvSpPr/>
          <p:nvPr/>
        </p:nvSpPr>
        <p:spPr bwMode="auto">
          <a:xfrm rot="404394" flipV="1">
            <a:off x="4790978" y="4088735"/>
            <a:ext cx="154692" cy="45719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87" name="Text Box 83"/>
          <p:cNvSpPr txBox="1">
            <a:spLocks noChangeArrowheads="1"/>
          </p:cNvSpPr>
          <p:nvPr/>
        </p:nvSpPr>
        <p:spPr bwMode="auto">
          <a:xfrm>
            <a:off x="1936750" y="5974556"/>
            <a:ext cx="2000250" cy="3381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Вельск – Шангалы, км 18-25, км 59-67, км 75-78, км 79-83</a:t>
            </a:r>
          </a:p>
        </p:txBody>
      </p:sp>
      <p:cxnSp>
        <p:nvCxnSpPr>
          <p:cNvPr id="105" name="Прямая со стрелкой 104"/>
          <p:cNvCxnSpPr/>
          <p:nvPr/>
        </p:nvCxnSpPr>
        <p:spPr bwMode="auto">
          <a:xfrm flipV="1">
            <a:off x="3924375" y="5515366"/>
            <a:ext cx="1023444" cy="70684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6" name="Полилиния 105"/>
          <p:cNvSpPr/>
          <p:nvPr/>
        </p:nvSpPr>
        <p:spPr bwMode="auto">
          <a:xfrm rot="19582043" flipV="1">
            <a:off x="4975279" y="5456036"/>
            <a:ext cx="61913" cy="46037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90" name="Text Box 83"/>
          <p:cNvSpPr txBox="1">
            <a:spLocks noChangeArrowheads="1"/>
          </p:cNvSpPr>
          <p:nvPr/>
        </p:nvSpPr>
        <p:spPr bwMode="auto">
          <a:xfrm>
            <a:off x="3995738" y="1484313"/>
            <a:ext cx="2808287" cy="4111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Подъезд к нефтебазе от автодороги Архангельск - аэропорт Архангельск, км 4 – 5</a:t>
            </a:r>
          </a:p>
        </p:txBody>
      </p:sp>
      <p:cxnSp>
        <p:nvCxnSpPr>
          <p:cNvPr id="124" name="Прямая со стрелкой 123"/>
          <p:cNvCxnSpPr/>
          <p:nvPr/>
        </p:nvCxnSpPr>
        <p:spPr bwMode="auto">
          <a:xfrm flipH="1">
            <a:off x="3687249" y="1689894"/>
            <a:ext cx="288133" cy="66754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292" name="Text Box 11"/>
          <p:cNvSpPr txBox="1">
            <a:spLocks noChangeArrowheads="1"/>
          </p:cNvSpPr>
          <p:nvPr/>
        </p:nvSpPr>
        <p:spPr bwMode="auto">
          <a:xfrm>
            <a:off x="346869" y="644525"/>
            <a:ext cx="828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объекты ремонта дорог 201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 bwMode="auto">
          <a:xfrm rot="20521037" flipV="1">
            <a:off x="3644110" y="2361394"/>
            <a:ext cx="34925" cy="58738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6350794" y="5075855"/>
            <a:ext cx="58737" cy="107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 bwMode="auto">
          <a:xfrm flipH="1" flipV="1">
            <a:off x="6409531" y="5217152"/>
            <a:ext cx="242888" cy="73835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296" name="Picture 53" descr="\\DIRINVA\dostup\Фотографии - 2016 год\Д_Н_К_П_11+430-19+230\2016.08.25\IMG_88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63019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Picture 54" descr="\\DIRINVA\dostup\Фотографии - 2016 год\У_В_Я_19-37\2016.09.28\км32,8 обр ход.packe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95167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Полилиния 93"/>
          <p:cNvSpPr/>
          <p:nvPr/>
        </p:nvSpPr>
        <p:spPr bwMode="auto">
          <a:xfrm rot="19582043" flipV="1">
            <a:off x="4577238" y="5562541"/>
            <a:ext cx="61913" cy="46037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5" name="Прямая со стрелкой 94"/>
          <p:cNvCxnSpPr/>
          <p:nvPr/>
        </p:nvCxnSpPr>
        <p:spPr bwMode="auto">
          <a:xfrm flipV="1">
            <a:off x="3937000" y="5621871"/>
            <a:ext cx="632670" cy="40507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3" name="Полилиния 62"/>
          <p:cNvSpPr/>
          <p:nvPr/>
        </p:nvSpPr>
        <p:spPr bwMode="auto">
          <a:xfrm>
            <a:off x="7038975" y="5042929"/>
            <a:ext cx="66675" cy="71437"/>
          </a:xfrm>
          <a:custGeom>
            <a:avLst/>
            <a:gdLst>
              <a:gd name="connsiteX0" fmla="*/ 0 w 66675"/>
              <a:gd name="connsiteY0" fmla="*/ 21432 h 21432"/>
              <a:gd name="connsiteX1" fmla="*/ 66675 w 66675"/>
              <a:gd name="connsiteY1" fmla="*/ 0 h 21432"/>
              <a:gd name="connsiteX2" fmla="*/ 66675 w 66675"/>
              <a:gd name="connsiteY2" fmla="*/ 0 h 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21432">
                <a:moveTo>
                  <a:pt x="0" y="21432"/>
                </a:moveTo>
                <a:lnTo>
                  <a:pt x="66675" y="0"/>
                </a:lnTo>
                <a:lnTo>
                  <a:pt x="666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301" name="Text Box 83"/>
          <p:cNvSpPr txBox="1">
            <a:spLocks noChangeArrowheads="1"/>
          </p:cNvSpPr>
          <p:nvPr/>
        </p:nvSpPr>
        <p:spPr bwMode="auto">
          <a:xfrm>
            <a:off x="5572125" y="3429000"/>
            <a:ext cx="1500188" cy="749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Ильинско-Подомское – Самино – перевоз - развилка, км 0 – км 8, км 22 – км 26</a:t>
            </a:r>
          </a:p>
        </p:txBody>
      </p:sp>
      <p:cxnSp>
        <p:nvCxnSpPr>
          <p:cNvPr id="69" name="Прямая со стрелкой 68"/>
          <p:cNvCxnSpPr/>
          <p:nvPr/>
        </p:nvCxnSpPr>
        <p:spPr bwMode="auto">
          <a:xfrm>
            <a:off x="6516216" y="4188163"/>
            <a:ext cx="537047" cy="85532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303" name="Picture 2" descr="\\DIRINVA\dostup\Фотографии - 2016 год\ИПВСП-развилка_0-8_22-26\км 0-км8\2016.10.07\DSCN13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37" y="2077783"/>
            <a:ext cx="1440732" cy="108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4" name="Picture 3" descr="\\DIRINVA\dostup\Фотографии - 2016 год\ИПБПСФ_32+840-38+280\2016.09.23\DSCN11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76" y="3310886"/>
            <a:ext cx="1440013" cy="10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5" name="Picture 4" descr="\\DIRINVA\dostup\Фотографии - 2016 год\АКВ 180-192\2016.09.16\КМ 190+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93800"/>
            <a:ext cx="155257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6" name="Picture 5" descr="\\DIRINVA\dostup\Фотографии - 2016 год\Подъезд к Нефтебазе-Талаги\Для акта комиссии\DSCN14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861592"/>
            <a:ext cx="1437482" cy="107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7" name="Picture 6" descr="\\DIRINVA\dostup\Фотографии - 2016 год\У_В_Я_285....296\участок 2\км 294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9694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47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56" descr="C:\Documents and Settings\eugenegp\Рабочий стол\Кудинов\Карта зелёные дорог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61" y="1069739"/>
            <a:ext cx="6275878" cy="536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4923632" y="4183085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" name="Прямая со стрелкой 4"/>
          <p:cNvCxnSpPr>
            <a:stCxn id="12293" idx="1"/>
            <a:endCxn id="4" idx="7"/>
          </p:cNvCxnSpPr>
          <p:nvPr/>
        </p:nvCxnSpPr>
        <p:spPr>
          <a:xfrm flipH="1">
            <a:off x="4962927" y="3429000"/>
            <a:ext cx="1375961" cy="76059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TextBox 15"/>
          <p:cNvSpPr txBox="1">
            <a:spLocks noChangeArrowheads="1"/>
          </p:cNvSpPr>
          <p:nvPr/>
        </p:nvSpPr>
        <p:spPr bwMode="auto">
          <a:xfrm>
            <a:off x="6338888" y="3223419"/>
            <a:ext cx="1085850" cy="4111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Теда, 80,46 п.м.</a:t>
            </a:r>
          </a:p>
        </p:txBody>
      </p:sp>
      <p:sp>
        <p:nvSpPr>
          <p:cNvPr id="7" name="Овал 6"/>
          <p:cNvSpPr/>
          <p:nvPr/>
        </p:nvSpPr>
        <p:spPr>
          <a:xfrm>
            <a:off x="4499992" y="3922553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4546030" y="3716338"/>
            <a:ext cx="400621" cy="20621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2990034" y="3831590"/>
            <a:ext cx="45719" cy="4571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/>
          <p:cNvCxnSpPr>
            <a:stCxn id="12298" idx="3"/>
            <a:endCxn id="9" idx="2"/>
          </p:cNvCxnSpPr>
          <p:nvPr/>
        </p:nvCxnSpPr>
        <p:spPr>
          <a:xfrm flipH="1">
            <a:off x="2990034" y="3312319"/>
            <a:ext cx="187985" cy="5421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35"/>
          <p:cNvSpPr txBox="1">
            <a:spLocks noChangeArrowheads="1"/>
          </p:cNvSpPr>
          <p:nvPr/>
        </p:nvSpPr>
        <p:spPr bwMode="auto">
          <a:xfrm>
            <a:off x="1892144" y="3143250"/>
            <a:ext cx="1285875" cy="3381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В. Телза, 31,15 п.м.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5990431" y="3238698"/>
            <a:ext cx="44450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3" name="Прямая со стрелкой 12"/>
          <p:cNvCxnSpPr>
            <a:stCxn id="12301" idx="1"/>
            <a:endCxn id="12" idx="4"/>
          </p:cNvCxnSpPr>
          <p:nvPr/>
        </p:nvCxnSpPr>
        <p:spPr>
          <a:xfrm>
            <a:off x="5549106" y="2996292"/>
            <a:ext cx="463550" cy="2868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Box 48"/>
          <p:cNvSpPr txBox="1">
            <a:spLocks noChangeArrowheads="1"/>
          </p:cNvSpPr>
          <p:nvPr/>
        </p:nvSpPr>
        <p:spPr bwMode="auto">
          <a:xfrm>
            <a:off x="5549106" y="2875642"/>
            <a:ext cx="1500187" cy="241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мост ч/р Виска, 8,2 </a:t>
            </a:r>
            <a:r>
              <a:rPr lang="ru-RU" sz="1100" dirty="0" err="1">
                <a:latin typeface="Calibri" pitchFamily="34" charset="0"/>
              </a:rPr>
              <a:t>п.м</a:t>
            </a:r>
            <a:r>
              <a:rPr lang="ru-RU" sz="1100" dirty="0">
                <a:latin typeface="Calibri" pitchFamily="34" charset="0"/>
              </a:rPr>
              <a:t>.</a:t>
            </a:r>
          </a:p>
        </p:txBody>
      </p:sp>
      <p:sp>
        <p:nvSpPr>
          <p:cNvPr id="15" name="Овал 14"/>
          <p:cNvSpPr/>
          <p:nvPr/>
        </p:nvSpPr>
        <p:spPr>
          <a:xfrm>
            <a:off x="4676945" y="4896643"/>
            <a:ext cx="46037" cy="4603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178019" y="4942682"/>
            <a:ext cx="1504425" cy="70088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4" name="TextBox 66"/>
          <p:cNvSpPr txBox="1">
            <a:spLocks noChangeArrowheads="1"/>
          </p:cNvSpPr>
          <p:nvPr/>
        </p:nvSpPr>
        <p:spPr bwMode="auto">
          <a:xfrm>
            <a:off x="2105096" y="5643563"/>
            <a:ext cx="1081087" cy="3381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ручей, 12,96 п.м.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203848" y="2623344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893219" y="2446338"/>
            <a:ext cx="310629" cy="17700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7" name="TextBox 19"/>
          <p:cNvSpPr txBox="1">
            <a:spLocks noChangeArrowheads="1"/>
          </p:cNvSpPr>
          <p:nvPr/>
        </p:nvSpPr>
        <p:spPr bwMode="auto">
          <a:xfrm>
            <a:off x="1726407" y="2185987"/>
            <a:ext cx="1166812" cy="3381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мост ч/р </a:t>
            </a:r>
            <a:r>
              <a:rPr lang="ru-RU" sz="1100" dirty="0" err="1">
                <a:latin typeface="Calibri" pitchFamily="34" charset="0"/>
              </a:rPr>
              <a:t>Корода</a:t>
            </a:r>
            <a:r>
              <a:rPr lang="ru-RU" sz="1100" dirty="0">
                <a:latin typeface="Calibri" pitchFamily="34" charset="0"/>
              </a:rPr>
              <a:t>, 18,9 </a:t>
            </a:r>
            <a:r>
              <a:rPr lang="ru-RU" sz="1100" dirty="0" err="1">
                <a:latin typeface="Calibri" pitchFamily="34" charset="0"/>
              </a:rPr>
              <a:t>п.м</a:t>
            </a:r>
            <a:r>
              <a:rPr lang="ru-RU" sz="1100" dirty="0">
                <a:latin typeface="Calibri" pitchFamily="34" charset="0"/>
              </a:rPr>
              <a:t>.</a:t>
            </a:r>
          </a:p>
        </p:txBody>
      </p:sp>
      <p:sp>
        <p:nvSpPr>
          <p:cNvPr id="12308" name="Text Box 83"/>
          <p:cNvSpPr txBox="1">
            <a:spLocks noChangeArrowheads="1"/>
          </p:cNvSpPr>
          <p:nvPr/>
        </p:nvSpPr>
        <p:spPr bwMode="auto">
          <a:xfrm>
            <a:off x="1785938" y="4000500"/>
            <a:ext cx="1247775" cy="3381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Шужега, 48,1 п.м.</a:t>
            </a:r>
          </a:p>
        </p:txBody>
      </p:sp>
      <p:sp>
        <p:nvSpPr>
          <p:cNvPr id="12309" name="Text Box 83"/>
          <p:cNvSpPr txBox="1">
            <a:spLocks noChangeArrowheads="1"/>
          </p:cNvSpPr>
          <p:nvPr/>
        </p:nvSpPr>
        <p:spPr bwMode="auto">
          <a:xfrm>
            <a:off x="5072063" y="4643438"/>
            <a:ext cx="682625" cy="5080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Пучуга </a:t>
            </a:r>
          </a:p>
          <a:p>
            <a:pPr eaLnBrk="1" hangingPunct="1"/>
            <a:r>
              <a:rPr lang="ru-RU" sz="1100">
                <a:latin typeface="Calibri" pitchFamily="34" charset="0"/>
              </a:rPr>
              <a:t>77,5 п.м.</a:t>
            </a:r>
          </a:p>
        </p:txBody>
      </p:sp>
      <p:sp>
        <p:nvSpPr>
          <p:cNvPr id="23" name="Овал 22"/>
          <p:cNvSpPr/>
          <p:nvPr/>
        </p:nvSpPr>
        <p:spPr>
          <a:xfrm>
            <a:off x="4665776" y="4132263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090772" y="4420394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 стрелкой 24"/>
          <p:cNvCxnSpPr>
            <a:stCxn id="12308" idx="3"/>
            <a:endCxn id="23" idx="2"/>
          </p:cNvCxnSpPr>
          <p:nvPr/>
        </p:nvCxnSpPr>
        <p:spPr>
          <a:xfrm flipV="1">
            <a:off x="3033713" y="4154488"/>
            <a:ext cx="1632063" cy="1508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5129896" y="4464844"/>
            <a:ext cx="110440" cy="17859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6263481" y="5222875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6299199" y="5245100"/>
            <a:ext cx="581819" cy="72095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6" name="TextBox 22"/>
          <p:cNvSpPr txBox="1">
            <a:spLocks noChangeArrowheads="1"/>
          </p:cNvSpPr>
          <p:nvPr/>
        </p:nvSpPr>
        <p:spPr bwMode="auto">
          <a:xfrm>
            <a:off x="4921250" y="3571875"/>
            <a:ext cx="1365250" cy="33813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мост ч/р </a:t>
            </a:r>
            <a:r>
              <a:rPr lang="ru-RU" sz="1100" dirty="0" err="1">
                <a:latin typeface="Calibri" pitchFamily="34" charset="0"/>
              </a:rPr>
              <a:t>Вареньга</a:t>
            </a:r>
            <a:r>
              <a:rPr lang="ru-RU" sz="1100" dirty="0">
                <a:latin typeface="Calibri" pitchFamily="34" charset="0"/>
              </a:rPr>
              <a:t>, 50,2 </a:t>
            </a:r>
            <a:r>
              <a:rPr lang="ru-RU" sz="1100" dirty="0" err="1">
                <a:latin typeface="Calibri" pitchFamily="34" charset="0"/>
              </a:rPr>
              <a:t>п.м</a:t>
            </a:r>
            <a:r>
              <a:rPr lang="ru-RU" sz="1100" dirty="0">
                <a:latin typeface="Calibri" pitchFamily="34" charset="0"/>
              </a:rPr>
              <a:t>.</a:t>
            </a:r>
          </a:p>
        </p:txBody>
      </p:sp>
      <p:sp>
        <p:nvSpPr>
          <p:cNvPr id="12317" name="TextBox 29"/>
          <p:cNvSpPr txBox="1">
            <a:spLocks noChangeArrowheads="1"/>
          </p:cNvSpPr>
          <p:nvPr/>
        </p:nvSpPr>
        <p:spPr bwMode="auto">
          <a:xfrm>
            <a:off x="6286500" y="5643563"/>
            <a:ext cx="1163638" cy="33813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Лябла, 25,06 п.м.</a:t>
            </a:r>
          </a:p>
        </p:txBody>
      </p:sp>
      <p:sp>
        <p:nvSpPr>
          <p:cNvPr id="95" name="Овал 94"/>
          <p:cNvSpPr/>
          <p:nvPr/>
        </p:nvSpPr>
        <p:spPr>
          <a:xfrm>
            <a:off x="4565651" y="1942306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6" name="Прямая со стрелкой 95"/>
          <p:cNvCxnSpPr>
            <a:stCxn id="12320" idx="3"/>
          </p:cNvCxnSpPr>
          <p:nvPr/>
        </p:nvCxnSpPr>
        <p:spPr>
          <a:xfrm>
            <a:off x="4298950" y="1705769"/>
            <a:ext cx="266701" cy="2809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0" name="TextBox 22"/>
          <p:cNvSpPr txBox="1">
            <a:spLocks noChangeArrowheads="1"/>
          </p:cNvSpPr>
          <p:nvPr/>
        </p:nvSpPr>
        <p:spPr bwMode="auto">
          <a:xfrm>
            <a:off x="3367087" y="1620837"/>
            <a:ext cx="931863" cy="1698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труба ч/р лог</a:t>
            </a:r>
          </a:p>
        </p:txBody>
      </p:sp>
      <p:sp>
        <p:nvSpPr>
          <p:cNvPr id="98" name="Овал 97"/>
          <p:cNvSpPr/>
          <p:nvPr/>
        </p:nvSpPr>
        <p:spPr>
          <a:xfrm>
            <a:off x="5240336" y="2950255"/>
            <a:ext cx="46038" cy="4603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9" name="Прямая со стрелкой 98"/>
          <p:cNvCxnSpPr>
            <a:stCxn id="12323" idx="1"/>
            <a:endCxn id="98" idx="7"/>
          </p:cNvCxnSpPr>
          <p:nvPr/>
        </p:nvCxnSpPr>
        <p:spPr>
          <a:xfrm flipH="1">
            <a:off x="5279632" y="2686050"/>
            <a:ext cx="587768" cy="27094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3" name="TextBox 41"/>
          <p:cNvSpPr txBox="1">
            <a:spLocks noChangeArrowheads="1"/>
          </p:cNvSpPr>
          <p:nvPr/>
        </p:nvSpPr>
        <p:spPr bwMode="auto">
          <a:xfrm>
            <a:off x="5867400" y="2565400"/>
            <a:ext cx="1143000" cy="241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труба ч/р Нюриха  </a:t>
            </a:r>
          </a:p>
        </p:txBody>
      </p:sp>
      <p:sp>
        <p:nvSpPr>
          <p:cNvPr id="101" name="Овал 100"/>
          <p:cNvSpPr/>
          <p:nvPr/>
        </p:nvSpPr>
        <p:spPr>
          <a:xfrm>
            <a:off x="5039407" y="2605088"/>
            <a:ext cx="44450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2" name="Прямая со стрелкой 101"/>
          <p:cNvCxnSpPr/>
          <p:nvPr/>
        </p:nvCxnSpPr>
        <p:spPr>
          <a:xfrm flipH="1">
            <a:off x="5061633" y="1505211"/>
            <a:ext cx="121214" cy="109590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6" name="TextBox 48"/>
          <p:cNvSpPr txBox="1">
            <a:spLocks noChangeArrowheads="1"/>
          </p:cNvSpPr>
          <p:nvPr/>
        </p:nvSpPr>
        <p:spPr bwMode="auto">
          <a:xfrm>
            <a:off x="4832350" y="1243274"/>
            <a:ext cx="1643063" cy="26193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Труба ч/р </a:t>
            </a:r>
            <a:r>
              <a:rPr lang="ru-RU" sz="1100" dirty="0" err="1">
                <a:latin typeface="Calibri" pitchFamily="34" charset="0"/>
              </a:rPr>
              <a:t>Шеймогорский</a:t>
            </a:r>
            <a:endParaRPr lang="ru-RU" sz="1100" dirty="0">
              <a:latin typeface="Calibri" pitchFamily="34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5083857" y="3000374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3" name="Прямая со стрелкой 112"/>
          <p:cNvCxnSpPr>
            <a:stCxn id="12329" idx="1"/>
          </p:cNvCxnSpPr>
          <p:nvPr/>
        </p:nvCxnSpPr>
        <p:spPr>
          <a:xfrm flipH="1">
            <a:off x="5129605" y="2325688"/>
            <a:ext cx="450458" cy="65844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9" name="TextBox 113"/>
          <p:cNvSpPr txBox="1">
            <a:spLocks noChangeArrowheads="1"/>
          </p:cNvSpPr>
          <p:nvPr/>
        </p:nvSpPr>
        <p:spPr bwMode="auto">
          <a:xfrm>
            <a:off x="5580063" y="2205038"/>
            <a:ext cx="1571625" cy="241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мосты ч/р Хярга, Тоиньга</a:t>
            </a:r>
          </a:p>
        </p:txBody>
      </p:sp>
      <p:sp>
        <p:nvSpPr>
          <p:cNvPr id="121" name="Овал 120"/>
          <p:cNvSpPr/>
          <p:nvPr/>
        </p:nvSpPr>
        <p:spPr>
          <a:xfrm>
            <a:off x="6365875" y="5113112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22" name="Прямая со стрелкой 121"/>
          <p:cNvCxnSpPr>
            <a:endCxn id="121" idx="7"/>
          </p:cNvCxnSpPr>
          <p:nvPr/>
        </p:nvCxnSpPr>
        <p:spPr>
          <a:xfrm>
            <a:off x="6012656" y="4554141"/>
            <a:ext cx="392514" cy="56548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2" name="TextBox 29"/>
          <p:cNvSpPr txBox="1">
            <a:spLocks noChangeArrowheads="1"/>
          </p:cNvSpPr>
          <p:nvPr/>
        </p:nvSpPr>
        <p:spPr bwMode="auto">
          <a:xfrm>
            <a:off x="5929313" y="4357688"/>
            <a:ext cx="1193800" cy="16986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Труба через ручей</a:t>
            </a:r>
          </a:p>
        </p:txBody>
      </p:sp>
      <p:sp>
        <p:nvSpPr>
          <p:cNvPr id="124" name="Овал 123"/>
          <p:cNvSpPr/>
          <p:nvPr/>
        </p:nvSpPr>
        <p:spPr>
          <a:xfrm>
            <a:off x="6184900" y="5267325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25" name="Прямая со стрелкой 124"/>
          <p:cNvCxnSpPr/>
          <p:nvPr/>
        </p:nvCxnSpPr>
        <p:spPr>
          <a:xfrm flipV="1">
            <a:off x="5508626" y="5311776"/>
            <a:ext cx="676274" cy="55316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5" name="TextBox 29"/>
          <p:cNvSpPr txBox="1">
            <a:spLocks noChangeArrowheads="1"/>
          </p:cNvSpPr>
          <p:nvPr/>
        </p:nvSpPr>
        <p:spPr bwMode="auto">
          <a:xfrm>
            <a:off x="4506573" y="5870576"/>
            <a:ext cx="1306512" cy="241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труба через Суходол</a:t>
            </a:r>
          </a:p>
        </p:txBody>
      </p:sp>
      <p:sp>
        <p:nvSpPr>
          <p:cNvPr id="151" name="Овал 150"/>
          <p:cNvSpPr/>
          <p:nvPr/>
        </p:nvSpPr>
        <p:spPr>
          <a:xfrm>
            <a:off x="4321969" y="4977606"/>
            <a:ext cx="46038" cy="4603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52" name="Прямая со стрелкой 151"/>
          <p:cNvCxnSpPr>
            <a:stCxn id="12338" idx="3"/>
            <a:endCxn id="151" idx="2"/>
          </p:cNvCxnSpPr>
          <p:nvPr/>
        </p:nvCxnSpPr>
        <p:spPr>
          <a:xfrm>
            <a:off x="3657600" y="4942682"/>
            <a:ext cx="664369" cy="5794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8" name="TextBox 66"/>
          <p:cNvSpPr txBox="1">
            <a:spLocks noChangeArrowheads="1"/>
          </p:cNvSpPr>
          <p:nvPr/>
        </p:nvSpPr>
        <p:spPr bwMode="auto">
          <a:xfrm>
            <a:off x="2357438" y="4857750"/>
            <a:ext cx="1300162" cy="1698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труба ч/р Манеба</a:t>
            </a:r>
          </a:p>
        </p:txBody>
      </p:sp>
      <p:sp>
        <p:nvSpPr>
          <p:cNvPr id="12339" name="Text Box 83"/>
          <p:cNvSpPr txBox="1">
            <a:spLocks noChangeArrowheads="1"/>
          </p:cNvSpPr>
          <p:nvPr/>
        </p:nvSpPr>
        <p:spPr bwMode="auto">
          <a:xfrm>
            <a:off x="3571875" y="4581525"/>
            <a:ext cx="1090613" cy="1698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труба ч/р Ручей</a:t>
            </a:r>
          </a:p>
        </p:txBody>
      </p:sp>
      <p:sp>
        <p:nvSpPr>
          <p:cNvPr id="155" name="Овал 154"/>
          <p:cNvSpPr/>
          <p:nvPr/>
        </p:nvSpPr>
        <p:spPr>
          <a:xfrm>
            <a:off x="4266407" y="4920457"/>
            <a:ext cx="46038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56" name="Прямая со стрелкой 155"/>
          <p:cNvCxnSpPr>
            <a:stCxn id="12339" idx="2"/>
            <a:endCxn id="155" idx="2"/>
          </p:cNvCxnSpPr>
          <p:nvPr/>
        </p:nvCxnSpPr>
        <p:spPr>
          <a:xfrm>
            <a:off x="4117182" y="4751388"/>
            <a:ext cx="149225" cy="19129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2" name="Text Box 11"/>
          <p:cNvSpPr txBox="1">
            <a:spLocks noChangeArrowheads="1"/>
          </p:cNvSpPr>
          <p:nvPr/>
        </p:nvSpPr>
        <p:spPr bwMode="auto">
          <a:xfrm>
            <a:off x="0" y="6921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Объекты ремонта искусственных сооружений в 201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43" name="Picture 57" descr="C:\temp\batDC35.tmp\Вис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2520306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4" name="Picture 58" descr="C:\temp\bat775C.tmp\Кород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3000"/>
            <a:ext cx="1417145" cy="7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5" name="Picture 59" descr="C:\temp\batE07C.tmp\В. Телз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1" y="2014538"/>
            <a:ext cx="139650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6" name="Picture 61" descr="C:\temp\bat5D0C.tmp\Тёда 16.ноябрь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81" y="3861990"/>
            <a:ext cx="14763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7" name="Picture 62" descr="C:\temp\bat2368.tmp\Лябл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157562"/>
            <a:ext cx="15001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8" name="Picture 63" descr="C:\temp\bat2EAF.tmp\Ручей Плёсо 14+940 (1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1" y="5348137"/>
            <a:ext cx="1356618" cy="10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9" name="Picture 64" descr="C:\temp\bat9D69.tmp\Вареньг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1143000"/>
            <a:ext cx="15001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50" name="Picture 4" descr="\\DIRINVA\dostup\Фотографии - 2016 год\Манеба\к акту комиссии\DSC0399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0" y="4243250"/>
            <a:ext cx="1355030" cy="10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51" name="Picture 60" descr="C:\temp\bat4DA0.tmp\Шужега  Ремонт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1" y="3138488"/>
            <a:ext cx="13732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52" name="TextBox 41"/>
          <p:cNvSpPr txBox="1">
            <a:spLocks noChangeArrowheads="1"/>
          </p:cNvSpPr>
          <p:nvPr/>
        </p:nvSpPr>
        <p:spPr bwMode="auto">
          <a:xfrm>
            <a:off x="4270375" y="3260923"/>
            <a:ext cx="1143000" cy="241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>
                <a:latin typeface="Calibri" pitchFamily="34" charset="0"/>
              </a:rPr>
              <a:t>мост ч/р </a:t>
            </a:r>
            <a:r>
              <a:rPr lang="ru-RU" sz="1100" dirty="0" err="1">
                <a:latin typeface="Calibri" pitchFamily="34" charset="0"/>
              </a:rPr>
              <a:t>Охтома</a:t>
            </a:r>
            <a:r>
              <a:rPr lang="ru-RU" sz="1100" dirty="0">
                <a:latin typeface="Calibri" pitchFamily="34" charset="0"/>
              </a:rPr>
              <a:t>  </a:t>
            </a:r>
          </a:p>
        </p:txBody>
      </p:sp>
      <p:sp>
        <p:nvSpPr>
          <p:cNvPr id="12353" name="TextBox 41"/>
          <p:cNvSpPr txBox="1">
            <a:spLocks noChangeArrowheads="1"/>
          </p:cNvSpPr>
          <p:nvPr/>
        </p:nvSpPr>
        <p:spPr bwMode="auto">
          <a:xfrm>
            <a:off x="5508625" y="1773238"/>
            <a:ext cx="1008063" cy="241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100">
                <a:latin typeface="Calibri" pitchFamily="34" charset="0"/>
              </a:rPr>
              <a:t>мост ч/р Ежуга  </a:t>
            </a:r>
          </a:p>
        </p:txBody>
      </p:sp>
      <p:sp>
        <p:nvSpPr>
          <p:cNvPr id="69" name="Овал 68"/>
          <p:cNvSpPr/>
          <p:nvPr/>
        </p:nvSpPr>
        <p:spPr>
          <a:xfrm>
            <a:off x="5136810" y="2578894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0" name="Прямая со стрелкой 69"/>
          <p:cNvCxnSpPr>
            <a:endCxn id="69" idx="0"/>
          </p:cNvCxnSpPr>
          <p:nvPr/>
        </p:nvCxnSpPr>
        <p:spPr>
          <a:xfrm flipH="1">
            <a:off x="5159829" y="2014538"/>
            <a:ext cx="348797" cy="5643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4659426" y="3017838"/>
            <a:ext cx="46037" cy="444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4" name="Прямая со стрелкой 73"/>
          <p:cNvCxnSpPr>
            <a:stCxn id="12352" idx="0"/>
          </p:cNvCxnSpPr>
          <p:nvPr/>
        </p:nvCxnSpPr>
        <p:spPr>
          <a:xfrm flipH="1" flipV="1">
            <a:off x="4705463" y="3062288"/>
            <a:ext cx="136412" cy="19863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76" name="Прямоугольник 75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" name="Picture 2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7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7" y="698500"/>
            <a:ext cx="876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Изменение технического состояния мостов за последние 5 лет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899592" y="1124744"/>
          <a:ext cx="770485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05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3498" y="692150"/>
            <a:ext cx="8391276" cy="63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работ по содержанию региональных автомобильных дорог Архангельской области в 2016 году с целью обеспечения безопасности дорожного движения выполнено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Ямочный ремонт асфальтобетонного покрытия – 230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м2;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Разрубка полосы отвода – 171,7 га;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Установка дорожных знаков – 3 369 шт.;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Установка и замена барьерных дорожных ограждений – 9 398 п.м.;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Обеспыливание участков дорог  - 58,3 км;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Горизонтальная дорожная разметка  общей протяженностью – 2 062 км;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Организована работа 9 бесплатных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переправ.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5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28625" y="692150"/>
            <a:ext cx="8286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новых технологий</a:t>
            </a:r>
            <a:endParaRPr lang="en-US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\\Dirinva\dostup\Фотографии - 2016 год\Устья на км78+350\2016\После окончания работ\DSCN3039 (Большой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4" y="1202741"/>
            <a:ext cx="3433091" cy="222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\\Dirinva\dostup\Фотографии - 2016 год\ИПБПСФ_32+840-38+280\2016.09.23\DSCN12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56" y="1169204"/>
            <a:ext cx="3207010" cy="222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D:\dostup\К заседанию правительства 13.12.16\геосинтетика фото\ДНКП 183-19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65" y="3749035"/>
            <a:ext cx="3207010" cy="229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8" descr="DSCN00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99" b="12871"/>
          <a:stretch>
            <a:fillRect/>
          </a:stretch>
        </p:blipFill>
        <p:spPr bwMode="auto">
          <a:xfrm>
            <a:off x="618004" y="3808986"/>
            <a:ext cx="3468994" cy="223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79512" y="3427242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Геокомпозитные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перильные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ограждения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462457" y="6011863"/>
            <a:ext cx="3298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Геосинтетические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материалы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299988" y="6030119"/>
            <a:ext cx="2105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Каменная крошка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866475" y="3390715"/>
            <a:ext cx="2490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Тросовые ограждения</a:t>
            </a:r>
          </a:p>
        </p:txBody>
      </p:sp>
    </p:spTree>
    <p:extLst>
      <p:ext uri="{BB962C8B-B14F-4D97-AF65-F5344CB8AC3E}">
        <p14:creationId xmlns:p14="http://schemas.microsoft.com/office/powerpoint/2010/main" val="366344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36" y="-262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36" y="-26227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5781" y="692150"/>
            <a:ext cx="8072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Сохранность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автомобильных дорог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1092200"/>
            <a:ext cx="2932113" cy="2160588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DIRINVA\dostup\Фотографии - 2016 год\ПСП Устьянский район\км 76\image-22-08-16-11-11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092200"/>
            <a:ext cx="2892425" cy="2160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23589"/>
            <a:ext cx="3135121" cy="228775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254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62698" y="3252788"/>
            <a:ext cx="39178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Взвешивание большегрузного автомобиля на </a:t>
            </a:r>
          </a:p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передвижном посту в весового контроля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869323" y="3268894"/>
            <a:ext cx="43140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Переходно-скоростная полоса для взвешивания </a:t>
            </a:r>
          </a:p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большегрузных автомобилей в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Устьянском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районе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591" y="6111346"/>
            <a:ext cx="90288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Автоматический пункт весогабаритного контроля на федеральной автомобильной дороге М-8 «Холмогоры»</a:t>
            </a:r>
          </a:p>
        </p:txBody>
      </p:sp>
    </p:spTree>
    <p:extLst>
      <p:ext uri="{BB962C8B-B14F-4D97-AF65-F5344CB8AC3E}">
        <p14:creationId xmlns:p14="http://schemas.microsoft.com/office/powerpoint/2010/main" val="15956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5781" y="692150"/>
            <a:ext cx="8072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работ по устранению участков концентрации ДТП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victorvp\AppData\Local\Temp\bat6A39.tmp\P61121-160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92200"/>
            <a:ext cx="6365719" cy="47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15498" y="5834063"/>
            <a:ext cx="7286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устройство освещения на пешеходном переходе участка концентрации ДТП </a:t>
            </a:r>
          </a:p>
          <a:p>
            <a:pPr algn="ctr" eaLnBrk="1" hangingPunct="1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а/д.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Исакогорка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Новодвинск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Холмогоры км 1 +340 – км 2+050 </a:t>
            </a:r>
          </a:p>
        </p:txBody>
      </p:sp>
    </p:spTree>
    <p:extLst>
      <p:ext uri="{BB962C8B-B14F-4D97-AF65-F5344CB8AC3E}">
        <p14:creationId xmlns:p14="http://schemas.microsoft.com/office/powerpoint/2010/main" val="40077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7" name="Picture 3" descr="D:\mydocuments\Desktop\покрытия 2016ма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8" y="1215722"/>
            <a:ext cx="5791354" cy="51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28"/>
          <p:cNvSpPr>
            <a:spLocks noChangeArrowheads="1"/>
          </p:cNvSpPr>
          <p:nvPr/>
        </p:nvSpPr>
        <p:spPr bwMode="auto">
          <a:xfrm>
            <a:off x="5868144" y="3784948"/>
            <a:ext cx="32758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4726,3 км </a:t>
            </a:r>
            <a:r>
              <a:rPr lang="ru-RU" sz="15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– с гравийным </a:t>
            </a:r>
            <a:r>
              <a:rPr lang="ru-RU" sz="15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5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щебеночным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покрытием       </a:t>
            </a:r>
            <a:endParaRPr lang="ru-RU" sz="1500" b="1" dirty="0">
              <a:solidFill>
                <a:srgbClr val="B94723"/>
              </a:solidFill>
              <a:latin typeface="Times New Roman" pitchFamily="18" charset="0"/>
            </a:endParaRPr>
          </a:p>
        </p:txBody>
      </p:sp>
      <p:sp>
        <p:nvSpPr>
          <p:cNvPr id="11" name="Rectangle 1028"/>
          <p:cNvSpPr>
            <a:spLocks noChangeArrowheads="1"/>
          </p:cNvSpPr>
          <p:nvPr/>
        </p:nvSpPr>
        <p:spPr bwMode="auto">
          <a:xfrm>
            <a:off x="5924938" y="2924944"/>
            <a:ext cx="3141948" cy="66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FF1B1B"/>
                </a:solidFill>
                <a:latin typeface="Times New Roman" pitchFamily="18" charset="0"/>
                <a:cs typeface="Times New Roman" pitchFamily="18" charset="0"/>
              </a:rPr>
              <a:t>2162,8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FF1B1B"/>
                </a:solidFill>
                <a:latin typeface="Times New Roman" pitchFamily="18" charset="0"/>
                <a:cs typeface="Times New Roman" pitchFamily="18" charset="0"/>
              </a:rPr>
              <a:t>км – </a:t>
            </a:r>
            <a:r>
              <a:rPr lang="ru-RU" sz="1500" b="1" dirty="0" smtClean="0">
                <a:solidFill>
                  <a:srgbClr val="FF1B1B"/>
                </a:solidFill>
                <a:latin typeface="Times New Roman" pitchFamily="18" charset="0"/>
                <a:cs typeface="Times New Roman" pitchFamily="18" charset="0"/>
              </a:rPr>
              <a:t>с асфальтобетонным (</a:t>
            </a:r>
            <a:r>
              <a:rPr lang="ru-RU" sz="1500" b="1" dirty="0" err="1" smtClean="0">
                <a:solidFill>
                  <a:srgbClr val="FF1B1B"/>
                </a:solidFill>
                <a:latin typeface="Times New Roman" pitchFamily="18" charset="0"/>
                <a:cs typeface="Times New Roman" pitchFamily="18" charset="0"/>
              </a:rPr>
              <a:t>цементобетоным</a:t>
            </a:r>
            <a:r>
              <a:rPr lang="ru-RU" sz="1500" b="1" dirty="0" smtClean="0">
                <a:solidFill>
                  <a:srgbClr val="FF1B1B"/>
                </a:solidFill>
                <a:latin typeface="Times New Roman" pitchFamily="18" charset="0"/>
                <a:cs typeface="Times New Roman" pitchFamily="18" charset="0"/>
              </a:rPr>
              <a:t>) покрытием </a:t>
            </a:r>
            <a:endParaRPr lang="ru-RU" sz="1500" b="1" dirty="0">
              <a:solidFill>
                <a:srgbClr val="B94723"/>
              </a:solidFill>
              <a:latin typeface="Times New Roman" pitchFamily="18" charset="0"/>
            </a:endParaRPr>
          </a:p>
        </p:txBody>
      </p:sp>
      <p:sp>
        <p:nvSpPr>
          <p:cNvPr id="12" name="Rectangle 1028"/>
          <p:cNvSpPr>
            <a:spLocks noChangeArrowheads="1"/>
          </p:cNvSpPr>
          <p:nvPr/>
        </p:nvSpPr>
        <p:spPr bwMode="auto">
          <a:xfrm>
            <a:off x="5780316" y="4454624"/>
            <a:ext cx="341361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B94723"/>
                </a:solidFill>
                <a:latin typeface="Times New Roman" pitchFamily="18" charset="0"/>
                <a:cs typeface="Times New Roman" pitchFamily="18" charset="0"/>
              </a:rPr>
              <a:t>718,8 км – </a:t>
            </a:r>
            <a:r>
              <a:rPr lang="ru-RU" sz="1500" b="1" dirty="0" smtClean="0">
                <a:solidFill>
                  <a:srgbClr val="B94723"/>
                </a:solidFill>
                <a:latin typeface="Times New Roman" pitchFamily="18" charset="0"/>
                <a:cs typeface="Times New Roman" pitchFamily="18" charset="0"/>
              </a:rPr>
              <a:t>с грунтовым покрытием</a:t>
            </a:r>
            <a:endParaRPr lang="ru-RU" sz="1500" b="1" dirty="0">
              <a:solidFill>
                <a:srgbClr val="B9472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500" b="1" dirty="0">
                <a:solidFill>
                  <a:srgbClr val="B947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B94723"/>
                </a:solidFill>
                <a:latin typeface="Times New Roman" pitchFamily="18" charset="0"/>
                <a:cs typeface="Times New Roman" pitchFamily="18" charset="0"/>
              </a:rPr>
              <a:t>(кроме того: 354 </a:t>
            </a:r>
            <a:r>
              <a:rPr lang="ru-RU" sz="1500" b="1" dirty="0">
                <a:solidFill>
                  <a:srgbClr val="B94723"/>
                </a:solidFill>
                <a:latin typeface="Times New Roman" pitchFamily="18" charset="0"/>
                <a:cs typeface="Times New Roman" pitchFamily="18" charset="0"/>
              </a:rPr>
              <a:t>км – автозимники</a:t>
            </a:r>
            <a:r>
              <a:rPr lang="ru-RU" sz="1500" b="1" dirty="0" smtClean="0">
                <a:solidFill>
                  <a:srgbClr val="B94723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1500" b="1" dirty="0">
              <a:solidFill>
                <a:srgbClr val="B94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028"/>
          <p:cNvSpPr>
            <a:spLocks noChangeArrowheads="1"/>
          </p:cNvSpPr>
          <p:nvPr/>
        </p:nvSpPr>
        <p:spPr bwMode="auto">
          <a:xfrm>
            <a:off x="5570466" y="1717018"/>
            <a:ext cx="383331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Протяженность</a:t>
            </a:r>
            <a:r>
              <a:rPr lang="ru-RU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7607,9км</a:t>
            </a:r>
            <a:endParaRPr 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-11038" y="692150"/>
            <a:ext cx="9144000" cy="4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</a:rPr>
              <a:t>Региональная сеть </a:t>
            </a: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</a:rPr>
              <a:t>автомобильных дорог 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</a:rPr>
              <a:t>общего 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60205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2071688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600" b="1" dirty="0">
              <a:solidFill>
                <a:srgbClr val="FF5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algn="ctr" eaLnBrk="1" hangingPunct="1">
              <a:spcBef>
                <a:spcPct val="50000"/>
              </a:spcBef>
            </a:pPr>
            <a:endParaRPr lang="ru-RU" sz="3600" dirty="0">
              <a:solidFill>
                <a:srgbClr val="FF5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21" y="27384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-12621" y="631123"/>
            <a:ext cx="9145588" cy="108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Мостовые сооружения </a:t>
            </a:r>
          </a:p>
          <a:p>
            <a:pPr algn="ctr" eaLnBrk="1" hangingPunct="1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сети региональных дорог Архангельской области</a:t>
            </a:r>
          </a:p>
          <a:p>
            <a:pPr algn="ctr" eaLnBrk="1" hangingPunct="1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(распределение мостов по материалу)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824792812"/>
              </p:ext>
            </p:extLst>
          </p:nvPr>
        </p:nvGraphicFramePr>
        <p:xfrm>
          <a:off x="2101323" y="3227526"/>
          <a:ext cx="5214974" cy="274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12" descr="D:\dostup\от Владимира\Для слайда\Капитальные\ОВ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6" y="1744655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D:\dostup\от Владимира\Для слайда\Капитальные\Вель 68+627 КВШ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44656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D:\dostup\от Владимира\Для слайда\Капитальные\IMG_5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39098"/>
            <a:ext cx="230663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D:\dostup\от Владимира\Для слайда\Капитальные\IMG_256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50211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26269" y="4668315"/>
            <a:ext cx="1973263" cy="954107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Мосты </a:t>
            </a:r>
          </a:p>
          <a:p>
            <a:pPr algn="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некапитального типа </a:t>
            </a:r>
          </a:p>
          <a:p>
            <a:pPr algn="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(деревянные, </a:t>
            </a:r>
          </a:p>
          <a:p>
            <a:pPr algn="r"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комбинированные)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2052314" y="5145368"/>
            <a:ext cx="1439566" cy="1905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118803" y="3142810"/>
            <a:ext cx="38670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2016 году на балансе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ГКУ Архангельской области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«Дорожное агентство «Архангельскавтодор»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территории районов Архангельской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 насчитывается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633 мостовых сооружений.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23911" y="3650377"/>
            <a:ext cx="2069976" cy="954107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Капитальные мосты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(железобетонные,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металлические, </a:t>
            </a:r>
          </a:p>
          <a:p>
            <a:pPr eaLnBrk="1" hangingPunct="1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сталежелезобетонные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5796136" y="4122077"/>
            <a:ext cx="1261566" cy="5353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05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Транспортно</a:t>
            </a:r>
            <a:r>
              <a:rPr 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эксплуатационное состояние автомобильных дорог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296952"/>
              </p:ext>
            </p:extLst>
          </p:nvPr>
        </p:nvGraphicFramePr>
        <p:xfrm>
          <a:off x="-541338" y="346075"/>
          <a:ext cx="5489576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Лист" r:id="rId6" imgW="8801100" imgH="5006340" progId="Excel.Sheet.8">
                  <p:embed/>
                </p:oleObj>
              </mc:Choice>
              <mc:Fallback>
                <p:oleObj name="Лист" r:id="rId6" imgW="8801100" imgH="500634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1338" y="346075"/>
                        <a:ext cx="5489576" cy="406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128954"/>
              </p:ext>
            </p:extLst>
          </p:nvPr>
        </p:nvGraphicFramePr>
        <p:xfrm>
          <a:off x="4355976" y="3060677"/>
          <a:ext cx="4643470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2" name="Picture 10" descr="\\DIRINVA\dostup\Фотографии - 2015 год\36-48 км\Фото к акту\DSC055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8"/>
          <a:stretch>
            <a:fillRect/>
          </a:stretch>
        </p:blipFill>
        <p:spPr bwMode="auto">
          <a:xfrm>
            <a:off x="899592" y="4581128"/>
            <a:ext cx="257947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D:\dostup\Фото\Усть-Вага - Ядриха\IMG076.packed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06" y="1268760"/>
            <a:ext cx="22082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D:\dostup\Фото\Дефекты покрытия\другие фото ям\img-0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6"/>
          <a:stretch>
            <a:fillRect/>
          </a:stretch>
        </p:blipFill>
        <p:spPr bwMode="auto">
          <a:xfrm>
            <a:off x="6660232" y="1896368"/>
            <a:ext cx="23463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5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6" y="-357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149"/>
            <a:ext cx="5223806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6" y="-3579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54" y="-35793"/>
            <a:ext cx="91704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pic>
        <p:nvPicPr>
          <p:cNvPr id="13" name="Picture 3" descr="D:\mydocuments\Desktop\Карта приём дорог 2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/>
          <a:stretch>
            <a:fillRect/>
          </a:stretch>
        </p:blipFill>
        <p:spPr bwMode="auto">
          <a:xfrm>
            <a:off x="1259632" y="1103009"/>
            <a:ext cx="5920824" cy="526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508104" y="1196752"/>
            <a:ext cx="3096344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Подъездные пути к понтонной переправе через реку Мезень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004048" y="1700808"/>
            <a:ext cx="504056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588396" y="2924944"/>
            <a:ext cx="509870" cy="43338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256076" y="4293096"/>
            <a:ext cx="11984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648200" y="4869160"/>
            <a:ext cx="2551344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Двинской 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5076056" y="3356992"/>
            <a:ext cx="3672408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Подъезд к п. Ясный от а/дороги Карпогоры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Веегора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Лешуконское</a:t>
            </a:r>
          </a:p>
        </p:txBody>
      </p:sp>
      <p:sp>
        <p:nvSpPr>
          <p:cNvPr id="22" name="Rectangle 1027"/>
          <p:cNvSpPr>
            <a:spLocks noChangeArrowheads="1"/>
          </p:cNvSpPr>
          <p:nvPr/>
        </p:nvSpPr>
        <p:spPr bwMode="auto">
          <a:xfrm>
            <a:off x="-10054" y="692150"/>
            <a:ext cx="9144000" cy="41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</a:rPr>
              <a:t>Приемка автодорог из муниципальной в областную собственность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434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-38100" y="701040"/>
            <a:ext cx="9144000" cy="43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</a:rPr>
              <a:t>Планы по передаче автодорог в федеральную собственность</a:t>
            </a:r>
          </a:p>
        </p:txBody>
      </p:sp>
      <p:pic>
        <p:nvPicPr>
          <p:cNvPr id="12" name="Picture 2" descr="c:\Temp\bat8FA9.tmp\карта области на Пите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61" y="1117327"/>
            <a:ext cx="5342602" cy="524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919747" y="2636912"/>
            <a:ext cx="3508237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Архангельск (от пос.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Брин.Наволок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Кргополь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Вытегра (до с.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Прокшино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405561" y="3341209"/>
            <a:ext cx="720725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92151"/>
            <a:ext cx="9145588" cy="50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доходов дорожного фонда в 2016 году, </a:t>
            </a:r>
            <a:r>
              <a:rPr lang="ru-RU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143000" y="1196753"/>
            <a:ext cx="7215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Плановый объем дорожного фонда  – </a:t>
            </a:r>
            <a:r>
              <a:rPr lang="en-US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 6 0</a:t>
            </a:r>
            <a:r>
              <a:rPr lang="ru-RU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3,6 </a:t>
            </a:r>
            <a:r>
              <a:rPr lang="ru-RU" sz="2000" b="1" dirty="0" err="1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r>
              <a:rPr lang="ru-RU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7" descr="D:\mydocuments\Documents\000-Общие для судьи, администрации и пр\презентация_3 копия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772816"/>
            <a:ext cx="85217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 flipV="1">
            <a:off x="0" y="6381750"/>
            <a:ext cx="9144000" cy="365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412" tIns="45706" rIns="91412" bIns="45706" anchor="ctr"/>
          <a:lstStyle/>
          <a:p>
            <a:pPr algn="ctr">
              <a:defRPr/>
            </a:pPr>
            <a:endParaRPr lang="ru-RU" sz="21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0" y="6409134"/>
            <a:ext cx="9144000" cy="476250"/>
          </a:xfrm>
          <a:prstGeom prst="rect">
            <a:avLst/>
          </a:prstGeom>
          <a:solidFill>
            <a:srgbClr val="0090C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 anchor="ctr"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8500" y="738562"/>
            <a:ext cx="914558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расходов средств дорожного фонда в 2016 году, </a:t>
            </a:r>
            <a:r>
              <a:rPr lang="ru-RU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hangingPunct="1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020678" y="1349375"/>
            <a:ext cx="7000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Плановый объем дорожного фонда  –  6 053,6 </a:t>
            </a:r>
            <a:r>
              <a:rPr lang="ru-RU" sz="2000" b="1" dirty="0" err="1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r>
              <a:rPr lang="ru-RU" sz="2000" b="1" dirty="0">
                <a:solidFill>
                  <a:srgbClr val="19194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9" descr="D:\mydocuments\Documents\000-Общие для судьи, администрации и пр\презентация_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868488"/>
            <a:ext cx="8489950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todor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utodor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utodor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utodor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Правительство</Template>
  <TotalTime>3534</TotalTime>
  <Words>932</Words>
  <Application>Microsoft Office PowerPoint</Application>
  <PresentationFormat>Экран (4:3)</PresentationFormat>
  <Paragraphs>174</Paragraphs>
  <Slides>20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Оформление по умолчанию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MPTiS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</dc:title>
  <dc:creator>ddd</dc:creator>
  <cp:lastModifiedBy>Мишуков Олег Владимирович</cp:lastModifiedBy>
  <cp:revision>259</cp:revision>
  <cp:lastPrinted>2016-06-23T13:09:40Z</cp:lastPrinted>
  <dcterms:created xsi:type="dcterms:W3CDTF">2013-03-19T13:16:46Z</dcterms:created>
  <dcterms:modified xsi:type="dcterms:W3CDTF">2016-12-15T07:38:01Z</dcterms:modified>
</cp:coreProperties>
</file>