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ppt/diagrams/colors1.xml" ContentType="application/vnd.openxmlformats-officedocument.drawingml.diagramColors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diagrams/drawing1.xml" ContentType="application/vnd.ms-office.drawingml.diagramDrawing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xls" ContentType="application/vnd.ms-excel"/>
  <Override PartName="/ppt/diagrams/quickStyle1.xml" ContentType="application/vnd.openxmlformats-officedocument.drawingml.diagramStyle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Default Extension="vml" ContentType="application/vnd.openxmlformats-officedocument.vmlDrawing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diagrams/layout1.xml" ContentType="application/vnd.openxmlformats-officedocument.drawingml.diagram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diagrams/data1.xml" ContentType="application/vnd.openxmlformats-officedocument.drawingml.diagramData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notesSlides/notesSlide1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14"/>
  </p:notesMasterIdLst>
  <p:sldIdLst>
    <p:sldId id="266" r:id="rId2"/>
    <p:sldId id="282" r:id="rId3"/>
    <p:sldId id="283" r:id="rId4"/>
    <p:sldId id="284" r:id="rId5"/>
    <p:sldId id="271" r:id="rId6"/>
    <p:sldId id="272" r:id="rId7"/>
    <p:sldId id="279" r:id="rId8"/>
    <p:sldId id="280" r:id="rId9"/>
    <p:sldId id="273" r:id="rId10"/>
    <p:sldId id="274" r:id="rId11"/>
    <p:sldId id="277" r:id="rId12"/>
    <p:sldId id="278" r:id="rId13"/>
  </p:sldIdLst>
  <p:sldSz cx="9144000" cy="6858000" type="screen4x3"/>
  <p:notesSz cx="6797675" cy="987425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00000"/>
    <a:srgbClr val="FFFFFF"/>
    <a:srgbClr val="420000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16" d="100"/>
          <a:sy n="116" d="100"/>
        </p:scale>
        <p:origin x="-1494" y="-114"/>
      </p:cViewPr>
      <p:guideLst>
        <p:guide orient="horz" pos="2160"/>
        <p:guide pos="45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&#1050;&#1085;&#1080;&#1075;&#1072;2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D:\Users\kuropteva\Documents\_&#1055;&#1088;&#1077;&#1079;&#1077;&#1085;&#1090;&#1072;&#1094;&#1080;&#1080;\2016%20&#1075;&#1086;&#1076;\_03.16_&#1048;&#1090;&#1054;&#1075;&#1048;-2015\&#1080;&#1090;&#1086;&#1075;&#1080;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D:\Users\kuropteva\Documents\_&#1055;&#1088;&#1077;&#1079;&#1077;&#1085;&#1090;&#1072;&#1094;&#1080;&#1080;\2016%20&#1075;&#1086;&#1076;\_03.16_&#1048;&#1090;&#1054;&#1075;&#1048;-2015\&#1080;&#1090;&#1086;&#1075;&#1080;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Lenovo\Desktop\&#1088;&#1072;&#1073;&#1086;&#1095;&#1077;&#1077;\2016\03\_03.16_&#1048;&#1090;&#1054;&#1075;&#1048;-2015\&#1080;&#1090;&#1086;&#1075;&#1080;.xlsx" TargetMode="Externa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dykovrov\AppData\Local\Microsoft\Windows\INetCache\Content.Outlook\PGV2QE1Z\&#1050;&#1085;&#1080;&#1075;&#1072;2.xlsx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&#1050;&#1085;&#1080;&#1075;&#1072;1" TargetMode="Externa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oleObject" Target="&#1050;&#1085;&#1080;&#1075;&#1072;1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ru-RU"/>
  <c:chart>
    <c:autoTitleDeleted val="1"/>
    <c:plotArea>
      <c:layout>
        <c:manualLayout>
          <c:layoutTarget val="inner"/>
          <c:xMode val="edge"/>
          <c:yMode val="edge"/>
          <c:x val="0.13368066491688488"/>
          <c:y val="4.4558709540907723E-2"/>
          <c:w val="0.74930533683289746"/>
          <c:h val="0.92459295308461786"/>
        </c:manualLayout>
      </c:layout>
      <c:doughnutChart>
        <c:varyColors val="1"/>
        <c:ser>
          <c:idx val="0"/>
          <c:order val="0"/>
          <c:dPt>
            <c:idx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spPr>
              <a:solidFill>
                <a:schemeClr val="accent5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spPr>
              <a:solidFill>
                <a:schemeClr val="accent6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spPr>
              <a:solidFill>
                <a:schemeClr val="accent1">
                  <a:lumMod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spPr>
              <a:solidFill>
                <a:schemeClr val="accent2">
                  <a:lumMod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8"/>
            <c:spPr>
              <a:solidFill>
                <a:schemeClr val="accent3">
                  <a:lumMod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9"/>
            <c:spPr>
              <a:solidFill>
                <a:schemeClr val="accent4">
                  <a:lumMod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0"/>
            <c:spPr>
              <a:solidFill>
                <a:schemeClr val="accent5">
                  <a:lumMod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Lbl>
              <c:idx val="0"/>
              <c:layout>
                <c:manualLayout>
                  <c:x val="-3.4101070912277751E-2"/>
                  <c:y val="-0.11522938790215125"/>
                </c:manualLayout>
              </c:layout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1.3056353586616321E-2"/>
                  <c:y val="-0.10203427937391669"/>
                </c:manualLayout>
              </c:layout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1.3056353586616241E-2"/>
                  <c:y val="-6.9812927992679963E-2"/>
                </c:manualLayout>
              </c:layout>
              <c:numFmt formatCode="0.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000" b="1" i="0" u="none" strike="noStrike" kern="1200" baseline="0">
                      <a:solidFill>
                        <a:schemeClr val="bg1"/>
                      </a:solidFill>
                      <a:effectLst>
                        <a:glow rad="127000">
                          <a:srgbClr val="420000"/>
                        </a:glow>
                      </a:effectLst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ru-RU"/>
                </a:p>
              </c:txPr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4.1345119690951539E-2"/>
                  <c:y val="2.4166013535927448E-2"/>
                </c:manualLayout>
              </c:layout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5.0049355415362248E-2"/>
                  <c:y val="4.0276689226545939E-2"/>
                </c:manualLayout>
              </c:layout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5"/>
              <c:layout>
                <c:manualLayout>
                  <c:x val="2.1760589311027107E-2"/>
                  <c:y val="9.1293828913504044E-2"/>
                </c:manualLayout>
              </c:layout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6"/>
              <c:layout>
                <c:manualLayout>
                  <c:x val="-5.4401473277567974E-2"/>
                  <c:y val="2.6851126151030652E-3"/>
                </c:manualLayout>
              </c:layout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7"/>
              <c:layout>
                <c:manualLayout>
                  <c:x val="-6.5281767933081783E-2"/>
                  <c:y val="-3.2221351381236801E-2"/>
                </c:manualLayout>
              </c:layout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8"/>
              <c:layout>
                <c:manualLayout>
                  <c:x val="-5.4401473277568078E-2"/>
                  <c:y val="-5.1017139686958153E-2"/>
                </c:manualLayout>
              </c:layout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9"/>
              <c:layout>
                <c:manualLayout>
                  <c:x val="-5.2225414346465333E-2"/>
                  <c:y val="-2.6851126151030611E-2"/>
                </c:manualLayout>
              </c:layout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0"/>
              <c:layout>
                <c:manualLayout>
                  <c:x val="-2.9033081064706256E-2"/>
                  <c:y val="-7.9422036909516061E-2"/>
                </c:manualLayout>
              </c:layout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effectLst>
                      <a:glow rad="127000">
                        <a:schemeClr val="bg2">
                          <a:lumMod val="25000"/>
                        </a:schemeClr>
                      </a:glow>
                    </a:effectLst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ru-RU"/>
              </a:p>
            </c:txPr>
            <c:showPercent val="1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Лист1!$C$4:$C$14</c:f>
              <c:strCache>
                <c:ptCount val="11"/>
                <c:pt idx="0">
                  <c:v>Сельское хозяйство, охота и лесное хозяйство</c:v>
                </c:pt>
                <c:pt idx="1">
                  <c:v>Рыболовство, рыбоводство</c:v>
                </c:pt>
                <c:pt idx="2">
                  <c:v>Промышленность</c:v>
                </c:pt>
                <c:pt idx="3">
                  <c:v>Строительство</c:v>
                </c:pt>
                <c:pt idx="4">
                  <c:v>Оптовая и розничная торговля; ремонт автотранспортных средств, мотоциклов, бытовых изделий и предметов личного пользования</c:v>
                </c:pt>
                <c:pt idx="5">
                  <c:v>Транспорт и связь</c:v>
                </c:pt>
                <c:pt idx="6">
                  <c:v>Операции с недвижимым имуществом, аренда и предоставление услуг</c:v>
                </c:pt>
                <c:pt idx="7">
                  <c:v>Государственное управление и обеспечение военной безопасности; обязательное социальное страхование</c:v>
                </c:pt>
                <c:pt idx="8">
                  <c:v>Образование</c:v>
                </c:pt>
                <c:pt idx="9">
                  <c:v>Здравоохранение и предоставление социальных услуг</c:v>
                </c:pt>
                <c:pt idx="10">
                  <c:v>прочие</c:v>
                </c:pt>
              </c:strCache>
            </c:strRef>
          </c:cat>
          <c:val>
            <c:numRef>
              <c:f>Лист1!$D$4:$D$14</c:f>
              <c:numCache>
                <c:formatCode>#,##0.0</c:formatCode>
                <c:ptCount val="11"/>
                <c:pt idx="0">
                  <c:v>16113144.400488215</c:v>
                </c:pt>
                <c:pt idx="1">
                  <c:v>8434274.3380899951</c:v>
                </c:pt>
                <c:pt idx="2">
                  <c:v>92081928.754871041</c:v>
                </c:pt>
                <c:pt idx="3">
                  <c:v>18501299.510844573</c:v>
                </c:pt>
                <c:pt idx="4">
                  <c:v>42348676.395561993</c:v>
                </c:pt>
                <c:pt idx="5">
                  <c:v>60053245.017755464</c:v>
                </c:pt>
                <c:pt idx="6">
                  <c:v>27297020.555602137</c:v>
                </c:pt>
                <c:pt idx="7">
                  <c:v>35261690</c:v>
                </c:pt>
                <c:pt idx="8">
                  <c:v>17367565.908485692</c:v>
                </c:pt>
                <c:pt idx="9">
                  <c:v>26853964.384943996</c:v>
                </c:pt>
                <c:pt idx="10">
                  <c:v>12121074.826521935</c:v>
                </c:pt>
              </c:numCache>
            </c:numRef>
          </c:val>
        </c:ser>
        <c:firstSliceAng val="341"/>
        <c:holeSize val="36"/>
      </c:doughnutChart>
      <c:spPr>
        <a:noFill/>
        <a:ln>
          <a:noFill/>
        </a:ln>
        <a:effectLst/>
      </c:spPr>
    </c:plotArea>
    <c:plotVisOnly val="1"/>
    <c:dispBlanksAs val="zero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1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ru-RU"/>
  <c:chart>
    <c:autoTitleDeleted val="1"/>
    <c:plotArea>
      <c:layout>
        <c:manualLayout>
          <c:layoutTarget val="inner"/>
          <c:xMode val="edge"/>
          <c:yMode val="edge"/>
          <c:x val="0.21183727034120775"/>
          <c:y val="0.17989827546584591"/>
          <c:w val="0.6698926998531991"/>
          <c:h val="0.75591713971356034"/>
        </c:manualLayout>
      </c:layout>
      <c:pieChart>
        <c:varyColors val="1"/>
        <c:ser>
          <c:idx val="0"/>
          <c:order val="0"/>
          <c:tx>
            <c:strRef>
              <c:f>структ_пром!$I$4</c:f>
              <c:strCache>
                <c:ptCount val="1"/>
                <c:pt idx="0">
                  <c:v>2014 год</c:v>
                </c:pt>
              </c:strCache>
            </c:strRef>
          </c:tx>
          <c:dPt>
            <c:idx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spPr>
              <a:solidFill>
                <a:srgbClr val="333F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spPr>
              <a:solidFill>
                <a:schemeClr val="accent6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spPr>
              <a:solidFill>
                <a:schemeClr val="accent1">
                  <a:lumMod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spPr>
              <a:solidFill>
                <a:schemeClr val="accent2">
                  <a:lumMod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Lbl>
              <c:idx val="0"/>
              <c:layout>
                <c:manualLayout>
                  <c:x val="7.0756702287214104E-2"/>
                  <c:y val="-4.2289443557099786E-2"/>
                </c:manualLayout>
              </c:layout>
              <c:dLblPos val="bestFit"/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.10444670978627699"/>
                  <c:y val="-2.9992382858208207E-2"/>
                </c:manualLayout>
              </c:layout>
              <c:dLblPos val="bestFit"/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8.2750515560555002E-2"/>
                  <c:y val="6.9048230753916227E-3"/>
                </c:manualLayout>
              </c:layout>
              <c:dLblPos val="bestFit"/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1.9520763029621305E-2"/>
                  <c:y val="8.1382338049897252E-2"/>
                </c:manualLayout>
              </c:layout>
              <c:dLblPos val="bestFit"/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1.6946148576407763E-2"/>
                  <c:y val="-3.3113854756097725E-3"/>
                </c:manualLayout>
              </c:layout>
              <c:dLblPos val="bestFit"/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5"/>
              <c:layout>
                <c:manualLayout>
                  <c:x val="-5.6794341385292969E-2"/>
                  <c:y val="-3.310399582186682E-3"/>
                </c:manualLayout>
              </c:layout>
              <c:dLblPos val="bestFit"/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6"/>
              <c:layout>
                <c:manualLayout>
                  <c:x val="-8.2111220472440932E-2"/>
                  <c:y val="-2.6507894388886613E-3"/>
                </c:manualLayout>
              </c:layout>
              <c:dLblPos val="bestFit"/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7"/>
              <c:layout>
                <c:manualLayout>
                  <c:x val="-5.0161750967569717E-2"/>
                  <c:y val="-1.1215179587144271E-2"/>
                </c:manualLayout>
              </c:layout>
              <c:dLblPos val="bestFit"/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numFmt formatCode="0.0%" sourceLinked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effectLst>
                      <a:glow rad="101600">
                        <a:schemeClr val="bg2">
                          <a:lumMod val="25000"/>
                        </a:schemeClr>
                      </a:glow>
                    </a:effectLst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ru-RU"/>
              </a:p>
            </c:txPr>
            <c:dLblPos val="inEnd"/>
            <c:showPercent val="1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структ_пром!$H$5:$H$12</c:f>
              <c:strCache>
                <c:ptCount val="8"/>
                <c:pt idx="0">
                  <c:v>Добыча полезных ископаемых</c:v>
                </c:pt>
                <c:pt idx="1">
                  <c:v>производство пищевых продуктов</c:v>
                </c:pt>
                <c:pt idx="2">
                  <c:v>обработка древесины и производство изделий из дерева</c:v>
                </c:pt>
                <c:pt idx="3">
                  <c:v>целлюлозно-бумажное производство</c:v>
                </c:pt>
                <c:pt idx="4">
                  <c:v>производство строительных материалов</c:v>
                </c:pt>
                <c:pt idx="5">
                  <c:v>машиностроение</c:v>
                </c:pt>
                <c:pt idx="6">
                  <c:v>прочие обрабатывающие производства</c:v>
                </c:pt>
                <c:pt idx="7">
                  <c:v>Производство и распределение электроэнергии, газа и воды</c:v>
                </c:pt>
              </c:strCache>
            </c:strRef>
          </c:cat>
          <c:val>
            <c:numRef>
              <c:f>структ_пром!$I$5:$I$12</c:f>
              <c:numCache>
                <c:formatCode>#,##0.0</c:formatCode>
                <c:ptCount val="8"/>
                <c:pt idx="0">
                  <c:v>7364.9299999999994</c:v>
                </c:pt>
                <c:pt idx="1">
                  <c:v>10662.5</c:v>
                </c:pt>
                <c:pt idx="2">
                  <c:v>15550.11</c:v>
                </c:pt>
                <c:pt idx="3">
                  <c:v>46742.9</c:v>
                </c:pt>
                <c:pt idx="4">
                  <c:v>2765.09</c:v>
                </c:pt>
                <c:pt idx="5">
                  <c:v>68465.97</c:v>
                </c:pt>
                <c:pt idx="6">
                  <c:v>5530.26</c:v>
                </c:pt>
                <c:pt idx="7">
                  <c:v>30777.34</c:v>
                </c:pt>
              </c:numCache>
            </c:numRef>
          </c:val>
        </c:ser>
        <c:firstSliceAng val="0"/>
      </c:pieChart>
      <c:spPr>
        <a:noFill/>
        <a:ln>
          <a:noFill/>
        </a:ln>
        <a:effectLst/>
      </c:spPr>
    </c:plotArea>
    <c:plotVisOnly val="1"/>
    <c:dispBlanksAs val="zero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1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ru-RU"/>
  <c:chart>
    <c:autoTitleDeleted val="1"/>
    <c:plotArea>
      <c:layout>
        <c:manualLayout>
          <c:layoutTarget val="inner"/>
          <c:xMode val="edge"/>
          <c:yMode val="edge"/>
          <c:x val="0.19383723918783213"/>
          <c:y val="0.15284471376137712"/>
          <c:w val="0.66650286934472169"/>
          <c:h val="0.79084407590548622"/>
        </c:manualLayout>
      </c:layout>
      <c:pieChart>
        <c:varyColors val="1"/>
        <c:ser>
          <c:idx val="0"/>
          <c:order val="0"/>
          <c:tx>
            <c:strRef>
              <c:f>структ_пром!$J$4</c:f>
              <c:strCache>
                <c:ptCount val="1"/>
                <c:pt idx="0">
                  <c:v>2015 год</c:v>
                </c:pt>
              </c:strCache>
            </c:strRef>
          </c:tx>
          <c:dPt>
            <c:idx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spPr>
              <a:solidFill>
                <a:srgbClr val="333F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spPr>
              <a:solidFill>
                <a:schemeClr val="accent6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spPr>
              <a:solidFill>
                <a:schemeClr val="accent1">
                  <a:lumMod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spPr>
              <a:solidFill>
                <a:schemeClr val="accent2">
                  <a:lumMod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Lbl>
              <c:idx val="0"/>
              <c:layout>
                <c:manualLayout>
                  <c:x val="2.0826905111437342E-2"/>
                  <c:y val="0"/>
                </c:manualLayout>
              </c:layout>
              <c:dLblPos val="bestFit"/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1.7850794074469503E-2"/>
                  <c:y val="1.8862355195786017E-2"/>
                </c:manualLayout>
              </c:layout>
              <c:dLblPos val="bestFit"/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1.7662795859716241E-2"/>
                  <c:y val="-2.3460681758366627E-2"/>
                </c:manualLayout>
              </c:layout>
              <c:dLblPos val="bestFit"/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3.1730948885626757E-3"/>
                  <c:y val="1.2281734676652363E-2"/>
                </c:manualLayout>
              </c:layout>
              <c:dLblPos val="bestFit"/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-5.5777428539613719E-2"/>
                  <c:y val="-3.588330343929766E-3"/>
                </c:manualLayout>
              </c:layout>
              <c:dLblPos val="bestFit"/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5"/>
              <c:layout>
                <c:manualLayout>
                  <c:x val="-4.8908314426798383E-2"/>
                  <c:y val="-3.3691079487169151E-2"/>
                </c:manualLayout>
              </c:layout>
              <c:dLblPos val="bestFit"/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6"/>
              <c:layout>
                <c:manualLayout>
                  <c:x val="-3.7515280928867002E-2"/>
                  <c:y val="-1.2532253053331277E-2"/>
                </c:manualLayout>
              </c:layout>
              <c:dLblPos val="bestFit"/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7"/>
              <c:layout>
                <c:manualLayout>
                  <c:x val="-7.7571204934694812E-2"/>
                  <c:y val="-5.6450246448640731E-2"/>
                </c:manualLayout>
              </c:layout>
              <c:dLblPos val="bestFit"/>
              <c:showPercent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numFmt formatCode="0.0%" sourceLinked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effectLst>
                      <a:glow rad="101600">
                        <a:schemeClr val="bg2">
                          <a:lumMod val="25000"/>
                        </a:schemeClr>
                      </a:glow>
                    </a:effectLst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ru-RU"/>
              </a:p>
            </c:txPr>
            <c:dLblPos val="inEnd"/>
            <c:showPercent val="1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структ_пром!$H$5:$H$12</c:f>
              <c:strCache>
                <c:ptCount val="8"/>
                <c:pt idx="0">
                  <c:v>Добыча полезных ископаемых</c:v>
                </c:pt>
                <c:pt idx="1">
                  <c:v>производство пищевых продуктов</c:v>
                </c:pt>
                <c:pt idx="2">
                  <c:v>обработка древесины и производство изделий из дерева</c:v>
                </c:pt>
                <c:pt idx="3">
                  <c:v>целлюлозно-бумажное производство</c:v>
                </c:pt>
                <c:pt idx="4">
                  <c:v>производство строительных материалов</c:v>
                </c:pt>
                <c:pt idx="5">
                  <c:v>машиностроение</c:v>
                </c:pt>
                <c:pt idx="6">
                  <c:v>прочие обрабатывающие производства</c:v>
                </c:pt>
                <c:pt idx="7">
                  <c:v>Производство и распределение электроэнергии, газа и воды</c:v>
                </c:pt>
              </c:strCache>
            </c:strRef>
          </c:cat>
          <c:val>
            <c:numRef>
              <c:f>структ_пром!$J$5:$J$12</c:f>
              <c:numCache>
                <c:formatCode>#,##0.0</c:formatCode>
                <c:ptCount val="8"/>
                <c:pt idx="0">
                  <c:v>18471.299999999956</c:v>
                </c:pt>
                <c:pt idx="1">
                  <c:v>10583.9</c:v>
                </c:pt>
                <c:pt idx="2">
                  <c:v>18754.400000000001</c:v>
                </c:pt>
                <c:pt idx="3">
                  <c:v>63713.3</c:v>
                </c:pt>
                <c:pt idx="4">
                  <c:v>1656.5</c:v>
                </c:pt>
                <c:pt idx="5">
                  <c:v>55114.69999999999</c:v>
                </c:pt>
                <c:pt idx="6">
                  <c:v>5439.7999999999984</c:v>
                </c:pt>
                <c:pt idx="7">
                  <c:v>30097</c:v>
                </c:pt>
              </c:numCache>
            </c:numRef>
          </c:val>
        </c:ser>
        <c:firstSliceAng val="0"/>
      </c:pieChart>
      <c:spPr>
        <a:noFill/>
        <a:ln>
          <a:noFill/>
        </a:ln>
        <a:effectLst/>
      </c:spPr>
    </c:plotArea>
    <c:plotVisOnly val="1"/>
    <c:dispBlanksAs val="zero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1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ru-RU"/>
  <c:chart>
    <c:plotArea>
      <c:layout/>
      <c:barChart>
        <c:barDir val="bar"/>
        <c:grouping val="clustered"/>
        <c:ser>
          <c:idx val="0"/>
          <c:order val="0"/>
          <c:spPr>
            <a:solidFill>
              <a:schemeClr val="accent5">
                <a:lumMod val="50000"/>
              </a:schemeClr>
            </a:solidFill>
          </c:spPr>
          <c:dPt>
            <c:idx val="0"/>
            <c:spPr>
              <a:solidFill>
                <a:schemeClr val="bg2">
                  <a:lumMod val="50000"/>
                </a:schemeClr>
              </a:solidFill>
            </c:spPr>
          </c:dPt>
          <c:dPt>
            <c:idx val="1"/>
            <c:spPr>
              <a:solidFill>
                <a:schemeClr val="accent4">
                  <a:lumMod val="75000"/>
                </a:schemeClr>
              </a:solidFill>
            </c:spPr>
          </c:dPt>
          <c:dPt>
            <c:idx val="2"/>
            <c:spPr>
              <a:solidFill>
                <a:schemeClr val="accent4">
                  <a:lumMod val="75000"/>
                </a:schemeClr>
              </a:solidFill>
            </c:spPr>
          </c:dPt>
          <c:dPt>
            <c:idx val="3"/>
            <c:spPr>
              <a:solidFill>
                <a:schemeClr val="bg2">
                  <a:lumMod val="50000"/>
                </a:schemeClr>
              </a:solidFill>
            </c:spPr>
          </c:dPt>
          <c:dPt>
            <c:idx val="4"/>
            <c:spPr>
              <a:solidFill>
                <a:schemeClr val="bg2">
                  <a:lumMod val="50000"/>
                </a:schemeClr>
              </a:solidFill>
            </c:spPr>
          </c:dPt>
          <c:dPt>
            <c:idx val="5"/>
            <c:spPr>
              <a:solidFill>
                <a:schemeClr val="accent4">
                  <a:lumMod val="75000"/>
                </a:schemeClr>
              </a:solidFill>
            </c:spPr>
          </c:dPt>
          <c:dLbls>
            <c:dLbl>
              <c:idx val="0"/>
              <c:spPr/>
              <c:txPr>
                <a:bodyPr/>
                <a:lstStyle/>
                <a:p>
                  <a:pPr>
                    <a:defRPr sz="2400" b="1">
                      <a:solidFill>
                        <a:schemeClr val="bg1"/>
                      </a:solidFill>
                      <a:effectLst>
                        <a:glow rad="127000">
                          <a:schemeClr val="bg2">
                            <a:lumMod val="25000"/>
                          </a:schemeClr>
                        </a:glow>
                      </a:effectLst>
                      <a:latin typeface="Arial" panose="020B0604020202020204" pitchFamily="34" charset="0"/>
                      <a:cs typeface="Arial" panose="020B0604020202020204" pitchFamily="34" charset="0"/>
                    </a:defRPr>
                  </a:pPr>
                  <a:endParaRPr lang="ru-RU"/>
                </a:p>
              </c:txPr>
            </c:dLbl>
            <c:dLbl>
              <c:idx val="1"/>
              <c:spPr/>
              <c:txPr>
                <a:bodyPr/>
                <a:lstStyle/>
                <a:p>
                  <a:pPr>
                    <a:defRPr sz="2400" b="1">
                      <a:solidFill>
                        <a:schemeClr val="bg1"/>
                      </a:solidFill>
                      <a:effectLst>
                        <a:glow rad="127000">
                          <a:schemeClr val="accent4">
                            <a:lumMod val="50000"/>
                          </a:schemeClr>
                        </a:glow>
                      </a:effectLst>
                      <a:latin typeface="Arial" panose="020B0604020202020204" pitchFamily="34" charset="0"/>
                      <a:cs typeface="Arial" panose="020B0604020202020204" pitchFamily="34" charset="0"/>
                    </a:defRPr>
                  </a:pPr>
                  <a:endParaRPr lang="ru-RU"/>
                </a:p>
              </c:txPr>
            </c:dLbl>
            <c:dLbl>
              <c:idx val="2"/>
              <c:spPr/>
              <c:txPr>
                <a:bodyPr/>
                <a:lstStyle/>
                <a:p>
                  <a:pPr>
                    <a:defRPr sz="2400" b="1">
                      <a:solidFill>
                        <a:schemeClr val="bg1"/>
                      </a:solidFill>
                      <a:effectLst>
                        <a:glow rad="127000">
                          <a:schemeClr val="accent4">
                            <a:lumMod val="50000"/>
                          </a:schemeClr>
                        </a:glow>
                      </a:effectLst>
                      <a:latin typeface="Arial" panose="020B0604020202020204" pitchFamily="34" charset="0"/>
                      <a:cs typeface="Arial" panose="020B0604020202020204" pitchFamily="34" charset="0"/>
                    </a:defRPr>
                  </a:pPr>
                  <a:endParaRPr lang="ru-RU"/>
                </a:p>
              </c:txPr>
            </c:dLbl>
            <c:dLbl>
              <c:idx val="3"/>
              <c:spPr/>
              <c:txPr>
                <a:bodyPr/>
                <a:lstStyle/>
                <a:p>
                  <a:pPr>
                    <a:defRPr sz="2400" b="1">
                      <a:solidFill>
                        <a:schemeClr val="bg1"/>
                      </a:solidFill>
                      <a:effectLst>
                        <a:glow rad="127000">
                          <a:schemeClr val="bg2">
                            <a:lumMod val="25000"/>
                          </a:schemeClr>
                        </a:glow>
                      </a:effectLst>
                      <a:latin typeface="Arial" panose="020B0604020202020204" pitchFamily="34" charset="0"/>
                      <a:cs typeface="Arial" panose="020B0604020202020204" pitchFamily="34" charset="0"/>
                    </a:defRPr>
                  </a:pPr>
                  <a:endParaRPr lang="ru-RU"/>
                </a:p>
              </c:txPr>
            </c:dLbl>
            <c:dLbl>
              <c:idx val="4"/>
              <c:spPr/>
              <c:txPr>
                <a:bodyPr/>
                <a:lstStyle/>
                <a:p>
                  <a:pPr>
                    <a:defRPr sz="2400" b="1">
                      <a:solidFill>
                        <a:schemeClr val="bg1"/>
                      </a:solidFill>
                      <a:effectLst>
                        <a:glow rad="127000">
                          <a:schemeClr val="bg2">
                            <a:lumMod val="25000"/>
                          </a:schemeClr>
                        </a:glow>
                      </a:effectLst>
                      <a:latin typeface="Arial" panose="020B0604020202020204" pitchFamily="34" charset="0"/>
                      <a:cs typeface="Arial" panose="020B0604020202020204" pitchFamily="34" charset="0"/>
                    </a:defRPr>
                  </a:pPr>
                  <a:endParaRPr lang="ru-RU"/>
                </a:p>
              </c:txPr>
            </c:dLbl>
            <c:dLbl>
              <c:idx val="5"/>
              <c:spPr/>
              <c:txPr>
                <a:bodyPr/>
                <a:lstStyle/>
                <a:p>
                  <a:pPr>
                    <a:defRPr sz="2400" b="1">
                      <a:solidFill>
                        <a:schemeClr val="bg1"/>
                      </a:solidFill>
                      <a:effectLst>
                        <a:glow rad="127000">
                          <a:schemeClr val="accent4">
                            <a:lumMod val="50000"/>
                          </a:schemeClr>
                        </a:glow>
                      </a:effectLst>
                      <a:latin typeface="Arial" panose="020B0604020202020204" pitchFamily="34" charset="0"/>
                      <a:cs typeface="Arial" panose="020B0604020202020204" pitchFamily="34" charset="0"/>
                    </a:defRPr>
                  </a:pPr>
                  <a:endParaRPr lang="ru-RU"/>
                </a:p>
              </c:txPr>
            </c:dLbl>
            <c:dLbl>
              <c:idx val="6"/>
              <c:spPr/>
              <c:txPr>
                <a:bodyPr/>
                <a:lstStyle/>
                <a:p>
                  <a:pPr>
                    <a:defRPr sz="2400" b="1">
                      <a:solidFill>
                        <a:schemeClr val="bg1"/>
                      </a:solidFill>
                      <a:effectLst>
                        <a:glow rad="127000">
                          <a:schemeClr val="tx2">
                            <a:lumMod val="50000"/>
                          </a:schemeClr>
                        </a:glow>
                      </a:effectLst>
                      <a:latin typeface="Arial" panose="020B0604020202020204" pitchFamily="34" charset="0"/>
                      <a:cs typeface="Arial" panose="020B0604020202020204" pitchFamily="34" charset="0"/>
                    </a:defRPr>
                  </a:pPr>
                  <a:endParaRPr lang="ru-RU"/>
                </a:p>
              </c:txPr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24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ru-RU"/>
              </a:p>
            </c:txPr>
            <c:dLblPos val="inEnd"/>
            <c:showVal val="1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пром1!$I$4:$I$10</c:f>
              <c:strCache>
                <c:ptCount val="7"/>
                <c:pt idx="0">
                  <c:v>Производство и распределение электроэнергии, газа и воды</c:v>
                </c:pt>
                <c:pt idx="1">
                  <c:v>производство транспортных средств и оборудования </c:v>
                </c:pt>
                <c:pt idx="2">
                  <c:v>производство прочих неметаллических минеральных продуктов</c:v>
                </c:pt>
                <c:pt idx="3">
                  <c:v>цбп</c:v>
                </c:pt>
                <c:pt idx="4">
                  <c:v>обработка древесины и производство изделий из дерева</c:v>
                </c:pt>
                <c:pt idx="5">
                  <c:v>производство пищевых продуктов</c:v>
                </c:pt>
                <c:pt idx="6">
                  <c:v>Добыча полезных ископаемых</c:v>
                </c:pt>
              </c:strCache>
            </c:strRef>
          </c:cat>
          <c:val>
            <c:numRef>
              <c:f>пром1!$J$4:$J$10</c:f>
              <c:numCache>
                <c:formatCode>#,##0.0</c:formatCode>
                <c:ptCount val="7"/>
                <c:pt idx="0">
                  <c:v>98.4</c:v>
                </c:pt>
                <c:pt idx="1">
                  <c:v>36.300000000000004</c:v>
                </c:pt>
                <c:pt idx="2">
                  <c:v>72.3</c:v>
                </c:pt>
                <c:pt idx="3">
                  <c:v>99.9</c:v>
                </c:pt>
                <c:pt idx="4">
                  <c:v>99.3</c:v>
                </c:pt>
                <c:pt idx="5">
                  <c:v>85.8</c:v>
                </c:pt>
                <c:pt idx="6">
                  <c:v>163.5</c:v>
                </c:pt>
              </c:numCache>
            </c:numRef>
          </c:val>
        </c:ser>
        <c:gapWidth val="50"/>
        <c:axId val="84353024"/>
        <c:axId val="84354560"/>
      </c:barChart>
      <c:catAx>
        <c:axId val="84353024"/>
        <c:scaling>
          <c:orientation val="minMax"/>
        </c:scaling>
        <c:axPos val="l"/>
        <c:majorGridlines>
          <c:spPr>
            <a:ln>
              <a:prstDash val="dash"/>
            </a:ln>
          </c:spPr>
        </c:majorGridlines>
        <c:numFmt formatCode="General" sourceLinked="0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ru-RU"/>
          </a:p>
        </c:txPr>
        <c:crossAx val="84354560"/>
        <c:crosses val="autoZero"/>
        <c:auto val="1"/>
        <c:lblAlgn val="ctr"/>
        <c:lblOffset val="100"/>
      </c:catAx>
      <c:valAx>
        <c:axId val="84354560"/>
        <c:scaling>
          <c:orientation val="minMax"/>
          <c:max val="165"/>
          <c:min val="0"/>
        </c:scaling>
        <c:delete val="1"/>
        <c:axPos val="b"/>
        <c:numFmt formatCode="#,##0.0" sourceLinked="1"/>
        <c:tickLblPos val="none"/>
        <c:crossAx val="84353024"/>
        <c:crosses val="autoZero"/>
        <c:crossBetween val="between"/>
      </c:valAx>
    </c:plotArea>
    <c:plotVisOnly val="1"/>
    <c:dispBlanksAs val="gap"/>
  </c:chart>
  <c:externalData r:id="rId1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ru-RU"/>
  <c:chart>
    <c:autoTitleDeleted val="1"/>
    <c:plotArea>
      <c:layout>
        <c:manualLayout>
          <c:layoutTarget val="inner"/>
          <c:xMode val="edge"/>
          <c:yMode val="edge"/>
          <c:x val="9.1893663861910085E-2"/>
          <c:y val="0"/>
          <c:w val="0.80693026067279072"/>
          <c:h val="0.9887410135326824"/>
        </c:manualLayout>
      </c:layout>
      <c:doughnutChart>
        <c:varyColors val="1"/>
        <c:ser>
          <c:idx val="0"/>
          <c:order val="0"/>
          <c:dPt>
            <c:idx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spPr>
              <a:solidFill>
                <a:schemeClr val="accent6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spPr>
              <a:solidFill>
                <a:schemeClr val="accent1">
                  <a:lumMod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spPr>
              <a:solidFill>
                <a:schemeClr val="accent2">
                  <a:lumMod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8"/>
            <c:spPr>
              <a:solidFill>
                <a:schemeClr val="accent3">
                  <a:lumMod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9"/>
            <c:spPr>
              <a:solidFill>
                <a:schemeClr val="accent5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0"/>
            <c:spPr>
              <a:solidFill>
                <a:schemeClr val="accent6"/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Lbl>
              <c:idx val="0"/>
              <c:layout>
                <c:manualLayout>
                  <c:x val="2.0885837246153997E-2"/>
                  <c:y val="-1.9904623492515899E-2"/>
                </c:manualLayout>
              </c:layout>
              <c:numFmt formatCode="0.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800" b="1" i="0" u="none" strike="noStrike" kern="1200" baseline="0">
                      <a:ln>
                        <a:solidFill>
                          <a:schemeClr val="tx2">
                            <a:lumMod val="75000"/>
                          </a:schemeClr>
                        </a:solidFill>
                      </a:ln>
                      <a:solidFill>
                        <a:schemeClr val="bg1"/>
                      </a:solidFill>
                      <a:effectLst>
                        <a:outerShdw blurRad="50800" dist="38100" dir="2700000" algn="tl" rotWithShape="0">
                          <a:prstClr val="black">
                            <a:alpha val="40000"/>
                          </a:prstClr>
                        </a:outerShdw>
                      </a:effectLst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ru-RU"/>
                </a:p>
              </c:txPr>
              <c:showPercent val="1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3.4809728743589896E-2"/>
                  <c:y val="-4.5496282268607718E-2"/>
                </c:manualLayout>
              </c:layout>
              <c:numFmt formatCode="0.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800" b="1" i="0" u="none" strike="noStrike" kern="1200" baseline="0">
                      <a:ln>
                        <a:solidFill>
                          <a:schemeClr val="accent2">
                            <a:lumMod val="50000"/>
                          </a:schemeClr>
                        </a:solidFill>
                      </a:ln>
                      <a:solidFill>
                        <a:schemeClr val="bg1"/>
                      </a:solidFill>
                      <a:effectLst>
                        <a:outerShdw blurRad="50800" dist="38100" dir="2700000" algn="tl" rotWithShape="0">
                          <a:prstClr val="black">
                            <a:alpha val="40000"/>
                          </a:prstClr>
                        </a:outerShdw>
                      </a:effectLst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ru-RU"/>
                </a:p>
              </c:txPr>
              <c:showPercent val="1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numFmt formatCode="0.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800" b="1" i="0" u="none" strike="noStrike" kern="1200" baseline="0">
                      <a:ln>
                        <a:solidFill>
                          <a:schemeClr val="accent3">
                            <a:lumMod val="50000"/>
                          </a:schemeClr>
                        </a:solidFill>
                      </a:ln>
                      <a:solidFill>
                        <a:schemeClr val="bg1"/>
                      </a:solidFill>
                      <a:effectLst>
                        <a:outerShdw blurRad="50800" dist="38100" dir="2700000" algn="tl" rotWithShape="0">
                          <a:prstClr val="black">
                            <a:alpha val="40000"/>
                          </a:prstClr>
                        </a:outerShdw>
                      </a:effectLst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ru-RU"/>
                </a:p>
              </c:txPr>
            </c:dLbl>
            <c:dLbl>
              <c:idx val="3"/>
              <c:numFmt formatCode="0.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800" b="1" i="0" u="none" strike="noStrike" kern="1200" baseline="0">
                      <a:ln>
                        <a:solidFill>
                          <a:schemeClr val="accent4">
                            <a:lumMod val="50000"/>
                          </a:schemeClr>
                        </a:solidFill>
                      </a:ln>
                      <a:solidFill>
                        <a:schemeClr val="bg1"/>
                      </a:solidFill>
                      <a:effectLst>
                        <a:outerShdw blurRad="50800" dist="38100" dir="2700000" algn="tl" rotWithShape="0">
                          <a:prstClr val="black">
                            <a:alpha val="40000"/>
                          </a:prstClr>
                        </a:outerShdw>
                      </a:effectLst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ru-RU"/>
                </a:p>
              </c:txPr>
            </c:dLbl>
            <c:dLbl>
              <c:idx val="4"/>
              <c:numFmt formatCode="0.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800" b="1" i="0" u="none" strike="noStrike" kern="1200" baseline="0">
                      <a:ln>
                        <a:solidFill>
                          <a:schemeClr val="tx2">
                            <a:lumMod val="50000"/>
                          </a:schemeClr>
                        </a:solidFill>
                      </a:ln>
                      <a:solidFill>
                        <a:schemeClr val="bg1"/>
                      </a:solidFill>
                      <a:effectLst>
                        <a:outerShdw blurRad="50800" dist="38100" dir="2700000" algn="tl" rotWithShape="0">
                          <a:prstClr val="black">
                            <a:alpha val="40000"/>
                          </a:prstClr>
                        </a:outerShdw>
                      </a:effectLst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ru-RU"/>
                </a:p>
              </c:txPr>
            </c:dLbl>
            <c:dLbl>
              <c:idx val="9"/>
              <c:layout/>
              <c:tx>
                <c:rich>
                  <a:bodyPr/>
                  <a:lstStyle/>
                  <a:p>
                    <a:fld id="{64311FBF-0434-4C63-86D2-10A08A0C7F36}" type="PERCENTAGE">
                      <a:rPr lang="en-US" baseline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pPr/>
                      <a:t>[ПРОЦЕНТ]</a:t>
                    </a:fld>
                    <a:endParaRPr lang="ru-RU"/>
                  </a:p>
                </c:rich>
              </c:tx>
              <c:showVal val="1"/>
              <c:showPercent val="1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</c:extLst>
            </c:dLbl>
            <c:dLbl>
              <c:idx val="10"/>
              <c:layout>
                <c:manualLayout>
                  <c:x val="-4.2544732539562646E-17"/>
                  <c:y val="-3.4122211701455754E-2"/>
                </c:manualLayout>
              </c:layout>
              <c:numFmt formatCode="0.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800" b="1" i="0" u="none" strike="noStrike" kern="1200" baseline="0"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  <a:solidFill>
                        <a:schemeClr val="bg1"/>
                      </a:solidFill>
                      <a:effectLst>
                        <a:outerShdw blurRad="50800" dist="38100" dir="2700000" algn="tl" rotWithShape="0">
                          <a:prstClr val="black">
                            <a:alpha val="40000"/>
                          </a:prstClr>
                        </a:outerShdw>
                      </a:effectLst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ru-RU"/>
                </a:p>
              </c:txPr>
              <c:showPercent val="1"/>
              <c:extLst>
                <c:ext xmlns:c15="http://schemas.microsoft.com/office/drawing/2012/chart" uri="{CE6537A1-D6FC-4f65-9D91-7224C49458BB}"/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ln>
                      <a:solidFill>
                        <a:schemeClr val="tx2"/>
                      </a:solidFill>
                    </a:ln>
                    <a:solidFill>
                      <a:schemeClr val="bg1"/>
                    </a:solidFill>
                    <a:effectLst>
                      <a:outerShdw blurRad="50800" dist="38100" dir="2700000" algn="tl" rotWithShape="0">
                        <a:prstClr val="black">
                          <a:alpha val="40000"/>
                        </a:prstClr>
                      </a:outerShdw>
                    </a:effectLst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ru-RU"/>
              </a:p>
            </c:txPr>
            <c:showPercent val="1"/>
            <c:extLst>
              <c:ext xmlns:c15="http://schemas.microsoft.com/office/drawing/2012/chart" uri="{CE6537A1-D6FC-4f65-9D91-7224C49458BB}"/>
            </c:extLst>
          </c:dLbls>
          <c:cat>
            <c:strRef>
              <c:f>Лист1!$C$4:$C$14</c:f>
              <c:strCache>
                <c:ptCount val="11"/>
                <c:pt idx="0">
                  <c:v>Сельское хозяйство, охота и лесное хозяйство</c:v>
                </c:pt>
                <c:pt idx="1">
                  <c:v>Рыболовство, рыбоводство</c:v>
                </c:pt>
                <c:pt idx="2">
                  <c:v>Промышленность</c:v>
                </c:pt>
                <c:pt idx="3">
                  <c:v>Строительство</c:v>
                </c:pt>
                <c:pt idx="4">
                  <c:v>Оптовая и розничная торговля; ремонт автотранспортных средств, мотоциклов, бытовых изделий и предметов личного пользования</c:v>
                </c:pt>
                <c:pt idx="5">
                  <c:v>Транспорт и связь</c:v>
                </c:pt>
                <c:pt idx="6">
                  <c:v>Операции с недвижимым имуществом, аренда и предоставление услуг</c:v>
                </c:pt>
                <c:pt idx="7">
                  <c:v>Государственное управление и обеспечение военной безопасности; обязательное социальное страхование</c:v>
                </c:pt>
                <c:pt idx="8">
                  <c:v>Образование</c:v>
                </c:pt>
                <c:pt idx="9">
                  <c:v>Здравоохранение и предоставление социальных услуг</c:v>
                </c:pt>
                <c:pt idx="10">
                  <c:v>прочие</c:v>
                </c:pt>
              </c:strCache>
            </c:strRef>
          </c:cat>
          <c:val>
            <c:numRef>
              <c:f>Лист1!$F$4:$F$14</c:f>
              <c:numCache>
                <c:formatCode>General</c:formatCode>
                <c:ptCount val="11"/>
                <c:pt idx="0">
                  <c:v>9.4</c:v>
                </c:pt>
                <c:pt idx="1">
                  <c:v>3.7</c:v>
                </c:pt>
                <c:pt idx="2">
                  <c:v>5.2</c:v>
                </c:pt>
                <c:pt idx="3">
                  <c:v>11.9</c:v>
                </c:pt>
                <c:pt idx="4">
                  <c:v>16.8</c:v>
                </c:pt>
                <c:pt idx="5">
                  <c:v>7.7</c:v>
                </c:pt>
                <c:pt idx="6">
                  <c:v>9.9</c:v>
                </c:pt>
                <c:pt idx="7">
                  <c:v>4.9000000000000004</c:v>
                </c:pt>
                <c:pt idx="8">
                  <c:v>7.5</c:v>
                </c:pt>
                <c:pt idx="9">
                  <c:v>14.4</c:v>
                </c:pt>
                <c:pt idx="10">
                  <c:v>8.6</c:v>
                </c:pt>
              </c:numCache>
            </c:numRef>
          </c:val>
        </c:ser>
        <c:firstSliceAng val="0"/>
        <c:holeSize val="33"/>
      </c:doughnutChart>
      <c:spPr>
        <a:noFill/>
        <a:ln>
          <a:noFill/>
        </a:ln>
        <a:effectLst/>
      </c:spPr>
    </c:plotArea>
    <c:plotVisOnly val="1"/>
    <c:dispBlanksAs val="zero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1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ru-RU"/>
  <c:chart>
    <c:plotArea>
      <c:layout>
        <c:manualLayout>
          <c:layoutTarget val="inner"/>
          <c:xMode val="edge"/>
          <c:yMode val="edge"/>
          <c:x val="4.6865386641117154E-2"/>
          <c:y val="7.725864002672253E-2"/>
          <c:w val="0.90626922671776489"/>
          <c:h val="0.69464144690998753"/>
        </c:manualLayout>
      </c:layout>
      <c:barChart>
        <c:barDir val="col"/>
        <c:grouping val="clustered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Val val="1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Лист1!$A$5:$C$5</c:f>
              <c:numCache>
                <c:formatCode>General</c:formatCode>
                <c:ptCount val="3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</c:numCache>
            </c:numRef>
          </c:cat>
          <c:val>
            <c:numRef>
              <c:f>Лист1!$A$6:$C$6</c:f>
              <c:numCache>
                <c:formatCode>General</c:formatCode>
                <c:ptCount val="3"/>
                <c:pt idx="0">
                  <c:v>1.83</c:v>
                </c:pt>
                <c:pt idx="1">
                  <c:v>2.15</c:v>
                </c:pt>
                <c:pt idx="2">
                  <c:v>2.5499999999999998</c:v>
                </c:pt>
              </c:numCache>
            </c:numRef>
          </c:val>
        </c:ser>
        <c:gapWidth val="111"/>
        <c:overlap val="-27"/>
        <c:axId val="99599104"/>
        <c:axId val="99600640"/>
      </c:barChart>
      <c:catAx>
        <c:axId val="99599104"/>
        <c:scaling>
          <c:orientation val="minMax"/>
        </c:scaling>
        <c:axPos val="b"/>
        <c:numFmt formatCode="General" sourceLinked="1"/>
        <c:maj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99600640"/>
        <c:crosses val="autoZero"/>
        <c:auto val="1"/>
        <c:lblAlgn val="ctr"/>
        <c:lblOffset val="100"/>
        <c:tickMarkSkip val="2"/>
      </c:catAx>
      <c:valAx>
        <c:axId val="99600640"/>
        <c:scaling>
          <c:orientation val="minMax"/>
        </c:scaling>
        <c:delete val="1"/>
        <c:axPos val="l"/>
        <c:numFmt formatCode="General" sourceLinked="1"/>
        <c:majorTickMark val="none"/>
        <c:tickLblPos val="none"/>
        <c:crossAx val="995991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ru-RU"/>
    </a:p>
  </c:txPr>
  <c:externalData r:id="rId1"/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ru-RU"/>
  <c:chart>
    <c:plotArea>
      <c:layout>
        <c:manualLayout>
          <c:layoutTarget val="inner"/>
          <c:xMode val="edge"/>
          <c:yMode val="edge"/>
          <c:x val="4.6865386641117154E-2"/>
          <c:y val="7.725864002672253E-2"/>
          <c:w val="0.90626922671776489"/>
          <c:h val="0.69464144690998753"/>
        </c:manualLayout>
      </c:layout>
      <c:barChart>
        <c:barDir val="col"/>
        <c:grouping val="clustered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Val val="1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Лист1!$A$5:$C$5</c:f>
              <c:numCache>
                <c:formatCode>General</c:formatCode>
                <c:ptCount val="3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</c:numCache>
            </c:numRef>
          </c:cat>
          <c:val>
            <c:numRef>
              <c:f>Лист1!$A$6:$C$6</c:f>
              <c:numCache>
                <c:formatCode>General</c:formatCode>
                <c:ptCount val="3"/>
                <c:pt idx="0">
                  <c:v>1.83</c:v>
                </c:pt>
                <c:pt idx="1">
                  <c:v>2.15</c:v>
                </c:pt>
                <c:pt idx="2">
                  <c:v>2.5499999999999998</c:v>
                </c:pt>
              </c:numCache>
            </c:numRef>
          </c:val>
        </c:ser>
        <c:gapWidth val="111"/>
        <c:overlap val="-27"/>
        <c:axId val="103288192"/>
        <c:axId val="103289984"/>
      </c:barChart>
      <c:catAx>
        <c:axId val="103288192"/>
        <c:scaling>
          <c:orientation val="minMax"/>
        </c:scaling>
        <c:axPos val="b"/>
        <c:numFmt formatCode="General" sourceLinked="1"/>
        <c:maj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03289984"/>
        <c:crosses val="autoZero"/>
        <c:auto val="1"/>
        <c:lblAlgn val="ctr"/>
        <c:lblOffset val="100"/>
        <c:tickMarkSkip val="2"/>
      </c:catAx>
      <c:valAx>
        <c:axId val="103289984"/>
        <c:scaling>
          <c:orientation val="minMax"/>
        </c:scaling>
        <c:delete val="1"/>
        <c:axPos val="l"/>
        <c:numFmt formatCode="General" sourceLinked="1"/>
        <c:majorTickMark val="none"/>
        <c:tickLblPos val="none"/>
        <c:crossAx val="1032881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ru-RU"/>
    </a:p>
  </c:txPr>
  <c:externalData r:id="rId1"/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373694BB-18DD-4BAD-A650-1FDCDA9D7227}" type="doc">
      <dgm:prSet loTypeId="urn:microsoft.com/office/officeart/2005/8/layout/pyramid3" loCatId="pyramid" qsTypeId="urn:microsoft.com/office/officeart/2005/8/quickstyle/simple1#1" qsCatId="simple" csTypeId="urn:microsoft.com/office/officeart/2005/8/colors/colorful4" csCatId="colorful" phldr="1"/>
      <dgm:spPr/>
    </dgm:pt>
    <dgm:pt modelId="{55D6F3C1-B011-4B31-92AA-7925D9EC0A15}">
      <dgm:prSet phldrT="[Текст]" custT="1"/>
      <dgm:spPr>
        <a:solidFill>
          <a:schemeClr val="accent1">
            <a:lumMod val="60000"/>
            <a:lumOff val="40000"/>
          </a:schemeClr>
        </a:solidFill>
      </dgm:spPr>
      <dgm:t>
        <a:bodyPr/>
        <a:lstStyle/>
        <a:p>
          <a:r>
            <a:rPr lang="ru-RU" sz="2000" dirty="0" smtClean="0"/>
            <a:t>Внебюджетные источники</a:t>
          </a:r>
          <a:endParaRPr lang="ru-RU" sz="2000" dirty="0"/>
        </a:p>
      </dgm:t>
    </dgm:pt>
    <dgm:pt modelId="{FE70CAC2-B54D-4B94-816F-A9CBDF87A592}" type="parTrans" cxnId="{9E730520-B17C-4290-B973-66068D4DCA67}">
      <dgm:prSet/>
      <dgm:spPr/>
      <dgm:t>
        <a:bodyPr/>
        <a:lstStyle/>
        <a:p>
          <a:endParaRPr lang="ru-RU"/>
        </a:p>
      </dgm:t>
    </dgm:pt>
    <dgm:pt modelId="{CCC0CBB6-5D77-487D-B0C7-CB9CD06369D6}" type="sibTrans" cxnId="{9E730520-B17C-4290-B973-66068D4DCA67}">
      <dgm:prSet/>
      <dgm:spPr/>
      <dgm:t>
        <a:bodyPr/>
        <a:lstStyle/>
        <a:p>
          <a:endParaRPr lang="ru-RU"/>
        </a:p>
      </dgm:t>
    </dgm:pt>
    <dgm:pt modelId="{3D19C64E-B04F-49F2-9493-BC7FDEDFF50D}">
      <dgm:prSet phldrT="[Текст]" custT="1"/>
      <dgm:spPr>
        <a:solidFill>
          <a:schemeClr val="accent6">
            <a:lumMod val="40000"/>
            <a:lumOff val="60000"/>
          </a:schemeClr>
        </a:solidFill>
      </dgm:spPr>
      <dgm:t>
        <a:bodyPr/>
        <a:lstStyle/>
        <a:p>
          <a:r>
            <a:rPr lang="ru-RU" sz="2000" dirty="0" smtClean="0"/>
            <a:t>РВК</a:t>
          </a:r>
          <a:endParaRPr lang="ru-RU" sz="2000" dirty="0"/>
        </a:p>
      </dgm:t>
    </dgm:pt>
    <dgm:pt modelId="{70F5C24F-716C-4C3A-8869-324197E40FB0}" type="parTrans" cxnId="{2226BF8C-7E52-427F-8EE3-DFD61B8E8442}">
      <dgm:prSet/>
      <dgm:spPr/>
      <dgm:t>
        <a:bodyPr/>
        <a:lstStyle/>
        <a:p>
          <a:endParaRPr lang="ru-RU"/>
        </a:p>
      </dgm:t>
    </dgm:pt>
    <dgm:pt modelId="{C23C5223-4006-4F7A-A52A-0F83E0678FA0}" type="sibTrans" cxnId="{2226BF8C-7E52-427F-8EE3-DFD61B8E8442}">
      <dgm:prSet/>
      <dgm:spPr/>
      <dgm:t>
        <a:bodyPr/>
        <a:lstStyle/>
        <a:p>
          <a:endParaRPr lang="ru-RU"/>
        </a:p>
      </dgm:t>
    </dgm:pt>
    <dgm:pt modelId="{CDB252A1-6799-4FDF-B668-2BBF8823A494}">
      <dgm:prSet phldrT="[Текст]"/>
      <dgm:spPr>
        <a:solidFill>
          <a:schemeClr val="accent4">
            <a:lumMod val="40000"/>
            <a:lumOff val="60000"/>
          </a:schemeClr>
        </a:solidFill>
      </dgm:spPr>
      <dgm:t>
        <a:bodyPr/>
        <a:lstStyle/>
        <a:p>
          <a:r>
            <a:rPr lang="ru-RU" dirty="0" smtClean="0"/>
            <a:t>Областной бюджет</a:t>
          </a:r>
          <a:endParaRPr lang="ru-RU" dirty="0"/>
        </a:p>
      </dgm:t>
    </dgm:pt>
    <dgm:pt modelId="{9E567249-92CE-40AD-A1BE-E90406AB1462}" type="parTrans" cxnId="{402DB380-E6B6-4C26-AD09-DF0FB5A76732}">
      <dgm:prSet/>
      <dgm:spPr/>
      <dgm:t>
        <a:bodyPr/>
        <a:lstStyle/>
        <a:p>
          <a:endParaRPr lang="ru-RU"/>
        </a:p>
      </dgm:t>
    </dgm:pt>
    <dgm:pt modelId="{2082453F-4C0D-4AD8-91E3-11DD201D4C79}" type="sibTrans" cxnId="{402DB380-E6B6-4C26-AD09-DF0FB5A76732}">
      <dgm:prSet/>
      <dgm:spPr/>
      <dgm:t>
        <a:bodyPr/>
        <a:lstStyle/>
        <a:p>
          <a:endParaRPr lang="ru-RU"/>
        </a:p>
      </dgm:t>
    </dgm:pt>
    <dgm:pt modelId="{8E8AA265-DDA8-477A-865D-0AC31F16FC9C}" type="pres">
      <dgm:prSet presAssocID="{373694BB-18DD-4BAD-A650-1FDCDA9D7227}" presName="Name0" presStyleCnt="0">
        <dgm:presLayoutVars>
          <dgm:dir/>
          <dgm:animLvl val="lvl"/>
          <dgm:resizeHandles val="exact"/>
        </dgm:presLayoutVars>
      </dgm:prSet>
      <dgm:spPr/>
    </dgm:pt>
    <dgm:pt modelId="{0D06EF91-13CE-44C0-B0CC-8D55DB0D9CA1}" type="pres">
      <dgm:prSet presAssocID="{55D6F3C1-B011-4B31-92AA-7925D9EC0A15}" presName="Name8" presStyleCnt="0"/>
      <dgm:spPr/>
    </dgm:pt>
    <dgm:pt modelId="{6993D5A0-ECE6-4785-BAA7-0A44EE541479}" type="pres">
      <dgm:prSet presAssocID="{55D6F3C1-B011-4B31-92AA-7925D9EC0A15}" presName="level" presStyleLbl="node1" presStyleIdx="0" presStyleCnt="3" custLinFactNeighborX="-1741" custLinFactNeighborY="-20870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AF19C444-1513-4701-B249-45BA1340E92C}" type="pres">
      <dgm:prSet presAssocID="{55D6F3C1-B011-4B31-92AA-7925D9EC0A15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1E73E6DD-5B95-4763-A5BA-13B0FAE64EF4}" type="pres">
      <dgm:prSet presAssocID="{3D19C64E-B04F-49F2-9493-BC7FDEDFF50D}" presName="Name8" presStyleCnt="0"/>
      <dgm:spPr/>
    </dgm:pt>
    <dgm:pt modelId="{97A8AB6C-9582-48E2-A419-3BC8958DC91E}" type="pres">
      <dgm:prSet presAssocID="{3D19C64E-B04F-49F2-9493-BC7FDEDFF50D}" presName="level" presStyleLbl="node1" presStyleIdx="1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BBA07DF0-78CB-47D4-88B2-93C92E1B5263}" type="pres">
      <dgm:prSet presAssocID="{3D19C64E-B04F-49F2-9493-BC7FDEDFF50D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D0C73CD8-DD9D-4CD7-8476-9758A14031A6}" type="pres">
      <dgm:prSet presAssocID="{CDB252A1-6799-4FDF-B668-2BBF8823A494}" presName="Name8" presStyleCnt="0"/>
      <dgm:spPr/>
    </dgm:pt>
    <dgm:pt modelId="{836E0DF0-7CDD-49F4-BAFF-7A3CB4059BE0}" type="pres">
      <dgm:prSet presAssocID="{CDB252A1-6799-4FDF-B668-2BBF8823A494}" presName="level" presStyleLbl="node1" presStyleIdx="2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76B1658-72BE-4487-AB3D-6AB1493CCA14}" type="pres">
      <dgm:prSet presAssocID="{CDB252A1-6799-4FDF-B668-2BBF8823A494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81E77EE0-BA46-47FF-AC0B-6847D1141760}" type="presOf" srcId="{55D6F3C1-B011-4B31-92AA-7925D9EC0A15}" destId="{AF19C444-1513-4701-B249-45BA1340E92C}" srcOrd="1" destOrd="0" presId="urn:microsoft.com/office/officeart/2005/8/layout/pyramid3"/>
    <dgm:cxn modelId="{D5FB19F3-C72F-4B6C-B4F6-B25C59D24FA5}" type="presOf" srcId="{55D6F3C1-B011-4B31-92AA-7925D9EC0A15}" destId="{6993D5A0-ECE6-4785-BAA7-0A44EE541479}" srcOrd="0" destOrd="0" presId="urn:microsoft.com/office/officeart/2005/8/layout/pyramid3"/>
    <dgm:cxn modelId="{175F9753-D838-4CC8-AC84-06AB327DE60B}" type="presOf" srcId="{373694BB-18DD-4BAD-A650-1FDCDA9D7227}" destId="{8E8AA265-DDA8-477A-865D-0AC31F16FC9C}" srcOrd="0" destOrd="0" presId="urn:microsoft.com/office/officeart/2005/8/layout/pyramid3"/>
    <dgm:cxn modelId="{9E730520-B17C-4290-B973-66068D4DCA67}" srcId="{373694BB-18DD-4BAD-A650-1FDCDA9D7227}" destId="{55D6F3C1-B011-4B31-92AA-7925D9EC0A15}" srcOrd="0" destOrd="0" parTransId="{FE70CAC2-B54D-4B94-816F-A9CBDF87A592}" sibTransId="{CCC0CBB6-5D77-487D-B0C7-CB9CD06369D6}"/>
    <dgm:cxn modelId="{BB31EA64-4B00-41CD-9244-20464E56EAD6}" type="presOf" srcId="{CDB252A1-6799-4FDF-B668-2BBF8823A494}" destId="{836E0DF0-7CDD-49F4-BAFF-7A3CB4059BE0}" srcOrd="0" destOrd="0" presId="urn:microsoft.com/office/officeart/2005/8/layout/pyramid3"/>
    <dgm:cxn modelId="{402DB380-E6B6-4C26-AD09-DF0FB5A76732}" srcId="{373694BB-18DD-4BAD-A650-1FDCDA9D7227}" destId="{CDB252A1-6799-4FDF-B668-2BBF8823A494}" srcOrd="2" destOrd="0" parTransId="{9E567249-92CE-40AD-A1BE-E90406AB1462}" sibTransId="{2082453F-4C0D-4AD8-91E3-11DD201D4C79}"/>
    <dgm:cxn modelId="{69C2BDFA-DCDB-4E1C-AEA3-B71DC56BC2E9}" type="presOf" srcId="{3D19C64E-B04F-49F2-9493-BC7FDEDFF50D}" destId="{BBA07DF0-78CB-47D4-88B2-93C92E1B5263}" srcOrd="1" destOrd="0" presId="urn:microsoft.com/office/officeart/2005/8/layout/pyramid3"/>
    <dgm:cxn modelId="{C122FB31-ECEE-4D00-9F1A-2E027CEE01C8}" type="presOf" srcId="{CDB252A1-6799-4FDF-B668-2BBF8823A494}" destId="{F76B1658-72BE-4487-AB3D-6AB1493CCA14}" srcOrd="1" destOrd="0" presId="urn:microsoft.com/office/officeart/2005/8/layout/pyramid3"/>
    <dgm:cxn modelId="{F932EC76-A060-49D3-81A1-7C4DC9238761}" type="presOf" srcId="{3D19C64E-B04F-49F2-9493-BC7FDEDFF50D}" destId="{97A8AB6C-9582-48E2-A419-3BC8958DC91E}" srcOrd="0" destOrd="0" presId="urn:microsoft.com/office/officeart/2005/8/layout/pyramid3"/>
    <dgm:cxn modelId="{2226BF8C-7E52-427F-8EE3-DFD61B8E8442}" srcId="{373694BB-18DD-4BAD-A650-1FDCDA9D7227}" destId="{3D19C64E-B04F-49F2-9493-BC7FDEDFF50D}" srcOrd="1" destOrd="0" parTransId="{70F5C24F-716C-4C3A-8869-324197E40FB0}" sibTransId="{C23C5223-4006-4F7A-A52A-0F83E0678FA0}"/>
    <dgm:cxn modelId="{8FDC5EEF-3B95-4F34-9F02-A589DEC27134}" type="presParOf" srcId="{8E8AA265-DDA8-477A-865D-0AC31F16FC9C}" destId="{0D06EF91-13CE-44C0-B0CC-8D55DB0D9CA1}" srcOrd="0" destOrd="0" presId="urn:microsoft.com/office/officeart/2005/8/layout/pyramid3"/>
    <dgm:cxn modelId="{8641D5F2-61EF-4936-B64A-EF81ACBA9F66}" type="presParOf" srcId="{0D06EF91-13CE-44C0-B0CC-8D55DB0D9CA1}" destId="{6993D5A0-ECE6-4785-BAA7-0A44EE541479}" srcOrd="0" destOrd="0" presId="urn:microsoft.com/office/officeart/2005/8/layout/pyramid3"/>
    <dgm:cxn modelId="{9BF1682C-3DBC-4A4E-9442-BD909C159D87}" type="presParOf" srcId="{0D06EF91-13CE-44C0-B0CC-8D55DB0D9CA1}" destId="{AF19C444-1513-4701-B249-45BA1340E92C}" srcOrd="1" destOrd="0" presId="urn:microsoft.com/office/officeart/2005/8/layout/pyramid3"/>
    <dgm:cxn modelId="{E08B595C-87C1-4721-B2EB-B1DE5B320D77}" type="presParOf" srcId="{8E8AA265-DDA8-477A-865D-0AC31F16FC9C}" destId="{1E73E6DD-5B95-4763-A5BA-13B0FAE64EF4}" srcOrd="1" destOrd="0" presId="urn:microsoft.com/office/officeart/2005/8/layout/pyramid3"/>
    <dgm:cxn modelId="{5F861D02-048C-4466-884D-8604B0D55D60}" type="presParOf" srcId="{1E73E6DD-5B95-4763-A5BA-13B0FAE64EF4}" destId="{97A8AB6C-9582-48E2-A419-3BC8958DC91E}" srcOrd="0" destOrd="0" presId="urn:microsoft.com/office/officeart/2005/8/layout/pyramid3"/>
    <dgm:cxn modelId="{BCD62B66-138D-482B-BB04-566E4A833802}" type="presParOf" srcId="{1E73E6DD-5B95-4763-A5BA-13B0FAE64EF4}" destId="{BBA07DF0-78CB-47D4-88B2-93C92E1B5263}" srcOrd="1" destOrd="0" presId="urn:microsoft.com/office/officeart/2005/8/layout/pyramid3"/>
    <dgm:cxn modelId="{30F8A455-E0B5-4465-AB78-70439DDF0C41}" type="presParOf" srcId="{8E8AA265-DDA8-477A-865D-0AC31F16FC9C}" destId="{D0C73CD8-DD9D-4CD7-8476-9758A14031A6}" srcOrd="2" destOrd="0" presId="urn:microsoft.com/office/officeart/2005/8/layout/pyramid3"/>
    <dgm:cxn modelId="{069DF16D-EB51-4130-9287-8BF7B4F4C013}" type="presParOf" srcId="{D0C73CD8-DD9D-4CD7-8476-9758A14031A6}" destId="{836E0DF0-7CDD-49F4-BAFF-7A3CB4059BE0}" srcOrd="0" destOrd="0" presId="urn:microsoft.com/office/officeart/2005/8/layout/pyramid3"/>
    <dgm:cxn modelId="{09F52354-FB28-400F-AB16-8838E9793C51}" type="presParOf" srcId="{D0C73CD8-DD9D-4CD7-8476-9758A14031A6}" destId="{F76B1658-72BE-4487-AB3D-6AB1493CCA14}" srcOrd="1" destOrd="0" presId="urn:microsoft.com/office/officeart/2005/8/layout/pyramid3"/>
  </dgm:cxnLst>
  <dgm:bg/>
  <dgm:whole/>
  <dgm:extLst>
    <a:ext uri="{C62137D5-CB1D-491B-B009-E17868A290BF}"/>
    <a:ext uri="http://schemas.microsoft.com/office/drawing/2008/diagram">
      <dsp:dataModelExt xmlns:dsp="http://schemas.microsoft.com/office/drawing/2008/diagram" xmlns="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6993D5A0-ECE6-4785-BAA7-0A44EE541479}">
      <dsp:nvSpPr>
        <dsp:cNvPr id="0" name=""/>
        <dsp:cNvSpPr/>
      </dsp:nvSpPr>
      <dsp:spPr>
        <a:xfrm rot="10800000">
          <a:off x="0" y="0"/>
          <a:ext cx="2850091" cy="968904"/>
        </a:xfrm>
        <a:prstGeom prst="trapezoid">
          <a:avLst>
            <a:gd name="adj" fmla="val 49026"/>
          </a:avLst>
        </a:prstGeom>
        <a:solidFill>
          <a:schemeClr val="accent1">
            <a:lumMod val="60000"/>
            <a:lumOff val="4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5400" tIns="25400" rIns="25400" bIns="254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000" kern="1200" dirty="0" smtClean="0"/>
            <a:t>Внебюджетные источники</a:t>
          </a:r>
          <a:endParaRPr lang="ru-RU" sz="2000" kern="1200" dirty="0"/>
        </a:p>
      </dsp:txBody>
      <dsp:txXfrm>
        <a:off x="498766" y="0"/>
        <a:ext cx="1852559" cy="968904"/>
      </dsp:txXfrm>
    </dsp:sp>
    <dsp:sp modelId="{97A8AB6C-9582-48E2-A419-3BC8958DC91E}">
      <dsp:nvSpPr>
        <dsp:cNvPr id="0" name=""/>
        <dsp:cNvSpPr/>
      </dsp:nvSpPr>
      <dsp:spPr>
        <a:xfrm rot="10800000">
          <a:off x="475015" y="968904"/>
          <a:ext cx="1900061" cy="968904"/>
        </a:xfrm>
        <a:prstGeom prst="trapezoid">
          <a:avLst>
            <a:gd name="adj" fmla="val 49026"/>
          </a:avLst>
        </a:prstGeom>
        <a:solidFill>
          <a:schemeClr val="accent6">
            <a:lumMod val="40000"/>
            <a:lumOff val="6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5400" tIns="25400" rIns="25400" bIns="254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000" kern="1200" dirty="0" smtClean="0"/>
            <a:t>РВК</a:t>
          </a:r>
          <a:endParaRPr lang="ru-RU" sz="2000" kern="1200" dirty="0"/>
        </a:p>
      </dsp:txBody>
      <dsp:txXfrm>
        <a:off x="807526" y="968904"/>
        <a:ext cx="1235039" cy="968904"/>
      </dsp:txXfrm>
    </dsp:sp>
    <dsp:sp modelId="{836E0DF0-7CDD-49F4-BAFF-7A3CB4059BE0}">
      <dsp:nvSpPr>
        <dsp:cNvPr id="0" name=""/>
        <dsp:cNvSpPr/>
      </dsp:nvSpPr>
      <dsp:spPr>
        <a:xfrm rot="10800000">
          <a:off x="950030" y="1937808"/>
          <a:ext cx="950030" cy="968904"/>
        </a:xfrm>
        <a:prstGeom prst="trapezoid">
          <a:avLst>
            <a:gd name="adj" fmla="val 50000"/>
          </a:avLst>
        </a:prstGeom>
        <a:solidFill>
          <a:schemeClr val="accent4">
            <a:lumMod val="40000"/>
            <a:lumOff val="6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050" tIns="19050" rIns="19050" bIns="19050" numCol="1" spcCol="1270" anchor="ctr" anchorCtr="0">
          <a:noAutofit/>
        </a:bodyPr>
        <a:lstStyle/>
        <a:p>
          <a:pPr lvl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500" kern="1200" dirty="0" smtClean="0"/>
            <a:t>Областной бюджет</a:t>
          </a:r>
          <a:endParaRPr lang="ru-RU" sz="1500" kern="1200" dirty="0"/>
        </a:p>
      </dsp:txBody>
      <dsp:txXfrm>
        <a:off x="950030" y="1937808"/>
        <a:ext cx="950030" cy="96890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yramid3">
  <dgm:title val=""/>
  <dgm:desc val=""/>
  <dgm:catLst>
    <dgm:cat type="pyramid" pri="2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pyra">
          <dgm:param type="linDir" val="fromT"/>
          <dgm:param type="txDir" val="fromT"/>
          <dgm:param type="pyraAcctPos" val="aft"/>
          <dgm:param type="pyraAcctTxMar" val="step"/>
          <dgm:param type="pyraAcctBkgdNode" val="acctBkgd"/>
          <dgm:param type="pyraAcctTxNode" val="acctTx"/>
          <dgm:param type="pyraLvlNode" val="level"/>
        </dgm:alg>
      </dgm:if>
      <dgm:else name="Name3">
        <dgm:alg type="pyra">
          <dgm:param type="linDir" val="fromT"/>
          <dgm:param type="txDir" val="fromT"/>
          <dgm:param type="pyraAcctPos" val="bef"/>
          <dgm:param type="pyraAcctTxMar" val="step"/>
          <dgm:param type="pyraAcctBkgdNode" val="acctBkgd"/>
          <dgm:param type="pyraAcctTxNode" val="acctTx"/>
          <dgm:param type="pyraLvlNode" val="level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ptType="all node" func="maxDepth" op="gte" val="2">
        <dgm:constrLst>
          <dgm:constr type="primFontSz" for="des" forName="levelTx" op="equ"/>
          <dgm:constr type="secFontSz" for="des" forName="acctTx" op="equ"/>
          <dgm:constr type="pyraAcctRatio" val="0.32"/>
        </dgm:constrLst>
      </dgm:if>
      <dgm:else name="Name6">
        <dgm:constrLst>
          <dgm:constr type="primFontSz" for="des" forName="levelTx" op="equ"/>
          <dgm:constr type="secFontSz" for="des" forName="acctTx" op="equ"/>
          <dgm:constr type="pyraAcctRatio"/>
        </dgm:constrLst>
      </dgm:else>
    </dgm:choose>
    <dgm:ruleLst/>
    <dgm:forEach name="Name7" axis="ch" ptType="node">
      <dgm:layoutNode name="Name8">
        <dgm:alg type="composite">
          <dgm:param type="horzAlign" val="none"/>
        </dgm:alg>
        <dgm:shape xmlns:r="http://schemas.openxmlformats.org/officeDocument/2006/relationships" r:blip="">
          <dgm:adjLst/>
        </dgm:shape>
        <dgm:presOf/>
        <dgm:choose name="Name9">
          <dgm:if name="Name10" axis="self" ptType="node" func="revPos" op="equ" val="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/>
              <dgm:constr type="h" for="ch" forName="levelTx" refType="h" refFor="ch" refForName="level"/>
            </dgm:constrLst>
          </dgm:if>
          <dgm:else name="Name1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 fact="0.65"/>
              <dgm:constr type="h" for="ch" forName="levelTx" refType="h" refFor="ch" refForName="level"/>
            </dgm:constrLst>
          </dgm:else>
        </dgm:choose>
        <dgm:ruleLst/>
        <dgm:choose name="Name12">
          <dgm:if name="Name13" axis="ch" ptType="node" func="cnt" op="gte" val="1">
            <dgm:layoutNode name="acctBkgd" styleLbl="alignAcc1">
              <dgm:alg type="sp"/>
              <dgm:shape xmlns:r="http://schemas.openxmlformats.org/officeDocument/2006/relationships" type="nonIsoscelesTrapezoid" r:blip="">
                <dgm:adjLst/>
              </dgm:shape>
              <dgm:presOf axis="des" ptType="node"/>
              <dgm:constrLst/>
              <dgm:ruleLst/>
            </dgm:layoutNode>
            <dgm:layoutNode name="acctTx" styleLbl="alignAcc1">
              <dgm:varLst>
                <dgm:bulletEnabled val="1"/>
              </dgm:varLst>
              <dgm:alg type="tx">
                <dgm:param type="stBulletLvl" val="1"/>
                <dgm:param type="txAnchorVertCh" val="t"/>
              </dgm:alg>
              <dgm:shape xmlns:r="http://schemas.openxmlformats.org/officeDocument/2006/relationships" type="nonIsoscelesTrapezoid" r:blip="" hideGeom="1">
                <dgm:adjLst/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3"/>
                <dgm:constr type="bMarg" refType="secFontSz" fact="0.3"/>
                <dgm:constr type="lMarg" refType="secFontSz" fact="0.3"/>
                <dgm:constr type="rMarg" refType="secFontSz" fact="0.3"/>
              </dgm:constrLst>
              <dgm:ruleLst>
                <dgm:rule type="secFontSz" val="5" fact="NaN" max="NaN"/>
              </dgm:ruleLst>
            </dgm:layoutNode>
          </dgm:if>
          <dgm:else name="Name14"/>
        </dgm:choose>
        <dgm:layoutNode name="level">
          <dgm:varLst>
            <dgm:chMax val="1"/>
            <dgm:bulletEnabled val="1"/>
          </dgm:varLst>
          <dgm:alg type="sp"/>
          <dgm:shape xmlns:r="http://schemas.openxmlformats.org/officeDocument/2006/relationships" type="trapezoid" r:blip="">
            <dgm:adjLst/>
          </dgm:shape>
          <dgm:presOf axis="self"/>
          <dgm:constrLst>
            <dgm:constr type="h" val="500"/>
            <dgm:constr type="w" val="1"/>
          </dgm:constrLst>
          <dgm:ruleLst/>
        </dgm:layoutNode>
        <dgm:layoutNode name="levelTx" styleLbl="revTx">
          <dgm:varLst>
            <dgm:chMax val="1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#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drawings/_rels/vmlDrawing2.v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5659" cy="49542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4" y="0"/>
            <a:ext cx="2945659" cy="49542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6B02D579-687A-4734-8651-EE6689542ED0}" type="datetimeFigureOut">
              <a:rPr lang="ru-RU"/>
              <a:pPr>
                <a:defRPr/>
              </a:pPr>
              <a:t>12.05.2016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77925" y="1235075"/>
            <a:ext cx="4441825" cy="333216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751982"/>
            <a:ext cx="5438140" cy="3887986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" y="9378825"/>
            <a:ext cx="2945659" cy="49542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4" y="9378825"/>
            <a:ext cx="2945659" cy="49542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8F92C582-B2B2-4255-9C13-87A029ACA47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44463" y="147638"/>
            <a:ext cx="6413500" cy="4810125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Переходя к прогнозу приведем текущую структуру валового регионального продукта Архангельской области.</a:t>
            </a:r>
          </a:p>
          <a:p>
            <a:pPr algn="just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latin typeface="Arial" panose="020B0604020202020204" pitchFamily="34" charset="0"/>
                <a:cs typeface="Arial" panose="020B0604020202020204" pitchFamily="34" charset="0"/>
              </a:rPr>
              <a:t>При этом структура ВРП по источникам доходов следующая: 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indent="456422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>
                <a:latin typeface="Arial" panose="020B0604020202020204" pitchFamily="34" charset="0"/>
                <a:cs typeface="Arial" panose="020B0604020202020204" pitchFamily="34" charset="0"/>
              </a:rPr>
              <a:t>56% </a:t>
            </a:r>
            <a:r>
              <a:rPr lang="ru-RU" sz="1400" dirty="0">
                <a:latin typeface="Arial" panose="020B0604020202020204" pitchFamily="34" charset="0"/>
                <a:cs typeface="Arial" panose="020B0604020202020204" pitchFamily="34" charset="0"/>
              </a:rPr>
              <a:t>составляет оплата труда наёмных работников</a:t>
            </a:r>
          </a:p>
          <a:p>
            <a:pPr indent="71877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latin typeface="Arial" panose="020B0604020202020204" pitchFamily="34" charset="0"/>
                <a:cs typeface="Arial" panose="020B0604020202020204" pitchFamily="34" charset="0"/>
              </a:rPr>
              <a:t>«</a:t>
            </a:r>
            <a:r>
              <a:rPr lang="ru-RU" sz="1400" dirty="0" err="1">
                <a:latin typeface="Arial" panose="020B0604020202020204" pitchFamily="34" charset="0"/>
                <a:cs typeface="Arial" panose="020B0604020202020204" pitchFamily="34" charset="0"/>
              </a:rPr>
              <a:t>Зарплатоёмкие</a:t>
            </a:r>
            <a:r>
              <a:rPr lang="ru-RU" sz="1400" dirty="0">
                <a:latin typeface="Arial" panose="020B0604020202020204" pitchFamily="34" charset="0"/>
                <a:cs typeface="Arial" panose="020B0604020202020204" pitchFamily="34" charset="0"/>
              </a:rPr>
              <a:t>» ВЭД:</a:t>
            </a:r>
          </a:p>
          <a:p>
            <a:pPr indent="970346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err="1">
                <a:latin typeface="Arial" panose="020B0604020202020204" pitchFamily="34" charset="0"/>
                <a:cs typeface="Arial" panose="020B0604020202020204" pitchFamily="34" charset="0"/>
              </a:rPr>
              <a:t>гос.управление</a:t>
            </a:r>
            <a:endParaRPr lang="ru-RU" sz="1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indent="970346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latin typeface="Arial" panose="020B0604020202020204" pitchFamily="34" charset="0"/>
                <a:cs typeface="Arial" panose="020B0604020202020204" pitchFamily="34" charset="0"/>
              </a:rPr>
              <a:t>здравоохранение, образование</a:t>
            </a:r>
          </a:p>
          <a:p>
            <a:pPr indent="970346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latin typeface="Arial" panose="020B0604020202020204" pitchFamily="34" charset="0"/>
                <a:cs typeface="Arial" panose="020B0604020202020204" pitchFamily="34" charset="0"/>
              </a:rPr>
              <a:t>культура</a:t>
            </a:r>
          </a:p>
          <a:p>
            <a:pPr indent="970346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err="1">
                <a:latin typeface="Arial" panose="020B0604020202020204" pitchFamily="34" charset="0"/>
                <a:cs typeface="Arial" panose="020B0604020202020204" pitchFamily="34" charset="0"/>
              </a:rPr>
              <a:t>соц.защита</a:t>
            </a:r>
            <a:endParaRPr lang="ru-RU" sz="1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indent="456422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>
                <a:latin typeface="Arial" panose="020B0604020202020204" pitchFamily="34" charset="0"/>
                <a:cs typeface="Arial" panose="020B0604020202020204" pitchFamily="34" charset="0"/>
              </a:rPr>
              <a:t>42% </a:t>
            </a:r>
            <a:r>
              <a:rPr lang="ru-RU" sz="1400" dirty="0">
                <a:latin typeface="Arial" panose="020B0604020202020204" pitchFamily="34" charset="0"/>
                <a:cs typeface="Arial" panose="020B0604020202020204" pitchFamily="34" charset="0"/>
              </a:rPr>
              <a:t>ВРП – </a:t>
            </a:r>
            <a:r>
              <a:rPr lang="ru-RU" sz="1400" dirty="0" err="1">
                <a:latin typeface="Arial" panose="020B0604020202020204" pitchFamily="34" charset="0"/>
                <a:cs typeface="Arial" panose="020B0604020202020204" pitchFamily="34" charset="0"/>
              </a:rPr>
              <a:t>валОвая</a:t>
            </a:r>
            <a:r>
              <a:rPr lang="ru-RU" sz="1400" dirty="0">
                <a:latin typeface="Arial" panose="020B0604020202020204" pitchFamily="34" charset="0"/>
                <a:cs typeface="Arial" panose="020B0604020202020204" pitchFamily="34" charset="0"/>
              </a:rPr>
              <a:t> прибыль экономики</a:t>
            </a:r>
          </a:p>
          <a:p>
            <a:pPr indent="71877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latin typeface="Arial" panose="020B0604020202020204" pitchFamily="34" charset="0"/>
                <a:cs typeface="Arial" panose="020B0604020202020204" pitchFamily="34" charset="0"/>
              </a:rPr>
              <a:t>«</a:t>
            </a:r>
            <a:r>
              <a:rPr lang="ru-RU" sz="1400" dirty="0" err="1">
                <a:latin typeface="Arial" panose="020B0604020202020204" pitchFamily="34" charset="0"/>
                <a:cs typeface="Arial" panose="020B0604020202020204" pitchFamily="34" charset="0"/>
              </a:rPr>
              <a:t>Доходоёмкие</a:t>
            </a:r>
            <a:r>
              <a:rPr lang="ru-RU" sz="1400" dirty="0">
                <a:latin typeface="Arial" panose="020B0604020202020204" pitchFamily="34" charset="0"/>
                <a:cs typeface="Arial" panose="020B0604020202020204" pitchFamily="34" charset="0"/>
              </a:rPr>
              <a:t>» ВЭД:</a:t>
            </a:r>
          </a:p>
          <a:p>
            <a:pPr indent="970346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latin typeface="Arial" panose="020B0604020202020204" pitchFamily="34" charset="0"/>
                <a:cs typeface="Arial" panose="020B0604020202020204" pitchFamily="34" charset="0"/>
              </a:rPr>
              <a:t>транспорт</a:t>
            </a:r>
          </a:p>
          <a:p>
            <a:pPr indent="970346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latin typeface="Arial" panose="020B0604020202020204" pitchFamily="34" charset="0"/>
                <a:cs typeface="Arial" panose="020B0604020202020204" pitchFamily="34" charset="0"/>
              </a:rPr>
              <a:t>торговля</a:t>
            </a:r>
          </a:p>
          <a:p>
            <a:pPr indent="970346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latin typeface="Arial" panose="020B0604020202020204" pitchFamily="34" charset="0"/>
                <a:cs typeface="Arial" panose="020B0604020202020204" pitchFamily="34" charset="0"/>
              </a:rPr>
              <a:t>строительство</a:t>
            </a:r>
          </a:p>
          <a:p>
            <a:pPr indent="970346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latin typeface="Arial" panose="020B0604020202020204" pitchFamily="34" charset="0"/>
                <a:cs typeface="Arial" panose="020B0604020202020204" pitchFamily="34" charset="0"/>
              </a:rPr>
              <a:t>обрабатывающие пр-ва</a:t>
            </a:r>
          </a:p>
          <a:p>
            <a:pPr indent="970346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latin typeface="Arial" panose="020B0604020202020204" pitchFamily="34" charset="0"/>
                <a:cs typeface="Arial" panose="020B0604020202020204" pitchFamily="34" charset="0"/>
              </a:rPr>
              <a:t>добыча полезных ископаемых</a:t>
            </a:r>
          </a:p>
          <a:p>
            <a:pPr indent="970346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latin typeface="Arial" panose="020B0604020202020204" pitchFamily="34" charset="0"/>
                <a:cs typeface="Arial" panose="020B0604020202020204" pitchFamily="34" charset="0"/>
              </a:rPr>
              <a:t>Энергетика</a:t>
            </a:r>
          </a:p>
          <a:p>
            <a:pPr indent="970346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363" name="Номер слайда 3"/>
          <p:cNvSpPr txBox="1">
            <a:spLocks noGrp="1"/>
          </p:cNvSpPr>
          <p:nvPr/>
        </p:nvSpPr>
        <p:spPr bwMode="auto">
          <a:xfrm>
            <a:off x="3815826" y="10182820"/>
            <a:ext cx="2920483" cy="536570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anchor="b"/>
          <a:lstStyle/>
          <a:p>
            <a:pPr algn="r">
              <a:defRPr/>
            </a:pPr>
            <a:fld id="{37AABCC5-9A95-4F3C-AEE1-185576A085E2}" type="slidenum">
              <a:rPr lang="ru-RU" sz="1200">
                <a:latin typeface="+mn-lt"/>
              </a:rPr>
              <a:pPr algn="r">
                <a:defRPr/>
              </a:pPr>
              <a:t>2</a:t>
            </a:fld>
            <a:endParaRPr lang="ru-RU" sz="1200">
              <a:latin typeface="+mn-lt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27038" y="138113"/>
            <a:ext cx="5907087" cy="4429125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0482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lIns="90990" tIns="45496" rIns="90990" bIns="45496" numCol="1" anchor="t" anchorCtr="0" compatLnSpc="1">
            <a:prstTxWarp prst="textNoShape">
              <a:avLst/>
            </a:prstTxWarp>
          </a:bodyPr>
          <a:lstStyle/>
          <a:p>
            <a:pPr algn="just">
              <a:spcBef>
                <a:spcPct val="0"/>
              </a:spcBef>
            </a:pPr>
            <a:r>
              <a:rPr lang="ru-RU" sz="1600" smtClean="0">
                <a:latin typeface="Arial" charset="0"/>
                <a:cs typeface="Arial" charset="0"/>
              </a:rPr>
              <a:t>Переходя к прогнозу приведем текущую структуру валового регионального продукта Архангельской области.</a:t>
            </a:r>
          </a:p>
          <a:p>
            <a:pPr algn="just">
              <a:spcBef>
                <a:spcPct val="0"/>
              </a:spcBef>
            </a:pPr>
            <a:r>
              <a:rPr lang="ru-RU" sz="1400" smtClean="0">
                <a:latin typeface="Arial" charset="0"/>
                <a:cs typeface="Arial" charset="0"/>
              </a:rPr>
              <a:t>При этом структура ВРП по источникам доходов следующая: </a:t>
            </a:r>
          </a:p>
          <a:p>
            <a:pPr>
              <a:spcBef>
                <a:spcPct val="0"/>
              </a:spcBef>
            </a:pPr>
            <a:endParaRPr lang="ru-RU" sz="1400" smtClean="0">
              <a:latin typeface="Arial" charset="0"/>
              <a:cs typeface="Arial" charset="0"/>
            </a:endParaRPr>
          </a:p>
          <a:p>
            <a:pPr>
              <a:spcBef>
                <a:spcPct val="0"/>
              </a:spcBef>
            </a:pPr>
            <a:r>
              <a:rPr lang="ru-RU" sz="1400" b="1" smtClean="0">
                <a:latin typeface="Arial" charset="0"/>
                <a:cs typeface="Arial" charset="0"/>
              </a:rPr>
              <a:t>56% </a:t>
            </a:r>
            <a:r>
              <a:rPr lang="ru-RU" sz="1400" smtClean="0">
                <a:latin typeface="Arial" charset="0"/>
                <a:cs typeface="Arial" charset="0"/>
              </a:rPr>
              <a:t>составляет оплата труда наёмных работников</a:t>
            </a:r>
          </a:p>
          <a:p>
            <a:pPr>
              <a:spcBef>
                <a:spcPct val="0"/>
              </a:spcBef>
            </a:pPr>
            <a:r>
              <a:rPr lang="ru-RU" sz="1400" smtClean="0">
                <a:latin typeface="Arial" charset="0"/>
                <a:cs typeface="Arial" charset="0"/>
              </a:rPr>
              <a:t>«Зарплатоёмкие» ВЭД:</a:t>
            </a:r>
          </a:p>
          <a:p>
            <a:pPr>
              <a:spcBef>
                <a:spcPct val="0"/>
              </a:spcBef>
            </a:pPr>
            <a:r>
              <a:rPr lang="ru-RU" sz="1400" smtClean="0">
                <a:latin typeface="Arial" charset="0"/>
                <a:cs typeface="Arial" charset="0"/>
              </a:rPr>
              <a:t>гос.управление</a:t>
            </a:r>
          </a:p>
          <a:p>
            <a:pPr>
              <a:spcBef>
                <a:spcPct val="0"/>
              </a:spcBef>
            </a:pPr>
            <a:r>
              <a:rPr lang="ru-RU" sz="1400" smtClean="0">
                <a:latin typeface="Arial" charset="0"/>
                <a:cs typeface="Arial" charset="0"/>
              </a:rPr>
              <a:t>здравоохранение, образование</a:t>
            </a:r>
          </a:p>
          <a:p>
            <a:pPr>
              <a:spcBef>
                <a:spcPct val="0"/>
              </a:spcBef>
            </a:pPr>
            <a:r>
              <a:rPr lang="ru-RU" sz="1400" smtClean="0">
                <a:latin typeface="Arial" charset="0"/>
                <a:cs typeface="Arial" charset="0"/>
              </a:rPr>
              <a:t>культура</a:t>
            </a:r>
          </a:p>
          <a:p>
            <a:pPr>
              <a:spcBef>
                <a:spcPct val="0"/>
              </a:spcBef>
            </a:pPr>
            <a:r>
              <a:rPr lang="ru-RU" sz="1400" smtClean="0">
                <a:latin typeface="Arial" charset="0"/>
                <a:cs typeface="Arial" charset="0"/>
              </a:rPr>
              <a:t>соц.защита</a:t>
            </a:r>
          </a:p>
          <a:p>
            <a:pPr>
              <a:spcBef>
                <a:spcPct val="0"/>
              </a:spcBef>
            </a:pPr>
            <a:r>
              <a:rPr lang="ru-RU" sz="1400" smtClean="0">
                <a:latin typeface="Arial" charset="0"/>
                <a:cs typeface="Arial" charset="0"/>
              </a:rPr>
              <a:t> </a:t>
            </a:r>
          </a:p>
          <a:p>
            <a:pPr>
              <a:spcBef>
                <a:spcPct val="0"/>
              </a:spcBef>
            </a:pPr>
            <a:r>
              <a:rPr lang="ru-RU" sz="1400" b="1" smtClean="0">
                <a:latin typeface="Arial" charset="0"/>
                <a:cs typeface="Arial" charset="0"/>
              </a:rPr>
              <a:t>42% </a:t>
            </a:r>
            <a:r>
              <a:rPr lang="ru-RU" sz="1400" smtClean="0">
                <a:latin typeface="Arial" charset="0"/>
                <a:cs typeface="Arial" charset="0"/>
              </a:rPr>
              <a:t>ВРП – валОвая прибыль экономики</a:t>
            </a:r>
          </a:p>
          <a:p>
            <a:pPr>
              <a:spcBef>
                <a:spcPct val="0"/>
              </a:spcBef>
            </a:pPr>
            <a:r>
              <a:rPr lang="ru-RU" sz="1400" smtClean="0">
                <a:latin typeface="Arial" charset="0"/>
                <a:cs typeface="Arial" charset="0"/>
              </a:rPr>
              <a:t>«Доходоёмкие» ВЭД:</a:t>
            </a:r>
          </a:p>
          <a:p>
            <a:pPr>
              <a:spcBef>
                <a:spcPct val="0"/>
              </a:spcBef>
            </a:pPr>
            <a:r>
              <a:rPr lang="ru-RU" sz="1400" smtClean="0">
                <a:latin typeface="Arial" charset="0"/>
                <a:cs typeface="Arial" charset="0"/>
              </a:rPr>
              <a:t>транспорт</a:t>
            </a:r>
          </a:p>
          <a:p>
            <a:pPr>
              <a:spcBef>
                <a:spcPct val="0"/>
              </a:spcBef>
            </a:pPr>
            <a:r>
              <a:rPr lang="ru-RU" sz="1400" smtClean="0">
                <a:latin typeface="Arial" charset="0"/>
                <a:cs typeface="Arial" charset="0"/>
              </a:rPr>
              <a:t>торговля</a:t>
            </a:r>
          </a:p>
          <a:p>
            <a:pPr>
              <a:spcBef>
                <a:spcPct val="0"/>
              </a:spcBef>
            </a:pPr>
            <a:r>
              <a:rPr lang="ru-RU" sz="1400" smtClean="0">
                <a:latin typeface="Arial" charset="0"/>
                <a:cs typeface="Arial" charset="0"/>
              </a:rPr>
              <a:t>строительство</a:t>
            </a:r>
          </a:p>
          <a:p>
            <a:pPr>
              <a:spcBef>
                <a:spcPct val="0"/>
              </a:spcBef>
            </a:pPr>
            <a:r>
              <a:rPr lang="ru-RU" sz="1400" smtClean="0">
                <a:latin typeface="Arial" charset="0"/>
                <a:cs typeface="Arial" charset="0"/>
              </a:rPr>
              <a:t>обрабатывающие пр-ва</a:t>
            </a:r>
          </a:p>
          <a:p>
            <a:pPr>
              <a:spcBef>
                <a:spcPct val="0"/>
              </a:spcBef>
            </a:pPr>
            <a:r>
              <a:rPr lang="ru-RU" sz="1400" smtClean="0">
                <a:latin typeface="Arial" charset="0"/>
                <a:cs typeface="Arial" charset="0"/>
              </a:rPr>
              <a:t>добыча полезных ископаемых</a:t>
            </a:r>
          </a:p>
          <a:p>
            <a:pPr>
              <a:spcBef>
                <a:spcPct val="0"/>
              </a:spcBef>
            </a:pPr>
            <a:r>
              <a:rPr lang="ru-RU" sz="1400" smtClean="0">
                <a:latin typeface="Arial" charset="0"/>
                <a:cs typeface="Arial" charset="0"/>
              </a:rPr>
              <a:t>Энергетика</a:t>
            </a:r>
          </a:p>
          <a:p>
            <a:pPr>
              <a:spcBef>
                <a:spcPct val="0"/>
              </a:spcBef>
            </a:pPr>
            <a:endParaRPr lang="ru-RU" sz="1400" smtClean="0">
              <a:latin typeface="Arial" charset="0"/>
              <a:cs typeface="Arial" charset="0"/>
            </a:endParaRPr>
          </a:p>
        </p:txBody>
      </p:sp>
      <p:sp>
        <p:nvSpPr>
          <p:cNvPr id="20483" name="Номер слайда 3"/>
          <p:cNvSpPr txBox="1">
            <a:spLocks noGrp="1"/>
          </p:cNvSpPr>
          <p:nvPr/>
        </p:nvSpPr>
        <p:spPr bwMode="auto">
          <a:xfrm>
            <a:off x="3850444" y="9380537"/>
            <a:ext cx="2945659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0990" tIns="45496" rIns="90990" bIns="45496" anchor="b"/>
          <a:lstStyle/>
          <a:p>
            <a:pPr algn="r"/>
            <a:fld id="{2D94AE75-9D33-4FEF-8A78-C111B6BCC4AD}" type="slidenum">
              <a:rPr lang="ru-RU" sz="1200">
                <a:latin typeface="Calibri" pitchFamily="34" charset="0"/>
              </a:rPr>
              <a:pPr algn="r"/>
              <a:t>5</a:t>
            </a:fld>
            <a:endParaRPr lang="ru-RU" sz="1200">
              <a:latin typeface="Calibri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C0FA42-A4EC-4E12-9D3A-0CF80964F3CF}" type="datetimeFigureOut">
              <a:rPr lang="ru-RU"/>
              <a:pPr>
                <a:defRPr/>
              </a:pPr>
              <a:t>12.05.2016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CA322-4E14-48D7-BC11-D6B68F86E86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EE4E8D-3CAC-4E77-ADDF-9B58E7692AF7}" type="datetimeFigureOut">
              <a:rPr lang="ru-RU"/>
              <a:pPr>
                <a:defRPr/>
              </a:pPr>
              <a:t>12.05.2016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5C32B-FA78-415A-82F2-ABA4FFCDE85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E25D9E-A9D1-4B59-A907-81224F4CE956}" type="datetimeFigureOut">
              <a:rPr lang="ru-RU"/>
              <a:pPr>
                <a:defRPr/>
              </a:pPr>
              <a:t>12.05.2016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FAD4B7-D85F-4102-B107-FA49CAB8845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2E7E0E-02E9-4D55-A41D-F344E7F5D9DF}" type="datetimeFigureOut">
              <a:rPr lang="ru-RU"/>
              <a:pPr>
                <a:defRPr/>
              </a:pPr>
              <a:t>12.05.2016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A943598-DFE0-497A-BB9F-C2C5CB34E27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D9155A-F15E-4606-80D1-26B4B6ED42B4}" type="datetimeFigureOut">
              <a:rPr lang="ru-RU"/>
              <a:pPr>
                <a:defRPr/>
              </a:pPr>
              <a:t>12.05.2016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96CFF04-EF0B-44F1-86C5-44A2E644D7A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9074C-6DB6-4DDD-9400-BFA515F78E8B}" type="datetimeFigureOut">
              <a:rPr lang="ru-RU"/>
              <a:pPr>
                <a:defRPr/>
              </a:pPr>
              <a:t>12.05.2016</a:t>
            </a:fld>
            <a:endParaRPr lang="ru-RU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826CDE-85FC-4D5C-9E86-24F9448DBAF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EE55F4C-55D2-4950-B5F9-A102B689F451}" type="datetimeFigureOut">
              <a:rPr lang="ru-RU"/>
              <a:pPr>
                <a:defRPr/>
              </a:pPr>
              <a:t>12.05.2016</a:t>
            </a:fld>
            <a:endParaRPr lang="ru-RU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07D924-2A4B-4ED5-8840-44B524FEB15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289353-1D76-45A0-87E8-FB1CD810D5C7}" type="datetimeFigureOut">
              <a:rPr lang="ru-RU"/>
              <a:pPr>
                <a:defRPr/>
              </a:pPr>
              <a:t>12.05.2016</a:t>
            </a:fld>
            <a:endParaRPr lang="ru-RU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2443421-D694-4F29-825A-CB55DE9483D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8301FB-F74A-43EF-8184-20D90A4D33AB}" type="datetimeFigureOut">
              <a:rPr lang="ru-RU"/>
              <a:pPr>
                <a:defRPr/>
              </a:pPr>
              <a:t>12.05.2016</a:t>
            </a:fld>
            <a:endParaRPr lang="ru-RU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E0336B5-9AE7-4D29-B2E6-ED2483F564C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9098D7-0DB7-47DD-83DB-C080B247C8F6}" type="datetimeFigureOut">
              <a:rPr lang="ru-RU"/>
              <a:pPr>
                <a:defRPr/>
              </a:pPr>
              <a:t>12.05.2016</a:t>
            </a:fld>
            <a:endParaRPr lang="ru-RU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03EE94-111F-4DD5-B029-E65C991CEE7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1C23925-A287-4873-BF83-A4D2DC3CABBA}" type="datetimeFigureOut">
              <a:rPr lang="ru-RU"/>
              <a:pPr>
                <a:defRPr/>
              </a:pPr>
              <a:t>12.05.2016</a:t>
            </a:fld>
            <a:endParaRPr lang="ru-RU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870D1-12C8-406C-B66E-DD07270B4F9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628650" y="365125"/>
            <a:ext cx="7886700" cy="1325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28650" y="1825625"/>
            <a:ext cx="7886700" cy="4351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EF8E3C54-2D1A-4888-BEE4-6B8BB05EE518}" type="datetimeFigureOut">
              <a:rPr lang="ru-RU"/>
              <a:pPr>
                <a:defRPr/>
              </a:pPr>
              <a:t>12.05.2016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F588FF50-1597-4E97-8E5E-7E67823F8D9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  <p:sldLayoutId id="2147483670" r:id="rId2"/>
    <p:sldLayoutId id="2147483669" r:id="rId3"/>
    <p:sldLayoutId id="2147483668" r:id="rId4"/>
    <p:sldLayoutId id="2147483667" r:id="rId5"/>
    <p:sldLayoutId id="2147483666" r:id="rId6"/>
    <p:sldLayoutId id="2147483665" r:id="rId7"/>
    <p:sldLayoutId id="2147483664" r:id="rId8"/>
    <p:sldLayoutId id="2147483663" r:id="rId9"/>
    <p:sldLayoutId id="2147483662" r:id="rId10"/>
    <p:sldLayoutId id="2147483661" r:id="rId11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__________Microsoft_Office_Excel2.xls"/><Relationship Id="rId3" Type="http://schemas.openxmlformats.org/officeDocument/2006/relationships/image" Target="../media/image4.png"/><Relationship Id="rId7" Type="http://schemas.openxmlformats.org/officeDocument/2006/relationships/oleObject" Target="../embeddings/__________Microsoft_Office_Excel1.xls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chart" Target="../charts/chart6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__________Microsoft_Office_Excel4.xls"/><Relationship Id="rId3" Type="http://schemas.openxmlformats.org/officeDocument/2006/relationships/image" Target="../media/image4.png"/><Relationship Id="rId7" Type="http://schemas.openxmlformats.org/officeDocument/2006/relationships/oleObject" Target="../embeddings/__________Microsoft_Office_Excel3.xls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chart" Target="../charts/chart7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TextBox 3"/>
          <p:cNvSpPr txBox="1">
            <a:spLocks noChangeArrowheads="1"/>
          </p:cNvSpPr>
          <p:nvPr/>
        </p:nvSpPr>
        <p:spPr bwMode="auto">
          <a:xfrm>
            <a:off x="554038" y="2028825"/>
            <a:ext cx="5732462" cy="2400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3000" b="1">
                <a:solidFill>
                  <a:srgbClr val="2E75B6"/>
                </a:solidFill>
                <a:latin typeface="Arial Narrow" pitchFamily="34" charset="0"/>
                <a:cs typeface="Arial" charset="0"/>
              </a:rPr>
              <a:t>Характеристика </a:t>
            </a:r>
            <a:br>
              <a:rPr lang="ru-RU" sz="3000" b="1">
                <a:solidFill>
                  <a:srgbClr val="2E75B6"/>
                </a:solidFill>
                <a:latin typeface="Arial Narrow" pitchFamily="34" charset="0"/>
                <a:cs typeface="Arial" charset="0"/>
              </a:rPr>
            </a:br>
            <a:r>
              <a:rPr lang="ru-RU" sz="3000" b="1">
                <a:solidFill>
                  <a:srgbClr val="2E75B6"/>
                </a:solidFill>
                <a:latin typeface="Arial Narrow" pitchFamily="34" charset="0"/>
                <a:cs typeface="Arial" charset="0"/>
              </a:rPr>
              <a:t>и перспективы развития промышленности </a:t>
            </a:r>
            <a:br>
              <a:rPr lang="ru-RU" sz="3000" b="1">
                <a:solidFill>
                  <a:srgbClr val="2E75B6"/>
                </a:solidFill>
                <a:latin typeface="Arial Narrow" pitchFamily="34" charset="0"/>
                <a:cs typeface="Arial" charset="0"/>
              </a:rPr>
            </a:br>
            <a:r>
              <a:rPr lang="ru-RU" sz="3000" b="1">
                <a:solidFill>
                  <a:srgbClr val="2E75B6"/>
                </a:solidFill>
                <a:latin typeface="Arial Narrow" pitchFamily="34" charset="0"/>
                <a:cs typeface="Arial" charset="0"/>
              </a:rPr>
              <a:t>на территории Архангельской области</a:t>
            </a:r>
          </a:p>
        </p:txBody>
      </p:sp>
      <p:sp>
        <p:nvSpPr>
          <p:cNvPr id="5" name="Прямоугольник 4"/>
          <p:cNvSpPr/>
          <p:nvPr/>
        </p:nvSpPr>
        <p:spPr>
          <a:xfrm>
            <a:off x="1624013" y="576263"/>
            <a:ext cx="6561137" cy="554037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b="1" kern="0" dirty="0">
                <a:solidFill>
                  <a:srgbClr val="4F81BD"/>
                </a:solidFill>
                <a:latin typeface="+mn-lt"/>
              </a:rPr>
              <a:t>ПРАВИТЕЛЬСТВО АРХАНГЕЛЬСКОЙ ОБЛАСТИ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kern="0" dirty="0">
                <a:solidFill>
                  <a:srgbClr val="4F81BD"/>
                </a:solidFill>
                <a:latin typeface="+mn-lt"/>
              </a:rPr>
              <a:t>Министерство экономического развития Архангельской области</a:t>
            </a:r>
          </a:p>
        </p:txBody>
      </p:sp>
      <p:grpSp>
        <p:nvGrpSpPr>
          <p:cNvPr id="14339" name="Group 4"/>
          <p:cNvGrpSpPr>
            <a:grpSpLocks/>
          </p:cNvGrpSpPr>
          <p:nvPr/>
        </p:nvGrpSpPr>
        <p:grpSpPr bwMode="auto">
          <a:xfrm>
            <a:off x="395288" y="290513"/>
            <a:ext cx="930275" cy="915987"/>
            <a:chOff x="1973" y="754"/>
            <a:chExt cx="1190" cy="1187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2375" y="756"/>
              <a:ext cx="392" cy="325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253" y="960"/>
              <a:ext cx="630" cy="119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7" y="962"/>
              <a:ext cx="621" cy="115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1973" y="949"/>
              <a:ext cx="498" cy="955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5" y="954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121" y="1153"/>
              <a:ext cx="347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2209" y="1229"/>
              <a:ext cx="8" cy="29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5" name="Freeform 13"/>
            <p:cNvSpPr>
              <a:spLocks noEditPoints="1"/>
            </p:cNvSpPr>
            <p:nvPr/>
          </p:nvSpPr>
          <p:spPr bwMode="auto">
            <a:xfrm>
              <a:off x="2665" y="949"/>
              <a:ext cx="498" cy="955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98" y="954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68" y="1153"/>
              <a:ext cx="347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919" y="1229"/>
              <a:ext cx="8" cy="29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9" name="Freeform 17"/>
            <p:cNvSpPr>
              <a:spLocks noEditPoints="1"/>
            </p:cNvSpPr>
            <p:nvPr/>
          </p:nvSpPr>
          <p:spPr bwMode="auto">
            <a:xfrm>
              <a:off x="2420" y="1711"/>
              <a:ext cx="307" cy="230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24" y="1713"/>
              <a:ext cx="286" cy="163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32" y="1844"/>
              <a:ext cx="282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2304" y="1073"/>
              <a:ext cx="536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2306" y="1077"/>
              <a:ext cx="530" cy="646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4" name="Freeform 22"/>
            <p:cNvSpPr>
              <a:spLocks noEditPoints="1"/>
            </p:cNvSpPr>
            <p:nvPr/>
          </p:nvSpPr>
          <p:spPr bwMode="auto">
            <a:xfrm>
              <a:off x="2345" y="1114"/>
              <a:ext cx="443" cy="539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53" y="1425"/>
              <a:ext cx="422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97" y="1336"/>
              <a:ext cx="274" cy="239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475" y="1167"/>
              <a:ext cx="158" cy="311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2598" y="1233"/>
              <a:ext cx="61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2533" y="1167"/>
              <a:ext cx="65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491" y="1116"/>
              <a:ext cx="175" cy="315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347" y="1161"/>
              <a:ext cx="181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607" y="1161"/>
              <a:ext cx="179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</p:grpSp>
      <p:sp>
        <p:nvSpPr>
          <p:cNvPr id="14340" name="TextBox 33"/>
          <p:cNvSpPr txBox="1">
            <a:spLocks noChangeArrowheads="1"/>
          </p:cNvSpPr>
          <p:nvPr/>
        </p:nvSpPr>
        <p:spPr bwMode="auto">
          <a:xfrm>
            <a:off x="4418013" y="5011738"/>
            <a:ext cx="3733800" cy="140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Aft>
                <a:spcPts val="800"/>
              </a:spcAft>
            </a:pPr>
            <a:r>
              <a:rPr lang="ru-RU">
                <a:solidFill>
                  <a:srgbClr val="2E75B6"/>
                </a:solidFill>
                <a:latin typeface="Arial Narrow" pitchFamily="34" charset="0"/>
              </a:rPr>
              <a:t>Министр экономического развития Архангельской области</a:t>
            </a:r>
          </a:p>
          <a:p>
            <a:pPr>
              <a:spcAft>
                <a:spcPts val="800"/>
              </a:spcAft>
            </a:pPr>
            <a:r>
              <a:rPr lang="ru-RU">
                <a:solidFill>
                  <a:srgbClr val="FF0000"/>
                </a:solidFill>
                <a:latin typeface="Arial Narrow" pitchFamily="34" charset="0"/>
              </a:rPr>
              <a:t>Семен Алексеевич Вуйменков</a:t>
            </a:r>
          </a:p>
          <a:p>
            <a:pPr>
              <a:spcAft>
                <a:spcPts val="800"/>
              </a:spcAft>
            </a:pPr>
            <a:r>
              <a:rPr lang="ru-RU">
                <a:solidFill>
                  <a:srgbClr val="2E75B6"/>
                </a:solidFill>
                <a:latin typeface="Arial Narrow" pitchFamily="34" charset="0"/>
              </a:rPr>
              <a:t>12 мая 2016 года </a:t>
            </a:r>
          </a:p>
        </p:txBody>
      </p:sp>
      <p:pic>
        <p:nvPicPr>
          <p:cNvPr id="14341" name="Picture 34" descr="Рисунок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373688" y="1422400"/>
            <a:ext cx="3770312" cy="3444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32"/>
          <p:cNvSpPr txBox="1">
            <a:spLocks noChangeArrowheads="1"/>
          </p:cNvSpPr>
          <p:nvPr/>
        </p:nvSpPr>
        <p:spPr bwMode="auto">
          <a:xfrm>
            <a:off x="-36513" y="1125538"/>
            <a:ext cx="1439863" cy="387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kern="100" dirty="0">
                <a:solidFill>
                  <a:schemeClr val="tx2"/>
                </a:solidFill>
                <a:latin typeface="Arial Narrow" panose="020B0606020202030204" pitchFamily="34" charset="0"/>
              </a:rPr>
              <a:t>Архангельская</a:t>
            </a:r>
            <a:r>
              <a:rPr lang="ru-RU" sz="1200" b="1" dirty="0">
                <a:solidFill>
                  <a:schemeClr val="tx2"/>
                </a:solidFill>
                <a:latin typeface="Arial Narrow" panose="020B0606020202030204" pitchFamily="34" charset="0"/>
              </a:rPr>
              <a:t> область</a:t>
            </a:r>
          </a:p>
        </p:txBody>
      </p:sp>
      <p:sp>
        <p:nvSpPr>
          <p:cNvPr id="33794" name="Text Box 32"/>
          <p:cNvSpPr txBox="1">
            <a:spLocks noChangeArrowheads="1"/>
          </p:cNvSpPr>
          <p:nvPr/>
        </p:nvSpPr>
        <p:spPr bwMode="auto">
          <a:xfrm>
            <a:off x="1728788" y="406400"/>
            <a:ext cx="7235825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2000" b="1">
                <a:solidFill>
                  <a:schemeClr val="tx2"/>
                </a:solidFill>
                <a:latin typeface="Arial Narrow" pitchFamily="34" charset="0"/>
              </a:rPr>
              <a:t>ОСНОВНЫЕ МЕРОПРИЯТИЯ ПОДПРОГРАММЫ </a:t>
            </a:r>
          </a:p>
          <a:p>
            <a:r>
              <a:rPr lang="ru-RU" sz="2000" b="1">
                <a:solidFill>
                  <a:schemeClr val="tx2"/>
                </a:solidFill>
                <a:latin typeface="Arial Narrow" pitchFamily="34" charset="0"/>
              </a:rPr>
              <a:t>«РАЗВИТИЕ ПРОМЫШЛЕННОСТИ АРХАНГЕЛЬСКОЙ ОБЛАСТИ»</a:t>
            </a:r>
          </a:p>
        </p:txBody>
      </p:sp>
      <p:sp>
        <p:nvSpPr>
          <p:cNvPr id="33795" name="TextBox 34"/>
          <p:cNvSpPr txBox="1">
            <a:spLocks noChangeArrowheads="1"/>
          </p:cNvSpPr>
          <p:nvPr/>
        </p:nvSpPr>
        <p:spPr bwMode="auto">
          <a:xfrm>
            <a:off x="549275" y="1500188"/>
            <a:ext cx="8353425" cy="5026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285750" indent="-285750"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Предоставление субсидий промышленным предприятиям региона на техническое перевооружение и модернизацию.</a:t>
            </a:r>
          </a:p>
          <a:p>
            <a:pPr marL="285750" indent="-285750"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Привлечение средств федерального бюджета для развития промышленного сектора экономики Архангельской области.</a:t>
            </a:r>
          </a:p>
          <a:p>
            <a:pPr marL="285750" indent="-285750"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Формирование и развитие инфраструктуры поддержки субъектов промышленной деятельности (региональный фонд развития промышленности, кластеры, промпарки, технопарки) .</a:t>
            </a:r>
          </a:p>
          <a:p>
            <a:pPr marL="285750" indent="-285750"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Создание условий для привлечения в экономику области потенциальных резидентов - носителей передовых технологий.</a:t>
            </a:r>
          </a:p>
          <a:p>
            <a:pPr marL="285750" indent="-285750"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Разработка мер налогового регулирования для участников промышленных кластеров Архангельской области.</a:t>
            </a:r>
          </a:p>
          <a:p>
            <a:pPr marL="285750" indent="-285750"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Систематическое наблюдение и мониторинг за состоянием и развитием отраслей промышленности и ведущих субъектов промышленной деятельности.</a:t>
            </a:r>
          </a:p>
          <a:p>
            <a:pPr marL="285750" indent="-285750"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Мониторинг и прогнозирование потребностей промышленных предприятий области в специализированных человеческих ресурсах, участие в разработке государственного задания на подготовку специалистов.</a:t>
            </a:r>
          </a:p>
          <a:p>
            <a:pPr marL="285750" indent="-285750"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Организация взаимодействия промышленных организаций Архангельской области с федеральными и региональными институтами развития.</a:t>
            </a:r>
          </a:p>
        </p:txBody>
      </p:sp>
      <p:sp>
        <p:nvSpPr>
          <p:cNvPr id="33796" name="TextShape 22"/>
          <p:cNvSpPr txBox="1">
            <a:spLocks noChangeArrowheads="1"/>
          </p:cNvSpPr>
          <p:nvPr/>
        </p:nvSpPr>
        <p:spPr bwMode="auto">
          <a:xfrm>
            <a:off x="8570913" y="6453188"/>
            <a:ext cx="504825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/>
          <a:lstStyle/>
          <a:p>
            <a:pPr algn="ctr"/>
            <a:r>
              <a:rPr lang="ru-RU" sz="1600">
                <a:solidFill>
                  <a:schemeClr val="tx2"/>
                </a:solidFill>
                <a:latin typeface="Arial Narrow" pitchFamily="34" charset="0"/>
              </a:rPr>
              <a:t>4</a:t>
            </a:r>
          </a:p>
        </p:txBody>
      </p:sp>
      <p:grpSp>
        <p:nvGrpSpPr>
          <p:cNvPr id="33797" name="Group 4"/>
          <p:cNvGrpSpPr>
            <a:grpSpLocks/>
          </p:cNvGrpSpPr>
          <p:nvPr/>
        </p:nvGrpSpPr>
        <p:grpSpPr bwMode="auto">
          <a:xfrm>
            <a:off x="217488" y="207963"/>
            <a:ext cx="931862" cy="917575"/>
            <a:chOff x="1973" y="754"/>
            <a:chExt cx="1190" cy="1187"/>
          </a:xfrm>
        </p:grpSpPr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2366" y="754"/>
              <a:ext cx="410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2374" y="756"/>
              <a:ext cx="393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2255" y="959"/>
              <a:ext cx="626" cy="119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7" name="Freeform 8"/>
            <p:cNvSpPr>
              <a:spLocks noEditPoints="1"/>
            </p:cNvSpPr>
            <p:nvPr/>
          </p:nvSpPr>
          <p:spPr bwMode="auto">
            <a:xfrm>
              <a:off x="2257" y="961"/>
              <a:ext cx="622" cy="115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8" name="Freeform 9"/>
            <p:cNvSpPr>
              <a:spLocks noEditPoints="1"/>
            </p:cNvSpPr>
            <p:nvPr/>
          </p:nvSpPr>
          <p:spPr bwMode="auto">
            <a:xfrm>
              <a:off x="1973" y="949"/>
              <a:ext cx="499" cy="955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9" name="Freeform 10"/>
            <p:cNvSpPr>
              <a:spLocks noEditPoints="1"/>
            </p:cNvSpPr>
            <p:nvPr/>
          </p:nvSpPr>
          <p:spPr bwMode="auto">
            <a:xfrm>
              <a:off x="1975" y="953"/>
              <a:ext cx="464" cy="949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2121" y="1152"/>
              <a:ext cx="347" cy="676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220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2" name="Freeform 13"/>
            <p:cNvSpPr>
              <a:spLocks noEditPoints="1"/>
            </p:cNvSpPr>
            <p:nvPr/>
          </p:nvSpPr>
          <p:spPr bwMode="auto">
            <a:xfrm>
              <a:off x="2664" y="949"/>
              <a:ext cx="499" cy="955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2697" y="953"/>
              <a:ext cx="464" cy="949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4" name="Freeform 15"/>
            <p:cNvSpPr>
              <a:spLocks noEditPoints="1"/>
            </p:cNvSpPr>
            <p:nvPr/>
          </p:nvSpPr>
          <p:spPr bwMode="auto">
            <a:xfrm>
              <a:off x="2668" y="1152"/>
              <a:ext cx="347" cy="676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2920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6" name="Freeform 17"/>
            <p:cNvSpPr>
              <a:spLocks noEditPoints="1"/>
            </p:cNvSpPr>
            <p:nvPr/>
          </p:nvSpPr>
          <p:spPr bwMode="auto">
            <a:xfrm>
              <a:off x="2419" y="1711"/>
              <a:ext cx="308" cy="230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7" name="Freeform 18"/>
            <p:cNvSpPr>
              <a:spLocks noEditPoints="1"/>
            </p:cNvSpPr>
            <p:nvPr/>
          </p:nvSpPr>
          <p:spPr bwMode="auto">
            <a:xfrm>
              <a:off x="2423" y="1713"/>
              <a:ext cx="288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2431" y="1844"/>
              <a:ext cx="284" cy="90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2303" y="1072"/>
              <a:ext cx="537" cy="659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0" name="Freeform 21"/>
            <p:cNvSpPr>
              <a:spLocks/>
            </p:cNvSpPr>
            <p:nvPr/>
          </p:nvSpPr>
          <p:spPr bwMode="auto">
            <a:xfrm>
              <a:off x="2305" y="1076"/>
              <a:ext cx="531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2344" y="1113"/>
              <a:ext cx="444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2" name="Freeform 23"/>
            <p:cNvSpPr>
              <a:spLocks noEditPoints="1"/>
            </p:cNvSpPr>
            <p:nvPr/>
          </p:nvSpPr>
          <p:spPr bwMode="auto">
            <a:xfrm>
              <a:off x="2352" y="1426"/>
              <a:ext cx="424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3" name="Freeform 24"/>
            <p:cNvSpPr>
              <a:spLocks noEditPoints="1"/>
            </p:cNvSpPr>
            <p:nvPr/>
          </p:nvSpPr>
          <p:spPr bwMode="auto">
            <a:xfrm>
              <a:off x="2397" y="1335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4" name="Freeform 25"/>
            <p:cNvSpPr>
              <a:spLocks noEditPoints="1"/>
            </p:cNvSpPr>
            <p:nvPr/>
          </p:nvSpPr>
          <p:spPr bwMode="auto">
            <a:xfrm>
              <a:off x="2474" y="1169"/>
              <a:ext cx="160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5" name="Freeform 26"/>
            <p:cNvSpPr>
              <a:spLocks/>
            </p:cNvSpPr>
            <p:nvPr/>
          </p:nvSpPr>
          <p:spPr bwMode="auto">
            <a:xfrm>
              <a:off x="2597" y="1232"/>
              <a:ext cx="63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6" name="Freeform 27"/>
            <p:cNvSpPr>
              <a:spLocks noEditPoints="1"/>
            </p:cNvSpPr>
            <p:nvPr/>
          </p:nvSpPr>
          <p:spPr bwMode="auto">
            <a:xfrm>
              <a:off x="2535" y="1169"/>
              <a:ext cx="63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7" name="Freeform 28"/>
            <p:cNvSpPr>
              <a:spLocks noEditPoints="1"/>
            </p:cNvSpPr>
            <p:nvPr/>
          </p:nvSpPr>
          <p:spPr bwMode="auto">
            <a:xfrm>
              <a:off x="2490" y="1115"/>
              <a:ext cx="174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8" name="Freeform 29"/>
            <p:cNvSpPr>
              <a:spLocks noEditPoints="1"/>
            </p:cNvSpPr>
            <p:nvPr/>
          </p:nvSpPr>
          <p:spPr bwMode="auto">
            <a:xfrm>
              <a:off x="2346" y="1163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9" name="Freeform 30"/>
            <p:cNvSpPr>
              <a:spLocks noEditPoints="1"/>
            </p:cNvSpPr>
            <p:nvPr/>
          </p:nvSpPr>
          <p:spPr bwMode="auto">
            <a:xfrm>
              <a:off x="2608" y="1163"/>
              <a:ext cx="178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17" name="Group 4"/>
          <p:cNvGrpSpPr>
            <a:grpSpLocks/>
          </p:cNvGrpSpPr>
          <p:nvPr/>
        </p:nvGrpSpPr>
        <p:grpSpPr bwMode="auto">
          <a:xfrm>
            <a:off x="315913" y="301625"/>
            <a:ext cx="931862" cy="917575"/>
            <a:chOff x="1973" y="754"/>
            <a:chExt cx="1190" cy="1187"/>
          </a:xfrm>
        </p:grpSpPr>
        <p:sp>
          <p:nvSpPr>
            <p:cNvPr id="34851" name="Freeform 5"/>
            <p:cNvSpPr>
              <a:spLocks/>
            </p:cNvSpPr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2" name="Freeform 6"/>
            <p:cNvSpPr>
              <a:spLocks noEditPoints="1"/>
            </p:cNvSpPr>
            <p:nvPr/>
          </p:nvSpPr>
          <p:spPr bwMode="auto">
            <a:xfrm>
              <a:off x="2375" y="756"/>
              <a:ext cx="392" cy="325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3" name="Freeform 7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4" name="Freeform 8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5" name="Freeform 9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6" name="Freeform 10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7" name="Freeform 11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8" name="Freeform 12"/>
            <p:cNvSpPr>
              <a:spLocks/>
            </p:cNvSpPr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9" name="Freeform 13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0" name="Freeform 14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1" name="Freeform 15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2" name="Freeform 16"/>
            <p:cNvSpPr>
              <a:spLocks/>
            </p:cNvSpPr>
            <p:nvPr/>
          </p:nvSpPr>
          <p:spPr bwMode="auto">
            <a:xfrm>
              <a:off x="291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3" name="Freeform 17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4" name="Freeform 18"/>
            <p:cNvSpPr>
              <a:spLocks noEditPoints="1"/>
            </p:cNvSpPr>
            <p:nvPr/>
          </p:nvSpPr>
          <p:spPr bwMode="auto">
            <a:xfrm>
              <a:off x="2423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5" name="Freeform 19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6" name="Freeform 20"/>
            <p:cNvSpPr>
              <a:spLocks/>
            </p:cNvSpPr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7" name="Freeform 21"/>
            <p:cNvSpPr>
              <a:spLocks/>
            </p:cNvSpPr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8" name="Freeform 22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9" name="Freeform 23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0" name="Freeform 24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1" name="Freeform 25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2" name="Freeform 26"/>
            <p:cNvSpPr>
              <a:spLocks/>
            </p:cNvSpPr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3" name="Freeform 27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4" name="Freeform 28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5" name="Freeform 29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6" name="Freeform 30"/>
            <p:cNvSpPr>
              <a:spLocks noEditPoints="1"/>
            </p:cNvSpPr>
            <p:nvPr/>
          </p:nvSpPr>
          <p:spPr bwMode="auto">
            <a:xfrm>
              <a:off x="2607" y="1162"/>
              <a:ext cx="178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34818" name="Рисунок 3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951163" y="1473200"/>
            <a:ext cx="2589212" cy="65881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</p:spPr>
      </p:pic>
      <p:cxnSp>
        <p:nvCxnSpPr>
          <p:cNvPr id="36" name="Прямая со стрелкой 35"/>
          <p:cNvCxnSpPr/>
          <p:nvPr/>
        </p:nvCxnSpPr>
        <p:spPr>
          <a:xfrm flipH="1">
            <a:off x="2840038" y="2192338"/>
            <a:ext cx="425450" cy="465137"/>
          </a:xfrm>
          <a:prstGeom prst="straightConnector1">
            <a:avLst/>
          </a:prstGeom>
          <a:ln w="15875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820" name="Прямая со стрелкой 36"/>
          <p:cNvCxnSpPr>
            <a:cxnSpLocks noChangeShapeType="1"/>
          </p:cNvCxnSpPr>
          <p:nvPr/>
        </p:nvCxnSpPr>
        <p:spPr bwMode="auto">
          <a:xfrm>
            <a:off x="5019675" y="2168525"/>
            <a:ext cx="354013" cy="401638"/>
          </a:xfrm>
          <a:prstGeom prst="straightConnector1">
            <a:avLst/>
          </a:prstGeom>
          <a:noFill/>
          <a:ln w="15875" algn="ctr">
            <a:solidFill>
              <a:schemeClr val="accent1"/>
            </a:solidFill>
            <a:miter lim="800000"/>
            <a:headEnd/>
            <a:tailEnd type="triangle" w="med" len="med"/>
          </a:ln>
        </p:spPr>
      </p:cxnSp>
      <p:sp>
        <p:nvSpPr>
          <p:cNvPr id="40" name="Прямоугольник 39"/>
          <p:cNvSpPr/>
          <p:nvPr/>
        </p:nvSpPr>
        <p:spPr>
          <a:xfrm>
            <a:off x="965200" y="2773363"/>
            <a:ext cx="2095500" cy="57785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68580" tIns="34290" rIns="68580" bIns="34290" anchor="ctr"/>
          <a:lstStyle/>
          <a:p>
            <a:pPr algn="ctr">
              <a:lnSpc>
                <a:spcPct val="107000"/>
              </a:lnSpc>
              <a:spcAft>
                <a:spcPts val="600"/>
              </a:spcAft>
              <a:defRPr/>
            </a:pPr>
            <a:r>
              <a:rPr lang="ru-RU" dirty="0">
                <a:solidFill>
                  <a:schemeClr val="tx2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Программы финансирования Фонда</a:t>
            </a:r>
          </a:p>
        </p:txBody>
      </p:sp>
      <p:grpSp>
        <p:nvGrpSpPr>
          <p:cNvPr id="34822" name="Группа 40"/>
          <p:cNvGrpSpPr>
            <a:grpSpLocks/>
          </p:cNvGrpSpPr>
          <p:nvPr/>
        </p:nvGrpSpPr>
        <p:grpSpPr bwMode="auto">
          <a:xfrm>
            <a:off x="1241425" y="3494088"/>
            <a:ext cx="1039813" cy="2162175"/>
            <a:chOff x="434380" y="3594066"/>
            <a:chExt cx="1257300" cy="2705100"/>
          </a:xfrm>
        </p:grpSpPr>
        <p:cxnSp>
          <p:nvCxnSpPr>
            <p:cNvPr id="42" name="Прямая соединительная линия 41"/>
            <p:cNvCxnSpPr/>
            <p:nvPr/>
          </p:nvCxnSpPr>
          <p:spPr>
            <a:xfrm flipH="1">
              <a:off x="434380" y="3594066"/>
              <a:ext cx="0" cy="2705100"/>
            </a:xfrm>
            <a:prstGeom prst="line">
              <a:avLst/>
            </a:prstGeom>
            <a:noFill/>
            <a:ln w="19050" cap="flat" cmpd="sng" algn="ctr">
              <a:solidFill>
                <a:schemeClr val="accent1">
                  <a:lumMod val="75000"/>
                </a:schemeClr>
              </a:solidFill>
              <a:prstDash val="solid"/>
              <a:miter lim="800000"/>
            </a:ln>
            <a:effectLst/>
          </p:spPr>
        </p:cxnSp>
        <p:cxnSp>
          <p:nvCxnSpPr>
            <p:cNvPr id="43" name="Прямая соединительная линия 42"/>
            <p:cNvCxnSpPr/>
            <p:nvPr/>
          </p:nvCxnSpPr>
          <p:spPr>
            <a:xfrm>
              <a:off x="1090863" y="4203805"/>
              <a:ext cx="401185" cy="0"/>
            </a:xfrm>
            <a:prstGeom prst="line">
              <a:avLst/>
            </a:prstGeom>
            <a:noFill/>
            <a:ln w="19050" cap="flat" cmpd="sng" algn="ctr">
              <a:solidFill>
                <a:schemeClr val="accent1">
                  <a:lumMod val="75000"/>
                </a:schemeClr>
              </a:solidFill>
              <a:prstDash val="solid"/>
              <a:miter lim="800000"/>
            </a:ln>
            <a:effectLst/>
          </p:spPr>
        </p:cxnSp>
        <p:cxnSp>
          <p:nvCxnSpPr>
            <p:cNvPr id="44" name="Прямая соединительная линия 43"/>
            <p:cNvCxnSpPr/>
            <p:nvPr/>
          </p:nvCxnSpPr>
          <p:spPr>
            <a:xfrm>
              <a:off x="434380" y="3804595"/>
              <a:ext cx="1257300" cy="0"/>
            </a:xfrm>
            <a:prstGeom prst="line">
              <a:avLst/>
            </a:prstGeom>
            <a:noFill/>
            <a:ln w="19050" cap="flat" cmpd="sng" algn="ctr">
              <a:solidFill>
                <a:schemeClr val="accent1">
                  <a:lumMod val="75000"/>
                </a:schemeClr>
              </a:solidFill>
              <a:prstDash val="solid"/>
              <a:miter lim="800000"/>
            </a:ln>
            <a:effectLst/>
          </p:spPr>
        </p:cxnSp>
        <p:cxnSp>
          <p:nvCxnSpPr>
            <p:cNvPr id="45" name="Прямая соединительная линия 44"/>
            <p:cNvCxnSpPr/>
            <p:nvPr/>
          </p:nvCxnSpPr>
          <p:spPr>
            <a:xfrm>
              <a:off x="1090863" y="3804595"/>
              <a:ext cx="0" cy="1316799"/>
            </a:xfrm>
            <a:prstGeom prst="line">
              <a:avLst/>
            </a:prstGeom>
            <a:noFill/>
            <a:ln w="19050" cap="flat" cmpd="sng" algn="ctr">
              <a:solidFill>
                <a:schemeClr val="accent1">
                  <a:lumMod val="75000"/>
                </a:schemeClr>
              </a:solidFill>
              <a:prstDash val="solid"/>
              <a:miter lim="800000"/>
            </a:ln>
            <a:effectLst/>
          </p:spPr>
        </p:cxnSp>
        <p:cxnSp>
          <p:nvCxnSpPr>
            <p:cNvPr id="46" name="Прямая соединительная линия 45"/>
            <p:cNvCxnSpPr/>
            <p:nvPr/>
          </p:nvCxnSpPr>
          <p:spPr>
            <a:xfrm>
              <a:off x="1094702" y="4690406"/>
              <a:ext cx="401185" cy="0"/>
            </a:xfrm>
            <a:prstGeom prst="line">
              <a:avLst/>
            </a:prstGeom>
            <a:noFill/>
            <a:ln w="19050" cap="flat" cmpd="sng" algn="ctr">
              <a:solidFill>
                <a:schemeClr val="accent1">
                  <a:lumMod val="75000"/>
                </a:schemeClr>
              </a:solidFill>
              <a:prstDash val="solid"/>
              <a:miter lim="800000"/>
            </a:ln>
            <a:effectLst/>
          </p:spPr>
        </p:cxnSp>
        <p:cxnSp>
          <p:nvCxnSpPr>
            <p:cNvPr id="48" name="Прямая соединительная линия 47"/>
            <p:cNvCxnSpPr/>
            <p:nvPr/>
          </p:nvCxnSpPr>
          <p:spPr>
            <a:xfrm>
              <a:off x="1090863" y="5121394"/>
              <a:ext cx="401185" cy="0"/>
            </a:xfrm>
            <a:prstGeom prst="line">
              <a:avLst/>
            </a:prstGeom>
            <a:noFill/>
            <a:ln w="19050" cap="flat" cmpd="sng" algn="ctr">
              <a:solidFill>
                <a:schemeClr val="accent1">
                  <a:lumMod val="75000"/>
                </a:schemeClr>
              </a:solidFill>
              <a:prstDash val="solid"/>
              <a:miter lim="800000"/>
            </a:ln>
            <a:effectLst/>
          </p:spPr>
        </p:cxnSp>
        <p:cxnSp>
          <p:nvCxnSpPr>
            <p:cNvPr id="49" name="Прямая соединительная линия 48"/>
            <p:cNvCxnSpPr/>
            <p:nvPr/>
          </p:nvCxnSpPr>
          <p:spPr>
            <a:xfrm>
              <a:off x="434380" y="6299166"/>
              <a:ext cx="1257300" cy="0"/>
            </a:xfrm>
            <a:prstGeom prst="line">
              <a:avLst/>
            </a:prstGeom>
            <a:noFill/>
            <a:ln w="19050" cap="flat" cmpd="sng" algn="ctr">
              <a:solidFill>
                <a:schemeClr val="accent1">
                  <a:lumMod val="75000"/>
                </a:schemeClr>
              </a:solidFill>
              <a:prstDash val="solid"/>
              <a:miter lim="800000"/>
            </a:ln>
            <a:effectLst/>
          </p:spPr>
        </p:cxnSp>
      </p:grpSp>
      <p:sp>
        <p:nvSpPr>
          <p:cNvPr id="34823" name="Прямоугольник 49"/>
          <p:cNvSpPr>
            <a:spLocks noChangeArrowheads="1"/>
          </p:cNvSpPr>
          <p:nvPr/>
        </p:nvSpPr>
        <p:spPr bwMode="auto">
          <a:xfrm>
            <a:off x="4505325" y="2814638"/>
            <a:ext cx="2792413" cy="544512"/>
          </a:xfrm>
          <a:prstGeom prst="rect">
            <a:avLst/>
          </a:prstGeom>
          <a:solidFill>
            <a:srgbClr val="FFFFFF"/>
          </a:solidFill>
          <a:ln w="12700" algn="ctr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/>
          <a:p>
            <a:pPr algn="ctr">
              <a:lnSpc>
                <a:spcPct val="107000"/>
              </a:lnSpc>
              <a:spcAft>
                <a:spcPts val="600"/>
              </a:spcAft>
            </a:pPr>
            <a:r>
              <a:rPr lang="ru-RU">
                <a:solidFill>
                  <a:schemeClr val="tx2"/>
                </a:solidFill>
                <a:latin typeface="Arial Narrow" pitchFamily="34" charset="0"/>
                <a:ea typeface="Calibri" pitchFamily="34" charset="0"/>
                <a:cs typeface="Times New Roman" pitchFamily="18" charset="0"/>
              </a:rPr>
              <a:t>Консультационный центр </a:t>
            </a:r>
            <a:br>
              <a:rPr lang="ru-RU">
                <a:solidFill>
                  <a:schemeClr val="tx2"/>
                </a:solidFill>
                <a:latin typeface="Arial Narrow" pitchFamily="34" charset="0"/>
                <a:ea typeface="Calibri" pitchFamily="34" charset="0"/>
                <a:cs typeface="Times New Roman" pitchFamily="18" charset="0"/>
              </a:rPr>
            </a:br>
            <a:r>
              <a:rPr lang="ru-RU">
                <a:solidFill>
                  <a:schemeClr val="tx2"/>
                </a:solidFill>
                <a:latin typeface="Arial Narrow" pitchFamily="34" charset="0"/>
                <a:ea typeface="Calibri" pitchFamily="34" charset="0"/>
                <a:cs typeface="Times New Roman" pitchFamily="18" charset="0"/>
              </a:rPr>
              <a:t>по мерам господдержки предприятий</a:t>
            </a:r>
          </a:p>
        </p:txBody>
      </p:sp>
      <p:grpSp>
        <p:nvGrpSpPr>
          <p:cNvPr id="34824" name="Группа 50"/>
          <p:cNvGrpSpPr>
            <a:grpSpLocks/>
          </p:cNvGrpSpPr>
          <p:nvPr/>
        </p:nvGrpSpPr>
        <p:grpSpPr bwMode="auto">
          <a:xfrm>
            <a:off x="4878388" y="3595688"/>
            <a:ext cx="409575" cy="2105025"/>
            <a:chOff x="4779253" y="3515961"/>
            <a:chExt cx="545572" cy="2806302"/>
          </a:xfrm>
        </p:grpSpPr>
        <p:cxnSp>
          <p:nvCxnSpPr>
            <p:cNvPr id="52" name="Прямая соединительная линия 51"/>
            <p:cNvCxnSpPr/>
            <p:nvPr/>
          </p:nvCxnSpPr>
          <p:spPr>
            <a:xfrm>
              <a:off x="4779253" y="3515961"/>
              <a:ext cx="33834" cy="2806302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Прямая соединительная линия 52"/>
            <p:cNvCxnSpPr/>
            <p:nvPr/>
          </p:nvCxnSpPr>
          <p:spPr>
            <a:xfrm>
              <a:off x="4779253" y="3808020"/>
              <a:ext cx="513852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Прямая соединительная линия 53"/>
            <p:cNvCxnSpPr/>
            <p:nvPr/>
          </p:nvCxnSpPr>
          <p:spPr>
            <a:xfrm>
              <a:off x="4783482" y="4290551"/>
              <a:ext cx="513852" cy="0"/>
            </a:xfrm>
            <a:prstGeom prst="line">
              <a:avLst/>
            </a:prstGeom>
            <a:noFill/>
            <a:ln w="19050" cap="flat" cmpd="sng" algn="ctr">
              <a:solidFill>
                <a:schemeClr val="accent1">
                  <a:lumMod val="75000"/>
                </a:schemeClr>
              </a:solidFill>
              <a:prstDash val="solid"/>
              <a:miter lim="800000"/>
            </a:ln>
            <a:effectLst/>
          </p:spPr>
        </p:cxnSp>
        <p:cxnSp>
          <p:nvCxnSpPr>
            <p:cNvPr id="55" name="Прямая соединительная линия 54"/>
            <p:cNvCxnSpPr/>
            <p:nvPr/>
          </p:nvCxnSpPr>
          <p:spPr>
            <a:xfrm flipV="1">
              <a:off x="4806742" y="4758267"/>
              <a:ext cx="518083" cy="6350"/>
            </a:xfrm>
            <a:prstGeom prst="line">
              <a:avLst/>
            </a:prstGeom>
            <a:noFill/>
            <a:ln w="19050" cap="flat" cmpd="sng" algn="ctr">
              <a:solidFill>
                <a:schemeClr val="accent1">
                  <a:lumMod val="75000"/>
                </a:schemeClr>
              </a:solidFill>
              <a:prstDash val="solid"/>
              <a:miter lim="800000"/>
            </a:ln>
            <a:effectLst/>
          </p:spPr>
        </p:cxnSp>
      </p:grpSp>
      <p:sp>
        <p:nvSpPr>
          <p:cNvPr id="56" name="Прямоугольник 55"/>
          <p:cNvSpPr/>
          <p:nvPr/>
        </p:nvSpPr>
        <p:spPr>
          <a:xfrm>
            <a:off x="2598738" y="3548063"/>
            <a:ext cx="908050" cy="228600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lIns="68580" tIns="34290" rIns="68580" bIns="34290" anchor="ctr"/>
          <a:lstStyle/>
          <a:p>
            <a:pPr>
              <a:lnSpc>
                <a:spcPct val="107000"/>
              </a:lnSpc>
              <a:spcAft>
                <a:spcPts val="600"/>
              </a:spcAft>
              <a:defRPr/>
            </a:pPr>
            <a:r>
              <a:rPr lang="ru-RU" sz="1425" dirty="0">
                <a:solidFill>
                  <a:schemeClr val="tx2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Займы</a:t>
            </a:r>
          </a:p>
        </p:txBody>
      </p:sp>
      <p:sp>
        <p:nvSpPr>
          <p:cNvPr id="57" name="Прямоугольник 56"/>
          <p:cNvSpPr/>
          <p:nvPr/>
        </p:nvSpPr>
        <p:spPr>
          <a:xfrm>
            <a:off x="2281238" y="3776663"/>
            <a:ext cx="2224087" cy="382587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lIns="68580" tIns="34290" rIns="68580" bIns="34290" anchor="ctr"/>
          <a:lstStyle/>
          <a:p>
            <a:pPr>
              <a:lnSpc>
                <a:spcPct val="107000"/>
              </a:lnSpc>
              <a:spcAft>
                <a:spcPts val="600"/>
              </a:spcAft>
              <a:defRPr/>
            </a:pPr>
            <a:r>
              <a:rPr lang="ru-RU" sz="1275" dirty="0">
                <a:solidFill>
                  <a:schemeClr val="tx2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Проекты развития</a:t>
            </a:r>
          </a:p>
        </p:txBody>
      </p:sp>
      <p:sp>
        <p:nvSpPr>
          <p:cNvPr id="58" name="Прямоугольник 57"/>
          <p:cNvSpPr/>
          <p:nvPr/>
        </p:nvSpPr>
        <p:spPr>
          <a:xfrm>
            <a:off x="2281238" y="4219575"/>
            <a:ext cx="1771650" cy="292100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lIns="68580" tIns="34290" rIns="68580" bIns="34290" anchor="ctr"/>
          <a:lstStyle/>
          <a:p>
            <a:pPr>
              <a:lnSpc>
                <a:spcPct val="107000"/>
              </a:lnSpc>
              <a:spcAft>
                <a:spcPts val="600"/>
              </a:spcAft>
              <a:defRPr/>
            </a:pPr>
            <a:r>
              <a:rPr lang="ru-RU" sz="1275" dirty="0">
                <a:solidFill>
                  <a:schemeClr val="tx2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Проекты консорциумов</a:t>
            </a:r>
          </a:p>
        </p:txBody>
      </p:sp>
      <p:sp>
        <p:nvSpPr>
          <p:cNvPr id="60" name="Прямоугольник 59"/>
          <p:cNvSpPr/>
          <p:nvPr/>
        </p:nvSpPr>
        <p:spPr>
          <a:xfrm>
            <a:off x="2293938" y="4521200"/>
            <a:ext cx="2286000" cy="406400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lIns="68580" tIns="34290" rIns="68580" bIns="34290" anchor="ctr"/>
          <a:lstStyle/>
          <a:p>
            <a:pPr>
              <a:lnSpc>
                <a:spcPct val="107000"/>
              </a:lnSpc>
              <a:spcAft>
                <a:spcPts val="600"/>
              </a:spcAft>
              <a:defRPr/>
            </a:pPr>
            <a:r>
              <a:rPr lang="ru-RU" sz="1275" dirty="0">
                <a:solidFill>
                  <a:schemeClr val="tx2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Программа </a:t>
            </a:r>
            <a:r>
              <a:rPr lang="ru-RU" sz="1275" dirty="0" err="1">
                <a:solidFill>
                  <a:schemeClr val="tx2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станкозамещения</a:t>
            </a:r>
            <a:endParaRPr lang="ru-RU" sz="1275" dirty="0">
              <a:solidFill>
                <a:schemeClr val="tx2"/>
              </a:solidFill>
              <a:latin typeface="Arial Narrow" panose="020B0606020202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1" name="Прямоугольник 60"/>
          <p:cNvSpPr/>
          <p:nvPr/>
        </p:nvSpPr>
        <p:spPr>
          <a:xfrm>
            <a:off x="2281238" y="5368925"/>
            <a:ext cx="2384425" cy="565150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lIns="68580" tIns="34290" rIns="68580" bIns="34290" anchor="ctr"/>
          <a:lstStyle/>
          <a:p>
            <a:pPr>
              <a:lnSpc>
                <a:spcPct val="107000"/>
              </a:lnSpc>
              <a:spcAft>
                <a:spcPts val="600"/>
              </a:spcAft>
              <a:defRPr/>
            </a:pPr>
            <a:r>
              <a:rPr lang="ru-RU" sz="1275" dirty="0">
                <a:solidFill>
                  <a:schemeClr val="tx2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Компенсация части расходов на лизинг оборудования</a:t>
            </a:r>
          </a:p>
        </p:txBody>
      </p:sp>
      <p:sp>
        <p:nvSpPr>
          <p:cNvPr id="62" name="Прямоугольник 61"/>
          <p:cNvSpPr/>
          <p:nvPr/>
        </p:nvSpPr>
        <p:spPr>
          <a:xfrm>
            <a:off x="5373688" y="3687763"/>
            <a:ext cx="3546475" cy="25717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68580" tIns="34290" rIns="68580" bIns="34290" anchor="ctr"/>
          <a:lstStyle/>
          <a:p>
            <a:pPr>
              <a:lnSpc>
                <a:spcPct val="107000"/>
              </a:lnSpc>
              <a:spcAft>
                <a:spcPts val="600"/>
              </a:spcAft>
              <a:defRPr/>
            </a:pPr>
            <a:r>
              <a:rPr lang="ru-RU" sz="1275" dirty="0">
                <a:solidFill>
                  <a:schemeClr val="tx2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Субсидия на реализацию новых комплексных </a:t>
            </a:r>
            <a:r>
              <a:rPr lang="ru-RU" sz="1275" dirty="0" err="1">
                <a:solidFill>
                  <a:schemeClr val="tx2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инвестпроектов</a:t>
            </a:r>
            <a:r>
              <a:rPr lang="ru-RU" sz="1275" dirty="0">
                <a:solidFill>
                  <a:schemeClr val="tx2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63" name="Прямоугольник 62"/>
          <p:cNvSpPr/>
          <p:nvPr/>
        </p:nvSpPr>
        <p:spPr>
          <a:xfrm>
            <a:off x="5345113" y="4052888"/>
            <a:ext cx="3176587" cy="215900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lIns="68580" tIns="34290" rIns="68580" bIns="34290" anchor="ctr"/>
          <a:lstStyle/>
          <a:p>
            <a:pPr>
              <a:lnSpc>
                <a:spcPct val="107000"/>
              </a:lnSpc>
              <a:spcAft>
                <a:spcPts val="600"/>
              </a:spcAft>
              <a:defRPr/>
            </a:pPr>
            <a:r>
              <a:rPr lang="ru-RU" sz="1275" dirty="0">
                <a:solidFill>
                  <a:schemeClr val="tx2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Программа проектного финансирования </a:t>
            </a:r>
          </a:p>
        </p:txBody>
      </p:sp>
      <p:sp>
        <p:nvSpPr>
          <p:cNvPr id="64" name="Прямоугольник 63"/>
          <p:cNvSpPr/>
          <p:nvPr/>
        </p:nvSpPr>
        <p:spPr>
          <a:xfrm>
            <a:off x="5378450" y="4724400"/>
            <a:ext cx="3022600" cy="29527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lIns="68580" tIns="34290" rIns="68580" bIns="34290" anchor="ctr"/>
          <a:lstStyle/>
          <a:p>
            <a:pPr>
              <a:lnSpc>
                <a:spcPct val="107000"/>
              </a:lnSpc>
              <a:spcAft>
                <a:spcPts val="600"/>
              </a:spcAft>
              <a:defRPr/>
            </a:pPr>
            <a:r>
              <a:rPr lang="ru-RU" sz="1275" dirty="0">
                <a:solidFill>
                  <a:schemeClr val="tx2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Поддержка лесной промышленности</a:t>
            </a:r>
          </a:p>
        </p:txBody>
      </p:sp>
      <p:cxnSp>
        <p:nvCxnSpPr>
          <p:cNvPr id="65" name="Прямая соединительная линия 64"/>
          <p:cNvCxnSpPr/>
          <p:nvPr/>
        </p:nvCxnSpPr>
        <p:spPr>
          <a:xfrm flipV="1">
            <a:off x="4911725" y="4926013"/>
            <a:ext cx="388938" cy="4762"/>
          </a:xfrm>
          <a:prstGeom prst="line">
            <a:avLst/>
          </a:prstGeom>
          <a:noFill/>
          <a:ln w="19050" cap="flat" cmpd="sng" algn="ctr">
            <a:solidFill>
              <a:schemeClr val="accent1">
                <a:lumMod val="75000"/>
              </a:schemeClr>
            </a:solidFill>
            <a:prstDash val="solid"/>
            <a:miter lim="800000"/>
          </a:ln>
          <a:effectLst/>
        </p:spPr>
      </p:cxnSp>
      <p:sp>
        <p:nvSpPr>
          <p:cNvPr id="66" name="Прямоугольник 65"/>
          <p:cNvSpPr/>
          <p:nvPr/>
        </p:nvSpPr>
        <p:spPr>
          <a:xfrm>
            <a:off x="5378450" y="4532313"/>
            <a:ext cx="3022600" cy="204787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lIns="68580" tIns="34290" rIns="68580" bIns="34290" anchor="ctr"/>
          <a:lstStyle/>
          <a:p>
            <a:pPr>
              <a:lnSpc>
                <a:spcPct val="107000"/>
              </a:lnSpc>
              <a:spcAft>
                <a:spcPts val="600"/>
              </a:spcAft>
              <a:defRPr/>
            </a:pPr>
            <a:r>
              <a:rPr lang="ru-RU" sz="1275" dirty="0">
                <a:solidFill>
                  <a:schemeClr val="tx2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Специальный инвестиционный контракт </a:t>
            </a:r>
            <a:br>
              <a:rPr lang="ru-RU" sz="1275" dirty="0">
                <a:solidFill>
                  <a:schemeClr val="tx2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ru-RU" sz="1275" dirty="0">
              <a:solidFill>
                <a:schemeClr val="tx2"/>
              </a:solidFill>
              <a:latin typeface="Arial Narrow" panose="020B0606020202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cxnSp>
        <p:nvCxnSpPr>
          <p:cNvPr id="67" name="Прямая соединительная линия 66"/>
          <p:cNvCxnSpPr/>
          <p:nvPr/>
        </p:nvCxnSpPr>
        <p:spPr>
          <a:xfrm flipV="1">
            <a:off x="4899025" y="5289550"/>
            <a:ext cx="388938" cy="4763"/>
          </a:xfrm>
          <a:prstGeom prst="line">
            <a:avLst/>
          </a:prstGeom>
          <a:noFill/>
          <a:ln w="19050" cap="flat" cmpd="sng" algn="ctr">
            <a:solidFill>
              <a:schemeClr val="accent1">
                <a:lumMod val="75000"/>
              </a:schemeClr>
            </a:solidFill>
            <a:prstDash val="solid"/>
            <a:miter lim="800000"/>
          </a:ln>
          <a:effectLst/>
        </p:spPr>
      </p:cxnSp>
      <p:cxnSp>
        <p:nvCxnSpPr>
          <p:cNvPr id="68" name="Прямая соединительная линия 67"/>
          <p:cNvCxnSpPr/>
          <p:nvPr/>
        </p:nvCxnSpPr>
        <p:spPr>
          <a:xfrm flipV="1">
            <a:off x="4911725" y="5695950"/>
            <a:ext cx="388938" cy="4763"/>
          </a:xfrm>
          <a:prstGeom prst="line">
            <a:avLst/>
          </a:prstGeom>
          <a:noFill/>
          <a:ln w="19050" cap="flat" cmpd="sng" algn="ctr">
            <a:solidFill>
              <a:schemeClr val="accent1">
                <a:lumMod val="75000"/>
              </a:schemeClr>
            </a:solidFill>
            <a:prstDash val="solid"/>
            <a:miter lim="800000"/>
          </a:ln>
          <a:effectLst/>
        </p:spPr>
      </p:cxnSp>
      <p:sp>
        <p:nvSpPr>
          <p:cNvPr id="70" name="Прямоугольник 69"/>
          <p:cNvSpPr/>
          <p:nvPr/>
        </p:nvSpPr>
        <p:spPr>
          <a:xfrm>
            <a:off x="5378450" y="5100638"/>
            <a:ext cx="3022600" cy="29527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lIns="68580" tIns="34290" rIns="68580" bIns="34290" anchor="ctr"/>
          <a:lstStyle/>
          <a:p>
            <a:pPr>
              <a:lnSpc>
                <a:spcPct val="107000"/>
              </a:lnSpc>
              <a:spcAft>
                <a:spcPts val="600"/>
              </a:spcAft>
              <a:defRPr/>
            </a:pPr>
            <a:r>
              <a:rPr lang="ru-RU" sz="1275" dirty="0">
                <a:solidFill>
                  <a:schemeClr val="tx2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Субсидирование части затрат на НИОКР</a:t>
            </a:r>
          </a:p>
        </p:txBody>
      </p:sp>
      <p:sp>
        <p:nvSpPr>
          <p:cNvPr id="71" name="Прямоугольник 70"/>
          <p:cNvSpPr/>
          <p:nvPr/>
        </p:nvSpPr>
        <p:spPr>
          <a:xfrm>
            <a:off x="5422900" y="5499100"/>
            <a:ext cx="3022600" cy="29527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lIns="68580" tIns="34290" rIns="68580" bIns="34290" anchor="ctr"/>
          <a:lstStyle/>
          <a:p>
            <a:pPr>
              <a:lnSpc>
                <a:spcPct val="107000"/>
              </a:lnSpc>
              <a:spcAft>
                <a:spcPts val="600"/>
              </a:spcAft>
              <a:defRPr/>
            </a:pPr>
            <a:r>
              <a:rPr lang="ru-RU" sz="1275" dirty="0">
                <a:solidFill>
                  <a:schemeClr val="tx2"/>
                </a:solidFill>
                <a:latin typeface="Arial Narrow" panose="020B0606020202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Госгарантии на инвестиционные проекты</a:t>
            </a:r>
          </a:p>
        </p:txBody>
      </p:sp>
      <p:sp>
        <p:nvSpPr>
          <p:cNvPr id="34839" name="Text Box 32"/>
          <p:cNvSpPr txBox="1">
            <a:spLocks noChangeArrowheads="1"/>
          </p:cNvSpPr>
          <p:nvPr/>
        </p:nvSpPr>
        <p:spPr bwMode="auto">
          <a:xfrm>
            <a:off x="1728788" y="406400"/>
            <a:ext cx="7235825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2000" b="1">
                <a:solidFill>
                  <a:schemeClr val="tx2"/>
                </a:solidFill>
                <a:latin typeface="Arial Narrow" pitchFamily="34" charset="0"/>
              </a:rPr>
              <a:t>НАПРАВЛЕНИЯ ПОДДЕРЖКИ </a:t>
            </a:r>
            <a:br>
              <a:rPr lang="ru-RU" sz="2000" b="1">
                <a:solidFill>
                  <a:schemeClr val="tx2"/>
                </a:solidFill>
                <a:latin typeface="Arial Narrow" pitchFamily="34" charset="0"/>
              </a:rPr>
            </a:br>
            <a:r>
              <a:rPr lang="ru-RU" sz="2000" b="1">
                <a:solidFill>
                  <a:schemeClr val="tx2"/>
                </a:solidFill>
                <a:latin typeface="Arial Narrow" pitchFamily="34" charset="0"/>
              </a:rPr>
              <a:t>ФОНДА РАЗВИТИЯ ПРОМЫШЛЕННОСТИ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88925" y="1579563"/>
            <a:ext cx="7907338" cy="4035425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4" name="Равнобедренный треугольник 3"/>
          <p:cNvSpPr/>
          <p:nvPr/>
        </p:nvSpPr>
        <p:spPr>
          <a:xfrm rot="10800000">
            <a:off x="6675438" y="1098550"/>
            <a:ext cx="2017712" cy="1655763"/>
          </a:xfrm>
          <a:prstGeom prst="triangl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5" name="Text Box 32"/>
          <p:cNvSpPr txBox="1">
            <a:spLocks noChangeArrowheads="1"/>
          </p:cNvSpPr>
          <p:nvPr/>
        </p:nvSpPr>
        <p:spPr bwMode="auto">
          <a:xfrm>
            <a:off x="-36513" y="1125538"/>
            <a:ext cx="1439863" cy="387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kern="100" dirty="0">
                <a:solidFill>
                  <a:schemeClr val="tx2"/>
                </a:solidFill>
                <a:latin typeface="Arial Narrow" panose="020B0606020202030204" pitchFamily="34" charset="0"/>
              </a:rPr>
              <a:t>Архангельская</a:t>
            </a:r>
            <a:r>
              <a:rPr lang="ru-RU" sz="1200" b="1" dirty="0">
                <a:solidFill>
                  <a:schemeClr val="tx2"/>
                </a:solidFill>
                <a:latin typeface="Arial Narrow" panose="020B0606020202030204" pitchFamily="34" charset="0"/>
              </a:rPr>
              <a:t> область</a:t>
            </a:r>
          </a:p>
        </p:txBody>
      </p:sp>
      <p:sp>
        <p:nvSpPr>
          <p:cNvPr id="35845" name="Text Box 32"/>
          <p:cNvSpPr txBox="1">
            <a:spLocks noChangeArrowheads="1"/>
          </p:cNvSpPr>
          <p:nvPr/>
        </p:nvSpPr>
        <p:spPr bwMode="auto">
          <a:xfrm>
            <a:off x="1728788" y="406400"/>
            <a:ext cx="7235825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2000" b="1">
                <a:solidFill>
                  <a:schemeClr val="tx2"/>
                </a:solidFill>
                <a:latin typeface="Arial Narrow" pitchFamily="34" charset="0"/>
              </a:rPr>
              <a:t>ПЕРСПЕКТИВЫ ФОРМИРОВАНИЯ РЕГИОНАЛЬНОГО </a:t>
            </a:r>
            <a:br>
              <a:rPr lang="ru-RU" sz="2000" b="1">
                <a:solidFill>
                  <a:schemeClr val="tx2"/>
                </a:solidFill>
                <a:latin typeface="Arial Narrow" pitchFamily="34" charset="0"/>
              </a:rPr>
            </a:br>
            <a:r>
              <a:rPr lang="ru-RU" sz="2000" b="1">
                <a:solidFill>
                  <a:schemeClr val="tx2"/>
                </a:solidFill>
                <a:latin typeface="Arial Narrow" pitchFamily="34" charset="0"/>
              </a:rPr>
              <a:t>ФОНДА РАЗВИТИЯ ПРОМЫШЛЕННОСТИ</a:t>
            </a:r>
          </a:p>
        </p:txBody>
      </p:sp>
      <p:sp>
        <p:nvSpPr>
          <p:cNvPr id="35846" name="TextBox 34"/>
          <p:cNvSpPr txBox="1">
            <a:spLocks noChangeArrowheads="1"/>
          </p:cNvSpPr>
          <p:nvPr/>
        </p:nvSpPr>
        <p:spPr bwMode="auto">
          <a:xfrm>
            <a:off x="349250" y="1628775"/>
            <a:ext cx="6653213" cy="389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285750" indent="-285750"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Разработка нового продукта/технологии.</a:t>
            </a:r>
          </a:p>
          <a:p>
            <a:pPr marL="285750" indent="-285750"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Приобретение специального оборудования для проведения необходимых опытно-конструкторских работ и отработки технологии.</a:t>
            </a:r>
          </a:p>
          <a:p>
            <a:pPr marL="285750" indent="-285750"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Разработка технико-экономического обоснования инвестиционной стадии проекта, прединвестиционный анализ и оптимизация проекта.</a:t>
            </a:r>
          </a:p>
          <a:p>
            <a:pPr marL="285750" indent="-285750"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Приобретение прав на результаты интеллектуальной деятельности (лицензий и патентов) у российских правообладателей.</a:t>
            </a:r>
          </a:p>
          <a:p>
            <a:pPr marL="285750" indent="-285750"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Инжиниринговые услуги и другие.</a:t>
            </a:r>
          </a:p>
          <a:p>
            <a:pPr marL="285750" indent="-285750"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Приобретение в рамках проектов по импортозамещающим программам технологического оборудования, его монтаж </a:t>
            </a:r>
            <a:b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</a:b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и наладка.</a:t>
            </a:r>
          </a:p>
        </p:txBody>
      </p:sp>
      <p:sp>
        <p:nvSpPr>
          <p:cNvPr id="35847" name="TextBox 34"/>
          <p:cNvSpPr txBox="1">
            <a:spLocks noChangeArrowheads="1"/>
          </p:cNvSpPr>
          <p:nvPr/>
        </p:nvSpPr>
        <p:spPr bwMode="auto">
          <a:xfrm>
            <a:off x="292100" y="5711825"/>
            <a:ext cx="6770688" cy="1146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Aft>
                <a:spcPts val="600"/>
              </a:spcAft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Создание регионального фонда предоставляет возможность финансирования проектов развития, значимых для экономики Архангельской области.</a:t>
            </a:r>
          </a:p>
          <a:p>
            <a:pPr>
              <a:spcAft>
                <a:spcPts val="600"/>
              </a:spcAft>
            </a:pPr>
            <a:r>
              <a:rPr lang="ru-RU" sz="1600" u="sng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Основная задача</a:t>
            </a: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: финансовое наполнение фонда</a:t>
            </a:r>
          </a:p>
        </p:txBody>
      </p:sp>
      <p:sp>
        <p:nvSpPr>
          <p:cNvPr id="35848" name="TextBox 4"/>
          <p:cNvSpPr txBox="1">
            <a:spLocks noChangeArrowheads="1"/>
          </p:cNvSpPr>
          <p:nvPr/>
        </p:nvSpPr>
        <p:spPr bwMode="auto">
          <a:xfrm>
            <a:off x="7053263" y="1198563"/>
            <a:ext cx="1262062" cy="922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ru-RU">
                <a:solidFill>
                  <a:schemeClr val="bg1"/>
                </a:solidFill>
                <a:latin typeface="Calibri" pitchFamily="34" charset="0"/>
              </a:rPr>
              <a:t>Займы по льготной ставке</a:t>
            </a:r>
          </a:p>
        </p:txBody>
      </p:sp>
      <p:grpSp>
        <p:nvGrpSpPr>
          <p:cNvPr id="35849" name="Group 4"/>
          <p:cNvGrpSpPr>
            <a:grpSpLocks/>
          </p:cNvGrpSpPr>
          <p:nvPr/>
        </p:nvGrpSpPr>
        <p:grpSpPr bwMode="auto">
          <a:xfrm>
            <a:off x="179388" y="215900"/>
            <a:ext cx="930275" cy="915988"/>
            <a:chOff x="1973" y="754"/>
            <a:chExt cx="1190" cy="1187"/>
          </a:xfrm>
        </p:grpSpPr>
        <p:sp>
          <p:nvSpPr>
            <p:cNvPr id="12" name="Freeform 5"/>
            <p:cNvSpPr>
              <a:spLocks/>
            </p:cNvSpPr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2375" y="756"/>
              <a:ext cx="392" cy="325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7" name="Freeform 7"/>
            <p:cNvSpPr>
              <a:spLocks noEditPoints="1"/>
            </p:cNvSpPr>
            <p:nvPr/>
          </p:nvSpPr>
          <p:spPr bwMode="auto">
            <a:xfrm>
              <a:off x="2253" y="960"/>
              <a:ext cx="630" cy="119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8" name="Freeform 8"/>
            <p:cNvSpPr>
              <a:spLocks noEditPoints="1"/>
            </p:cNvSpPr>
            <p:nvPr/>
          </p:nvSpPr>
          <p:spPr bwMode="auto">
            <a:xfrm>
              <a:off x="2257" y="962"/>
              <a:ext cx="621" cy="115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9" name="Freeform 9"/>
            <p:cNvSpPr>
              <a:spLocks noEditPoints="1"/>
            </p:cNvSpPr>
            <p:nvPr/>
          </p:nvSpPr>
          <p:spPr bwMode="auto">
            <a:xfrm>
              <a:off x="1973" y="949"/>
              <a:ext cx="498" cy="955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/>
          </p:nvSpPr>
          <p:spPr bwMode="auto">
            <a:xfrm>
              <a:off x="1975" y="954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/>
          </p:nvSpPr>
          <p:spPr bwMode="auto">
            <a:xfrm>
              <a:off x="2121" y="1153"/>
              <a:ext cx="347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2" name="Freeform 12"/>
            <p:cNvSpPr>
              <a:spLocks/>
            </p:cNvSpPr>
            <p:nvPr/>
          </p:nvSpPr>
          <p:spPr bwMode="auto">
            <a:xfrm>
              <a:off x="2209" y="1229"/>
              <a:ext cx="8" cy="29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3" name="Freeform 13"/>
            <p:cNvSpPr>
              <a:spLocks noEditPoints="1"/>
            </p:cNvSpPr>
            <p:nvPr/>
          </p:nvSpPr>
          <p:spPr bwMode="auto">
            <a:xfrm>
              <a:off x="2665" y="949"/>
              <a:ext cx="498" cy="955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4" name="Freeform 14"/>
            <p:cNvSpPr>
              <a:spLocks noEditPoints="1"/>
            </p:cNvSpPr>
            <p:nvPr/>
          </p:nvSpPr>
          <p:spPr bwMode="auto">
            <a:xfrm>
              <a:off x="2698" y="954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5" name="Freeform 15"/>
            <p:cNvSpPr>
              <a:spLocks noEditPoints="1"/>
            </p:cNvSpPr>
            <p:nvPr/>
          </p:nvSpPr>
          <p:spPr bwMode="auto">
            <a:xfrm>
              <a:off x="2668" y="1153"/>
              <a:ext cx="347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6" name="Freeform 16"/>
            <p:cNvSpPr>
              <a:spLocks/>
            </p:cNvSpPr>
            <p:nvPr/>
          </p:nvSpPr>
          <p:spPr bwMode="auto">
            <a:xfrm>
              <a:off x="2919" y="1229"/>
              <a:ext cx="8" cy="29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7" name="Freeform 17"/>
            <p:cNvSpPr>
              <a:spLocks noEditPoints="1"/>
            </p:cNvSpPr>
            <p:nvPr/>
          </p:nvSpPr>
          <p:spPr bwMode="auto">
            <a:xfrm>
              <a:off x="2420" y="1711"/>
              <a:ext cx="307" cy="230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8" name="Freeform 18"/>
            <p:cNvSpPr>
              <a:spLocks noEditPoints="1"/>
            </p:cNvSpPr>
            <p:nvPr/>
          </p:nvSpPr>
          <p:spPr bwMode="auto">
            <a:xfrm>
              <a:off x="2424" y="1713"/>
              <a:ext cx="286" cy="163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9" name="Freeform 19"/>
            <p:cNvSpPr>
              <a:spLocks noEditPoints="1"/>
            </p:cNvSpPr>
            <p:nvPr/>
          </p:nvSpPr>
          <p:spPr bwMode="auto">
            <a:xfrm>
              <a:off x="2432" y="1844"/>
              <a:ext cx="282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0" name="Freeform 20"/>
            <p:cNvSpPr>
              <a:spLocks/>
            </p:cNvSpPr>
            <p:nvPr/>
          </p:nvSpPr>
          <p:spPr bwMode="auto">
            <a:xfrm>
              <a:off x="2304" y="1073"/>
              <a:ext cx="536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1" name="Freeform 21"/>
            <p:cNvSpPr>
              <a:spLocks/>
            </p:cNvSpPr>
            <p:nvPr/>
          </p:nvSpPr>
          <p:spPr bwMode="auto">
            <a:xfrm>
              <a:off x="2306" y="1077"/>
              <a:ext cx="530" cy="646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2" name="Freeform 22"/>
            <p:cNvSpPr>
              <a:spLocks noEditPoints="1"/>
            </p:cNvSpPr>
            <p:nvPr/>
          </p:nvSpPr>
          <p:spPr bwMode="auto">
            <a:xfrm>
              <a:off x="2345" y="1114"/>
              <a:ext cx="443" cy="539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3" name="Freeform 23"/>
            <p:cNvSpPr>
              <a:spLocks noEditPoints="1"/>
            </p:cNvSpPr>
            <p:nvPr/>
          </p:nvSpPr>
          <p:spPr bwMode="auto">
            <a:xfrm>
              <a:off x="2353" y="1425"/>
              <a:ext cx="422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4" name="Freeform 24"/>
            <p:cNvSpPr>
              <a:spLocks noEditPoints="1"/>
            </p:cNvSpPr>
            <p:nvPr/>
          </p:nvSpPr>
          <p:spPr bwMode="auto">
            <a:xfrm>
              <a:off x="2397" y="1336"/>
              <a:ext cx="274" cy="239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5" name="Freeform 25"/>
            <p:cNvSpPr>
              <a:spLocks noEditPoints="1"/>
            </p:cNvSpPr>
            <p:nvPr/>
          </p:nvSpPr>
          <p:spPr bwMode="auto">
            <a:xfrm>
              <a:off x="2475" y="1167"/>
              <a:ext cx="158" cy="311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6" name="Freeform 26"/>
            <p:cNvSpPr>
              <a:spLocks/>
            </p:cNvSpPr>
            <p:nvPr/>
          </p:nvSpPr>
          <p:spPr bwMode="auto">
            <a:xfrm>
              <a:off x="2598" y="1233"/>
              <a:ext cx="61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7" name="Freeform 27"/>
            <p:cNvSpPr>
              <a:spLocks noEditPoints="1"/>
            </p:cNvSpPr>
            <p:nvPr/>
          </p:nvSpPr>
          <p:spPr bwMode="auto">
            <a:xfrm>
              <a:off x="2533" y="1167"/>
              <a:ext cx="65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8" name="Freeform 28"/>
            <p:cNvSpPr>
              <a:spLocks noEditPoints="1"/>
            </p:cNvSpPr>
            <p:nvPr/>
          </p:nvSpPr>
          <p:spPr bwMode="auto">
            <a:xfrm>
              <a:off x="2491" y="1116"/>
              <a:ext cx="175" cy="315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9" name="Freeform 29"/>
            <p:cNvSpPr>
              <a:spLocks noEditPoints="1"/>
            </p:cNvSpPr>
            <p:nvPr/>
          </p:nvSpPr>
          <p:spPr bwMode="auto">
            <a:xfrm>
              <a:off x="2347" y="1161"/>
              <a:ext cx="181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40" name="Freeform 30"/>
            <p:cNvSpPr>
              <a:spLocks noEditPoints="1"/>
            </p:cNvSpPr>
            <p:nvPr/>
          </p:nvSpPr>
          <p:spPr bwMode="auto">
            <a:xfrm>
              <a:off x="2607" y="1161"/>
              <a:ext cx="179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</p:grpSp>
      <p:graphicFrame>
        <p:nvGraphicFramePr>
          <p:cNvPr id="2" name="Схема 1"/>
          <p:cNvGraphicFramePr/>
          <p:nvPr/>
        </p:nvGraphicFramePr>
        <p:xfrm>
          <a:off x="6274858" y="3931445"/>
          <a:ext cx="2850092" cy="29067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5851" name="TextBox 34"/>
          <p:cNvSpPr txBox="1">
            <a:spLocks noChangeArrowheads="1"/>
          </p:cNvSpPr>
          <p:nvPr/>
        </p:nvSpPr>
        <p:spPr bwMode="auto">
          <a:xfrm>
            <a:off x="6381750" y="3100388"/>
            <a:ext cx="260350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Aft>
                <a:spcPts val="600"/>
              </a:spcAft>
            </a:pPr>
            <a:r>
              <a:rPr lang="ru-RU" sz="2200" b="1">
                <a:solidFill>
                  <a:srgbClr val="C00000"/>
                </a:solidFill>
                <a:latin typeface="Arial Narrow" pitchFamily="34" charset="0"/>
                <a:cs typeface="Arial" charset="0"/>
              </a:rPr>
              <a:t>Источники </a:t>
            </a:r>
            <a:br>
              <a:rPr lang="ru-RU" sz="2200" b="1">
                <a:solidFill>
                  <a:srgbClr val="C00000"/>
                </a:solidFill>
                <a:latin typeface="Arial Narrow" pitchFamily="34" charset="0"/>
                <a:cs typeface="Arial" charset="0"/>
              </a:rPr>
            </a:br>
            <a:r>
              <a:rPr lang="ru-RU" sz="2200" b="1">
                <a:solidFill>
                  <a:srgbClr val="C00000"/>
                </a:solidFill>
                <a:latin typeface="Arial Narrow" pitchFamily="34" charset="0"/>
                <a:cs typeface="Arial" charset="0"/>
              </a:rPr>
              <a:t>финансирования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extBox 90"/>
          <p:cNvSpPr txBox="1">
            <a:spLocks noChangeArrowheads="1"/>
          </p:cNvSpPr>
          <p:nvPr/>
        </p:nvSpPr>
        <p:spPr bwMode="auto">
          <a:xfrm>
            <a:off x="0" y="6599238"/>
            <a:ext cx="6883400" cy="258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ru-RU" sz="1200" b="1">
                <a:solidFill>
                  <a:srgbClr val="5F5F5F"/>
                </a:solidFill>
                <a:cs typeface="Arial" charset="0"/>
              </a:rPr>
              <a:t>Министерство экономического развития Архангельской области</a:t>
            </a:r>
          </a:p>
        </p:txBody>
      </p:sp>
      <p:sp>
        <p:nvSpPr>
          <p:cNvPr id="37891" name="TextBox 5"/>
          <p:cNvSpPr txBox="1">
            <a:spLocks noChangeArrowheads="1"/>
          </p:cNvSpPr>
          <p:nvPr/>
        </p:nvSpPr>
        <p:spPr bwMode="auto">
          <a:xfrm>
            <a:off x="-22225" y="52388"/>
            <a:ext cx="903605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2000" b="1">
                <a:cs typeface="Arial" charset="0"/>
              </a:rPr>
              <a:t>                 Структура валового регионального продукта </a:t>
            </a:r>
            <a:br>
              <a:rPr lang="ru-RU" sz="2000" b="1">
                <a:cs typeface="Arial" charset="0"/>
              </a:rPr>
            </a:br>
            <a:r>
              <a:rPr lang="ru-RU" sz="2000" b="1">
                <a:cs typeface="Arial" charset="0"/>
              </a:rPr>
              <a:t>                  по видам экономической деятельности в 2014 году</a:t>
            </a:r>
          </a:p>
        </p:txBody>
      </p:sp>
      <p:grpSp>
        <p:nvGrpSpPr>
          <p:cNvPr id="37892" name="Группа 18"/>
          <p:cNvGrpSpPr>
            <a:grpSpLocks/>
          </p:cNvGrpSpPr>
          <p:nvPr/>
        </p:nvGrpSpPr>
        <p:grpSpPr bwMode="auto">
          <a:xfrm>
            <a:off x="31750" y="884238"/>
            <a:ext cx="9112250" cy="5630862"/>
            <a:chOff x="31304" y="883444"/>
            <a:chExt cx="9112696" cy="5631945"/>
          </a:xfrm>
        </p:grpSpPr>
        <p:graphicFrame>
          <p:nvGraphicFramePr>
            <p:cNvPr id="94" name="Диаграмма 93"/>
            <p:cNvGraphicFramePr>
              <a:graphicFrameLocks/>
            </p:cNvGraphicFramePr>
            <p:nvPr/>
          </p:nvGraphicFramePr>
          <p:xfrm>
            <a:off x="1810897" y="1614587"/>
            <a:ext cx="5836239" cy="47297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grpSp>
          <p:nvGrpSpPr>
            <p:cNvPr id="37894" name="Группа 11"/>
            <p:cNvGrpSpPr>
              <a:grpSpLocks/>
            </p:cNvGrpSpPr>
            <p:nvPr/>
          </p:nvGrpSpPr>
          <p:grpSpPr bwMode="auto">
            <a:xfrm>
              <a:off x="4476683" y="1284930"/>
              <a:ext cx="4487930" cy="636489"/>
              <a:chOff x="4211960" y="1124744"/>
              <a:chExt cx="4752653" cy="1584176"/>
            </a:xfrm>
          </p:grpSpPr>
          <p:cxnSp>
            <p:nvCxnSpPr>
              <p:cNvPr id="2" name="Прямая соединительная линия 12"/>
              <p:cNvCxnSpPr/>
              <p:nvPr/>
            </p:nvCxnSpPr>
            <p:spPr>
              <a:xfrm>
                <a:off x="4211789" y="1125312"/>
                <a:ext cx="4752815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" name="Прямая со стрелкой 13"/>
              <p:cNvCxnSpPr/>
              <p:nvPr/>
            </p:nvCxnSpPr>
            <p:spPr>
              <a:xfrm>
                <a:off x="4211789" y="1125312"/>
                <a:ext cx="0" cy="1584726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" name="Прямая со стрелкой 14"/>
            <p:cNvCxnSpPr/>
            <p:nvPr/>
          </p:nvCxnSpPr>
          <p:spPr>
            <a:xfrm flipH="1">
              <a:off x="6721356" y="4559213"/>
              <a:ext cx="2279762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7898" name="Группа 21"/>
            <p:cNvGrpSpPr>
              <a:grpSpLocks/>
            </p:cNvGrpSpPr>
            <p:nvPr/>
          </p:nvGrpSpPr>
          <p:grpSpPr bwMode="auto">
            <a:xfrm>
              <a:off x="4883216" y="1568137"/>
              <a:ext cx="4068558" cy="362042"/>
              <a:chOff x="4211960" y="1124744"/>
              <a:chExt cx="4752653" cy="1584176"/>
            </a:xfrm>
          </p:grpSpPr>
          <p:cxnSp>
            <p:nvCxnSpPr>
              <p:cNvPr id="14336" name="Прямая соединительная линия 22"/>
              <p:cNvCxnSpPr/>
              <p:nvPr/>
            </p:nvCxnSpPr>
            <p:spPr>
              <a:xfrm>
                <a:off x="4211639" y="1123217"/>
                <a:ext cx="4753125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41" name="Прямая со стрелкой 23"/>
              <p:cNvCxnSpPr/>
              <p:nvPr/>
            </p:nvCxnSpPr>
            <p:spPr>
              <a:xfrm>
                <a:off x="4211639" y="1123217"/>
                <a:ext cx="0" cy="158408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7901" name="TextBox 24"/>
            <p:cNvSpPr txBox="1">
              <a:spLocks noChangeArrowheads="1"/>
            </p:cNvSpPr>
            <p:nvPr/>
          </p:nvSpPr>
          <p:spPr bwMode="auto">
            <a:xfrm>
              <a:off x="5080000" y="1037217"/>
              <a:ext cx="4007296" cy="2893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ru-RU" sz="1600">
                  <a:cs typeface="Arial" charset="0"/>
                </a:rPr>
                <a:t>Сельское хозяйство, лесное хозяйство</a:t>
              </a:r>
            </a:p>
          </p:txBody>
        </p:sp>
        <p:sp>
          <p:nvSpPr>
            <p:cNvPr id="37902" name="TextBox 28"/>
            <p:cNvSpPr txBox="1">
              <a:spLocks noChangeArrowheads="1"/>
            </p:cNvSpPr>
            <p:nvPr/>
          </p:nvSpPr>
          <p:spPr bwMode="auto">
            <a:xfrm>
              <a:off x="6206976" y="1333128"/>
              <a:ext cx="2880320" cy="2893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ru-RU" sz="1600">
                  <a:cs typeface="Arial" charset="0"/>
                </a:rPr>
                <a:t>Рыболовство</a:t>
              </a:r>
            </a:p>
          </p:txBody>
        </p:sp>
        <p:sp>
          <p:nvSpPr>
            <p:cNvPr id="37903" name="TextBox 29"/>
            <p:cNvSpPr txBox="1">
              <a:spLocks noChangeArrowheads="1"/>
            </p:cNvSpPr>
            <p:nvPr/>
          </p:nvSpPr>
          <p:spPr bwMode="auto">
            <a:xfrm>
              <a:off x="6204881" y="2104187"/>
              <a:ext cx="2916324" cy="2893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ru-RU" sz="1600" b="1">
                  <a:cs typeface="Arial" charset="0"/>
                </a:rPr>
                <a:t>Промышленность</a:t>
              </a:r>
            </a:p>
          </p:txBody>
        </p:sp>
        <p:grpSp>
          <p:nvGrpSpPr>
            <p:cNvPr id="37904" name="Группа 30"/>
            <p:cNvGrpSpPr>
              <a:grpSpLocks/>
            </p:cNvGrpSpPr>
            <p:nvPr/>
          </p:nvGrpSpPr>
          <p:grpSpPr bwMode="auto">
            <a:xfrm>
              <a:off x="6407957" y="2362170"/>
              <a:ext cx="2593167" cy="436525"/>
              <a:chOff x="4211960" y="1124744"/>
              <a:chExt cx="4752653" cy="1584176"/>
            </a:xfrm>
          </p:grpSpPr>
          <p:cxnSp>
            <p:nvCxnSpPr>
              <p:cNvPr id="14343" name="Прямая соединительная линия 31"/>
              <p:cNvCxnSpPr/>
              <p:nvPr/>
            </p:nvCxnSpPr>
            <p:spPr>
              <a:xfrm>
                <a:off x="4213146" y="1123002"/>
                <a:ext cx="475145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Прямая со стрелкой 32"/>
              <p:cNvCxnSpPr/>
              <p:nvPr/>
            </p:nvCxnSpPr>
            <p:spPr>
              <a:xfrm>
                <a:off x="4213146" y="1123002"/>
                <a:ext cx="0" cy="1584619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7907" name="TextBox 33"/>
            <p:cNvSpPr txBox="1">
              <a:spLocks noChangeArrowheads="1"/>
            </p:cNvSpPr>
            <p:nvPr/>
          </p:nvSpPr>
          <p:spPr bwMode="auto">
            <a:xfrm>
              <a:off x="6486376" y="4311793"/>
              <a:ext cx="2657624" cy="2893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ru-RU" sz="1600">
                  <a:cs typeface="Arial" charset="0"/>
                </a:rPr>
                <a:t>Строительство</a:t>
              </a:r>
            </a:p>
          </p:txBody>
        </p:sp>
        <p:sp>
          <p:nvSpPr>
            <p:cNvPr id="37908" name="TextBox 37"/>
            <p:cNvSpPr txBox="1">
              <a:spLocks noChangeArrowheads="1"/>
            </p:cNvSpPr>
            <p:nvPr/>
          </p:nvSpPr>
          <p:spPr bwMode="auto">
            <a:xfrm>
              <a:off x="6160800" y="5802589"/>
              <a:ext cx="2880320" cy="2893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ru-RU" sz="1600">
                  <a:cs typeface="Arial" charset="0"/>
                </a:rPr>
                <a:t>Торговля</a:t>
              </a:r>
            </a:p>
          </p:txBody>
        </p:sp>
        <p:grpSp>
          <p:nvGrpSpPr>
            <p:cNvPr id="37909" name="Группа 38"/>
            <p:cNvGrpSpPr>
              <a:grpSpLocks/>
            </p:cNvGrpSpPr>
            <p:nvPr/>
          </p:nvGrpSpPr>
          <p:grpSpPr bwMode="auto">
            <a:xfrm flipV="1">
              <a:off x="5969000" y="5641636"/>
              <a:ext cx="3032124" cy="405198"/>
              <a:chOff x="4211960" y="1124744"/>
              <a:chExt cx="4752653" cy="1584176"/>
            </a:xfrm>
          </p:grpSpPr>
          <p:cxnSp>
            <p:nvCxnSpPr>
              <p:cNvPr id="40" name="Прямая соединительная линия 39"/>
              <p:cNvCxnSpPr/>
              <p:nvPr/>
            </p:nvCxnSpPr>
            <p:spPr>
              <a:xfrm>
                <a:off x="4211717" y="1124146"/>
                <a:ext cx="4752887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Прямая со стрелкой 40"/>
              <p:cNvCxnSpPr/>
              <p:nvPr/>
            </p:nvCxnSpPr>
            <p:spPr>
              <a:xfrm>
                <a:off x="4211717" y="1124146"/>
                <a:ext cx="0" cy="1582976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7912" name="TextBox 41"/>
            <p:cNvSpPr txBox="1">
              <a:spLocks noChangeArrowheads="1"/>
            </p:cNvSpPr>
            <p:nvPr/>
          </p:nvSpPr>
          <p:spPr bwMode="auto">
            <a:xfrm>
              <a:off x="31304" y="6226079"/>
              <a:ext cx="2880320" cy="2893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ru-RU" sz="1600">
                  <a:cs typeface="Arial" charset="0"/>
                </a:rPr>
                <a:t>Транспорт и связь</a:t>
              </a:r>
            </a:p>
          </p:txBody>
        </p:sp>
        <p:grpSp>
          <p:nvGrpSpPr>
            <p:cNvPr id="37913" name="Группа 42"/>
            <p:cNvGrpSpPr>
              <a:grpSpLocks/>
            </p:cNvGrpSpPr>
            <p:nvPr/>
          </p:nvGrpSpPr>
          <p:grpSpPr bwMode="auto">
            <a:xfrm flipH="1" flipV="1">
              <a:off x="142873" y="5886077"/>
              <a:ext cx="4102993" cy="622307"/>
              <a:chOff x="4211960" y="1124744"/>
              <a:chExt cx="4752653" cy="1584176"/>
            </a:xfrm>
          </p:grpSpPr>
          <p:cxnSp>
            <p:nvCxnSpPr>
              <p:cNvPr id="44" name="Прямая соединительная линия 43"/>
              <p:cNvCxnSpPr/>
              <p:nvPr/>
            </p:nvCxnSpPr>
            <p:spPr>
              <a:xfrm>
                <a:off x="4211431" y="1123079"/>
                <a:ext cx="475369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Прямая со стрелкой 44"/>
              <p:cNvCxnSpPr/>
              <p:nvPr/>
            </p:nvCxnSpPr>
            <p:spPr>
              <a:xfrm>
                <a:off x="4211431" y="1123079"/>
                <a:ext cx="0" cy="1584464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7916" name="TextBox 45"/>
            <p:cNvSpPr txBox="1">
              <a:spLocks noChangeArrowheads="1"/>
            </p:cNvSpPr>
            <p:nvPr/>
          </p:nvSpPr>
          <p:spPr bwMode="auto">
            <a:xfrm>
              <a:off x="31304" y="5135926"/>
              <a:ext cx="2673796" cy="4862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ru-RU" sz="1600">
                  <a:cs typeface="Arial" charset="0"/>
                </a:rPr>
                <a:t>Операции с недвижимым имуществом</a:t>
              </a:r>
            </a:p>
          </p:txBody>
        </p:sp>
        <p:grpSp>
          <p:nvGrpSpPr>
            <p:cNvPr id="37917" name="Группа 50"/>
            <p:cNvGrpSpPr>
              <a:grpSpLocks/>
            </p:cNvGrpSpPr>
            <p:nvPr/>
          </p:nvGrpSpPr>
          <p:grpSpPr bwMode="auto">
            <a:xfrm flipH="1">
              <a:off x="84138" y="3048766"/>
              <a:ext cx="2709862" cy="331963"/>
              <a:chOff x="4211960" y="1124744"/>
              <a:chExt cx="4752653" cy="1584176"/>
            </a:xfrm>
          </p:grpSpPr>
          <p:cxnSp>
            <p:nvCxnSpPr>
              <p:cNvPr id="52" name="Прямая соединительная линия 51"/>
              <p:cNvCxnSpPr/>
              <p:nvPr/>
            </p:nvCxnSpPr>
            <p:spPr>
              <a:xfrm>
                <a:off x="4212504" y="1126863"/>
                <a:ext cx="475288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Прямая со стрелкой 52"/>
              <p:cNvCxnSpPr/>
              <p:nvPr/>
            </p:nvCxnSpPr>
            <p:spPr>
              <a:xfrm>
                <a:off x="4212504" y="1126863"/>
                <a:ext cx="0" cy="1583641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7920" name="TextBox 53"/>
            <p:cNvSpPr txBox="1">
              <a:spLocks noChangeArrowheads="1"/>
            </p:cNvSpPr>
            <p:nvPr/>
          </p:nvSpPr>
          <p:spPr bwMode="auto">
            <a:xfrm>
              <a:off x="31304" y="2783028"/>
              <a:ext cx="2880320" cy="2893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ru-RU" sz="1600">
                  <a:cs typeface="Arial" charset="0"/>
                </a:rPr>
                <a:t>Образование</a:t>
              </a:r>
            </a:p>
          </p:txBody>
        </p:sp>
        <p:sp>
          <p:nvSpPr>
            <p:cNvPr id="37921" name="TextBox 57"/>
            <p:cNvSpPr txBox="1">
              <a:spLocks noChangeArrowheads="1"/>
            </p:cNvSpPr>
            <p:nvPr/>
          </p:nvSpPr>
          <p:spPr bwMode="auto">
            <a:xfrm>
              <a:off x="31304" y="2154722"/>
              <a:ext cx="2689945" cy="2893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ru-RU" sz="1600">
                  <a:cs typeface="Arial" charset="0"/>
                </a:rPr>
                <a:t>Здравоохранение</a:t>
              </a:r>
            </a:p>
          </p:txBody>
        </p:sp>
        <p:grpSp>
          <p:nvGrpSpPr>
            <p:cNvPr id="37922" name="Группа 58"/>
            <p:cNvGrpSpPr>
              <a:grpSpLocks/>
            </p:cNvGrpSpPr>
            <p:nvPr/>
          </p:nvGrpSpPr>
          <p:grpSpPr bwMode="auto">
            <a:xfrm flipH="1">
              <a:off x="142873" y="1149156"/>
              <a:ext cx="3824141" cy="948791"/>
              <a:chOff x="4211960" y="1124744"/>
              <a:chExt cx="4752653" cy="1584176"/>
            </a:xfrm>
          </p:grpSpPr>
          <p:cxnSp>
            <p:nvCxnSpPr>
              <p:cNvPr id="60" name="Прямая соединительная линия 59"/>
              <p:cNvCxnSpPr/>
              <p:nvPr/>
            </p:nvCxnSpPr>
            <p:spPr>
              <a:xfrm>
                <a:off x="4212091" y="1123827"/>
                <a:ext cx="4753068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Прямая со стрелкой 60"/>
              <p:cNvCxnSpPr/>
              <p:nvPr/>
            </p:nvCxnSpPr>
            <p:spPr>
              <a:xfrm>
                <a:off x="4212091" y="1123827"/>
                <a:ext cx="0" cy="1585372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7925" name="TextBox 66"/>
            <p:cNvSpPr txBox="1">
              <a:spLocks noChangeArrowheads="1"/>
            </p:cNvSpPr>
            <p:nvPr/>
          </p:nvSpPr>
          <p:spPr bwMode="auto">
            <a:xfrm>
              <a:off x="31304" y="3519051"/>
              <a:ext cx="2762696" cy="6832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ru-RU" sz="1600">
                  <a:cs typeface="Arial" charset="0"/>
                </a:rPr>
                <a:t>Гос. управление и обеспечение военной безопасности</a:t>
              </a:r>
            </a:p>
          </p:txBody>
        </p:sp>
        <p:sp>
          <p:nvSpPr>
            <p:cNvPr id="37926" name="Прямоугольник 70"/>
            <p:cNvSpPr>
              <a:spLocks noChangeArrowheads="1"/>
            </p:cNvSpPr>
            <p:nvPr/>
          </p:nvSpPr>
          <p:spPr bwMode="auto">
            <a:xfrm>
              <a:off x="286906" y="1097282"/>
              <a:ext cx="2761093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/>
              <a:r>
                <a:rPr lang="ru-RU" sz="1200">
                  <a:cs typeface="Arial" charset="0"/>
                </a:rPr>
                <a:t>предоставление прочих услуг – 1,8</a:t>
              </a:r>
            </a:p>
          </p:txBody>
        </p:sp>
        <p:sp>
          <p:nvSpPr>
            <p:cNvPr id="37927" name="Прямоугольник 73"/>
            <p:cNvSpPr>
              <a:spLocks noChangeArrowheads="1"/>
            </p:cNvSpPr>
            <p:nvPr/>
          </p:nvSpPr>
          <p:spPr bwMode="auto">
            <a:xfrm>
              <a:off x="691500" y="1281916"/>
              <a:ext cx="2359315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/>
              <a:r>
                <a:rPr lang="ru-RU" sz="1200">
                  <a:solidFill>
                    <a:srgbClr val="000000"/>
                  </a:solidFill>
                  <a:cs typeface="Arial" charset="0"/>
                </a:rPr>
                <a:t>гостиницы и рестораны – 1,4</a:t>
              </a:r>
              <a:r>
                <a:rPr lang="ru-RU" sz="1200">
                  <a:cs typeface="Arial" charset="0"/>
                </a:rPr>
                <a:t> </a:t>
              </a:r>
            </a:p>
          </p:txBody>
        </p:sp>
        <p:sp>
          <p:nvSpPr>
            <p:cNvPr id="37928" name="Прямоугольник 80"/>
            <p:cNvSpPr>
              <a:spLocks noChangeArrowheads="1"/>
            </p:cNvSpPr>
            <p:nvPr/>
          </p:nvSpPr>
          <p:spPr bwMode="auto">
            <a:xfrm>
              <a:off x="447285" y="1481932"/>
              <a:ext cx="2603530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/>
              <a:r>
                <a:rPr lang="ru-RU" sz="1200">
                  <a:solidFill>
                    <a:srgbClr val="000000"/>
                  </a:solidFill>
                  <a:cs typeface="Arial" charset="0"/>
                </a:rPr>
                <a:t>финансовая деятельность – 0,2</a:t>
              </a:r>
              <a:r>
                <a:rPr lang="ru-RU" sz="1200">
                  <a:cs typeface="Arial" charset="0"/>
                </a:rPr>
                <a:t> </a:t>
              </a:r>
            </a:p>
          </p:txBody>
        </p:sp>
        <p:grpSp>
          <p:nvGrpSpPr>
            <p:cNvPr id="37929" name="Группа 81"/>
            <p:cNvGrpSpPr>
              <a:grpSpLocks/>
            </p:cNvGrpSpPr>
            <p:nvPr/>
          </p:nvGrpSpPr>
          <p:grpSpPr bwMode="auto">
            <a:xfrm flipH="1" flipV="1">
              <a:off x="142869" y="5118927"/>
              <a:ext cx="2907946" cy="455845"/>
              <a:chOff x="4211960" y="1124744"/>
              <a:chExt cx="4752653" cy="1584176"/>
            </a:xfrm>
          </p:grpSpPr>
          <p:cxnSp>
            <p:nvCxnSpPr>
              <p:cNvPr id="83" name="Прямая соединительная линия 82"/>
              <p:cNvCxnSpPr/>
              <p:nvPr/>
            </p:nvCxnSpPr>
            <p:spPr>
              <a:xfrm>
                <a:off x="4211860" y="1122533"/>
                <a:ext cx="4753464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Прямая со стрелкой 83"/>
              <p:cNvCxnSpPr/>
              <p:nvPr/>
            </p:nvCxnSpPr>
            <p:spPr>
              <a:xfrm>
                <a:off x="4211860" y="1122533"/>
                <a:ext cx="0" cy="1583672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5" name="Прямая со стрелкой 84"/>
            <p:cNvCxnSpPr/>
            <p:nvPr/>
          </p:nvCxnSpPr>
          <p:spPr>
            <a:xfrm>
              <a:off x="83695" y="4168613"/>
              <a:ext cx="2709995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933" name="TextBox 61"/>
            <p:cNvSpPr txBox="1">
              <a:spLocks noChangeArrowheads="1"/>
            </p:cNvSpPr>
            <p:nvPr/>
          </p:nvSpPr>
          <p:spPr bwMode="auto">
            <a:xfrm>
              <a:off x="31304" y="883444"/>
              <a:ext cx="2880320" cy="2893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ru-RU" sz="1600">
                  <a:cs typeface="Arial" charset="0"/>
                </a:rPr>
                <a:t>Прочие виды деятельности:</a:t>
              </a:r>
            </a:p>
          </p:txBody>
        </p:sp>
        <p:grpSp>
          <p:nvGrpSpPr>
            <p:cNvPr id="37934" name="Группа 96"/>
            <p:cNvGrpSpPr>
              <a:grpSpLocks/>
            </p:cNvGrpSpPr>
            <p:nvPr/>
          </p:nvGrpSpPr>
          <p:grpSpPr bwMode="auto">
            <a:xfrm flipH="1">
              <a:off x="84138" y="2440487"/>
              <a:ext cx="3268662" cy="200486"/>
              <a:chOff x="4211960" y="1124744"/>
              <a:chExt cx="4752653" cy="1584176"/>
            </a:xfrm>
          </p:grpSpPr>
          <p:cxnSp>
            <p:nvCxnSpPr>
              <p:cNvPr id="98" name="Прямая соединительная линия 97"/>
              <p:cNvCxnSpPr/>
              <p:nvPr/>
            </p:nvCxnSpPr>
            <p:spPr>
              <a:xfrm>
                <a:off x="4212372" y="1129431"/>
                <a:ext cx="475288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Прямая со стрелкой 98"/>
              <p:cNvCxnSpPr/>
              <p:nvPr/>
            </p:nvCxnSpPr>
            <p:spPr>
              <a:xfrm>
                <a:off x="4212372" y="1129431"/>
                <a:ext cx="0" cy="1580841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7937" name="Group 4"/>
          <p:cNvGrpSpPr>
            <a:grpSpLocks/>
          </p:cNvGrpSpPr>
          <p:nvPr/>
        </p:nvGrpSpPr>
        <p:grpSpPr bwMode="auto">
          <a:xfrm>
            <a:off x="0" y="0"/>
            <a:ext cx="790575" cy="763588"/>
            <a:chOff x="1973" y="754"/>
            <a:chExt cx="1190" cy="1187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2367" y="754"/>
              <a:ext cx="409" cy="328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2374" y="756"/>
              <a:ext cx="392" cy="326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255" y="959"/>
              <a:ext cx="626" cy="121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7" y="961"/>
              <a:ext cx="621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1973" y="949"/>
              <a:ext cx="497" cy="955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5" y="954"/>
              <a:ext cx="464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121" y="1154"/>
              <a:ext cx="346" cy="674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2210" y="1230"/>
              <a:ext cx="7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5" name="Freeform 13"/>
            <p:cNvSpPr>
              <a:spLocks noEditPoints="1"/>
            </p:cNvSpPr>
            <p:nvPr/>
          </p:nvSpPr>
          <p:spPr bwMode="auto">
            <a:xfrm>
              <a:off x="2666" y="949"/>
              <a:ext cx="497" cy="955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97" y="954"/>
              <a:ext cx="464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68" y="1154"/>
              <a:ext cx="346" cy="674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919" y="1230"/>
              <a:ext cx="7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9" name="Freeform 17"/>
            <p:cNvSpPr>
              <a:spLocks noEditPoints="1"/>
            </p:cNvSpPr>
            <p:nvPr/>
          </p:nvSpPr>
          <p:spPr bwMode="auto">
            <a:xfrm>
              <a:off x="2420" y="1709"/>
              <a:ext cx="308" cy="232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22" y="1714"/>
              <a:ext cx="287" cy="160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32" y="1845"/>
              <a:ext cx="284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2303" y="1072"/>
              <a:ext cx="538" cy="659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2305" y="1075"/>
              <a:ext cx="530" cy="649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4" name="Freeform 22"/>
            <p:cNvSpPr>
              <a:spLocks noEditPoints="1"/>
            </p:cNvSpPr>
            <p:nvPr/>
          </p:nvSpPr>
          <p:spPr bwMode="auto">
            <a:xfrm>
              <a:off x="2343" y="1114"/>
              <a:ext cx="444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53" y="1425"/>
              <a:ext cx="423" cy="225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96" y="1336"/>
              <a:ext cx="275" cy="237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475" y="1169"/>
              <a:ext cx="158" cy="308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2599" y="1233"/>
              <a:ext cx="62" cy="116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2535" y="1169"/>
              <a:ext cx="65" cy="42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489" y="1117"/>
              <a:ext cx="177" cy="313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346" y="1161"/>
              <a:ext cx="182" cy="269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606" y="1161"/>
              <a:ext cx="179" cy="269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Диаграмма 3"/>
          <p:cNvGraphicFramePr>
            <a:graphicFrameLocks/>
          </p:cNvGraphicFramePr>
          <p:nvPr/>
        </p:nvGraphicFramePr>
        <p:xfrm>
          <a:off x="-101600" y="1442278"/>
          <a:ext cx="4267200" cy="33201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Диаграмма 4"/>
          <p:cNvGraphicFramePr>
            <a:graphicFrameLocks/>
          </p:cNvGraphicFramePr>
          <p:nvPr/>
        </p:nvGraphicFramePr>
        <p:xfrm>
          <a:off x="4808472" y="1565188"/>
          <a:ext cx="4279900" cy="31574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940" name="TextBox 5"/>
          <p:cNvSpPr txBox="1">
            <a:spLocks noChangeArrowheads="1"/>
          </p:cNvSpPr>
          <p:nvPr/>
        </p:nvSpPr>
        <p:spPr bwMode="auto">
          <a:xfrm>
            <a:off x="0" y="215900"/>
            <a:ext cx="9144000" cy="350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85000"/>
              </a:lnSpc>
            </a:pPr>
            <a:r>
              <a:rPr lang="ru-RU" sz="2000" b="1">
                <a:cs typeface="Arial" charset="0"/>
              </a:rPr>
              <a:t>            Структура промышленного производства в 2014-2015 гг.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1600" y="1204913"/>
            <a:ext cx="1138238" cy="369887"/>
          </a:xfrm>
          <a:prstGeom prst="rect">
            <a:avLst/>
          </a:prstGeom>
          <a:solidFill>
            <a:schemeClr val="accent1">
              <a:lumMod val="50000"/>
            </a:schemeClr>
          </a:solidFill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2014 год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713288" y="1204913"/>
            <a:ext cx="1138237" cy="369887"/>
          </a:xfrm>
          <a:prstGeom prst="rect">
            <a:avLst/>
          </a:prstGeom>
          <a:solidFill>
            <a:schemeClr val="accent1">
              <a:lumMod val="50000"/>
            </a:schemeClr>
          </a:solidFill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2015 год</a:t>
            </a:r>
          </a:p>
        </p:txBody>
      </p:sp>
      <p:cxnSp>
        <p:nvCxnSpPr>
          <p:cNvPr id="18" name="Прямая соединительная линия 17"/>
          <p:cNvCxnSpPr/>
          <p:nvPr/>
        </p:nvCxnSpPr>
        <p:spPr>
          <a:xfrm flipH="1">
            <a:off x="193675" y="4849813"/>
            <a:ext cx="8675688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Прямоугольник 18"/>
          <p:cNvSpPr/>
          <p:nvPr/>
        </p:nvSpPr>
        <p:spPr>
          <a:xfrm>
            <a:off x="193675" y="4970463"/>
            <a:ext cx="673100" cy="266700"/>
          </a:xfrm>
          <a:prstGeom prst="rect">
            <a:avLst/>
          </a:prstGeom>
          <a:solidFill>
            <a:srgbClr val="5B9B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0" name="Прямоугольник 19"/>
          <p:cNvSpPr/>
          <p:nvPr/>
        </p:nvSpPr>
        <p:spPr>
          <a:xfrm>
            <a:off x="193675" y="5334000"/>
            <a:ext cx="673100" cy="266700"/>
          </a:xfrm>
          <a:prstGeom prst="rect">
            <a:avLst/>
          </a:prstGeom>
          <a:solidFill>
            <a:srgbClr val="ED7D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1" name="Прямоугольник 20"/>
          <p:cNvSpPr/>
          <p:nvPr/>
        </p:nvSpPr>
        <p:spPr>
          <a:xfrm>
            <a:off x="193675" y="5780088"/>
            <a:ext cx="673100" cy="266700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2" name="Прямоугольник 21"/>
          <p:cNvSpPr/>
          <p:nvPr/>
        </p:nvSpPr>
        <p:spPr>
          <a:xfrm>
            <a:off x="206375" y="6237288"/>
            <a:ext cx="673100" cy="2667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3" name="Прямоугольник 22"/>
          <p:cNvSpPr/>
          <p:nvPr/>
        </p:nvSpPr>
        <p:spPr>
          <a:xfrm>
            <a:off x="4327525" y="4981575"/>
            <a:ext cx="673100" cy="26670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4" name="Прямоугольник 23"/>
          <p:cNvSpPr/>
          <p:nvPr/>
        </p:nvSpPr>
        <p:spPr>
          <a:xfrm>
            <a:off x="4337050" y="5334000"/>
            <a:ext cx="673100" cy="266700"/>
          </a:xfrm>
          <a:prstGeom prst="rect">
            <a:avLst/>
          </a:prstGeom>
          <a:solidFill>
            <a:srgbClr val="70A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5" name="Прямоугольник 24"/>
          <p:cNvSpPr/>
          <p:nvPr/>
        </p:nvSpPr>
        <p:spPr>
          <a:xfrm>
            <a:off x="4327525" y="5780088"/>
            <a:ext cx="673100" cy="266700"/>
          </a:xfrm>
          <a:prstGeom prst="rect">
            <a:avLst/>
          </a:prstGeom>
          <a:solidFill>
            <a:srgbClr val="255E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6" name="Прямоугольник 25"/>
          <p:cNvSpPr/>
          <p:nvPr/>
        </p:nvSpPr>
        <p:spPr>
          <a:xfrm>
            <a:off x="4327525" y="6237288"/>
            <a:ext cx="673100" cy="266700"/>
          </a:xfrm>
          <a:prstGeom prst="rect">
            <a:avLst/>
          </a:prstGeom>
          <a:solidFill>
            <a:srgbClr val="9E480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952" name="TextBox 26"/>
          <p:cNvSpPr txBox="1">
            <a:spLocks noChangeArrowheads="1"/>
          </p:cNvSpPr>
          <p:nvPr/>
        </p:nvSpPr>
        <p:spPr bwMode="auto">
          <a:xfrm>
            <a:off x="866775" y="4972050"/>
            <a:ext cx="3081338" cy="290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1600">
                <a:cs typeface="Arial" charset="0"/>
              </a:rPr>
              <a:t>добыча полезных ископаемых</a:t>
            </a:r>
          </a:p>
        </p:txBody>
      </p:sp>
      <p:sp>
        <p:nvSpPr>
          <p:cNvPr id="39953" name="TextBox 27"/>
          <p:cNvSpPr txBox="1">
            <a:spLocks noChangeArrowheads="1"/>
          </p:cNvSpPr>
          <p:nvPr/>
        </p:nvSpPr>
        <p:spPr bwMode="auto">
          <a:xfrm>
            <a:off x="866775" y="5340350"/>
            <a:ext cx="3430588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1600">
                <a:cs typeface="Arial" charset="0"/>
              </a:rPr>
              <a:t>производство пищевых продуктов</a:t>
            </a:r>
          </a:p>
        </p:txBody>
      </p:sp>
      <p:sp>
        <p:nvSpPr>
          <p:cNvPr id="39954" name="TextBox 28"/>
          <p:cNvSpPr txBox="1">
            <a:spLocks noChangeArrowheads="1"/>
          </p:cNvSpPr>
          <p:nvPr/>
        </p:nvSpPr>
        <p:spPr bwMode="auto">
          <a:xfrm>
            <a:off x="866775" y="5770563"/>
            <a:ext cx="1854200" cy="290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1600">
                <a:cs typeface="Arial" charset="0"/>
              </a:rPr>
              <a:t>деревообработка</a:t>
            </a:r>
          </a:p>
        </p:txBody>
      </p:sp>
      <p:sp>
        <p:nvSpPr>
          <p:cNvPr id="39955" name="TextBox 29"/>
          <p:cNvSpPr txBox="1">
            <a:spLocks noChangeArrowheads="1"/>
          </p:cNvSpPr>
          <p:nvPr/>
        </p:nvSpPr>
        <p:spPr bwMode="auto">
          <a:xfrm>
            <a:off x="866775" y="6145213"/>
            <a:ext cx="2892425" cy="485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ru-RU" sz="1600">
                <a:cs typeface="Arial" charset="0"/>
              </a:rPr>
              <a:t>целлюлозно-бумажное производство</a:t>
            </a:r>
          </a:p>
        </p:txBody>
      </p:sp>
      <p:sp>
        <p:nvSpPr>
          <p:cNvPr id="39956" name="TextBox 30"/>
          <p:cNvSpPr txBox="1">
            <a:spLocks noChangeArrowheads="1"/>
          </p:cNvSpPr>
          <p:nvPr/>
        </p:nvSpPr>
        <p:spPr bwMode="auto">
          <a:xfrm>
            <a:off x="4965700" y="4959350"/>
            <a:ext cx="4078288" cy="290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1600">
                <a:cs typeface="Arial" charset="0"/>
              </a:rPr>
              <a:t>производство строительных материалов</a:t>
            </a:r>
          </a:p>
        </p:txBody>
      </p:sp>
      <p:sp>
        <p:nvSpPr>
          <p:cNvPr id="39957" name="TextBox 31"/>
          <p:cNvSpPr txBox="1">
            <a:spLocks noChangeArrowheads="1"/>
          </p:cNvSpPr>
          <p:nvPr/>
        </p:nvSpPr>
        <p:spPr bwMode="auto">
          <a:xfrm>
            <a:off x="4965700" y="5327650"/>
            <a:ext cx="1828800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ru-RU" sz="1600">
                <a:cs typeface="Arial" charset="0"/>
              </a:rPr>
              <a:t>машиностроение</a:t>
            </a:r>
          </a:p>
        </p:txBody>
      </p:sp>
      <p:sp>
        <p:nvSpPr>
          <p:cNvPr id="39958" name="TextBox 32"/>
          <p:cNvSpPr txBox="1">
            <a:spLocks noChangeArrowheads="1"/>
          </p:cNvSpPr>
          <p:nvPr/>
        </p:nvSpPr>
        <p:spPr bwMode="auto">
          <a:xfrm>
            <a:off x="4965700" y="5681663"/>
            <a:ext cx="3238500" cy="487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ru-RU" sz="1600">
                <a:cs typeface="Arial" charset="0"/>
              </a:rPr>
              <a:t>прочие обрабатывающие производства</a:t>
            </a:r>
          </a:p>
        </p:txBody>
      </p:sp>
      <p:sp>
        <p:nvSpPr>
          <p:cNvPr id="39959" name="TextBox 33"/>
          <p:cNvSpPr txBox="1">
            <a:spLocks noChangeArrowheads="1"/>
          </p:cNvSpPr>
          <p:nvPr/>
        </p:nvSpPr>
        <p:spPr bwMode="auto">
          <a:xfrm>
            <a:off x="4965700" y="6132513"/>
            <a:ext cx="3554413" cy="485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ru-RU" sz="1600">
                <a:cs typeface="Arial" charset="0"/>
              </a:rPr>
              <a:t>производство и распределение электроэнергии, газа и воды</a:t>
            </a:r>
          </a:p>
        </p:txBody>
      </p:sp>
      <p:sp>
        <p:nvSpPr>
          <p:cNvPr id="39960" name="TextBox 34"/>
          <p:cNvSpPr txBox="1">
            <a:spLocks noChangeArrowheads="1"/>
          </p:cNvSpPr>
          <p:nvPr/>
        </p:nvSpPr>
        <p:spPr bwMode="auto">
          <a:xfrm>
            <a:off x="0" y="6599238"/>
            <a:ext cx="6883400" cy="258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ru-RU" sz="1200" b="1">
                <a:solidFill>
                  <a:srgbClr val="5F5F5F"/>
                </a:solidFill>
                <a:cs typeface="Arial" charset="0"/>
              </a:rPr>
              <a:t>Министерство экономического развития Архангельской области</a:t>
            </a:r>
          </a:p>
        </p:txBody>
      </p:sp>
      <p:grpSp>
        <p:nvGrpSpPr>
          <p:cNvPr id="39961" name="Group 4"/>
          <p:cNvGrpSpPr>
            <a:grpSpLocks/>
          </p:cNvGrpSpPr>
          <p:nvPr/>
        </p:nvGrpSpPr>
        <p:grpSpPr bwMode="auto">
          <a:xfrm>
            <a:off x="0" y="0"/>
            <a:ext cx="828675" cy="738188"/>
            <a:chOff x="1973" y="754"/>
            <a:chExt cx="1190" cy="1187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2374" y="757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253" y="958"/>
              <a:ext cx="629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8" y="961"/>
              <a:ext cx="620" cy="115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1973" y="951"/>
              <a:ext cx="497" cy="955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5" y="953"/>
              <a:ext cx="463" cy="947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" name="Freeform 11"/>
            <p:cNvSpPr>
              <a:spLocks noEditPoints="1"/>
            </p:cNvSpPr>
            <p:nvPr/>
          </p:nvSpPr>
          <p:spPr bwMode="auto">
            <a:xfrm>
              <a:off x="2121" y="1152"/>
              <a:ext cx="347" cy="676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" name="Freeform 12"/>
            <p:cNvSpPr>
              <a:spLocks/>
            </p:cNvSpPr>
            <p:nvPr/>
          </p:nvSpPr>
          <p:spPr bwMode="auto">
            <a:xfrm>
              <a:off x="2210" y="1229"/>
              <a:ext cx="7" cy="28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5" name="Freeform 13"/>
            <p:cNvSpPr>
              <a:spLocks noEditPoints="1"/>
            </p:cNvSpPr>
            <p:nvPr/>
          </p:nvSpPr>
          <p:spPr bwMode="auto">
            <a:xfrm>
              <a:off x="2666" y="951"/>
              <a:ext cx="497" cy="955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98" y="953"/>
              <a:ext cx="463" cy="947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68" y="1152"/>
              <a:ext cx="347" cy="676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6" name="Freeform 16"/>
            <p:cNvSpPr>
              <a:spLocks/>
            </p:cNvSpPr>
            <p:nvPr/>
          </p:nvSpPr>
          <p:spPr bwMode="auto">
            <a:xfrm>
              <a:off x="2919" y="1229"/>
              <a:ext cx="7" cy="28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6384" name="Freeform 17"/>
            <p:cNvSpPr>
              <a:spLocks noEditPoints="1"/>
            </p:cNvSpPr>
            <p:nvPr/>
          </p:nvSpPr>
          <p:spPr bwMode="auto">
            <a:xfrm>
              <a:off x="2420" y="1711"/>
              <a:ext cx="308" cy="230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6385" name="Freeform 18"/>
            <p:cNvSpPr>
              <a:spLocks noEditPoints="1"/>
            </p:cNvSpPr>
            <p:nvPr/>
          </p:nvSpPr>
          <p:spPr bwMode="auto">
            <a:xfrm>
              <a:off x="2422" y="1714"/>
              <a:ext cx="287" cy="161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6386" name="Freeform 19"/>
            <p:cNvSpPr>
              <a:spLocks noEditPoints="1"/>
            </p:cNvSpPr>
            <p:nvPr/>
          </p:nvSpPr>
          <p:spPr bwMode="auto">
            <a:xfrm>
              <a:off x="2431" y="1844"/>
              <a:ext cx="283" cy="92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6388" name="Freeform 20"/>
            <p:cNvSpPr>
              <a:spLocks/>
            </p:cNvSpPr>
            <p:nvPr/>
          </p:nvSpPr>
          <p:spPr bwMode="auto">
            <a:xfrm>
              <a:off x="2304" y="1073"/>
              <a:ext cx="536" cy="659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6389" name="Freeform 21"/>
            <p:cNvSpPr>
              <a:spLocks/>
            </p:cNvSpPr>
            <p:nvPr/>
          </p:nvSpPr>
          <p:spPr bwMode="auto">
            <a:xfrm>
              <a:off x="2306" y="1076"/>
              <a:ext cx="531" cy="648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6390" name="Freeform 22"/>
            <p:cNvSpPr>
              <a:spLocks noEditPoints="1"/>
            </p:cNvSpPr>
            <p:nvPr/>
          </p:nvSpPr>
          <p:spPr bwMode="auto">
            <a:xfrm>
              <a:off x="2345" y="1114"/>
              <a:ext cx="442" cy="541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6391" name="Freeform 23"/>
            <p:cNvSpPr>
              <a:spLocks noEditPoints="1"/>
            </p:cNvSpPr>
            <p:nvPr/>
          </p:nvSpPr>
          <p:spPr bwMode="auto">
            <a:xfrm>
              <a:off x="2354" y="1425"/>
              <a:ext cx="422" cy="225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6392" name="Freeform 24"/>
            <p:cNvSpPr>
              <a:spLocks noEditPoints="1"/>
            </p:cNvSpPr>
            <p:nvPr/>
          </p:nvSpPr>
          <p:spPr bwMode="auto">
            <a:xfrm>
              <a:off x="2397" y="1336"/>
              <a:ext cx="274" cy="237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475" y="1168"/>
              <a:ext cx="160" cy="311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2598" y="1234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490" y="1116"/>
              <a:ext cx="176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347" y="1162"/>
              <a:ext cx="180" cy="265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607" y="1162"/>
              <a:ext cx="178" cy="265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Box 1"/>
          <p:cNvSpPr txBox="1">
            <a:spLocks noChangeArrowheads="1"/>
          </p:cNvSpPr>
          <p:nvPr/>
        </p:nvSpPr>
        <p:spPr bwMode="auto">
          <a:xfrm>
            <a:off x="0" y="9525"/>
            <a:ext cx="9144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85000"/>
              </a:lnSpc>
            </a:pPr>
            <a:r>
              <a:rPr lang="ru-RU" sz="2000" b="1">
                <a:cs typeface="Arial" charset="0"/>
              </a:rPr>
              <a:t>	Индекс промышленного производства в 2015:</a:t>
            </a:r>
          </a:p>
          <a:p>
            <a:pPr>
              <a:lnSpc>
                <a:spcPct val="85000"/>
              </a:lnSpc>
            </a:pPr>
            <a:r>
              <a:rPr lang="ru-RU" sz="2000" b="1">
                <a:cs typeface="Arial" charset="0"/>
              </a:rPr>
              <a:t>	по основным видам деятельности</a:t>
            </a:r>
          </a:p>
        </p:txBody>
      </p:sp>
      <p:sp>
        <p:nvSpPr>
          <p:cNvPr id="40963" name="Прямоугольник 6"/>
          <p:cNvSpPr>
            <a:spLocks noChangeArrowheads="1"/>
          </p:cNvSpPr>
          <p:nvPr/>
        </p:nvSpPr>
        <p:spPr bwMode="auto">
          <a:xfrm>
            <a:off x="4699000" y="698500"/>
            <a:ext cx="4279900" cy="48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80000"/>
              </a:lnSpc>
            </a:pPr>
            <a:r>
              <a:rPr lang="ru-RU" sz="1600" b="1" i="1">
                <a:cs typeface="Arial" charset="0"/>
              </a:rPr>
              <a:t>% к аналогичному периоду </a:t>
            </a:r>
          </a:p>
          <a:p>
            <a:pPr algn="r">
              <a:lnSpc>
                <a:spcPct val="80000"/>
              </a:lnSpc>
            </a:pPr>
            <a:r>
              <a:rPr lang="ru-RU" sz="1600" b="1" i="1">
                <a:cs typeface="Arial" charset="0"/>
              </a:rPr>
              <a:t>прошлого года в сопост. ценах</a:t>
            </a:r>
          </a:p>
        </p:txBody>
      </p:sp>
      <p:graphicFrame>
        <p:nvGraphicFramePr>
          <p:cNvPr id="8" name="Диаграмма 7"/>
          <p:cNvGraphicFramePr>
            <a:graphicFrameLocks/>
          </p:cNvGraphicFramePr>
          <p:nvPr/>
        </p:nvGraphicFramePr>
        <p:xfrm>
          <a:off x="215900" y="1262743"/>
          <a:ext cx="8630364" cy="54718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0965" name="TextBox 8"/>
          <p:cNvSpPr txBox="1">
            <a:spLocks noChangeArrowheads="1"/>
          </p:cNvSpPr>
          <p:nvPr/>
        </p:nvSpPr>
        <p:spPr bwMode="auto">
          <a:xfrm>
            <a:off x="371475" y="1590675"/>
            <a:ext cx="3360738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>
              <a:lnSpc>
                <a:spcPct val="80000"/>
              </a:lnSpc>
            </a:pPr>
            <a:r>
              <a:rPr lang="ru-RU" sz="1600" b="1">
                <a:cs typeface="Arial" charset="0"/>
              </a:rPr>
              <a:t>Добыча полезных ископаемых</a:t>
            </a:r>
          </a:p>
        </p:txBody>
      </p:sp>
      <p:sp>
        <p:nvSpPr>
          <p:cNvPr id="40966" name="TextBox 9"/>
          <p:cNvSpPr txBox="1">
            <a:spLocks noChangeArrowheads="1"/>
          </p:cNvSpPr>
          <p:nvPr/>
        </p:nvSpPr>
        <p:spPr bwMode="auto">
          <a:xfrm>
            <a:off x="633413" y="2349500"/>
            <a:ext cx="3103562" cy="487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80000"/>
              </a:lnSpc>
            </a:pPr>
            <a:r>
              <a:rPr lang="ru-RU" sz="1600" b="1">
                <a:cs typeface="Arial" charset="0"/>
              </a:rPr>
              <a:t>Производство пищевых продуктов</a:t>
            </a:r>
          </a:p>
        </p:txBody>
      </p:sp>
      <p:sp>
        <p:nvSpPr>
          <p:cNvPr id="40967" name="TextBox 10"/>
          <p:cNvSpPr txBox="1">
            <a:spLocks noChangeArrowheads="1"/>
          </p:cNvSpPr>
          <p:nvPr/>
        </p:nvSpPr>
        <p:spPr bwMode="auto">
          <a:xfrm>
            <a:off x="1744663" y="3140075"/>
            <a:ext cx="1989137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>
              <a:lnSpc>
                <a:spcPct val="80000"/>
              </a:lnSpc>
            </a:pPr>
            <a:r>
              <a:rPr lang="ru-RU" sz="1600" b="1">
                <a:cs typeface="Arial" charset="0"/>
              </a:rPr>
              <a:t>Деревообработка</a:t>
            </a:r>
          </a:p>
        </p:txBody>
      </p:sp>
      <p:sp>
        <p:nvSpPr>
          <p:cNvPr id="40968" name="TextBox 11"/>
          <p:cNvSpPr txBox="1">
            <a:spLocks noChangeArrowheads="1"/>
          </p:cNvSpPr>
          <p:nvPr/>
        </p:nvSpPr>
        <p:spPr bwMode="auto">
          <a:xfrm>
            <a:off x="836613" y="3808413"/>
            <a:ext cx="2892425" cy="485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80000"/>
              </a:lnSpc>
            </a:pPr>
            <a:r>
              <a:rPr lang="ru-RU" sz="1600" b="1">
                <a:cs typeface="Arial" charset="0"/>
              </a:rPr>
              <a:t>Целлюлозно-бумажное производство</a:t>
            </a:r>
          </a:p>
        </p:txBody>
      </p:sp>
      <p:sp>
        <p:nvSpPr>
          <p:cNvPr id="40969" name="TextBox 12"/>
          <p:cNvSpPr txBox="1">
            <a:spLocks noChangeArrowheads="1"/>
          </p:cNvSpPr>
          <p:nvPr/>
        </p:nvSpPr>
        <p:spPr bwMode="auto">
          <a:xfrm>
            <a:off x="836613" y="4510088"/>
            <a:ext cx="2892425" cy="682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80000"/>
              </a:lnSpc>
            </a:pPr>
            <a:r>
              <a:rPr lang="ru-RU" sz="1600" b="1">
                <a:cs typeface="Arial" charset="0"/>
              </a:rPr>
              <a:t>Производство строительных материалов</a:t>
            </a:r>
          </a:p>
        </p:txBody>
      </p:sp>
      <p:sp>
        <p:nvSpPr>
          <p:cNvPr id="40970" name="TextBox 13"/>
          <p:cNvSpPr txBox="1">
            <a:spLocks noChangeArrowheads="1"/>
          </p:cNvSpPr>
          <p:nvPr/>
        </p:nvSpPr>
        <p:spPr bwMode="auto">
          <a:xfrm>
            <a:off x="2111375" y="5313363"/>
            <a:ext cx="1635125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>
              <a:lnSpc>
                <a:spcPct val="80000"/>
              </a:lnSpc>
            </a:pPr>
            <a:r>
              <a:rPr lang="ru-RU" sz="1600" b="1">
                <a:cs typeface="Arial" charset="0"/>
              </a:rPr>
              <a:t>Судостроение</a:t>
            </a:r>
          </a:p>
        </p:txBody>
      </p:sp>
      <p:sp>
        <p:nvSpPr>
          <p:cNvPr id="40971" name="TextBox 14"/>
          <p:cNvSpPr txBox="1">
            <a:spLocks noChangeArrowheads="1"/>
          </p:cNvSpPr>
          <p:nvPr/>
        </p:nvSpPr>
        <p:spPr bwMode="auto">
          <a:xfrm>
            <a:off x="173038" y="6005513"/>
            <a:ext cx="3556000" cy="485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80000"/>
              </a:lnSpc>
            </a:pPr>
            <a:r>
              <a:rPr lang="ru-RU" sz="1600" b="1">
                <a:cs typeface="Arial" charset="0"/>
              </a:rPr>
              <a:t>Производство и распределение электроэнергии, газа и воды</a:t>
            </a:r>
          </a:p>
        </p:txBody>
      </p:sp>
      <p:cxnSp>
        <p:nvCxnSpPr>
          <p:cNvPr id="18" name="Прямая соединительная линия 17"/>
          <p:cNvCxnSpPr/>
          <p:nvPr/>
        </p:nvCxnSpPr>
        <p:spPr>
          <a:xfrm>
            <a:off x="6850063" y="1143000"/>
            <a:ext cx="44450" cy="5580063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973" name="TextBox 18"/>
          <p:cNvSpPr txBox="1">
            <a:spLocks noChangeArrowheads="1"/>
          </p:cNvSpPr>
          <p:nvPr/>
        </p:nvSpPr>
        <p:spPr bwMode="auto">
          <a:xfrm>
            <a:off x="0" y="6599238"/>
            <a:ext cx="6883400" cy="258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ru-RU" sz="1200" b="1">
                <a:solidFill>
                  <a:srgbClr val="5F5F5F"/>
                </a:solidFill>
                <a:cs typeface="Arial" charset="0"/>
              </a:rPr>
              <a:t>Министерство экономического развития Архангельской области</a:t>
            </a:r>
          </a:p>
        </p:txBody>
      </p:sp>
      <p:grpSp>
        <p:nvGrpSpPr>
          <p:cNvPr id="40974" name="Group 4"/>
          <p:cNvGrpSpPr>
            <a:grpSpLocks/>
          </p:cNvGrpSpPr>
          <p:nvPr/>
        </p:nvGrpSpPr>
        <p:grpSpPr bwMode="auto">
          <a:xfrm>
            <a:off x="0" y="0"/>
            <a:ext cx="777875" cy="763588"/>
            <a:chOff x="1973" y="754"/>
            <a:chExt cx="1190" cy="1187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2366" y="754"/>
              <a:ext cx="408" cy="328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2376" y="756"/>
              <a:ext cx="391" cy="326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255" y="959"/>
              <a:ext cx="627" cy="121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7" y="961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1973" y="949"/>
              <a:ext cx="498" cy="955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5" y="954"/>
              <a:ext cx="464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121" y="1154"/>
              <a:ext cx="347" cy="674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2209" y="1230"/>
              <a:ext cx="7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5" name="Freeform 13"/>
            <p:cNvSpPr>
              <a:spLocks noEditPoints="1"/>
            </p:cNvSpPr>
            <p:nvPr/>
          </p:nvSpPr>
          <p:spPr bwMode="auto">
            <a:xfrm>
              <a:off x="2665" y="949"/>
              <a:ext cx="498" cy="955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97" y="954"/>
              <a:ext cx="464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68" y="1154"/>
              <a:ext cx="347" cy="674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6" name="Freeform 16"/>
            <p:cNvSpPr>
              <a:spLocks/>
            </p:cNvSpPr>
            <p:nvPr/>
          </p:nvSpPr>
          <p:spPr bwMode="auto">
            <a:xfrm>
              <a:off x="2920" y="1230"/>
              <a:ext cx="7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9" name="Freeform 17"/>
            <p:cNvSpPr>
              <a:spLocks noEditPoints="1"/>
            </p:cNvSpPr>
            <p:nvPr/>
          </p:nvSpPr>
          <p:spPr bwMode="auto">
            <a:xfrm>
              <a:off x="2420" y="1709"/>
              <a:ext cx="306" cy="232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22" y="1714"/>
              <a:ext cx="287" cy="160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32" y="1845"/>
              <a:ext cx="284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2303" y="1072"/>
              <a:ext cx="537" cy="659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2306" y="1075"/>
              <a:ext cx="529" cy="649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4" name="Freeform 22"/>
            <p:cNvSpPr>
              <a:spLocks noEditPoints="1"/>
            </p:cNvSpPr>
            <p:nvPr/>
          </p:nvSpPr>
          <p:spPr bwMode="auto">
            <a:xfrm>
              <a:off x="2345" y="1114"/>
              <a:ext cx="442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52" y="1425"/>
              <a:ext cx="425" cy="225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98" y="1336"/>
              <a:ext cx="272" cy="237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473" y="1169"/>
              <a:ext cx="160" cy="308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2597" y="1233"/>
              <a:ext cx="63" cy="116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2534" y="1169"/>
              <a:ext cx="63" cy="42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490" y="1117"/>
              <a:ext cx="175" cy="313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347" y="1161"/>
              <a:ext cx="182" cy="269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607" y="1161"/>
              <a:ext cx="177" cy="269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prstClr val="black"/>
                </a:solidFill>
                <a:latin typeface="+mn-lt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5" name="Диаграмма 94"/>
          <p:cNvGraphicFramePr>
            <a:graphicFrameLocks/>
          </p:cNvGraphicFramePr>
          <p:nvPr/>
        </p:nvGraphicFramePr>
        <p:xfrm>
          <a:off x="2267744" y="2035390"/>
          <a:ext cx="5472608" cy="44662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9458" name="Группа 11"/>
          <p:cNvGrpSpPr>
            <a:grpSpLocks/>
          </p:cNvGrpSpPr>
          <p:nvPr/>
        </p:nvGrpSpPr>
        <p:grpSpPr bwMode="auto">
          <a:xfrm flipH="1">
            <a:off x="142875" y="1905000"/>
            <a:ext cx="4333875" cy="533400"/>
            <a:chOff x="4211960" y="1124744"/>
            <a:chExt cx="4752653" cy="1584176"/>
          </a:xfrm>
        </p:grpSpPr>
        <p:cxnSp>
          <p:nvCxnSpPr>
            <p:cNvPr id="13" name="Прямая соединительная линия 12"/>
            <p:cNvCxnSpPr/>
            <p:nvPr/>
          </p:nvCxnSpPr>
          <p:spPr>
            <a:xfrm>
              <a:off x="4211960" y="1124744"/>
              <a:ext cx="4752653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Прямая со стрелкой 13"/>
            <p:cNvCxnSpPr/>
            <p:nvPr/>
          </p:nvCxnSpPr>
          <p:spPr>
            <a:xfrm>
              <a:off x="4211960" y="1124744"/>
              <a:ext cx="0" cy="1584176"/>
            </a:xfrm>
            <a:prstGeom prst="straightConnector1">
              <a:avLst/>
            </a:prstGeom>
            <a:ln w="12700">
              <a:solidFill>
                <a:schemeClr val="tx2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Прямая со стрелкой 14"/>
          <p:cNvCxnSpPr/>
          <p:nvPr/>
        </p:nvCxnSpPr>
        <p:spPr>
          <a:xfrm flipH="1" flipV="1">
            <a:off x="6819900" y="4381500"/>
            <a:ext cx="2181225" cy="0"/>
          </a:xfrm>
          <a:prstGeom prst="straightConnector1">
            <a:avLst/>
          </a:prstGeom>
          <a:ln w="12700">
            <a:solidFill>
              <a:schemeClr val="tx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460" name="Группа 21"/>
          <p:cNvGrpSpPr>
            <a:grpSpLocks/>
          </p:cNvGrpSpPr>
          <p:nvPr/>
        </p:nvGrpSpPr>
        <p:grpSpPr bwMode="auto">
          <a:xfrm>
            <a:off x="5532438" y="1889125"/>
            <a:ext cx="3419475" cy="549275"/>
            <a:chOff x="4211960" y="1124744"/>
            <a:chExt cx="4752653" cy="1584176"/>
          </a:xfrm>
        </p:grpSpPr>
        <p:cxnSp>
          <p:nvCxnSpPr>
            <p:cNvPr id="23" name="Прямая соединительная линия 22"/>
            <p:cNvCxnSpPr/>
            <p:nvPr/>
          </p:nvCxnSpPr>
          <p:spPr>
            <a:xfrm>
              <a:off x="4211960" y="1124744"/>
              <a:ext cx="4752653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Прямая со стрелкой 23"/>
            <p:cNvCxnSpPr/>
            <p:nvPr/>
          </p:nvCxnSpPr>
          <p:spPr>
            <a:xfrm>
              <a:off x="4211960" y="1124744"/>
              <a:ext cx="0" cy="1584176"/>
            </a:xfrm>
            <a:prstGeom prst="straightConnector1">
              <a:avLst/>
            </a:prstGeom>
            <a:ln w="12700">
              <a:solidFill>
                <a:schemeClr val="tx2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461" name="TextBox 24"/>
          <p:cNvSpPr txBox="1">
            <a:spLocks noChangeArrowheads="1"/>
          </p:cNvSpPr>
          <p:nvPr/>
        </p:nvSpPr>
        <p:spPr bwMode="auto">
          <a:xfrm>
            <a:off x="107950" y="1555750"/>
            <a:ext cx="3532188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ru-RU" sz="1600" b="1">
                <a:solidFill>
                  <a:srgbClr val="C00000"/>
                </a:solidFill>
                <a:cs typeface="Arial" charset="0"/>
              </a:rPr>
              <a:t>Лесопромышленный комплекс</a:t>
            </a:r>
          </a:p>
        </p:txBody>
      </p:sp>
      <p:sp>
        <p:nvSpPr>
          <p:cNvPr id="19462" name="TextBox 28"/>
          <p:cNvSpPr txBox="1">
            <a:spLocks noChangeArrowheads="1"/>
          </p:cNvSpPr>
          <p:nvPr/>
        </p:nvSpPr>
        <p:spPr bwMode="auto">
          <a:xfrm>
            <a:off x="5724525" y="1557338"/>
            <a:ext cx="3311525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80000"/>
              </a:lnSpc>
            </a:pPr>
            <a:r>
              <a:rPr lang="ru-RU" sz="1600" b="1">
                <a:solidFill>
                  <a:srgbClr val="C00000"/>
                </a:solidFill>
                <a:cs typeface="Arial" charset="0"/>
              </a:rPr>
              <a:t>Судостроение и судоремонт</a:t>
            </a:r>
          </a:p>
        </p:txBody>
      </p:sp>
      <p:sp>
        <p:nvSpPr>
          <p:cNvPr id="19463" name="TextBox 29"/>
          <p:cNvSpPr txBox="1">
            <a:spLocks noChangeArrowheads="1"/>
          </p:cNvSpPr>
          <p:nvPr/>
        </p:nvSpPr>
        <p:spPr bwMode="auto">
          <a:xfrm>
            <a:off x="7069138" y="2636838"/>
            <a:ext cx="1966912" cy="485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80000"/>
              </a:lnSpc>
            </a:pPr>
            <a:r>
              <a:rPr lang="ru-RU" sz="1600">
                <a:cs typeface="Arial" charset="0"/>
              </a:rPr>
              <a:t>Электроэнергия, газ и вода</a:t>
            </a:r>
          </a:p>
        </p:txBody>
      </p:sp>
      <p:grpSp>
        <p:nvGrpSpPr>
          <p:cNvPr id="19464" name="Группа 30"/>
          <p:cNvGrpSpPr>
            <a:grpSpLocks/>
          </p:cNvGrpSpPr>
          <p:nvPr/>
        </p:nvGrpSpPr>
        <p:grpSpPr bwMode="auto">
          <a:xfrm flipV="1">
            <a:off x="6261100" y="2774950"/>
            <a:ext cx="2740025" cy="387350"/>
            <a:chOff x="4211960" y="1124744"/>
            <a:chExt cx="4752653" cy="1584176"/>
          </a:xfrm>
        </p:grpSpPr>
        <p:cxnSp>
          <p:nvCxnSpPr>
            <p:cNvPr id="32" name="Прямая соединительная линия 31"/>
            <p:cNvCxnSpPr/>
            <p:nvPr/>
          </p:nvCxnSpPr>
          <p:spPr>
            <a:xfrm>
              <a:off x="4211960" y="1124744"/>
              <a:ext cx="4752653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Прямая со стрелкой 32"/>
            <p:cNvCxnSpPr/>
            <p:nvPr/>
          </p:nvCxnSpPr>
          <p:spPr>
            <a:xfrm>
              <a:off x="4211960" y="1124744"/>
              <a:ext cx="0" cy="1584176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465" name="TextBox 33"/>
          <p:cNvSpPr txBox="1">
            <a:spLocks noChangeArrowheads="1"/>
          </p:cNvSpPr>
          <p:nvPr/>
        </p:nvSpPr>
        <p:spPr bwMode="auto">
          <a:xfrm>
            <a:off x="6372225" y="3500438"/>
            <a:ext cx="2657475" cy="290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80000"/>
              </a:lnSpc>
            </a:pPr>
            <a:r>
              <a:rPr lang="ru-RU" sz="1600">
                <a:cs typeface="Arial" charset="0"/>
              </a:rPr>
              <a:t>Строительство</a:t>
            </a:r>
          </a:p>
        </p:txBody>
      </p:sp>
      <p:sp>
        <p:nvSpPr>
          <p:cNvPr id="19466" name="TextBox 37"/>
          <p:cNvSpPr txBox="1">
            <a:spLocks noChangeArrowheads="1"/>
          </p:cNvSpPr>
          <p:nvPr/>
        </p:nvSpPr>
        <p:spPr bwMode="auto">
          <a:xfrm>
            <a:off x="6819900" y="4076700"/>
            <a:ext cx="2216150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80000"/>
              </a:lnSpc>
            </a:pPr>
            <a:r>
              <a:rPr lang="ru-RU" sz="1600">
                <a:cs typeface="Arial" charset="0"/>
              </a:rPr>
              <a:t>Торговля</a:t>
            </a:r>
          </a:p>
        </p:txBody>
      </p:sp>
      <p:grpSp>
        <p:nvGrpSpPr>
          <p:cNvPr id="19467" name="Группа 38"/>
          <p:cNvGrpSpPr>
            <a:grpSpLocks/>
          </p:cNvGrpSpPr>
          <p:nvPr/>
        </p:nvGrpSpPr>
        <p:grpSpPr bwMode="auto">
          <a:xfrm flipV="1">
            <a:off x="5969000" y="5603875"/>
            <a:ext cx="3032125" cy="404813"/>
            <a:chOff x="4211960" y="1124744"/>
            <a:chExt cx="4752653" cy="1584176"/>
          </a:xfrm>
        </p:grpSpPr>
        <p:cxnSp>
          <p:nvCxnSpPr>
            <p:cNvPr id="40" name="Прямая соединительная линия 39"/>
            <p:cNvCxnSpPr/>
            <p:nvPr/>
          </p:nvCxnSpPr>
          <p:spPr>
            <a:xfrm>
              <a:off x="4211960" y="1124744"/>
              <a:ext cx="4752653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Прямая со стрелкой 40"/>
            <p:cNvCxnSpPr/>
            <p:nvPr/>
          </p:nvCxnSpPr>
          <p:spPr>
            <a:xfrm>
              <a:off x="4211960" y="1124744"/>
              <a:ext cx="0" cy="1584176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468" name="TextBox 41"/>
          <p:cNvSpPr txBox="1">
            <a:spLocks noChangeArrowheads="1"/>
          </p:cNvSpPr>
          <p:nvPr/>
        </p:nvSpPr>
        <p:spPr bwMode="auto">
          <a:xfrm>
            <a:off x="7181850" y="5732463"/>
            <a:ext cx="2879725" cy="290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ru-RU" sz="1600">
                <a:cs typeface="Arial" charset="0"/>
              </a:rPr>
              <a:t>Транспорт и связь</a:t>
            </a:r>
          </a:p>
        </p:txBody>
      </p:sp>
      <p:grpSp>
        <p:nvGrpSpPr>
          <p:cNvPr id="19469" name="Группа 42"/>
          <p:cNvGrpSpPr>
            <a:grpSpLocks/>
          </p:cNvGrpSpPr>
          <p:nvPr/>
        </p:nvGrpSpPr>
        <p:grpSpPr bwMode="auto">
          <a:xfrm flipH="1" flipV="1">
            <a:off x="142875" y="6272213"/>
            <a:ext cx="4645025" cy="169862"/>
            <a:chOff x="4211960" y="1124744"/>
            <a:chExt cx="4752653" cy="1584176"/>
          </a:xfrm>
        </p:grpSpPr>
        <p:cxnSp>
          <p:nvCxnSpPr>
            <p:cNvPr id="44" name="Прямая соединительная линия 43"/>
            <p:cNvCxnSpPr/>
            <p:nvPr/>
          </p:nvCxnSpPr>
          <p:spPr>
            <a:xfrm>
              <a:off x="4211960" y="1124744"/>
              <a:ext cx="4752653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Прямая со стрелкой 44"/>
            <p:cNvCxnSpPr/>
            <p:nvPr/>
          </p:nvCxnSpPr>
          <p:spPr>
            <a:xfrm>
              <a:off x="4211960" y="1124744"/>
              <a:ext cx="0" cy="1584176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470" name="TextBox 45"/>
          <p:cNvSpPr txBox="1">
            <a:spLocks noChangeArrowheads="1"/>
          </p:cNvSpPr>
          <p:nvPr/>
        </p:nvSpPr>
        <p:spPr bwMode="auto">
          <a:xfrm>
            <a:off x="50800" y="5983288"/>
            <a:ext cx="2673350" cy="487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ru-RU" sz="1600">
                <a:cs typeface="Arial" charset="0"/>
              </a:rPr>
              <a:t>Операции с недвижимым имуществом</a:t>
            </a:r>
          </a:p>
        </p:txBody>
      </p:sp>
      <p:grpSp>
        <p:nvGrpSpPr>
          <p:cNvPr id="19471" name="Группа 50"/>
          <p:cNvGrpSpPr>
            <a:grpSpLocks/>
          </p:cNvGrpSpPr>
          <p:nvPr/>
        </p:nvGrpSpPr>
        <p:grpSpPr bwMode="auto">
          <a:xfrm flipH="1">
            <a:off x="142875" y="4908550"/>
            <a:ext cx="3095625" cy="266700"/>
            <a:chOff x="4211960" y="1124744"/>
            <a:chExt cx="4752653" cy="1584176"/>
          </a:xfrm>
        </p:grpSpPr>
        <p:cxnSp>
          <p:nvCxnSpPr>
            <p:cNvPr id="52" name="Прямая соединительная линия 51"/>
            <p:cNvCxnSpPr/>
            <p:nvPr/>
          </p:nvCxnSpPr>
          <p:spPr>
            <a:xfrm>
              <a:off x="4211960" y="1124744"/>
              <a:ext cx="4752653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Прямая со стрелкой 52"/>
            <p:cNvCxnSpPr/>
            <p:nvPr/>
          </p:nvCxnSpPr>
          <p:spPr>
            <a:xfrm>
              <a:off x="4211960" y="1124744"/>
              <a:ext cx="0" cy="1584176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472" name="TextBox 53"/>
          <p:cNvSpPr txBox="1">
            <a:spLocks noChangeArrowheads="1"/>
          </p:cNvSpPr>
          <p:nvPr/>
        </p:nvSpPr>
        <p:spPr bwMode="auto">
          <a:xfrm>
            <a:off x="80963" y="4579938"/>
            <a:ext cx="2879725" cy="290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ru-RU" sz="1600">
                <a:cs typeface="Arial" charset="0"/>
              </a:rPr>
              <a:t>Образование</a:t>
            </a:r>
          </a:p>
        </p:txBody>
      </p:sp>
      <p:sp>
        <p:nvSpPr>
          <p:cNvPr id="19473" name="TextBox 57"/>
          <p:cNvSpPr txBox="1">
            <a:spLocks noChangeArrowheads="1"/>
          </p:cNvSpPr>
          <p:nvPr/>
        </p:nvSpPr>
        <p:spPr bwMode="auto">
          <a:xfrm>
            <a:off x="50800" y="3963988"/>
            <a:ext cx="2689225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ru-RU" sz="1600">
                <a:cs typeface="Arial" charset="0"/>
              </a:rPr>
              <a:t>Здравоохранение</a:t>
            </a:r>
          </a:p>
        </p:txBody>
      </p:sp>
      <p:grpSp>
        <p:nvGrpSpPr>
          <p:cNvPr id="19474" name="Группа 58"/>
          <p:cNvGrpSpPr>
            <a:grpSpLocks/>
          </p:cNvGrpSpPr>
          <p:nvPr/>
        </p:nvGrpSpPr>
        <p:grpSpPr bwMode="auto">
          <a:xfrm flipH="1">
            <a:off x="158750" y="2774950"/>
            <a:ext cx="3333750" cy="320675"/>
            <a:chOff x="4211960" y="1124744"/>
            <a:chExt cx="4752653" cy="1584176"/>
          </a:xfrm>
        </p:grpSpPr>
        <p:cxnSp>
          <p:nvCxnSpPr>
            <p:cNvPr id="60" name="Прямая соединительная линия 59"/>
            <p:cNvCxnSpPr/>
            <p:nvPr/>
          </p:nvCxnSpPr>
          <p:spPr>
            <a:xfrm>
              <a:off x="4211960" y="1124744"/>
              <a:ext cx="4752653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Прямая со стрелкой 60"/>
            <p:cNvCxnSpPr/>
            <p:nvPr/>
          </p:nvCxnSpPr>
          <p:spPr>
            <a:xfrm>
              <a:off x="4211960" y="1124744"/>
              <a:ext cx="0" cy="1584176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475" name="TextBox 61"/>
          <p:cNvSpPr txBox="1">
            <a:spLocks noChangeArrowheads="1"/>
          </p:cNvSpPr>
          <p:nvPr/>
        </p:nvSpPr>
        <p:spPr bwMode="auto">
          <a:xfrm>
            <a:off x="63500" y="2420938"/>
            <a:ext cx="2881313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ru-RU" sz="1600">
                <a:cs typeface="Arial" charset="0"/>
              </a:rPr>
              <a:t>Прочие виды деятельности</a:t>
            </a:r>
          </a:p>
        </p:txBody>
      </p:sp>
      <p:sp>
        <p:nvSpPr>
          <p:cNvPr id="19476" name="TextBox 66"/>
          <p:cNvSpPr txBox="1">
            <a:spLocks noChangeArrowheads="1"/>
          </p:cNvSpPr>
          <p:nvPr/>
        </p:nvSpPr>
        <p:spPr bwMode="auto">
          <a:xfrm>
            <a:off x="42863" y="5319713"/>
            <a:ext cx="3587750" cy="485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ru-RU" sz="1600">
                <a:cs typeface="Arial" charset="0"/>
              </a:rPr>
              <a:t>Гос. управление и обеспечение военной безопасности</a:t>
            </a:r>
          </a:p>
        </p:txBody>
      </p:sp>
      <p:grpSp>
        <p:nvGrpSpPr>
          <p:cNvPr id="19477" name="Группа 81"/>
          <p:cNvGrpSpPr>
            <a:grpSpLocks/>
          </p:cNvGrpSpPr>
          <p:nvPr/>
        </p:nvGrpSpPr>
        <p:grpSpPr bwMode="auto">
          <a:xfrm flipH="1" flipV="1">
            <a:off x="136525" y="5616575"/>
            <a:ext cx="3643313" cy="209550"/>
            <a:chOff x="4211960" y="1124744"/>
            <a:chExt cx="4752653" cy="1584176"/>
          </a:xfrm>
        </p:grpSpPr>
        <p:cxnSp>
          <p:nvCxnSpPr>
            <p:cNvPr id="83" name="Прямая соединительная линия 82"/>
            <p:cNvCxnSpPr/>
            <p:nvPr/>
          </p:nvCxnSpPr>
          <p:spPr>
            <a:xfrm>
              <a:off x="4211960" y="1124744"/>
              <a:ext cx="4752653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Прямая со стрелкой 83"/>
            <p:cNvCxnSpPr/>
            <p:nvPr/>
          </p:nvCxnSpPr>
          <p:spPr>
            <a:xfrm>
              <a:off x="4211960" y="1124744"/>
              <a:ext cx="0" cy="1584176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5" name="Прямая со стрелкой 84"/>
          <p:cNvCxnSpPr/>
          <p:nvPr/>
        </p:nvCxnSpPr>
        <p:spPr>
          <a:xfrm flipV="1">
            <a:off x="120650" y="4271963"/>
            <a:ext cx="3140075" cy="0"/>
          </a:xfrm>
          <a:prstGeom prst="straightConnector1">
            <a:avLst/>
          </a:prstGeom>
          <a:ln w="12700">
            <a:solidFill>
              <a:schemeClr val="tx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479" name="Группа 86"/>
          <p:cNvGrpSpPr>
            <a:grpSpLocks/>
          </p:cNvGrpSpPr>
          <p:nvPr/>
        </p:nvGrpSpPr>
        <p:grpSpPr bwMode="auto">
          <a:xfrm flipV="1">
            <a:off x="6659563" y="3351213"/>
            <a:ext cx="2341562" cy="466725"/>
            <a:chOff x="4211960" y="1124744"/>
            <a:chExt cx="4752653" cy="1584176"/>
          </a:xfrm>
        </p:grpSpPr>
        <p:cxnSp>
          <p:nvCxnSpPr>
            <p:cNvPr id="88" name="Прямая соединительная линия 87"/>
            <p:cNvCxnSpPr/>
            <p:nvPr/>
          </p:nvCxnSpPr>
          <p:spPr>
            <a:xfrm>
              <a:off x="4211960" y="1124744"/>
              <a:ext cx="4752653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Прямая со стрелкой 88"/>
            <p:cNvCxnSpPr/>
            <p:nvPr/>
          </p:nvCxnSpPr>
          <p:spPr>
            <a:xfrm>
              <a:off x="4211960" y="1124744"/>
              <a:ext cx="0" cy="1584176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" name="Text Box 32"/>
          <p:cNvSpPr txBox="1">
            <a:spLocks noChangeArrowheads="1"/>
          </p:cNvSpPr>
          <p:nvPr/>
        </p:nvSpPr>
        <p:spPr bwMode="auto">
          <a:xfrm>
            <a:off x="-36513" y="1125538"/>
            <a:ext cx="1439863" cy="387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kern="100" dirty="0">
                <a:solidFill>
                  <a:schemeClr val="tx2"/>
                </a:solidFill>
                <a:latin typeface="Arial Narrow" panose="020B0606020202030204" pitchFamily="34" charset="0"/>
              </a:rPr>
              <a:t>Архангельская</a:t>
            </a:r>
            <a:r>
              <a:rPr lang="ru-RU" sz="1200" b="1" dirty="0">
                <a:solidFill>
                  <a:schemeClr val="tx2"/>
                </a:solidFill>
                <a:latin typeface="Arial Narrow" panose="020B0606020202030204" pitchFamily="34" charset="0"/>
              </a:rPr>
              <a:t> область</a:t>
            </a:r>
          </a:p>
        </p:txBody>
      </p:sp>
      <p:sp>
        <p:nvSpPr>
          <p:cNvPr id="19481" name="Text Box 32"/>
          <p:cNvSpPr txBox="1">
            <a:spLocks noChangeArrowheads="1"/>
          </p:cNvSpPr>
          <p:nvPr/>
        </p:nvSpPr>
        <p:spPr bwMode="auto">
          <a:xfrm>
            <a:off x="1728788" y="406400"/>
            <a:ext cx="7235825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2000" b="1">
                <a:solidFill>
                  <a:schemeClr val="tx2"/>
                </a:solidFill>
                <a:latin typeface="Arial Narrow" pitchFamily="34" charset="0"/>
              </a:rPr>
              <a:t>ДОЛЯ «КЛАСТЕРНЫХ» ОТРАСЛЕЙ В СТРУКТУРЕ ВРП АРХАНГЕЛЬСКОЙ ОБЛАСТИ (ЗА 2014 ГОД)</a:t>
            </a:r>
          </a:p>
        </p:txBody>
      </p:sp>
      <p:grpSp>
        <p:nvGrpSpPr>
          <p:cNvPr id="19482" name="Group 4"/>
          <p:cNvGrpSpPr>
            <a:grpSpLocks/>
          </p:cNvGrpSpPr>
          <p:nvPr/>
        </p:nvGrpSpPr>
        <p:grpSpPr bwMode="auto">
          <a:xfrm>
            <a:off x="217488" y="249238"/>
            <a:ext cx="931862" cy="915987"/>
            <a:chOff x="1973" y="754"/>
            <a:chExt cx="1190" cy="1187"/>
          </a:xfrm>
        </p:grpSpPr>
        <p:sp>
          <p:nvSpPr>
            <p:cNvPr id="56" name="Freeform 5"/>
            <p:cNvSpPr>
              <a:spLocks/>
            </p:cNvSpPr>
            <p:nvPr/>
          </p:nvSpPr>
          <p:spPr bwMode="auto">
            <a:xfrm>
              <a:off x="2366" y="754"/>
              <a:ext cx="410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57" name="Freeform 6"/>
            <p:cNvSpPr>
              <a:spLocks noEditPoints="1"/>
            </p:cNvSpPr>
            <p:nvPr/>
          </p:nvSpPr>
          <p:spPr bwMode="auto">
            <a:xfrm>
              <a:off x="2374" y="756"/>
              <a:ext cx="393" cy="325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63" name="Freeform 7"/>
            <p:cNvSpPr>
              <a:spLocks noEditPoints="1"/>
            </p:cNvSpPr>
            <p:nvPr/>
          </p:nvSpPr>
          <p:spPr bwMode="auto">
            <a:xfrm>
              <a:off x="2255" y="960"/>
              <a:ext cx="626" cy="119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64" name="Freeform 8"/>
            <p:cNvSpPr>
              <a:spLocks noEditPoints="1"/>
            </p:cNvSpPr>
            <p:nvPr/>
          </p:nvSpPr>
          <p:spPr bwMode="auto">
            <a:xfrm>
              <a:off x="2257" y="962"/>
              <a:ext cx="622" cy="115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65" name="Freeform 9"/>
            <p:cNvSpPr>
              <a:spLocks noEditPoints="1"/>
            </p:cNvSpPr>
            <p:nvPr/>
          </p:nvSpPr>
          <p:spPr bwMode="auto">
            <a:xfrm>
              <a:off x="1973" y="949"/>
              <a:ext cx="499" cy="955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66" name="Freeform 10"/>
            <p:cNvSpPr>
              <a:spLocks noEditPoints="1"/>
            </p:cNvSpPr>
            <p:nvPr/>
          </p:nvSpPr>
          <p:spPr bwMode="auto">
            <a:xfrm>
              <a:off x="1975" y="954"/>
              <a:ext cx="464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68" name="Freeform 11"/>
            <p:cNvSpPr>
              <a:spLocks noEditPoints="1"/>
            </p:cNvSpPr>
            <p:nvPr/>
          </p:nvSpPr>
          <p:spPr bwMode="auto">
            <a:xfrm>
              <a:off x="2121" y="1153"/>
              <a:ext cx="347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69" name="Freeform 12"/>
            <p:cNvSpPr>
              <a:spLocks/>
            </p:cNvSpPr>
            <p:nvPr/>
          </p:nvSpPr>
          <p:spPr bwMode="auto">
            <a:xfrm>
              <a:off x="2208" y="1229"/>
              <a:ext cx="8" cy="29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70" name="Freeform 13"/>
            <p:cNvSpPr>
              <a:spLocks noEditPoints="1"/>
            </p:cNvSpPr>
            <p:nvPr/>
          </p:nvSpPr>
          <p:spPr bwMode="auto">
            <a:xfrm>
              <a:off x="2664" y="949"/>
              <a:ext cx="499" cy="955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71" name="Freeform 14"/>
            <p:cNvSpPr>
              <a:spLocks noEditPoints="1"/>
            </p:cNvSpPr>
            <p:nvPr/>
          </p:nvSpPr>
          <p:spPr bwMode="auto">
            <a:xfrm>
              <a:off x="2697" y="954"/>
              <a:ext cx="464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72" name="Freeform 15"/>
            <p:cNvSpPr>
              <a:spLocks noEditPoints="1"/>
            </p:cNvSpPr>
            <p:nvPr/>
          </p:nvSpPr>
          <p:spPr bwMode="auto">
            <a:xfrm>
              <a:off x="2668" y="1153"/>
              <a:ext cx="347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73" name="Freeform 16"/>
            <p:cNvSpPr>
              <a:spLocks/>
            </p:cNvSpPr>
            <p:nvPr/>
          </p:nvSpPr>
          <p:spPr bwMode="auto">
            <a:xfrm>
              <a:off x="2920" y="1229"/>
              <a:ext cx="8" cy="29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74" name="Freeform 17"/>
            <p:cNvSpPr>
              <a:spLocks noEditPoints="1"/>
            </p:cNvSpPr>
            <p:nvPr/>
          </p:nvSpPr>
          <p:spPr bwMode="auto">
            <a:xfrm>
              <a:off x="2419" y="1711"/>
              <a:ext cx="308" cy="230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75" name="Freeform 18"/>
            <p:cNvSpPr>
              <a:spLocks noEditPoints="1"/>
            </p:cNvSpPr>
            <p:nvPr/>
          </p:nvSpPr>
          <p:spPr bwMode="auto">
            <a:xfrm>
              <a:off x="2423" y="1713"/>
              <a:ext cx="288" cy="163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76" name="Freeform 19"/>
            <p:cNvSpPr>
              <a:spLocks noEditPoints="1"/>
            </p:cNvSpPr>
            <p:nvPr/>
          </p:nvSpPr>
          <p:spPr bwMode="auto">
            <a:xfrm>
              <a:off x="2431" y="1844"/>
              <a:ext cx="284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77" name="Freeform 20"/>
            <p:cNvSpPr>
              <a:spLocks/>
            </p:cNvSpPr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78" name="Freeform 21"/>
            <p:cNvSpPr>
              <a:spLocks/>
            </p:cNvSpPr>
            <p:nvPr/>
          </p:nvSpPr>
          <p:spPr bwMode="auto">
            <a:xfrm>
              <a:off x="2305" y="1077"/>
              <a:ext cx="531" cy="646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79" name="Freeform 22"/>
            <p:cNvSpPr>
              <a:spLocks noEditPoints="1"/>
            </p:cNvSpPr>
            <p:nvPr/>
          </p:nvSpPr>
          <p:spPr bwMode="auto">
            <a:xfrm>
              <a:off x="2344" y="1114"/>
              <a:ext cx="444" cy="539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80" name="Freeform 23"/>
            <p:cNvSpPr>
              <a:spLocks noEditPoints="1"/>
            </p:cNvSpPr>
            <p:nvPr/>
          </p:nvSpPr>
          <p:spPr bwMode="auto">
            <a:xfrm>
              <a:off x="2352" y="1425"/>
              <a:ext cx="424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81" name="Freeform 24"/>
            <p:cNvSpPr>
              <a:spLocks noEditPoints="1"/>
            </p:cNvSpPr>
            <p:nvPr/>
          </p:nvSpPr>
          <p:spPr bwMode="auto">
            <a:xfrm>
              <a:off x="2397" y="1336"/>
              <a:ext cx="274" cy="239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86" name="Freeform 25"/>
            <p:cNvSpPr>
              <a:spLocks noEditPoints="1"/>
            </p:cNvSpPr>
            <p:nvPr/>
          </p:nvSpPr>
          <p:spPr bwMode="auto">
            <a:xfrm>
              <a:off x="2474" y="1167"/>
              <a:ext cx="160" cy="311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90" name="Freeform 26"/>
            <p:cNvSpPr>
              <a:spLocks/>
            </p:cNvSpPr>
            <p:nvPr/>
          </p:nvSpPr>
          <p:spPr bwMode="auto">
            <a:xfrm>
              <a:off x="2597" y="1233"/>
              <a:ext cx="63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91" name="Freeform 27"/>
            <p:cNvSpPr>
              <a:spLocks noEditPoints="1"/>
            </p:cNvSpPr>
            <p:nvPr/>
          </p:nvSpPr>
          <p:spPr bwMode="auto">
            <a:xfrm>
              <a:off x="2535" y="1167"/>
              <a:ext cx="63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92" name="Freeform 28"/>
            <p:cNvSpPr>
              <a:spLocks noEditPoints="1"/>
            </p:cNvSpPr>
            <p:nvPr/>
          </p:nvSpPr>
          <p:spPr bwMode="auto">
            <a:xfrm>
              <a:off x="2490" y="1116"/>
              <a:ext cx="174" cy="315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93" name="Freeform 29"/>
            <p:cNvSpPr>
              <a:spLocks noEditPoints="1"/>
            </p:cNvSpPr>
            <p:nvPr/>
          </p:nvSpPr>
          <p:spPr bwMode="auto">
            <a:xfrm>
              <a:off x="2346" y="1161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94" name="Freeform 30"/>
            <p:cNvSpPr>
              <a:spLocks noEditPoints="1"/>
            </p:cNvSpPr>
            <p:nvPr/>
          </p:nvSpPr>
          <p:spPr bwMode="auto">
            <a:xfrm>
              <a:off x="2608" y="1161"/>
              <a:ext cx="178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</p:grpSp>
      <p:sp>
        <p:nvSpPr>
          <p:cNvPr id="19483" name="TextShape 22"/>
          <p:cNvSpPr txBox="1">
            <a:spLocks noChangeArrowheads="1"/>
          </p:cNvSpPr>
          <p:nvPr/>
        </p:nvSpPr>
        <p:spPr bwMode="auto">
          <a:xfrm>
            <a:off x="8570913" y="6453188"/>
            <a:ext cx="504825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/>
          <a:lstStyle/>
          <a:p>
            <a:pPr algn="ctr"/>
            <a:r>
              <a:rPr lang="ru-RU" sz="1600">
                <a:solidFill>
                  <a:schemeClr val="tx2"/>
                </a:solidFill>
                <a:latin typeface="Arial Narrow" pitchFamily="34" charset="0"/>
              </a:rPr>
              <a:t>3</a:t>
            </a:r>
          </a:p>
        </p:txBody>
      </p:sp>
      <p:sp>
        <p:nvSpPr>
          <p:cNvPr id="4" name="Полилиния 3"/>
          <p:cNvSpPr/>
          <p:nvPr/>
        </p:nvSpPr>
        <p:spPr>
          <a:xfrm>
            <a:off x="0" y="2354263"/>
            <a:ext cx="9144000" cy="4486275"/>
          </a:xfrm>
          <a:custGeom>
            <a:avLst/>
            <a:gdLst>
              <a:gd name="connsiteX0" fmla="*/ 0 w 9144000"/>
              <a:gd name="connsiteY0" fmla="*/ 0 h 4487334"/>
              <a:gd name="connsiteX1" fmla="*/ 3843867 w 9144000"/>
              <a:gd name="connsiteY1" fmla="*/ 0 h 4487334"/>
              <a:gd name="connsiteX2" fmla="*/ 4580467 w 9144000"/>
              <a:gd name="connsiteY2" fmla="*/ 1253067 h 4487334"/>
              <a:gd name="connsiteX3" fmla="*/ 5401733 w 9144000"/>
              <a:gd name="connsiteY3" fmla="*/ 1270000 h 4487334"/>
              <a:gd name="connsiteX4" fmla="*/ 6214533 w 9144000"/>
              <a:gd name="connsiteY4" fmla="*/ 59267 h 4487334"/>
              <a:gd name="connsiteX5" fmla="*/ 9135533 w 9144000"/>
              <a:gd name="connsiteY5" fmla="*/ 59267 h 4487334"/>
              <a:gd name="connsiteX6" fmla="*/ 9144000 w 9144000"/>
              <a:gd name="connsiteY6" fmla="*/ 4478867 h 4487334"/>
              <a:gd name="connsiteX7" fmla="*/ 16933 w 9144000"/>
              <a:gd name="connsiteY7" fmla="*/ 4487334 h 4487334"/>
              <a:gd name="connsiteX8" fmla="*/ 0 w 9144000"/>
              <a:gd name="connsiteY8" fmla="*/ 0 h 4487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44000" h="4487334">
                <a:moveTo>
                  <a:pt x="0" y="0"/>
                </a:moveTo>
                <a:lnTo>
                  <a:pt x="3843867" y="0"/>
                </a:lnTo>
                <a:lnTo>
                  <a:pt x="4580467" y="1253067"/>
                </a:lnTo>
                <a:lnTo>
                  <a:pt x="5401733" y="1270000"/>
                </a:lnTo>
                <a:lnTo>
                  <a:pt x="6214533" y="59267"/>
                </a:lnTo>
                <a:lnTo>
                  <a:pt x="9135533" y="59267"/>
                </a:lnTo>
                <a:cubicBezTo>
                  <a:pt x="9138355" y="1532467"/>
                  <a:pt x="9141178" y="3005667"/>
                  <a:pt x="9144000" y="4478867"/>
                </a:cubicBezTo>
                <a:lnTo>
                  <a:pt x="16933" y="4487334"/>
                </a:lnTo>
                <a:cubicBezTo>
                  <a:pt x="11289" y="2991556"/>
                  <a:pt x="5644" y="1495778"/>
                  <a:pt x="0" y="0"/>
                </a:cubicBezTo>
                <a:close/>
              </a:path>
            </a:pathLst>
          </a:custGeom>
          <a:solidFill>
            <a:schemeClr val="bg1">
              <a:alpha val="7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98" name="TextShape 22"/>
          <p:cNvSpPr txBox="1">
            <a:spLocks noChangeArrowheads="1"/>
          </p:cNvSpPr>
          <p:nvPr/>
        </p:nvSpPr>
        <p:spPr bwMode="auto">
          <a:xfrm>
            <a:off x="8570913" y="6453188"/>
            <a:ext cx="504825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/>
          <a:lstStyle/>
          <a:p>
            <a:pPr algn="ctr"/>
            <a:r>
              <a:rPr lang="ru-RU" sz="1600">
                <a:solidFill>
                  <a:schemeClr val="tx2"/>
                </a:solidFill>
                <a:latin typeface="Arial Narrow" pitchFamily="34" charset="0"/>
              </a:rPr>
              <a:t>3</a:t>
            </a:r>
          </a:p>
        </p:txBody>
      </p:sp>
      <p:sp>
        <p:nvSpPr>
          <p:cNvPr id="34" name="Text Box 32"/>
          <p:cNvSpPr txBox="1">
            <a:spLocks noChangeArrowheads="1"/>
          </p:cNvSpPr>
          <p:nvPr/>
        </p:nvSpPr>
        <p:spPr bwMode="auto">
          <a:xfrm>
            <a:off x="-36513" y="1125538"/>
            <a:ext cx="1439863" cy="387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kern="100" dirty="0">
                <a:solidFill>
                  <a:schemeClr val="tx2"/>
                </a:solidFill>
                <a:latin typeface="Arial Narrow" panose="020B0606020202030204" pitchFamily="34" charset="0"/>
              </a:rPr>
              <a:t>Архангельская</a:t>
            </a:r>
            <a:r>
              <a:rPr lang="ru-RU" sz="1200" b="1" dirty="0">
                <a:solidFill>
                  <a:schemeClr val="tx2"/>
                </a:solidFill>
                <a:latin typeface="Arial Narrow" panose="020B0606020202030204" pitchFamily="34" charset="0"/>
              </a:rPr>
              <a:t> область</a:t>
            </a:r>
          </a:p>
        </p:txBody>
      </p:sp>
      <p:pic>
        <p:nvPicPr>
          <p:cNvPr id="28700" name="Рисунок 25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148013" y="3105150"/>
            <a:ext cx="1709737" cy="398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701" name="Рисунок 26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948238" y="2997200"/>
            <a:ext cx="1074737" cy="423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702" name="Рисунок 40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249988" y="3105150"/>
            <a:ext cx="1922462" cy="392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42" name="Диаграмма 41"/>
          <p:cNvGraphicFramePr>
            <a:graphicFrameLocks/>
          </p:cNvGraphicFramePr>
          <p:nvPr/>
        </p:nvGraphicFramePr>
        <p:xfrm>
          <a:off x="1588" y="4695727"/>
          <a:ext cx="2993755" cy="16249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8704" name="TextBox 42"/>
          <p:cNvSpPr txBox="1">
            <a:spLocks noChangeArrowheads="1"/>
          </p:cNvSpPr>
          <p:nvPr/>
        </p:nvSpPr>
        <p:spPr bwMode="auto">
          <a:xfrm>
            <a:off x="-173038" y="3919538"/>
            <a:ext cx="3457576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ru-RU" sz="1400" b="1">
                <a:solidFill>
                  <a:schemeClr val="tx2"/>
                </a:solidFill>
                <a:latin typeface="Calibri" pitchFamily="34" charset="0"/>
              </a:rPr>
              <a:t>Выработка на 1 работника</a:t>
            </a:r>
          </a:p>
          <a:p>
            <a:pPr algn="ctr"/>
            <a:r>
              <a:rPr lang="ru-RU" sz="1400" b="1">
                <a:solidFill>
                  <a:schemeClr val="tx2"/>
                </a:solidFill>
                <a:latin typeface="Calibri" pitchFamily="34" charset="0"/>
              </a:rPr>
              <a:t> кластера (млн руб.)</a:t>
            </a:r>
          </a:p>
        </p:txBody>
      </p:sp>
      <p:graphicFrame>
        <p:nvGraphicFramePr>
          <p:cNvPr id="28696" name="Object 24"/>
          <p:cNvGraphicFramePr>
            <a:graphicFrameLocks/>
          </p:cNvGraphicFramePr>
          <p:nvPr/>
        </p:nvGraphicFramePr>
        <p:xfrm>
          <a:off x="2846388" y="4335463"/>
          <a:ext cx="3305175" cy="2017712"/>
        </p:xfrm>
        <a:graphic>
          <a:graphicData uri="http://schemas.openxmlformats.org/presentationml/2006/ole">
            <p:oleObj spid="_x0000_s28696" r:id="rId7" imgW="3304318" imgH="2017951" progId="Excel.Chart.8">
              <p:embed/>
            </p:oleObj>
          </a:graphicData>
        </a:graphic>
      </p:graphicFrame>
      <p:sp>
        <p:nvSpPr>
          <p:cNvPr id="28705" name="TextBox 44"/>
          <p:cNvSpPr txBox="1">
            <a:spLocks noChangeArrowheads="1"/>
          </p:cNvSpPr>
          <p:nvPr/>
        </p:nvSpPr>
        <p:spPr bwMode="auto">
          <a:xfrm>
            <a:off x="2771775" y="3886200"/>
            <a:ext cx="3457575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ru-RU" sz="1400" b="1">
                <a:solidFill>
                  <a:schemeClr val="tx2"/>
                </a:solidFill>
                <a:latin typeface="Calibri" pitchFamily="34" charset="0"/>
              </a:rPr>
              <a:t>Объем отгруженной продукции</a:t>
            </a:r>
          </a:p>
          <a:p>
            <a:pPr algn="ctr"/>
            <a:r>
              <a:rPr lang="ru-RU" sz="1400" b="1">
                <a:solidFill>
                  <a:schemeClr val="tx2"/>
                </a:solidFill>
                <a:latin typeface="Calibri" pitchFamily="34" charset="0"/>
              </a:rPr>
              <a:t> кластера (млрд руб.)</a:t>
            </a:r>
          </a:p>
        </p:txBody>
      </p:sp>
      <p:graphicFrame>
        <p:nvGraphicFramePr>
          <p:cNvPr id="28697" name="Object 25"/>
          <p:cNvGraphicFramePr>
            <a:graphicFrameLocks/>
          </p:cNvGraphicFramePr>
          <p:nvPr/>
        </p:nvGraphicFramePr>
        <p:xfrm>
          <a:off x="5915025" y="4337050"/>
          <a:ext cx="3127375" cy="2012950"/>
        </p:xfrm>
        <a:graphic>
          <a:graphicData uri="http://schemas.openxmlformats.org/presentationml/2006/ole">
            <p:oleObj spid="_x0000_s28697" r:id="rId8" imgW="3127519" imgH="2011854" progId="Excel.Chart.8">
              <p:embed/>
            </p:oleObj>
          </a:graphicData>
        </a:graphic>
      </p:graphicFrame>
      <p:sp>
        <p:nvSpPr>
          <p:cNvPr id="28706" name="TextBox 46"/>
          <p:cNvSpPr txBox="1">
            <a:spLocks noChangeArrowheads="1"/>
          </p:cNvSpPr>
          <p:nvPr/>
        </p:nvSpPr>
        <p:spPr bwMode="auto">
          <a:xfrm>
            <a:off x="5757863" y="3860800"/>
            <a:ext cx="3386137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ru-RU" sz="1400" b="1">
                <a:solidFill>
                  <a:schemeClr val="tx2"/>
                </a:solidFill>
                <a:latin typeface="Calibri" pitchFamily="34" charset="0"/>
              </a:rPr>
              <a:t>Число высокопроизводительных рабочих мест в кластере (тыс. ед.)</a:t>
            </a:r>
          </a:p>
        </p:txBody>
      </p:sp>
      <p:sp>
        <p:nvSpPr>
          <p:cNvPr id="48" name="TextBox 34"/>
          <p:cNvSpPr txBox="1">
            <a:spLocks noChangeArrowheads="1"/>
          </p:cNvSpPr>
          <p:nvPr/>
        </p:nvSpPr>
        <p:spPr bwMode="auto">
          <a:xfrm>
            <a:off x="179388" y="1484313"/>
            <a:ext cx="8670925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b="1" dirty="0">
                <a:solidFill>
                  <a:schemeClr val="accent2">
                    <a:lumMod val="75000"/>
                  </a:schemeClr>
                </a:solidFill>
                <a:latin typeface="Arial Narrow" panose="020B0606020202030204" pitchFamily="34" charset="0"/>
              </a:rPr>
              <a:t>Совместные проекты: </a:t>
            </a:r>
            <a:r>
              <a:rPr lang="ru-RU" sz="1600" b="1" dirty="0">
                <a:solidFill>
                  <a:schemeClr val="tx2"/>
                </a:solidFill>
                <a:latin typeface="Arial Narrow" panose="020B0606020202030204" pitchFamily="34" charset="0"/>
              </a:rPr>
              <a:t>6 крупных совместных проектов по развитию инновационного судостроения, арктической морской техники, а также проекты в сфере науки и проектирования.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600" b="1" dirty="0">
              <a:solidFill>
                <a:schemeClr val="tx2"/>
              </a:solidFill>
              <a:latin typeface="Arial Narrow" panose="020B0606020202030204" pitchFamily="34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b="1" dirty="0">
                <a:solidFill>
                  <a:schemeClr val="accent2">
                    <a:lumMod val="75000"/>
                  </a:schemeClr>
                </a:solidFill>
                <a:latin typeface="Arial Narrow" panose="020B0606020202030204" pitchFamily="34" charset="0"/>
              </a:rPr>
              <a:t>Кластер вошел в перечень пилотных инновационных кластеров. </a:t>
            </a:r>
            <a:r>
              <a:rPr lang="ru-RU" sz="1600" b="1" dirty="0">
                <a:solidFill>
                  <a:schemeClr val="tx2"/>
                </a:solidFill>
                <a:latin typeface="Arial Narrow" panose="020B0606020202030204" pitchFamily="34" charset="0"/>
              </a:rPr>
              <a:t>Кластер получил финансовую поддержку в 2014 и 2015 годах на развитие организационной и инновационной инфраструктуры в размере </a:t>
            </a:r>
            <a:r>
              <a:rPr lang="ru-RU" sz="1600" b="1" dirty="0">
                <a:solidFill>
                  <a:schemeClr val="accent2">
                    <a:lumMod val="75000"/>
                  </a:schemeClr>
                </a:solidFill>
                <a:latin typeface="Arial Narrow" panose="020B0606020202030204" pitchFamily="34" charset="0"/>
              </a:rPr>
              <a:t>102,4 млн. рублей</a:t>
            </a:r>
            <a:r>
              <a:rPr lang="ru-RU" sz="1600" b="1" dirty="0">
                <a:solidFill>
                  <a:schemeClr val="tx2"/>
                </a:solidFill>
                <a:latin typeface="Arial Narrow" panose="020B0606020202030204" pitchFamily="34" charset="0"/>
              </a:rPr>
              <a:t>.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dirty="0">
              <a:solidFill>
                <a:schemeClr val="tx2"/>
              </a:solidFill>
              <a:latin typeface="Arial Narrow" panose="020B0606020202030204" pitchFamily="34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b="1" dirty="0">
                <a:solidFill>
                  <a:schemeClr val="accent2">
                    <a:lumMod val="75000"/>
                  </a:schemeClr>
                </a:solidFill>
                <a:latin typeface="Arial Narrow" panose="020B0606020202030204" pitchFamily="34" charset="0"/>
              </a:rPr>
              <a:t>Иностранные партнеры кластера: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600" b="1" dirty="0">
              <a:solidFill>
                <a:schemeClr val="tx2"/>
              </a:solidFill>
              <a:latin typeface="Arial Narrow" panose="020B0606020202030204" pitchFamily="34" charset="0"/>
            </a:endParaRPr>
          </a:p>
        </p:txBody>
      </p:sp>
      <p:sp>
        <p:nvSpPr>
          <p:cNvPr id="28708" name="Text Box 32"/>
          <p:cNvSpPr txBox="1">
            <a:spLocks noChangeArrowheads="1"/>
          </p:cNvSpPr>
          <p:nvPr/>
        </p:nvSpPr>
        <p:spPr bwMode="auto">
          <a:xfrm>
            <a:off x="1728788" y="406400"/>
            <a:ext cx="7235825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2000" b="1">
                <a:solidFill>
                  <a:schemeClr val="tx2"/>
                </a:solidFill>
                <a:latin typeface="Arial Narrow" pitchFamily="34" charset="0"/>
              </a:rPr>
              <a:t>СУДОСТРОИТЕЛЬНЫЙ ИННОВАЦИОННЫЙ </a:t>
            </a:r>
          </a:p>
          <a:p>
            <a:r>
              <a:rPr lang="ru-RU" sz="2000" b="1">
                <a:solidFill>
                  <a:schemeClr val="tx2"/>
                </a:solidFill>
                <a:latin typeface="Arial Narrow" pitchFamily="34" charset="0"/>
              </a:rPr>
              <a:t>ТЕРРИТОРИАЛЬНЫЙ КЛАСТЕР АРХАНГЕЛЬСКОЙ ОБЛАСТИ</a:t>
            </a:r>
          </a:p>
        </p:txBody>
      </p:sp>
      <p:grpSp>
        <p:nvGrpSpPr>
          <p:cNvPr id="28709" name="Group 4"/>
          <p:cNvGrpSpPr>
            <a:grpSpLocks/>
          </p:cNvGrpSpPr>
          <p:nvPr/>
        </p:nvGrpSpPr>
        <p:grpSpPr bwMode="auto">
          <a:xfrm>
            <a:off x="217488" y="234950"/>
            <a:ext cx="931862" cy="915988"/>
            <a:chOff x="1973" y="754"/>
            <a:chExt cx="1190" cy="1187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2366" y="754"/>
              <a:ext cx="410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9" name="Freeform 6"/>
            <p:cNvSpPr>
              <a:spLocks noEditPoints="1"/>
            </p:cNvSpPr>
            <p:nvPr/>
          </p:nvSpPr>
          <p:spPr bwMode="auto">
            <a:xfrm>
              <a:off x="2374" y="756"/>
              <a:ext cx="393" cy="325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0" name="Freeform 7"/>
            <p:cNvSpPr>
              <a:spLocks noEditPoints="1"/>
            </p:cNvSpPr>
            <p:nvPr/>
          </p:nvSpPr>
          <p:spPr bwMode="auto">
            <a:xfrm>
              <a:off x="2255" y="960"/>
              <a:ext cx="626" cy="119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1" name="Freeform 8"/>
            <p:cNvSpPr>
              <a:spLocks noEditPoints="1"/>
            </p:cNvSpPr>
            <p:nvPr/>
          </p:nvSpPr>
          <p:spPr bwMode="auto">
            <a:xfrm>
              <a:off x="2257" y="962"/>
              <a:ext cx="622" cy="115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2" name="Freeform 9"/>
            <p:cNvSpPr>
              <a:spLocks noEditPoints="1"/>
            </p:cNvSpPr>
            <p:nvPr/>
          </p:nvSpPr>
          <p:spPr bwMode="auto">
            <a:xfrm>
              <a:off x="1973" y="949"/>
              <a:ext cx="499" cy="955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auto">
            <a:xfrm>
              <a:off x="1975" y="954"/>
              <a:ext cx="464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4" name="Freeform 11"/>
            <p:cNvSpPr>
              <a:spLocks noEditPoints="1"/>
            </p:cNvSpPr>
            <p:nvPr/>
          </p:nvSpPr>
          <p:spPr bwMode="auto">
            <a:xfrm>
              <a:off x="2121" y="1153"/>
              <a:ext cx="347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5" name="Freeform 12"/>
            <p:cNvSpPr>
              <a:spLocks/>
            </p:cNvSpPr>
            <p:nvPr/>
          </p:nvSpPr>
          <p:spPr bwMode="auto">
            <a:xfrm>
              <a:off x="2208" y="1229"/>
              <a:ext cx="8" cy="29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8" name="Freeform 13"/>
            <p:cNvSpPr>
              <a:spLocks noEditPoints="1"/>
            </p:cNvSpPr>
            <p:nvPr/>
          </p:nvSpPr>
          <p:spPr bwMode="auto">
            <a:xfrm>
              <a:off x="2664" y="949"/>
              <a:ext cx="499" cy="955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9" name="Freeform 14"/>
            <p:cNvSpPr>
              <a:spLocks noEditPoints="1"/>
            </p:cNvSpPr>
            <p:nvPr/>
          </p:nvSpPr>
          <p:spPr bwMode="auto">
            <a:xfrm>
              <a:off x="2697" y="954"/>
              <a:ext cx="464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0" name="Freeform 15"/>
            <p:cNvSpPr>
              <a:spLocks noEditPoints="1"/>
            </p:cNvSpPr>
            <p:nvPr/>
          </p:nvSpPr>
          <p:spPr bwMode="auto">
            <a:xfrm>
              <a:off x="2668" y="1153"/>
              <a:ext cx="347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2920" y="1229"/>
              <a:ext cx="8" cy="29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2" name="Freeform 17"/>
            <p:cNvSpPr>
              <a:spLocks noEditPoints="1"/>
            </p:cNvSpPr>
            <p:nvPr/>
          </p:nvSpPr>
          <p:spPr bwMode="auto">
            <a:xfrm>
              <a:off x="2419" y="1711"/>
              <a:ext cx="308" cy="230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3" name="Freeform 18"/>
            <p:cNvSpPr>
              <a:spLocks noEditPoints="1"/>
            </p:cNvSpPr>
            <p:nvPr/>
          </p:nvSpPr>
          <p:spPr bwMode="auto">
            <a:xfrm>
              <a:off x="2423" y="1713"/>
              <a:ext cx="288" cy="163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5" name="Freeform 19"/>
            <p:cNvSpPr>
              <a:spLocks noEditPoints="1"/>
            </p:cNvSpPr>
            <p:nvPr/>
          </p:nvSpPr>
          <p:spPr bwMode="auto">
            <a:xfrm>
              <a:off x="2431" y="1844"/>
              <a:ext cx="284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6" name="Freeform 20"/>
            <p:cNvSpPr>
              <a:spLocks/>
            </p:cNvSpPr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7" name="Freeform 21"/>
            <p:cNvSpPr>
              <a:spLocks/>
            </p:cNvSpPr>
            <p:nvPr/>
          </p:nvSpPr>
          <p:spPr bwMode="auto">
            <a:xfrm>
              <a:off x="2305" y="1077"/>
              <a:ext cx="531" cy="646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9" name="Freeform 22"/>
            <p:cNvSpPr>
              <a:spLocks noEditPoints="1"/>
            </p:cNvSpPr>
            <p:nvPr/>
          </p:nvSpPr>
          <p:spPr bwMode="auto">
            <a:xfrm>
              <a:off x="2344" y="1114"/>
              <a:ext cx="444" cy="539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40" name="Freeform 23"/>
            <p:cNvSpPr>
              <a:spLocks noEditPoints="1"/>
            </p:cNvSpPr>
            <p:nvPr/>
          </p:nvSpPr>
          <p:spPr bwMode="auto">
            <a:xfrm>
              <a:off x="2352" y="1425"/>
              <a:ext cx="424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49" name="Freeform 24"/>
            <p:cNvSpPr>
              <a:spLocks noEditPoints="1"/>
            </p:cNvSpPr>
            <p:nvPr/>
          </p:nvSpPr>
          <p:spPr bwMode="auto">
            <a:xfrm>
              <a:off x="2397" y="1336"/>
              <a:ext cx="274" cy="239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50" name="Freeform 25"/>
            <p:cNvSpPr>
              <a:spLocks noEditPoints="1"/>
            </p:cNvSpPr>
            <p:nvPr/>
          </p:nvSpPr>
          <p:spPr bwMode="auto">
            <a:xfrm>
              <a:off x="2474" y="1167"/>
              <a:ext cx="160" cy="311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51" name="Freeform 26"/>
            <p:cNvSpPr>
              <a:spLocks/>
            </p:cNvSpPr>
            <p:nvPr/>
          </p:nvSpPr>
          <p:spPr bwMode="auto">
            <a:xfrm>
              <a:off x="2597" y="1233"/>
              <a:ext cx="63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52" name="Freeform 27"/>
            <p:cNvSpPr>
              <a:spLocks noEditPoints="1"/>
            </p:cNvSpPr>
            <p:nvPr/>
          </p:nvSpPr>
          <p:spPr bwMode="auto">
            <a:xfrm>
              <a:off x="2535" y="1167"/>
              <a:ext cx="63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53" name="Freeform 28"/>
            <p:cNvSpPr>
              <a:spLocks noEditPoints="1"/>
            </p:cNvSpPr>
            <p:nvPr/>
          </p:nvSpPr>
          <p:spPr bwMode="auto">
            <a:xfrm>
              <a:off x="2490" y="1116"/>
              <a:ext cx="174" cy="315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54" name="Freeform 29"/>
            <p:cNvSpPr>
              <a:spLocks noEditPoints="1"/>
            </p:cNvSpPr>
            <p:nvPr/>
          </p:nvSpPr>
          <p:spPr bwMode="auto">
            <a:xfrm>
              <a:off x="2346" y="1161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55" name="Freeform 30"/>
            <p:cNvSpPr>
              <a:spLocks noEditPoints="1"/>
            </p:cNvSpPr>
            <p:nvPr/>
          </p:nvSpPr>
          <p:spPr bwMode="auto">
            <a:xfrm>
              <a:off x="2608" y="1161"/>
              <a:ext cx="178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5" name="Picture 8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019675" y="1828800"/>
            <a:ext cx="920750" cy="754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746" name="Picture 1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5475" y="1676400"/>
            <a:ext cx="922338" cy="977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" name="TextBox 34"/>
          <p:cNvSpPr txBox="1">
            <a:spLocks noChangeArrowheads="1"/>
          </p:cNvSpPr>
          <p:nvPr/>
        </p:nvSpPr>
        <p:spPr bwMode="auto">
          <a:xfrm>
            <a:off x="552450" y="1628775"/>
            <a:ext cx="3803650" cy="4462463"/>
          </a:xfrm>
          <a:prstGeom prst="rect">
            <a:avLst/>
          </a:prstGeom>
          <a:solidFill>
            <a:schemeClr val="accent1">
              <a:alpha val="21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endParaRPr lang="ru-RU" sz="1500" b="1">
              <a:solidFill>
                <a:srgbClr val="C00000"/>
              </a:solidFill>
              <a:latin typeface="Arial Narrow" pitchFamily="34" charset="0"/>
              <a:cs typeface="Arial" charset="0"/>
            </a:endParaRPr>
          </a:p>
          <a:p>
            <a:pPr algn="ctr"/>
            <a:r>
              <a:rPr lang="ru-RU" sz="2000" b="1">
                <a:solidFill>
                  <a:srgbClr val="C00000"/>
                </a:solidFill>
                <a:latin typeface="Arial Narrow" pitchFamily="34" charset="0"/>
                <a:cs typeface="Arial" charset="0"/>
              </a:rPr>
              <a:t>Реализуемые </a:t>
            </a:r>
          </a:p>
          <a:p>
            <a:pPr algn="ctr"/>
            <a:r>
              <a:rPr lang="ru-RU" sz="2000" b="1">
                <a:solidFill>
                  <a:srgbClr val="C00000"/>
                </a:solidFill>
                <a:latin typeface="Arial Narrow" pitchFamily="34" charset="0"/>
                <a:cs typeface="Arial" charset="0"/>
              </a:rPr>
              <a:t>проекты</a:t>
            </a:r>
            <a:endParaRPr lang="ru-RU" b="1">
              <a:solidFill>
                <a:srgbClr val="C00000"/>
              </a:solidFill>
              <a:latin typeface="Arial Narrow" pitchFamily="34" charset="0"/>
              <a:cs typeface="Arial" charset="0"/>
            </a:endParaRPr>
          </a:p>
          <a:p>
            <a:pPr algn="ctr"/>
            <a:endParaRPr lang="ru-RU" b="1">
              <a:solidFill>
                <a:srgbClr val="C00000"/>
              </a:solidFill>
              <a:latin typeface="Arial Narrow" pitchFamily="34" charset="0"/>
              <a:cs typeface="Arial" charset="0"/>
            </a:endParaRPr>
          </a:p>
          <a:p>
            <a:pPr>
              <a:spcAft>
                <a:spcPts val="600"/>
              </a:spcAft>
              <a:buFont typeface="Calibri Light"/>
              <a:buAutoNum type="arabicPeriod"/>
            </a:pPr>
            <a:r>
              <a:rPr lang="ru-RU" sz="1700">
                <a:solidFill>
                  <a:srgbClr val="2E4676"/>
                </a:solidFill>
                <a:latin typeface="Arial Narrow" pitchFamily="34" charset="0"/>
                <a:cs typeface="Arial" charset="0"/>
              </a:rPr>
              <a:t>Развитие производства пропульсивных систем на базе сборочного комплекса для винто-рулевых колонок</a:t>
            </a:r>
          </a:p>
          <a:p>
            <a:pPr>
              <a:spcAft>
                <a:spcPts val="600"/>
              </a:spcAft>
              <a:buFont typeface="Calibri Light"/>
              <a:buAutoNum type="arabicPeriod"/>
            </a:pPr>
            <a:r>
              <a:rPr lang="ru-RU" sz="1700">
                <a:solidFill>
                  <a:srgbClr val="2E4676"/>
                </a:solidFill>
                <a:latin typeface="Arial Narrow" pitchFamily="34" charset="0"/>
                <a:cs typeface="Arial" charset="0"/>
              </a:rPr>
              <a:t>Строительство цеха для новых типов пропульсивных комплексов</a:t>
            </a:r>
          </a:p>
          <a:p>
            <a:pPr>
              <a:spcAft>
                <a:spcPts val="600"/>
              </a:spcAft>
              <a:buFont typeface="Calibri Light"/>
              <a:buAutoNum type="arabicPeriod"/>
            </a:pPr>
            <a:r>
              <a:rPr lang="ru-RU" sz="1700">
                <a:solidFill>
                  <a:srgbClr val="2E4676"/>
                </a:solidFill>
                <a:latin typeface="Arial Narrow" pitchFamily="34" charset="0"/>
                <a:cs typeface="Arial" charset="0"/>
              </a:rPr>
              <a:t>Развитие ресурсного центра профессионального образования по подготовке квалифицированных кадров для организаций машиностроительной отрасли Архангельской области</a:t>
            </a:r>
          </a:p>
        </p:txBody>
      </p:sp>
      <p:sp>
        <p:nvSpPr>
          <p:cNvPr id="32" name="TextBox 34"/>
          <p:cNvSpPr txBox="1">
            <a:spLocks noChangeArrowheads="1"/>
          </p:cNvSpPr>
          <p:nvPr/>
        </p:nvSpPr>
        <p:spPr bwMode="auto">
          <a:xfrm>
            <a:off x="4932363" y="1628775"/>
            <a:ext cx="3816350" cy="4797425"/>
          </a:xfrm>
          <a:prstGeom prst="rect">
            <a:avLst/>
          </a:prstGeom>
          <a:solidFill>
            <a:schemeClr val="accent2">
              <a:lumMod val="20000"/>
              <a:lumOff val="80000"/>
              <a:alpha val="21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endParaRPr lang="ru-RU" sz="1500" b="1">
              <a:solidFill>
                <a:srgbClr val="C00000"/>
              </a:solidFill>
              <a:latin typeface="Arial Narrow" pitchFamily="34" charset="0"/>
              <a:cs typeface="Arial" charset="0"/>
            </a:endParaRPr>
          </a:p>
          <a:p>
            <a:pPr algn="ctr"/>
            <a:r>
              <a:rPr lang="ru-RU" sz="2000" b="1">
                <a:solidFill>
                  <a:srgbClr val="C00000"/>
                </a:solidFill>
                <a:latin typeface="Arial Narrow" pitchFamily="34" charset="0"/>
                <a:cs typeface="Arial" charset="0"/>
              </a:rPr>
              <a:t>Планируемые </a:t>
            </a:r>
          </a:p>
          <a:p>
            <a:pPr algn="ctr"/>
            <a:r>
              <a:rPr lang="ru-RU" sz="2000" b="1">
                <a:solidFill>
                  <a:srgbClr val="C00000"/>
                </a:solidFill>
                <a:latin typeface="Arial Narrow" pitchFamily="34" charset="0"/>
                <a:cs typeface="Arial" charset="0"/>
              </a:rPr>
              <a:t>к реализации</a:t>
            </a:r>
          </a:p>
          <a:p>
            <a:pPr algn="ctr"/>
            <a:endParaRPr lang="ru-RU" b="1">
              <a:solidFill>
                <a:srgbClr val="C00000"/>
              </a:solidFill>
              <a:latin typeface="Arial Narrow" pitchFamily="34" charset="0"/>
              <a:cs typeface="Arial" charset="0"/>
            </a:endParaRPr>
          </a:p>
          <a:p>
            <a:pPr>
              <a:spcAft>
                <a:spcPts val="600"/>
              </a:spcAft>
              <a:buFont typeface="Calibri Light"/>
              <a:buAutoNum type="arabicPeriod"/>
            </a:pPr>
            <a:r>
              <a:rPr lang="ru-RU" sz="1700">
                <a:solidFill>
                  <a:srgbClr val="2E4676"/>
                </a:solidFill>
                <a:latin typeface="Arial Narrow" pitchFamily="34" charset="0"/>
                <a:cs typeface="Arial" charset="0"/>
              </a:rPr>
              <a:t>Разработка проекта и строительство морского испытательного комплекса в городе Архангельск</a:t>
            </a:r>
          </a:p>
          <a:p>
            <a:pPr>
              <a:spcAft>
                <a:spcPts val="600"/>
              </a:spcAft>
              <a:buFont typeface="Calibri Light"/>
              <a:buAutoNum type="arabicPeriod"/>
            </a:pPr>
            <a:r>
              <a:rPr lang="ru-RU" sz="1700">
                <a:solidFill>
                  <a:srgbClr val="2E4676"/>
                </a:solidFill>
                <a:latin typeface="Arial Narrow" pitchFamily="34" charset="0"/>
                <a:cs typeface="Arial" charset="0"/>
              </a:rPr>
              <a:t>Проектирование и строительство научно-исследовательского судна для проведения исследования в Арктике</a:t>
            </a:r>
          </a:p>
          <a:p>
            <a:pPr>
              <a:spcAft>
                <a:spcPts val="600"/>
              </a:spcAft>
              <a:buFont typeface="Calibri Light"/>
              <a:buAutoNum type="arabicPeriod"/>
            </a:pPr>
            <a:r>
              <a:rPr lang="ru-RU" sz="1700">
                <a:solidFill>
                  <a:srgbClr val="2E4676"/>
                </a:solidFill>
                <a:latin typeface="Arial Narrow" pitchFamily="34" charset="0"/>
                <a:cs typeface="Arial" charset="0"/>
              </a:rPr>
              <a:t>Разработка технологии строительства барже-буксирного состава для транспортировки СПГ в условиях арктических морей</a:t>
            </a:r>
          </a:p>
          <a:p>
            <a:pPr>
              <a:spcAft>
                <a:spcPts val="300"/>
              </a:spcAft>
            </a:pPr>
            <a:endParaRPr lang="ru-RU" sz="1700">
              <a:solidFill>
                <a:srgbClr val="2E4676"/>
              </a:solidFill>
              <a:latin typeface="Arial Narrow" pitchFamily="34" charset="0"/>
              <a:cs typeface="Arial" charset="0"/>
            </a:endParaRPr>
          </a:p>
        </p:txBody>
      </p:sp>
      <p:sp>
        <p:nvSpPr>
          <p:cNvPr id="31749" name="TextShape 22"/>
          <p:cNvSpPr txBox="1">
            <a:spLocks noChangeArrowheads="1"/>
          </p:cNvSpPr>
          <p:nvPr/>
        </p:nvSpPr>
        <p:spPr bwMode="auto">
          <a:xfrm>
            <a:off x="8570913" y="6453188"/>
            <a:ext cx="504825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/>
          <a:lstStyle/>
          <a:p>
            <a:pPr algn="ctr"/>
            <a:r>
              <a:rPr lang="ru-RU" sz="1600">
                <a:solidFill>
                  <a:schemeClr val="tx2"/>
                </a:solidFill>
                <a:latin typeface="Arial Narrow" pitchFamily="34" charset="0"/>
              </a:rPr>
              <a:t>12</a:t>
            </a:r>
          </a:p>
        </p:txBody>
      </p:sp>
      <p:sp>
        <p:nvSpPr>
          <p:cNvPr id="14" name="Text Box 32"/>
          <p:cNvSpPr txBox="1">
            <a:spLocks noChangeArrowheads="1"/>
          </p:cNvSpPr>
          <p:nvPr/>
        </p:nvSpPr>
        <p:spPr bwMode="auto">
          <a:xfrm>
            <a:off x="-36513" y="1125538"/>
            <a:ext cx="1439863" cy="387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kern="100" dirty="0">
                <a:solidFill>
                  <a:schemeClr val="tx2"/>
                </a:solidFill>
                <a:latin typeface="Arial Narrow" panose="020B0606020202030204" pitchFamily="34" charset="0"/>
              </a:rPr>
              <a:t>Архангельская</a:t>
            </a:r>
            <a:r>
              <a:rPr lang="ru-RU" sz="1200" b="1" dirty="0">
                <a:solidFill>
                  <a:schemeClr val="tx2"/>
                </a:solidFill>
                <a:latin typeface="Arial Narrow" panose="020B0606020202030204" pitchFamily="34" charset="0"/>
              </a:rPr>
              <a:t> область</a:t>
            </a:r>
          </a:p>
        </p:txBody>
      </p:sp>
      <p:grpSp>
        <p:nvGrpSpPr>
          <p:cNvPr id="31751" name="Group 4"/>
          <p:cNvGrpSpPr>
            <a:grpSpLocks/>
          </p:cNvGrpSpPr>
          <p:nvPr/>
        </p:nvGrpSpPr>
        <p:grpSpPr bwMode="auto">
          <a:xfrm>
            <a:off x="217488" y="234950"/>
            <a:ext cx="931862" cy="915988"/>
            <a:chOff x="1973" y="754"/>
            <a:chExt cx="1190" cy="1187"/>
          </a:xfrm>
        </p:grpSpPr>
        <p:sp>
          <p:nvSpPr>
            <p:cNvPr id="17" name="Freeform 5"/>
            <p:cNvSpPr>
              <a:spLocks/>
            </p:cNvSpPr>
            <p:nvPr/>
          </p:nvSpPr>
          <p:spPr bwMode="auto">
            <a:xfrm>
              <a:off x="2366" y="754"/>
              <a:ext cx="410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8" name="Freeform 6"/>
            <p:cNvSpPr>
              <a:spLocks noEditPoints="1"/>
            </p:cNvSpPr>
            <p:nvPr/>
          </p:nvSpPr>
          <p:spPr bwMode="auto">
            <a:xfrm>
              <a:off x="2374" y="756"/>
              <a:ext cx="393" cy="325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0" name="Freeform 7"/>
            <p:cNvSpPr>
              <a:spLocks noEditPoints="1"/>
            </p:cNvSpPr>
            <p:nvPr/>
          </p:nvSpPr>
          <p:spPr bwMode="auto">
            <a:xfrm>
              <a:off x="2255" y="960"/>
              <a:ext cx="626" cy="119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1" name="Freeform 8"/>
            <p:cNvSpPr>
              <a:spLocks noEditPoints="1"/>
            </p:cNvSpPr>
            <p:nvPr/>
          </p:nvSpPr>
          <p:spPr bwMode="auto">
            <a:xfrm>
              <a:off x="2257" y="962"/>
              <a:ext cx="622" cy="115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2" name="Freeform 9"/>
            <p:cNvSpPr>
              <a:spLocks noEditPoints="1"/>
            </p:cNvSpPr>
            <p:nvPr/>
          </p:nvSpPr>
          <p:spPr bwMode="auto">
            <a:xfrm>
              <a:off x="1973" y="949"/>
              <a:ext cx="499" cy="955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auto">
            <a:xfrm>
              <a:off x="1975" y="954"/>
              <a:ext cx="464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4" name="Freeform 11"/>
            <p:cNvSpPr>
              <a:spLocks noEditPoints="1"/>
            </p:cNvSpPr>
            <p:nvPr/>
          </p:nvSpPr>
          <p:spPr bwMode="auto">
            <a:xfrm>
              <a:off x="2121" y="1153"/>
              <a:ext cx="347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5" name="Freeform 12"/>
            <p:cNvSpPr>
              <a:spLocks/>
            </p:cNvSpPr>
            <p:nvPr/>
          </p:nvSpPr>
          <p:spPr bwMode="auto">
            <a:xfrm>
              <a:off x="2208" y="1229"/>
              <a:ext cx="8" cy="29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6" name="Freeform 13"/>
            <p:cNvSpPr>
              <a:spLocks noEditPoints="1"/>
            </p:cNvSpPr>
            <p:nvPr/>
          </p:nvSpPr>
          <p:spPr bwMode="auto">
            <a:xfrm>
              <a:off x="2664" y="949"/>
              <a:ext cx="499" cy="955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7" name="Freeform 14"/>
            <p:cNvSpPr>
              <a:spLocks noEditPoints="1"/>
            </p:cNvSpPr>
            <p:nvPr/>
          </p:nvSpPr>
          <p:spPr bwMode="auto">
            <a:xfrm>
              <a:off x="2697" y="954"/>
              <a:ext cx="464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8" name="Freeform 15"/>
            <p:cNvSpPr>
              <a:spLocks noEditPoints="1"/>
            </p:cNvSpPr>
            <p:nvPr/>
          </p:nvSpPr>
          <p:spPr bwMode="auto">
            <a:xfrm>
              <a:off x="2668" y="1153"/>
              <a:ext cx="347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9" name="Freeform 16"/>
            <p:cNvSpPr>
              <a:spLocks/>
            </p:cNvSpPr>
            <p:nvPr/>
          </p:nvSpPr>
          <p:spPr bwMode="auto">
            <a:xfrm>
              <a:off x="2920" y="1229"/>
              <a:ext cx="8" cy="29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1" name="Freeform 17"/>
            <p:cNvSpPr>
              <a:spLocks noEditPoints="1"/>
            </p:cNvSpPr>
            <p:nvPr/>
          </p:nvSpPr>
          <p:spPr bwMode="auto">
            <a:xfrm>
              <a:off x="2419" y="1711"/>
              <a:ext cx="308" cy="230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4" name="Freeform 18"/>
            <p:cNvSpPr>
              <a:spLocks noEditPoints="1"/>
            </p:cNvSpPr>
            <p:nvPr/>
          </p:nvSpPr>
          <p:spPr bwMode="auto">
            <a:xfrm>
              <a:off x="2423" y="1713"/>
              <a:ext cx="288" cy="163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5" name="Freeform 19"/>
            <p:cNvSpPr>
              <a:spLocks noEditPoints="1"/>
            </p:cNvSpPr>
            <p:nvPr/>
          </p:nvSpPr>
          <p:spPr bwMode="auto">
            <a:xfrm>
              <a:off x="2431" y="1844"/>
              <a:ext cx="284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6" name="Freeform 20"/>
            <p:cNvSpPr>
              <a:spLocks/>
            </p:cNvSpPr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7" name="Freeform 21"/>
            <p:cNvSpPr>
              <a:spLocks/>
            </p:cNvSpPr>
            <p:nvPr/>
          </p:nvSpPr>
          <p:spPr bwMode="auto">
            <a:xfrm>
              <a:off x="2305" y="1077"/>
              <a:ext cx="531" cy="646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8" name="Freeform 22"/>
            <p:cNvSpPr>
              <a:spLocks noEditPoints="1"/>
            </p:cNvSpPr>
            <p:nvPr/>
          </p:nvSpPr>
          <p:spPr bwMode="auto">
            <a:xfrm>
              <a:off x="2344" y="1114"/>
              <a:ext cx="444" cy="539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9" name="Freeform 23"/>
            <p:cNvSpPr>
              <a:spLocks noEditPoints="1"/>
            </p:cNvSpPr>
            <p:nvPr/>
          </p:nvSpPr>
          <p:spPr bwMode="auto">
            <a:xfrm>
              <a:off x="2352" y="1425"/>
              <a:ext cx="424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40" name="Freeform 24"/>
            <p:cNvSpPr>
              <a:spLocks noEditPoints="1"/>
            </p:cNvSpPr>
            <p:nvPr/>
          </p:nvSpPr>
          <p:spPr bwMode="auto">
            <a:xfrm>
              <a:off x="2397" y="1336"/>
              <a:ext cx="274" cy="239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41" name="Freeform 25"/>
            <p:cNvSpPr>
              <a:spLocks noEditPoints="1"/>
            </p:cNvSpPr>
            <p:nvPr/>
          </p:nvSpPr>
          <p:spPr bwMode="auto">
            <a:xfrm>
              <a:off x="2474" y="1167"/>
              <a:ext cx="160" cy="311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42" name="Freeform 26"/>
            <p:cNvSpPr>
              <a:spLocks/>
            </p:cNvSpPr>
            <p:nvPr/>
          </p:nvSpPr>
          <p:spPr bwMode="auto">
            <a:xfrm>
              <a:off x="2597" y="1233"/>
              <a:ext cx="63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43" name="Freeform 27"/>
            <p:cNvSpPr>
              <a:spLocks noEditPoints="1"/>
            </p:cNvSpPr>
            <p:nvPr/>
          </p:nvSpPr>
          <p:spPr bwMode="auto">
            <a:xfrm>
              <a:off x="2535" y="1167"/>
              <a:ext cx="63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44" name="Freeform 28"/>
            <p:cNvSpPr>
              <a:spLocks noEditPoints="1"/>
            </p:cNvSpPr>
            <p:nvPr/>
          </p:nvSpPr>
          <p:spPr bwMode="auto">
            <a:xfrm>
              <a:off x="2490" y="1116"/>
              <a:ext cx="174" cy="315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45" name="Freeform 29"/>
            <p:cNvSpPr>
              <a:spLocks noEditPoints="1"/>
            </p:cNvSpPr>
            <p:nvPr/>
          </p:nvSpPr>
          <p:spPr bwMode="auto">
            <a:xfrm>
              <a:off x="2346" y="1161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46" name="Freeform 30"/>
            <p:cNvSpPr>
              <a:spLocks noEditPoints="1"/>
            </p:cNvSpPr>
            <p:nvPr/>
          </p:nvSpPr>
          <p:spPr bwMode="auto">
            <a:xfrm>
              <a:off x="2608" y="1161"/>
              <a:ext cx="178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</p:grpSp>
      <p:sp>
        <p:nvSpPr>
          <p:cNvPr id="31752" name="Text Box 32"/>
          <p:cNvSpPr txBox="1">
            <a:spLocks noChangeArrowheads="1"/>
          </p:cNvSpPr>
          <p:nvPr/>
        </p:nvSpPr>
        <p:spPr bwMode="auto">
          <a:xfrm>
            <a:off x="1728788" y="406400"/>
            <a:ext cx="7235825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2000" b="1">
                <a:solidFill>
                  <a:schemeClr val="tx2"/>
                </a:solidFill>
                <a:latin typeface="Arial Narrow" pitchFamily="34" charset="0"/>
              </a:rPr>
              <a:t>СУДОСТРОИТЕЛЬНЫЙ ИННОВАЦИОННЫЙ </a:t>
            </a:r>
          </a:p>
          <a:p>
            <a:r>
              <a:rPr lang="ru-RU" sz="2000" b="1">
                <a:solidFill>
                  <a:schemeClr val="tx2"/>
                </a:solidFill>
                <a:latin typeface="Arial Narrow" pitchFamily="34" charset="0"/>
              </a:rPr>
              <a:t>ТЕРРИТОРИАЛЬНЫЙ КЛАСТЕР АРХАНГЕЛЬСКОЙ ОБЛАСТИ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02" name="TextShape 22"/>
          <p:cNvSpPr txBox="1">
            <a:spLocks noChangeArrowheads="1"/>
          </p:cNvSpPr>
          <p:nvPr/>
        </p:nvSpPr>
        <p:spPr bwMode="auto">
          <a:xfrm>
            <a:off x="8570913" y="6453188"/>
            <a:ext cx="504825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/>
          <a:lstStyle/>
          <a:p>
            <a:pPr algn="ctr"/>
            <a:r>
              <a:rPr lang="ru-RU" sz="1600">
                <a:solidFill>
                  <a:schemeClr val="tx2"/>
                </a:solidFill>
                <a:latin typeface="Arial Narrow" pitchFamily="34" charset="0"/>
              </a:rPr>
              <a:t>3</a:t>
            </a:r>
          </a:p>
        </p:txBody>
      </p:sp>
      <p:sp>
        <p:nvSpPr>
          <p:cNvPr id="34" name="Text Box 32"/>
          <p:cNvSpPr txBox="1">
            <a:spLocks noChangeArrowheads="1"/>
          </p:cNvSpPr>
          <p:nvPr/>
        </p:nvSpPr>
        <p:spPr bwMode="auto">
          <a:xfrm>
            <a:off x="-36513" y="1125538"/>
            <a:ext cx="1439863" cy="387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kern="100" dirty="0">
                <a:solidFill>
                  <a:schemeClr val="tx2"/>
                </a:solidFill>
                <a:latin typeface="Arial Narrow" panose="020B0606020202030204" pitchFamily="34" charset="0"/>
              </a:rPr>
              <a:t>Архангельская</a:t>
            </a:r>
            <a:r>
              <a:rPr lang="ru-RU" sz="1200" b="1" dirty="0">
                <a:solidFill>
                  <a:schemeClr val="tx2"/>
                </a:solidFill>
                <a:latin typeface="Arial Narrow" panose="020B0606020202030204" pitchFamily="34" charset="0"/>
              </a:rPr>
              <a:t> область</a:t>
            </a:r>
          </a:p>
        </p:txBody>
      </p:sp>
      <p:pic>
        <p:nvPicPr>
          <p:cNvPr id="29704" name="Рисунок 25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148013" y="3105150"/>
            <a:ext cx="1709737" cy="398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705" name="Рисунок 26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948238" y="2997200"/>
            <a:ext cx="1074737" cy="423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706" name="Рисунок 40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249988" y="3105150"/>
            <a:ext cx="1922462" cy="392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42" name="Диаграмма 41"/>
          <p:cNvGraphicFramePr>
            <a:graphicFrameLocks/>
          </p:cNvGraphicFramePr>
          <p:nvPr/>
        </p:nvGraphicFramePr>
        <p:xfrm>
          <a:off x="1588" y="4695727"/>
          <a:ext cx="2993755" cy="16249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9708" name="TextBox 42"/>
          <p:cNvSpPr txBox="1">
            <a:spLocks noChangeArrowheads="1"/>
          </p:cNvSpPr>
          <p:nvPr/>
        </p:nvSpPr>
        <p:spPr bwMode="auto">
          <a:xfrm>
            <a:off x="-173038" y="3919538"/>
            <a:ext cx="3457576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ru-RU" sz="1400" b="1">
                <a:solidFill>
                  <a:schemeClr val="tx2"/>
                </a:solidFill>
                <a:latin typeface="Calibri" pitchFamily="34" charset="0"/>
              </a:rPr>
              <a:t>Выработка на 1 работника</a:t>
            </a:r>
          </a:p>
          <a:p>
            <a:pPr algn="ctr"/>
            <a:r>
              <a:rPr lang="ru-RU" sz="1400" b="1">
                <a:solidFill>
                  <a:schemeClr val="tx2"/>
                </a:solidFill>
                <a:latin typeface="Calibri" pitchFamily="34" charset="0"/>
              </a:rPr>
              <a:t> кластера (млн руб.)</a:t>
            </a:r>
          </a:p>
        </p:txBody>
      </p:sp>
      <p:graphicFrame>
        <p:nvGraphicFramePr>
          <p:cNvPr id="29700" name="Object 4"/>
          <p:cNvGraphicFramePr>
            <a:graphicFrameLocks/>
          </p:cNvGraphicFramePr>
          <p:nvPr/>
        </p:nvGraphicFramePr>
        <p:xfrm>
          <a:off x="2846388" y="4335463"/>
          <a:ext cx="3305175" cy="2017712"/>
        </p:xfrm>
        <a:graphic>
          <a:graphicData uri="http://schemas.openxmlformats.org/presentationml/2006/ole">
            <p:oleObj spid="_x0000_s29700" r:id="rId7" imgW="3304318" imgH="2017951" progId="Excel.Chart.8">
              <p:embed/>
            </p:oleObj>
          </a:graphicData>
        </a:graphic>
      </p:graphicFrame>
      <p:sp>
        <p:nvSpPr>
          <p:cNvPr id="29709" name="TextBox 44"/>
          <p:cNvSpPr txBox="1">
            <a:spLocks noChangeArrowheads="1"/>
          </p:cNvSpPr>
          <p:nvPr/>
        </p:nvSpPr>
        <p:spPr bwMode="auto">
          <a:xfrm>
            <a:off x="2771775" y="3886200"/>
            <a:ext cx="3457575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ru-RU" sz="1400" b="1">
                <a:solidFill>
                  <a:schemeClr val="tx2"/>
                </a:solidFill>
                <a:latin typeface="Calibri" pitchFamily="34" charset="0"/>
              </a:rPr>
              <a:t>Объем отгруженной продукции</a:t>
            </a:r>
          </a:p>
          <a:p>
            <a:pPr algn="ctr"/>
            <a:r>
              <a:rPr lang="ru-RU" sz="1400" b="1">
                <a:solidFill>
                  <a:schemeClr val="tx2"/>
                </a:solidFill>
                <a:latin typeface="Calibri" pitchFamily="34" charset="0"/>
              </a:rPr>
              <a:t> кластера (млрд руб.)</a:t>
            </a:r>
          </a:p>
        </p:txBody>
      </p:sp>
      <p:graphicFrame>
        <p:nvGraphicFramePr>
          <p:cNvPr id="29701" name="Object 5"/>
          <p:cNvGraphicFramePr>
            <a:graphicFrameLocks/>
          </p:cNvGraphicFramePr>
          <p:nvPr/>
        </p:nvGraphicFramePr>
        <p:xfrm>
          <a:off x="5915025" y="4337050"/>
          <a:ext cx="3127375" cy="2012950"/>
        </p:xfrm>
        <a:graphic>
          <a:graphicData uri="http://schemas.openxmlformats.org/presentationml/2006/ole">
            <p:oleObj spid="_x0000_s29701" r:id="rId8" imgW="3127519" imgH="2011854" progId="Excel.Chart.8">
              <p:embed/>
            </p:oleObj>
          </a:graphicData>
        </a:graphic>
      </p:graphicFrame>
      <p:sp>
        <p:nvSpPr>
          <p:cNvPr id="29710" name="TextBox 46"/>
          <p:cNvSpPr txBox="1">
            <a:spLocks noChangeArrowheads="1"/>
          </p:cNvSpPr>
          <p:nvPr/>
        </p:nvSpPr>
        <p:spPr bwMode="auto">
          <a:xfrm>
            <a:off x="5757863" y="3860800"/>
            <a:ext cx="3386137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ru-RU" sz="1400" b="1">
                <a:solidFill>
                  <a:schemeClr val="tx2"/>
                </a:solidFill>
                <a:latin typeface="Calibri" pitchFamily="34" charset="0"/>
              </a:rPr>
              <a:t>Число высокопроизводительных рабочих мест в кластере (тыс. ед.)</a:t>
            </a:r>
          </a:p>
        </p:txBody>
      </p:sp>
      <p:sp>
        <p:nvSpPr>
          <p:cNvPr id="48" name="TextBox 34"/>
          <p:cNvSpPr txBox="1">
            <a:spLocks noChangeArrowheads="1"/>
          </p:cNvSpPr>
          <p:nvPr/>
        </p:nvSpPr>
        <p:spPr bwMode="auto">
          <a:xfrm>
            <a:off x="179388" y="1484313"/>
            <a:ext cx="8670925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b="1" dirty="0">
                <a:solidFill>
                  <a:schemeClr val="accent2">
                    <a:lumMod val="75000"/>
                  </a:schemeClr>
                </a:solidFill>
                <a:latin typeface="Arial Narrow" panose="020B0606020202030204" pitchFamily="34" charset="0"/>
              </a:rPr>
              <a:t>Совместные проекты: </a:t>
            </a:r>
            <a:r>
              <a:rPr lang="ru-RU" sz="1600" b="1" dirty="0">
                <a:solidFill>
                  <a:schemeClr val="tx2"/>
                </a:solidFill>
                <a:latin typeface="Arial Narrow" panose="020B0606020202030204" pitchFamily="34" charset="0"/>
              </a:rPr>
              <a:t>6 крупных совместных проектов по развитию инновационного судостроения, арктической морской техники, а также проекты в сфере науки и проектирования.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600" b="1" dirty="0">
              <a:solidFill>
                <a:schemeClr val="tx2"/>
              </a:solidFill>
              <a:latin typeface="Arial Narrow" panose="020B0606020202030204" pitchFamily="34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b="1" dirty="0">
                <a:solidFill>
                  <a:schemeClr val="accent2">
                    <a:lumMod val="75000"/>
                  </a:schemeClr>
                </a:solidFill>
                <a:latin typeface="Arial Narrow" panose="020B0606020202030204" pitchFamily="34" charset="0"/>
              </a:rPr>
              <a:t>Кластер вошел в перечень пилотных инновационных кластеров. </a:t>
            </a:r>
            <a:r>
              <a:rPr lang="ru-RU" sz="1600" b="1" dirty="0">
                <a:solidFill>
                  <a:schemeClr val="tx2"/>
                </a:solidFill>
                <a:latin typeface="Arial Narrow" panose="020B0606020202030204" pitchFamily="34" charset="0"/>
              </a:rPr>
              <a:t>Кластер получил финансовую поддержку в 2014 и 2015 годах на развитие организационной и инновационной инфраструктуры в размере </a:t>
            </a:r>
            <a:r>
              <a:rPr lang="ru-RU" sz="1600" b="1" dirty="0">
                <a:solidFill>
                  <a:schemeClr val="accent2">
                    <a:lumMod val="75000"/>
                  </a:schemeClr>
                </a:solidFill>
                <a:latin typeface="Arial Narrow" panose="020B0606020202030204" pitchFamily="34" charset="0"/>
              </a:rPr>
              <a:t>102,4 млн. рублей</a:t>
            </a:r>
            <a:r>
              <a:rPr lang="ru-RU" sz="1600" b="1" dirty="0">
                <a:solidFill>
                  <a:schemeClr val="tx2"/>
                </a:solidFill>
                <a:latin typeface="Arial Narrow" panose="020B0606020202030204" pitchFamily="34" charset="0"/>
              </a:rPr>
              <a:t>.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dirty="0">
              <a:solidFill>
                <a:schemeClr val="tx2"/>
              </a:solidFill>
              <a:latin typeface="Arial Narrow" panose="020B0606020202030204" pitchFamily="34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b="1" dirty="0">
                <a:solidFill>
                  <a:schemeClr val="accent2">
                    <a:lumMod val="75000"/>
                  </a:schemeClr>
                </a:solidFill>
                <a:latin typeface="Arial Narrow" panose="020B0606020202030204" pitchFamily="34" charset="0"/>
              </a:rPr>
              <a:t>Иностранные партнеры кластера: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600" b="1" dirty="0">
              <a:solidFill>
                <a:schemeClr val="tx2"/>
              </a:solidFill>
              <a:latin typeface="Arial Narrow" panose="020B0606020202030204" pitchFamily="34" charset="0"/>
            </a:endParaRPr>
          </a:p>
        </p:txBody>
      </p:sp>
      <p:sp>
        <p:nvSpPr>
          <p:cNvPr id="29712" name="Text Box 32"/>
          <p:cNvSpPr txBox="1">
            <a:spLocks noChangeArrowheads="1"/>
          </p:cNvSpPr>
          <p:nvPr/>
        </p:nvSpPr>
        <p:spPr bwMode="auto">
          <a:xfrm>
            <a:off x="1728788" y="406400"/>
            <a:ext cx="7235825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2000" b="1">
                <a:solidFill>
                  <a:schemeClr val="tx2"/>
                </a:solidFill>
                <a:latin typeface="Arial Narrow" pitchFamily="34" charset="0"/>
              </a:rPr>
              <a:t>СУДОСТРОИТЕЛЬНЫЙ ИННОВАЦИОННЫЙ </a:t>
            </a:r>
          </a:p>
          <a:p>
            <a:r>
              <a:rPr lang="ru-RU" sz="2000" b="1">
                <a:solidFill>
                  <a:schemeClr val="tx2"/>
                </a:solidFill>
                <a:latin typeface="Arial Narrow" pitchFamily="34" charset="0"/>
              </a:rPr>
              <a:t>ТЕРРИТОРИАЛЬНЫЙ КЛАСТЕР АРХАНГЕЛЬСКОЙ ОБЛАСТИ</a:t>
            </a:r>
          </a:p>
        </p:txBody>
      </p:sp>
      <p:grpSp>
        <p:nvGrpSpPr>
          <p:cNvPr id="29713" name="Group 4"/>
          <p:cNvGrpSpPr>
            <a:grpSpLocks/>
          </p:cNvGrpSpPr>
          <p:nvPr/>
        </p:nvGrpSpPr>
        <p:grpSpPr bwMode="auto">
          <a:xfrm>
            <a:off x="217488" y="234950"/>
            <a:ext cx="931862" cy="915988"/>
            <a:chOff x="1973" y="754"/>
            <a:chExt cx="1190" cy="1187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2366" y="754"/>
              <a:ext cx="410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9" name="Freeform 6"/>
            <p:cNvSpPr>
              <a:spLocks noEditPoints="1"/>
            </p:cNvSpPr>
            <p:nvPr/>
          </p:nvSpPr>
          <p:spPr bwMode="auto">
            <a:xfrm>
              <a:off x="2374" y="756"/>
              <a:ext cx="393" cy="325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0" name="Freeform 7"/>
            <p:cNvSpPr>
              <a:spLocks noEditPoints="1"/>
            </p:cNvSpPr>
            <p:nvPr/>
          </p:nvSpPr>
          <p:spPr bwMode="auto">
            <a:xfrm>
              <a:off x="2255" y="960"/>
              <a:ext cx="626" cy="119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1" name="Freeform 8"/>
            <p:cNvSpPr>
              <a:spLocks noEditPoints="1"/>
            </p:cNvSpPr>
            <p:nvPr/>
          </p:nvSpPr>
          <p:spPr bwMode="auto">
            <a:xfrm>
              <a:off x="2257" y="962"/>
              <a:ext cx="622" cy="115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2" name="Freeform 9"/>
            <p:cNvSpPr>
              <a:spLocks noEditPoints="1"/>
            </p:cNvSpPr>
            <p:nvPr/>
          </p:nvSpPr>
          <p:spPr bwMode="auto">
            <a:xfrm>
              <a:off x="1973" y="949"/>
              <a:ext cx="499" cy="955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auto">
            <a:xfrm>
              <a:off x="1975" y="954"/>
              <a:ext cx="464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4" name="Freeform 11"/>
            <p:cNvSpPr>
              <a:spLocks noEditPoints="1"/>
            </p:cNvSpPr>
            <p:nvPr/>
          </p:nvSpPr>
          <p:spPr bwMode="auto">
            <a:xfrm>
              <a:off x="2121" y="1153"/>
              <a:ext cx="347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5" name="Freeform 12"/>
            <p:cNvSpPr>
              <a:spLocks/>
            </p:cNvSpPr>
            <p:nvPr/>
          </p:nvSpPr>
          <p:spPr bwMode="auto">
            <a:xfrm>
              <a:off x="2208" y="1229"/>
              <a:ext cx="8" cy="29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8" name="Freeform 13"/>
            <p:cNvSpPr>
              <a:spLocks noEditPoints="1"/>
            </p:cNvSpPr>
            <p:nvPr/>
          </p:nvSpPr>
          <p:spPr bwMode="auto">
            <a:xfrm>
              <a:off x="2664" y="949"/>
              <a:ext cx="499" cy="955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9" name="Freeform 14"/>
            <p:cNvSpPr>
              <a:spLocks noEditPoints="1"/>
            </p:cNvSpPr>
            <p:nvPr/>
          </p:nvSpPr>
          <p:spPr bwMode="auto">
            <a:xfrm>
              <a:off x="2697" y="954"/>
              <a:ext cx="464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0" name="Freeform 15"/>
            <p:cNvSpPr>
              <a:spLocks noEditPoints="1"/>
            </p:cNvSpPr>
            <p:nvPr/>
          </p:nvSpPr>
          <p:spPr bwMode="auto">
            <a:xfrm>
              <a:off x="2668" y="1153"/>
              <a:ext cx="347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2920" y="1229"/>
              <a:ext cx="8" cy="29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2" name="Freeform 17"/>
            <p:cNvSpPr>
              <a:spLocks noEditPoints="1"/>
            </p:cNvSpPr>
            <p:nvPr/>
          </p:nvSpPr>
          <p:spPr bwMode="auto">
            <a:xfrm>
              <a:off x="2419" y="1711"/>
              <a:ext cx="308" cy="230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3" name="Freeform 18"/>
            <p:cNvSpPr>
              <a:spLocks noEditPoints="1"/>
            </p:cNvSpPr>
            <p:nvPr/>
          </p:nvSpPr>
          <p:spPr bwMode="auto">
            <a:xfrm>
              <a:off x="2423" y="1713"/>
              <a:ext cx="288" cy="163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5" name="Freeform 19"/>
            <p:cNvSpPr>
              <a:spLocks noEditPoints="1"/>
            </p:cNvSpPr>
            <p:nvPr/>
          </p:nvSpPr>
          <p:spPr bwMode="auto">
            <a:xfrm>
              <a:off x="2431" y="1844"/>
              <a:ext cx="284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6" name="Freeform 20"/>
            <p:cNvSpPr>
              <a:spLocks/>
            </p:cNvSpPr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7" name="Freeform 21"/>
            <p:cNvSpPr>
              <a:spLocks/>
            </p:cNvSpPr>
            <p:nvPr/>
          </p:nvSpPr>
          <p:spPr bwMode="auto">
            <a:xfrm>
              <a:off x="2305" y="1077"/>
              <a:ext cx="531" cy="646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9" name="Freeform 22"/>
            <p:cNvSpPr>
              <a:spLocks noEditPoints="1"/>
            </p:cNvSpPr>
            <p:nvPr/>
          </p:nvSpPr>
          <p:spPr bwMode="auto">
            <a:xfrm>
              <a:off x="2344" y="1114"/>
              <a:ext cx="444" cy="539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40" name="Freeform 23"/>
            <p:cNvSpPr>
              <a:spLocks noEditPoints="1"/>
            </p:cNvSpPr>
            <p:nvPr/>
          </p:nvSpPr>
          <p:spPr bwMode="auto">
            <a:xfrm>
              <a:off x="2352" y="1425"/>
              <a:ext cx="424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49" name="Freeform 24"/>
            <p:cNvSpPr>
              <a:spLocks noEditPoints="1"/>
            </p:cNvSpPr>
            <p:nvPr/>
          </p:nvSpPr>
          <p:spPr bwMode="auto">
            <a:xfrm>
              <a:off x="2397" y="1336"/>
              <a:ext cx="274" cy="239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50" name="Freeform 25"/>
            <p:cNvSpPr>
              <a:spLocks noEditPoints="1"/>
            </p:cNvSpPr>
            <p:nvPr/>
          </p:nvSpPr>
          <p:spPr bwMode="auto">
            <a:xfrm>
              <a:off x="2474" y="1167"/>
              <a:ext cx="160" cy="311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51" name="Freeform 26"/>
            <p:cNvSpPr>
              <a:spLocks/>
            </p:cNvSpPr>
            <p:nvPr/>
          </p:nvSpPr>
          <p:spPr bwMode="auto">
            <a:xfrm>
              <a:off x="2597" y="1233"/>
              <a:ext cx="63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52" name="Freeform 27"/>
            <p:cNvSpPr>
              <a:spLocks noEditPoints="1"/>
            </p:cNvSpPr>
            <p:nvPr/>
          </p:nvSpPr>
          <p:spPr bwMode="auto">
            <a:xfrm>
              <a:off x="2535" y="1167"/>
              <a:ext cx="63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53" name="Freeform 28"/>
            <p:cNvSpPr>
              <a:spLocks noEditPoints="1"/>
            </p:cNvSpPr>
            <p:nvPr/>
          </p:nvSpPr>
          <p:spPr bwMode="auto">
            <a:xfrm>
              <a:off x="2490" y="1116"/>
              <a:ext cx="174" cy="315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54" name="Freeform 29"/>
            <p:cNvSpPr>
              <a:spLocks noEditPoints="1"/>
            </p:cNvSpPr>
            <p:nvPr/>
          </p:nvSpPr>
          <p:spPr bwMode="auto">
            <a:xfrm>
              <a:off x="2346" y="1161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55" name="Freeform 30"/>
            <p:cNvSpPr>
              <a:spLocks noEditPoints="1"/>
            </p:cNvSpPr>
            <p:nvPr/>
          </p:nvSpPr>
          <p:spPr bwMode="auto">
            <a:xfrm>
              <a:off x="2608" y="1161"/>
              <a:ext cx="178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32"/>
          <p:cNvSpPr txBox="1">
            <a:spLocks noChangeArrowheads="1"/>
          </p:cNvSpPr>
          <p:nvPr/>
        </p:nvSpPr>
        <p:spPr bwMode="auto">
          <a:xfrm>
            <a:off x="-36513" y="1125538"/>
            <a:ext cx="1439863" cy="387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kern="100" dirty="0">
                <a:solidFill>
                  <a:schemeClr val="tx2"/>
                </a:solidFill>
                <a:latin typeface="Arial Narrow" panose="020B0606020202030204" pitchFamily="34" charset="0"/>
              </a:rPr>
              <a:t>Архангельская</a:t>
            </a:r>
            <a:r>
              <a:rPr lang="ru-RU" sz="1200" b="1" dirty="0">
                <a:solidFill>
                  <a:schemeClr val="tx2"/>
                </a:solidFill>
                <a:latin typeface="Arial Narrow" panose="020B0606020202030204" pitchFamily="34" charset="0"/>
              </a:rPr>
              <a:t> область</a:t>
            </a:r>
          </a:p>
        </p:txBody>
      </p:sp>
      <p:sp>
        <p:nvSpPr>
          <p:cNvPr id="32770" name="Text Box 32"/>
          <p:cNvSpPr txBox="1">
            <a:spLocks noChangeArrowheads="1"/>
          </p:cNvSpPr>
          <p:nvPr/>
        </p:nvSpPr>
        <p:spPr bwMode="auto">
          <a:xfrm>
            <a:off x="1728788" y="406400"/>
            <a:ext cx="7235825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2000" b="1">
                <a:solidFill>
                  <a:schemeClr val="tx2"/>
                </a:solidFill>
                <a:latin typeface="Arial Narrow" pitchFamily="34" charset="0"/>
              </a:rPr>
              <a:t>ОСНОВНЫЕ НАПРАВЛЕНИЯ ПОДПРОГРАММЫ </a:t>
            </a:r>
          </a:p>
          <a:p>
            <a:r>
              <a:rPr lang="ru-RU" sz="2000" b="1">
                <a:solidFill>
                  <a:schemeClr val="tx2"/>
                </a:solidFill>
                <a:latin typeface="Arial Narrow" pitchFamily="34" charset="0"/>
              </a:rPr>
              <a:t>«РАЗВИТИЕ ПРОМЫШЛЕННОСТИ АРХАНГЕЛЬСКОЙ ОБЛАСТИ»</a:t>
            </a:r>
          </a:p>
        </p:txBody>
      </p:sp>
      <p:sp>
        <p:nvSpPr>
          <p:cNvPr id="8" name="TextBox 34"/>
          <p:cNvSpPr txBox="1">
            <a:spLocks noChangeArrowheads="1"/>
          </p:cNvSpPr>
          <p:nvPr/>
        </p:nvSpPr>
        <p:spPr bwMode="auto">
          <a:xfrm>
            <a:off x="539750" y="1593850"/>
            <a:ext cx="3816350" cy="4659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Aft>
                <a:spcPts val="600"/>
              </a:spcAft>
            </a:pPr>
            <a:r>
              <a:rPr lang="ru-RU" b="1">
                <a:solidFill>
                  <a:srgbClr val="C00000"/>
                </a:solidFill>
                <a:latin typeface="Arial Narrow" pitchFamily="34" charset="0"/>
                <a:cs typeface="Arial" charset="0"/>
              </a:rPr>
              <a:t>Приоритеты развития </a:t>
            </a:r>
          </a:p>
          <a:p>
            <a:pPr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Технологическая модернизация ведущих промышленных предприятий</a:t>
            </a:r>
            <a:r>
              <a:rPr lang="en-US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.</a:t>
            </a:r>
            <a:endParaRPr lang="ru-RU" sz="1600">
              <a:solidFill>
                <a:schemeClr val="tx2"/>
              </a:solidFill>
              <a:latin typeface="Arial Narrow" pitchFamily="34" charset="0"/>
              <a:cs typeface="Arial" charset="0"/>
            </a:endParaRPr>
          </a:p>
          <a:p>
            <a:pPr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Кластерное развитие как один из ключевых механизмов достижения высокого экономического роста.</a:t>
            </a:r>
          </a:p>
          <a:p>
            <a:pPr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Расширение на территории области производства продукции с высокой добавленной стоимостью.</a:t>
            </a:r>
          </a:p>
          <a:p>
            <a:pPr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Увеличение доли инновационных предприятий в Архангельской области.</a:t>
            </a:r>
          </a:p>
          <a:p>
            <a:pPr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Обеспечение предприятий Архангельской области высококвалифицированными кадрами.</a:t>
            </a:r>
          </a:p>
        </p:txBody>
      </p:sp>
      <p:sp>
        <p:nvSpPr>
          <p:cNvPr id="9" name="TextBox 34"/>
          <p:cNvSpPr txBox="1">
            <a:spLocks noChangeArrowheads="1"/>
          </p:cNvSpPr>
          <p:nvPr/>
        </p:nvSpPr>
        <p:spPr bwMode="auto">
          <a:xfrm>
            <a:off x="4427538" y="1593850"/>
            <a:ext cx="4537075" cy="4659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Aft>
                <a:spcPts val="600"/>
              </a:spcAft>
            </a:pPr>
            <a:r>
              <a:rPr lang="ru-RU" b="1">
                <a:solidFill>
                  <a:srgbClr val="C00000"/>
                </a:solidFill>
                <a:latin typeface="Arial Narrow" pitchFamily="34" charset="0"/>
                <a:cs typeface="Arial" charset="0"/>
              </a:rPr>
              <a:t>Ожидаемые результаты</a:t>
            </a:r>
          </a:p>
          <a:p>
            <a:pPr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Осуществление модернизации и технического перевооружения производственных мощностей.</a:t>
            </a:r>
          </a:p>
          <a:p>
            <a:pPr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Создание новых высокопроизводительных рабочих мест.</a:t>
            </a:r>
          </a:p>
          <a:p>
            <a:pPr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Рост объемов промышленного производства за счет выпуска широкого ассортимента качественной конкурентоспособной, в том числе импортозамещающей продукции.</a:t>
            </a:r>
          </a:p>
          <a:p>
            <a:pPr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Целевая подготовка кадров для промышленного комплекса области.</a:t>
            </a:r>
          </a:p>
          <a:p>
            <a:pPr>
              <a:spcAft>
                <a:spcPts val="600"/>
              </a:spcAft>
              <a:buFont typeface="Wingdings" pitchFamily="2" charset="2"/>
              <a:buChar char="§"/>
            </a:pPr>
            <a:r>
              <a:rPr lang="ru-RU" sz="1600">
                <a:solidFill>
                  <a:schemeClr val="tx2"/>
                </a:solidFill>
                <a:latin typeface="Arial Narrow" pitchFamily="34" charset="0"/>
                <a:cs typeface="Arial" charset="0"/>
              </a:rPr>
              <a:t>Формирование современного научно-исследовательского комплекса организаций, обеспечивающего разработку для промышленного комплекса современных видов конкурентоспособной продукции.</a:t>
            </a:r>
          </a:p>
        </p:txBody>
      </p:sp>
      <p:cxnSp>
        <p:nvCxnSpPr>
          <p:cNvPr id="3" name="Прямая соединительная линия 2"/>
          <p:cNvCxnSpPr/>
          <p:nvPr/>
        </p:nvCxnSpPr>
        <p:spPr>
          <a:xfrm>
            <a:off x="4356100" y="1593850"/>
            <a:ext cx="0" cy="5148263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774" name="TextShape 22"/>
          <p:cNvSpPr txBox="1">
            <a:spLocks noChangeArrowheads="1"/>
          </p:cNvSpPr>
          <p:nvPr/>
        </p:nvSpPr>
        <p:spPr bwMode="auto">
          <a:xfrm>
            <a:off x="8570913" y="6453188"/>
            <a:ext cx="504825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/>
          <a:lstStyle/>
          <a:p>
            <a:pPr algn="ctr"/>
            <a:r>
              <a:rPr lang="ru-RU" sz="1600">
                <a:solidFill>
                  <a:schemeClr val="tx2"/>
                </a:solidFill>
                <a:latin typeface="Arial Narrow" pitchFamily="34" charset="0"/>
              </a:rPr>
              <a:t>4</a:t>
            </a:r>
          </a:p>
        </p:txBody>
      </p:sp>
      <p:grpSp>
        <p:nvGrpSpPr>
          <p:cNvPr id="32775" name="Group 4"/>
          <p:cNvGrpSpPr>
            <a:grpSpLocks/>
          </p:cNvGrpSpPr>
          <p:nvPr/>
        </p:nvGrpSpPr>
        <p:grpSpPr bwMode="auto">
          <a:xfrm>
            <a:off x="217488" y="207963"/>
            <a:ext cx="931862" cy="917575"/>
            <a:chOff x="1973" y="754"/>
            <a:chExt cx="1190" cy="1187"/>
          </a:xfrm>
        </p:grpSpPr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2366" y="754"/>
              <a:ext cx="410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2374" y="756"/>
              <a:ext cx="393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2255" y="959"/>
              <a:ext cx="626" cy="119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7" name="Freeform 8"/>
            <p:cNvSpPr>
              <a:spLocks noEditPoints="1"/>
            </p:cNvSpPr>
            <p:nvPr/>
          </p:nvSpPr>
          <p:spPr bwMode="auto">
            <a:xfrm>
              <a:off x="2257" y="961"/>
              <a:ext cx="622" cy="115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8" name="Freeform 9"/>
            <p:cNvSpPr>
              <a:spLocks noEditPoints="1"/>
            </p:cNvSpPr>
            <p:nvPr/>
          </p:nvSpPr>
          <p:spPr bwMode="auto">
            <a:xfrm>
              <a:off x="1973" y="949"/>
              <a:ext cx="499" cy="955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19" name="Freeform 10"/>
            <p:cNvSpPr>
              <a:spLocks noEditPoints="1"/>
            </p:cNvSpPr>
            <p:nvPr/>
          </p:nvSpPr>
          <p:spPr bwMode="auto">
            <a:xfrm>
              <a:off x="1975" y="953"/>
              <a:ext cx="464" cy="949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2121" y="1152"/>
              <a:ext cx="347" cy="676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220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2" name="Freeform 13"/>
            <p:cNvSpPr>
              <a:spLocks noEditPoints="1"/>
            </p:cNvSpPr>
            <p:nvPr/>
          </p:nvSpPr>
          <p:spPr bwMode="auto">
            <a:xfrm>
              <a:off x="2664" y="949"/>
              <a:ext cx="499" cy="955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2697" y="953"/>
              <a:ext cx="464" cy="949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4" name="Freeform 15"/>
            <p:cNvSpPr>
              <a:spLocks noEditPoints="1"/>
            </p:cNvSpPr>
            <p:nvPr/>
          </p:nvSpPr>
          <p:spPr bwMode="auto">
            <a:xfrm>
              <a:off x="2668" y="1152"/>
              <a:ext cx="347" cy="676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2920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6" name="Freeform 17"/>
            <p:cNvSpPr>
              <a:spLocks noEditPoints="1"/>
            </p:cNvSpPr>
            <p:nvPr/>
          </p:nvSpPr>
          <p:spPr bwMode="auto">
            <a:xfrm>
              <a:off x="2419" y="1711"/>
              <a:ext cx="308" cy="230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7" name="Freeform 18"/>
            <p:cNvSpPr>
              <a:spLocks noEditPoints="1"/>
            </p:cNvSpPr>
            <p:nvPr/>
          </p:nvSpPr>
          <p:spPr bwMode="auto">
            <a:xfrm>
              <a:off x="2423" y="1713"/>
              <a:ext cx="288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2431" y="1844"/>
              <a:ext cx="284" cy="90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2303" y="1072"/>
              <a:ext cx="537" cy="659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0" name="Freeform 21"/>
            <p:cNvSpPr>
              <a:spLocks/>
            </p:cNvSpPr>
            <p:nvPr/>
          </p:nvSpPr>
          <p:spPr bwMode="auto">
            <a:xfrm>
              <a:off x="2305" y="1076"/>
              <a:ext cx="531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2344" y="1113"/>
              <a:ext cx="444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2" name="Freeform 23"/>
            <p:cNvSpPr>
              <a:spLocks noEditPoints="1"/>
            </p:cNvSpPr>
            <p:nvPr/>
          </p:nvSpPr>
          <p:spPr bwMode="auto">
            <a:xfrm>
              <a:off x="2352" y="1426"/>
              <a:ext cx="424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3" name="Freeform 24"/>
            <p:cNvSpPr>
              <a:spLocks noEditPoints="1"/>
            </p:cNvSpPr>
            <p:nvPr/>
          </p:nvSpPr>
          <p:spPr bwMode="auto">
            <a:xfrm>
              <a:off x="2397" y="1335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4" name="Freeform 25"/>
            <p:cNvSpPr>
              <a:spLocks noEditPoints="1"/>
            </p:cNvSpPr>
            <p:nvPr/>
          </p:nvSpPr>
          <p:spPr bwMode="auto">
            <a:xfrm>
              <a:off x="2474" y="1169"/>
              <a:ext cx="160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5" name="Freeform 26"/>
            <p:cNvSpPr>
              <a:spLocks/>
            </p:cNvSpPr>
            <p:nvPr/>
          </p:nvSpPr>
          <p:spPr bwMode="auto">
            <a:xfrm>
              <a:off x="2597" y="1232"/>
              <a:ext cx="63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6" name="Freeform 27"/>
            <p:cNvSpPr>
              <a:spLocks noEditPoints="1"/>
            </p:cNvSpPr>
            <p:nvPr/>
          </p:nvSpPr>
          <p:spPr bwMode="auto">
            <a:xfrm>
              <a:off x="2535" y="1169"/>
              <a:ext cx="63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7" name="Freeform 28"/>
            <p:cNvSpPr>
              <a:spLocks noEditPoints="1"/>
            </p:cNvSpPr>
            <p:nvPr/>
          </p:nvSpPr>
          <p:spPr bwMode="auto">
            <a:xfrm>
              <a:off x="2490" y="1115"/>
              <a:ext cx="174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8" name="Freeform 29"/>
            <p:cNvSpPr>
              <a:spLocks noEditPoints="1"/>
            </p:cNvSpPr>
            <p:nvPr/>
          </p:nvSpPr>
          <p:spPr bwMode="auto">
            <a:xfrm>
              <a:off x="2346" y="1163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  <p:sp>
          <p:nvSpPr>
            <p:cNvPr id="39" name="Freeform 30"/>
            <p:cNvSpPr>
              <a:spLocks noEditPoints="1"/>
            </p:cNvSpPr>
            <p:nvPr/>
          </p:nvSpPr>
          <p:spPr bwMode="auto">
            <a:xfrm>
              <a:off x="2608" y="1163"/>
              <a:ext cx="178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prstClr val="black"/>
                </a:solidFill>
                <a:latin typeface="+mn-lt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670</TotalTime>
  <Words>1048</Words>
  <Application>Microsoft Office PowerPoint</Application>
  <PresentationFormat>Экран (4:3)</PresentationFormat>
  <Paragraphs>232</Paragraphs>
  <Slides>12</Slides>
  <Notes>2</Notes>
  <HiddenSlides>0</HiddenSlides>
  <MMClips>0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12</vt:i4>
      </vt:variant>
    </vt:vector>
  </HeadingPairs>
  <TitlesOfParts>
    <vt:vector size="14" baseType="lpstr">
      <vt:lpstr>Тема Office</vt:lpstr>
      <vt:lpstr>Диаграмма Microsoft Office Excel</vt:lpstr>
      <vt:lpstr>Слайд 1</vt:lpstr>
      <vt:lpstr>Слайд 2</vt:lpstr>
      <vt:lpstr>Слайд 3</vt:lpstr>
      <vt:lpstr>Слайд 4</vt:lpstr>
      <vt:lpstr>Слайд 5</vt:lpstr>
      <vt:lpstr>Слайд 6</vt:lpstr>
      <vt:lpstr>Слайд 7</vt:lpstr>
      <vt:lpstr>Слайд 8</vt:lpstr>
      <vt:lpstr>Слайд 9</vt:lpstr>
      <vt:lpstr>Слайд 10</vt:lpstr>
      <vt:lpstr>Слайд 11</vt:lpstr>
      <vt:lpstr>Слайд 12</vt:lpstr>
    </vt:vector>
  </TitlesOfParts>
  <Company/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Осипова Екатерина Михайловна</dc:creator>
  <cp:lastModifiedBy>bandura</cp:lastModifiedBy>
  <cp:revision>27</cp:revision>
  <dcterms:created xsi:type="dcterms:W3CDTF">2016-04-27T06:29:48Z</dcterms:created>
  <dcterms:modified xsi:type="dcterms:W3CDTF">2016-05-12T06:22:45Z</dcterms:modified>
</cp:coreProperties>
</file>